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9" r:id="rId3"/>
    <p:sldId id="298" r:id="rId4"/>
    <p:sldId id="261" r:id="rId5"/>
    <p:sldId id="263" r:id="rId6"/>
    <p:sldId id="265" r:id="rId7"/>
    <p:sldId id="296" r:id="rId8"/>
    <p:sldId id="267" r:id="rId9"/>
    <p:sldId id="284" r:id="rId10"/>
    <p:sldId id="286" r:id="rId11"/>
    <p:sldId id="289" r:id="rId12"/>
    <p:sldId id="291" r:id="rId13"/>
    <p:sldId id="293" r:id="rId14"/>
    <p:sldId id="295" r:id="rId15"/>
    <p:sldId id="277" r:id="rId16"/>
    <p:sldId id="269" r:id="rId17"/>
    <p:sldId id="275" r:id="rId18"/>
    <p:sldId id="272" r:id="rId19"/>
    <p:sldId id="299" r:id="rId20"/>
    <p:sldId id="280" r:id="rId21"/>
    <p:sldId id="28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88C10-D678-4778-8E90-D38040565BCD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6578-5A1A-4899-A297-C16A65B304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D6578-5A1A-4899-A297-C16A65B304A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A10FB-15B7-476B-A20F-A946C6A178AC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4DC25-8031-4BA6-890A-F1DA0D111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slide" Target="slide1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slide" Target="slide1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&#1090;&#1087;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215502" cy="6896101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00298" y="1357298"/>
            <a:ext cx="607223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theme of the lesson: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What does your father do?</a:t>
            </a:r>
            <a:endParaRPr lang="ru-RU" sz="3200" b="1" dirty="0" smtClean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63" y="1143000"/>
            <a:ext cx="164306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4572000"/>
            <a:ext cx="17145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50" y="3429000"/>
            <a:ext cx="1857375" cy="212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право 11">
            <a:hlinkClick r:id="rId6" action="ppaction://hlinksldjump"/>
          </p:cNvPr>
          <p:cNvSpPr/>
          <p:nvPr/>
        </p:nvSpPr>
        <p:spPr>
          <a:xfrm>
            <a:off x="7786688" y="60721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66" name="TextBox 12"/>
          <p:cNvSpPr txBox="1">
            <a:spLocks noChangeArrowheads="1"/>
          </p:cNvSpPr>
          <p:nvPr/>
        </p:nvSpPr>
        <p:spPr bwMode="auto">
          <a:xfrm>
            <a:off x="571500" y="500063"/>
            <a:ext cx="4538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What </a:t>
            </a:r>
            <a:r>
              <a:rPr lang="en-US" sz="2800" b="1">
                <a:solidFill>
                  <a:srgbClr val="FF0000"/>
                </a:solidFill>
              </a:rPr>
              <a:t>do</a:t>
            </a:r>
            <a:r>
              <a:rPr lang="en-US" sz="2800" b="1">
                <a:solidFill>
                  <a:srgbClr val="C00000"/>
                </a:solidFill>
              </a:rPr>
              <a:t> they </a:t>
            </a:r>
            <a:r>
              <a:rPr lang="en-US" sz="2800" b="1">
                <a:solidFill>
                  <a:srgbClr val="FF0000"/>
                </a:solidFill>
              </a:rPr>
              <a:t>want</a:t>
            </a:r>
            <a:r>
              <a:rPr lang="en-US" sz="2800" b="1">
                <a:solidFill>
                  <a:srgbClr val="C00000"/>
                </a:solidFill>
              </a:rPr>
              <a:t> to be?</a:t>
            </a:r>
            <a:endParaRPr lang="ru-RU" sz="2800" b="1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714875" y="635793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28688" y="5572125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357313" y="27860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714625" y="1285875"/>
            <a:ext cx="5005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1.He wants to be a businessman.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428875" y="3000375"/>
            <a:ext cx="4471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2.She wants to be a ballerina.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643438" y="5286375"/>
            <a:ext cx="40624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3. He wants to be a doctor.</a:t>
            </a:r>
            <a:endParaRPr lang="ru-RU" sz="2400" b="1">
              <a:solidFill>
                <a:srgbClr val="7030A0"/>
              </a:solidFill>
            </a:endParaRPr>
          </a:p>
        </p:txBody>
      </p:sp>
      <p:pic>
        <p:nvPicPr>
          <p:cNvPr id="15373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00875" y="1857375"/>
            <a:ext cx="171450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572375" y="37861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165725" y="4071938"/>
            <a:ext cx="3978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4.He wants to be an artist.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6286500" y="428625"/>
            <a:ext cx="2428875" cy="928688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He, she, it 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dirty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es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3000375"/>
            <a:ext cx="121443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4857750"/>
            <a:ext cx="1643063" cy="144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50" y="2000250"/>
            <a:ext cx="1500188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" y="8572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право 11">
            <a:hlinkClick r:id="rId7" action="ppaction://hlinksldjump"/>
          </p:cNvPr>
          <p:cNvSpPr/>
          <p:nvPr/>
        </p:nvSpPr>
        <p:spPr>
          <a:xfrm>
            <a:off x="7786688" y="5929313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1" name="TextBox 12"/>
          <p:cNvSpPr txBox="1">
            <a:spLocks noChangeArrowheads="1"/>
          </p:cNvSpPr>
          <p:nvPr/>
        </p:nvSpPr>
        <p:spPr bwMode="auto">
          <a:xfrm>
            <a:off x="1428750" y="214313"/>
            <a:ext cx="4538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C00000"/>
                </a:solidFill>
              </a:rPr>
              <a:t>What </a:t>
            </a:r>
            <a:r>
              <a:rPr lang="en-US" sz="2800" b="1">
                <a:solidFill>
                  <a:srgbClr val="FF0000"/>
                </a:solidFill>
              </a:rPr>
              <a:t>do</a:t>
            </a:r>
            <a:r>
              <a:rPr lang="en-US" sz="2800" b="1">
                <a:solidFill>
                  <a:srgbClr val="C00000"/>
                </a:solidFill>
              </a:rPr>
              <a:t> they </a:t>
            </a:r>
            <a:r>
              <a:rPr lang="en-US" sz="2800" b="1">
                <a:solidFill>
                  <a:srgbClr val="FF0000"/>
                </a:solidFill>
              </a:rPr>
              <a:t>want</a:t>
            </a:r>
            <a:r>
              <a:rPr lang="en-US" sz="2800" b="1">
                <a:solidFill>
                  <a:srgbClr val="C00000"/>
                </a:solidFill>
              </a:rPr>
              <a:t> to be?</a:t>
            </a:r>
            <a:endParaRPr lang="ru-RU" sz="2800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215188" y="3786188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286000" y="6143625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428750" y="43576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000125" y="235743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1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214563" y="1428750"/>
            <a:ext cx="38433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1.He wants to be a baker.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000250" y="2857500"/>
            <a:ext cx="4046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2.She wants to be a nurse.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286000" y="5429250"/>
            <a:ext cx="4625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3. She wants to be a musician.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929188" y="4071938"/>
            <a:ext cx="3981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4.He wants to be a farmer.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6429375" y="428625"/>
            <a:ext cx="2357438" cy="928688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He, she, it 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dirty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es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2"/>
          <p:cNvSpPr txBox="1">
            <a:spLocks noChangeArrowheads="1"/>
          </p:cNvSpPr>
          <p:nvPr/>
        </p:nvSpPr>
        <p:spPr bwMode="auto">
          <a:xfrm>
            <a:off x="714375" y="4214813"/>
            <a:ext cx="2895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teacher teaches </a:t>
            </a:r>
          </a:p>
          <a:p>
            <a:r>
              <a:rPr lang="en-US" sz="2400" b="1">
                <a:solidFill>
                  <a:srgbClr val="C00000"/>
                </a:solidFill>
              </a:rPr>
              <a:t>children.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428604"/>
            <a:ext cx="712265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+mn-cs"/>
              </a:rPr>
              <a:t>What do they do?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4214813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teacher</a:t>
            </a:r>
            <a:endParaRPr lang="ru-RU" sz="2000" b="1" dirty="0"/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5214938" y="1428750"/>
            <a:ext cx="2662237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7030A0"/>
                </a:solidFill>
              </a:rPr>
              <a:t>…teach children.</a:t>
            </a:r>
          </a:p>
          <a:p>
            <a:endParaRPr lang="en-US" sz="2400" b="1">
              <a:solidFill>
                <a:srgbClr val="7030A0"/>
              </a:solidFill>
            </a:endParaRPr>
          </a:p>
          <a:p>
            <a:r>
              <a:rPr lang="en-US" sz="2400" b="1">
                <a:solidFill>
                  <a:srgbClr val="7030A0"/>
                </a:solidFill>
              </a:rPr>
              <a:t>…sing songs.</a:t>
            </a:r>
          </a:p>
          <a:p>
            <a:endParaRPr lang="en-US" sz="2400" b="1">
              <a:solidFill>
                <a:srgbClr val="7030A0"/>
              </a:solidFill>
            </a:endParaRPr>
          </a:p>
          <a:p>
            <a:r>
              <a:rPr lang="en-US" sz="2400" b="1">
                <a:solidFill>
                  <a:srgbClr val="7030A0"/>
                </a:solidFill>
              </a:rPr>
              <a:t>…dance.</a:t>
            </a:r>
          </a:p>
          <a:p>
            <a:endParaRPr lang="en-US" sz="2400" b="1">
              <a:solidFill>
                <a:srgbClr val="7030A0"/>
              </a:solidFill>
            </a:endParaRPr>
          </a:p>
          <a:p>
            <a:r>
              <a:rPr lang="en-US" sz="2400" b="1">
                <a:solidFill>
                  <a:srgbClr val="7030A0"/>
                </a:solidFill>
              </a:rPr>
              <a:t>…cook .</a:t>
            </a:r>
            <a:endParaRPr lang="ru-RU" sz="2400" b="1">
              <a:solidFill>
                <a:srgbClr val="7030A0"/>
              </a:solidFill>
            </a:endParaRPr>
          </a:p>
        </p:txBody>
      </p: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785813" y="1643063"/>
            <a:ext cx="3368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singer sings songs.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813" y="150018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singer</a:t>
            </a:r>
            <a:endParaRPr lang="ru-RU" sz="2000" b="1" dirty="0"/>
          </a:p>
        </p:txBody>
      </p:sp>
      <p:sp>
        <p:nvSpPr>
          <p:cNvPr id="17416" name="TextBox 11"/>
          <p:cNvSpPr txBox="1">
            <a:spLocks noChangeArrowheads="1"/>
          </p:cNvSpPr>
          <p:nvPr/>
        </p:nvSpPr>
        <p:spPr bwMode="auto">
          <a:xfrm>
            <a:off x="1000125" y="3000375"/>
            <a:ext cx="2976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ballerina dances.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75" y="292893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ballerina</a:t>
            </a:r>
            <a:endParaRPr lang="ru-RU" sz="2000" b="1" dirty="0"/>
          </a:p>
        </p:txBody>
      </p:sp>
      <p:sp>
        <p:nvSpPr>
          <p:cNvPr id="17418" name="TextBox 13"/>
          <p:cNvSpPr txBox="1">
            <a:spLocks noChangeArrowheads="1"/>
          </p:cNvSpPr>
          <p:nvPr/>
        </p:nvSpPr>
        <p:spPr bwMode="auto">
          <a:xfrm>
            <a:off x="1000125" y="5786438"/>
            <a:ext cx="2976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cook/chef cooks.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75" y="5357813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cook/chef</a:t>
            </a:r>
            <a:endParaRPr lang="ru-RU" sz="2000" b="1" dirty="0"/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7929563" y="6215063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5072063" y="4572000"/>
            <a:ext cx="3500437" cy="1500188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He, she, it 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dirty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es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2"/>
          <p:cNvSpPr txBox="1">
            <a:spLocks noChangeArrowheads="1"/>
          </p:cNvSpPr>
          <p:nvPr/>
        </p:nvSpPr>
        <p:spPr bwMode="auto">
          <a:xfrm>
            <a:off x="714375" y="4214813"/>
            <a:ext cx="3130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vet helps animals.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428604"/>
            <a:ext cx="712265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+mn-cs"/>
              </a:rPr>
              <a:t>What do they do?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4214813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vet</a:t>
            </a:r>
            <a:endParaRPr lang="ru-RU" sz="2000" b="1" dirty="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5357813" y="1428750"/>
            <a:ext cx="2167581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…help people.</a:t>
            </a:r>
          </a:p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…help animals.</a:t>
            </a:r>
          </a:p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…build houses 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18438" name="TextBox 9"/>
          <p:cNvSpPr txBox="1">
            <a:spLocks noChangeArrowheads="1"/>
          </p:cNvSpPr>
          <p:nvPr/>
        </p:nvSpPr>
        <p:spPr bwMode="auto">
          <a:xfrm>
            <a:off x="785813" y="1643063"/>
            <a:ext cx="3486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doctor helps people.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813" y="150018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doctor</a:t>
            </a:r>
            <a:endParaRPr lang="ru-RU" sz="2000" b="1" dirty="0"/>
          </a:p>
        </p:txBody>
      </p:sp>
      <p:sp>
        <p:nvSpPr>
          <p:cNvPr id="18440" name="TextBox 11"/>
          <p:cNvSpPr txBox="1">
            <a:spLocks noChangeArrowheads="1"/>
          </p:cNvSpPr>
          <p:nvPr/>
        </p:nvSpPr>
        <p:spPr bwMode="auto">
          <a:xfrm>
            <a:off x="1000125" y="3000375"/>
            <a:ext cx="25796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builder builds </a:t>
            </a:r>
          </a:p>
          <a:p>
            <a:r>
              <a:rPr lang="en-US" sz="2400" b="1">
                <a:solidFill>
                  <a:srgbClr val="C00000"/>
                </a:solidFill>
              </a:rPr>
              <a:t>houses.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813" y="292893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builder</a:t>
            </a:r>
            <a:endParaRPr lang="ru-RU" sz="2000" b="1" dirty="0"/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7715250" y="6286500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5072063" y="4500563"/>
            <a:ext cx="3500437" cy="1500187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He, she, it 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dirty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es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2"/>
          <p:cNvSpPr txBox="1">
            <a:spLocks noChangeArrowheads="1"/>
          </p:cNvSpPr>
          <p:nvPr/>
        </p:nvSpPr>
        <p:spPr bwMode="auto">
          <a:xfrm>
            <a:off x="1143000" y="4214813"/>
            <a:ext cx="22447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A hairdresser 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cuts hair.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57224" y="428604"/>
            <a:ext cx="712265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  <a:cs typeface="+mn-cs"/>
              </a:rPr>
              <a:t>What do they do?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charset="0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813" y="4143375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hairdresser</a:t>
            </a:r>
            <a:endParaRPr lang="ru-RU" sz="2000" b="1" dirty="0"/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5429250" y="1357313"/>
            <a:ext cx="2643188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…cut hair.</a:t>
            </a:r>
          </a:p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…paint pictures.</a:t>
            </a:r>
          </a:p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…play the piano.</a:t>
            </a:r>
          </a:p>
          <a:p>
            <a:endParaRPr lang="en-US" sz="2400" b="1" dirty="0">
              <a:solidFill>
                <a:srgbClr val="7030A0"/>
              </a:solidFill>
            </a:endParaRPr>
          </a:p>
          <a:p>
            <a:r>
              <a:rPr lang="en-US" sz="2400" b="1" dirty="0">
                <a:solidFill>
                  <a:srgbClr val="7030A0"/>
                </a:solidFill>
              </a:rPr>
              <a:t>…write books .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19462" name="TextBox 9"/>
          <p:cNvSpPr txBox="1">
            <a:spLocks noChangeArrowheads="1"/>
          </p:cNvSpPr>
          <p:nvPr/>
        </p:nvSpPr>
        <p:spPr bwMode="auto">
          <a:xfrm>
            <a:off x="785813" y="1643063"/>
            <a:ext cx="3370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writer writes books.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813" y="150018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writer</a:t>
            </a:r>
            <a:endParaRPr lang="ru-RU" sz="2000" b="1" dirty="0"/>
          </a:p>
        </p:txBody>
      </p:sp>
      <p:sp>
        <p:nvSpPr>
          <p:cNvPr id="19464" name="TextBox 11"/>
          <p:cNvSpPr txBox="1">
            <a:spLocks noChangeArrowheads="1"/>
          </p:cNvSpPr>
          <p:nvPr/>
        </p:nvSpPr>
        <p:spPr bwMode="auto">
          <a:xfrm>
            <a:off x="857250" y="3000375"/>
            <a:ext cx="2508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An artist paints </a:t>
            </a:r>
          </a:p>
          <a:p>
            <a:r>
              <a:rPr lang="en-US" sz="2400" b="1">
                <a:solidFill>
                  <a:srgbClr val="C00000"/>
                </a:solidFill>
              </a:rPr>
              <a:t>pictures.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813" y="2928938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An artist</a:t>
            </a:r>
            <a:endParaRPr lang="ru-RU" sz="2000" b="1" dirty="0"/>
          </a:p>
        </p:txBody>
      </p:sp>
      <p:sp>
        <p:nvSpPr>
          <p:cNvPr id="19466" name="TextBox 13"/>
          <p:cNvSpPr txBox="1">
            <a:spLocks noChangeArrowheads="1"/>
          </p:cNvSpPr>
          <p:nvPr/>
        </p:nvSpPr>
        <p:spPr bwMode="auto">
          <a:xfrm>
            <a:off x="1000125" y="5715000"/>
            <a:ext cx="26860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00000"/>
                </a:solidFill>
              </a:rPr>
              <a:t>A musician plays</a:t>
            </a:r>
          </a:p>
          <a:p>
            <a:r>
              <a:rPr lang="en-US" sz="2400" b="1">
                <a:solidFill>
                  <a:srgbClr val="C00000"/>
                </a:solidFill>
              </a:rPr>
              <a:t> the piano.</a:t>
            </a:r>
            <a:endParaRPr lang="ru-RU" sz="2400" b="1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813" y="5572125"/>
            <a:ext cx="32861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A musician</a:t>
            </a:r>
            <a:endParaRPr lang="ru-RU" sz="2000" b="1" dirty="0"/>
          </a:p>
        </p:txBody>
      </p:sp>
      <p:sp>
        <p:nvSpPr>
          <p:cNvPr id="15" name="Стрелка вправо 14">
            <a:hlinkClick r:id="rId3" action="ppaction://hlinksldjump"/>
          </p:cNvPr>
          <p:cNvSpPr/>
          <p:nvPr/>
        </p:nvSpPr>
        <p:spPr>
          <a:xfrm>
            <a:off x="7858125" y="6143625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4929188" y="4357688"/>
            <a:ext cx="3643312" cy="1428750"/>
          </a:xfrm>
          <a:prstGeom prst="flowChartAlternateProcess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He, she, it  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en-US" dirty="0"/>
              <a:t>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V</a:t>
            </a: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/</a:t>
            </a:r>
            <a:r>
              <a:rPr lang="en-US" b="1" dirty="0" err="1">
                <a:solidFill>
                  <a:srgbClr val="FF0000"/>
                </a:solidFill>
              </a:rPr>
              <a:t>es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14290"/>
            <a:ext cx="6929486" cy="4498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281808" y="4857760"/>
            <a:ext cx="621915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72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V Boli" pitchFamily="2" charset="0"/>
                <a:cs typeface="MV Boli" pitchFamily="2" charset="0"/>
              </a:rPr>
              <a:t>WELL DONE</a:t>
            </a:r>
            <a:endParaRPr lang="ru-RU" sz="72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MV Boli" pitchFamily="2" charset="0"/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8101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00166" y="500042"/>
            <a:ext cx="685804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IV. Doing exercises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Exercise1. Find and circle the words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Блок-схема: перфолента 7"/>
          <p:cNvSpPr/>
          <p:nvPr/>
        </p:nvSpPr>
        <p:spPr>
          <a:xfrm>
            <a:off x="1357290" y="2857496"/>
            <a:ext cx="6286544" cy="1071570"/>
          </a:xfrm>
          <a:prstGeom prst="flowChartPunchedTap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teacherdriverhousewifesecretarydoctorsinger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4" descr="http://animashki2010.ucoz.ru/_ph/31/2/526998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5431" y="3357562"/>
            <a:ext cx="1698569" cy="292693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502" y="-38101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85918" y="714356"/>
            <a:ext cx="68580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Exercise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 Match and write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0232" y="1928802"/>
            <a:ext cx="1714512" cy="12858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50" y="6072206"/>
            <a:ext cx="228601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_-</a:t>
            </a:r>
            <a:r>
              <a:rPr lang="en-US" dirty="0" smtClean="0">
                <a:solidFill>
                  <a:srgbClr val="0070C0"/>
                </a:solidFill>
              </a:rPr>
              <a:t>___ a ___________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500826" y="1928802"/>
            <a:ext cx="1714512" cy="12858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357686" y="3643314"/>
            <a:ext cx="8130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He is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She is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35068" t="46758" r="25869" b="1158"/>
          <a:stretch>
            <a:fillRect/>
          </a:stretch>
        </p:blipFill>
        <p:spPr bwMode="auto">
          <a:xfrm>
            <a:off x="1785918" y="1714488"/>
            <a:ext cx="1940732" cy="16430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1643050"/>
            <a:ext cx="1785950" cy="17859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 l="26208" t="33708" r="56917" b="32542"/>
          <a:stretch>
            <a:fillRect/>
          </a:stretch>
        </p:blipFill>
        <p:spPr bwMode="auto">
          <a:xfrm>
            <a:off x="1714480" y="4143380"/>
            <a:ext cx="2071702" cy="176946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 l="53384" t="15087" r="34116" b="71304"/>
          <a:stretch>
            <a:fillRect/>
          </a:stretch>
        </p:blipFill>
        <p:spPr bwMode="auto">
          <a:xfrm>
            <a:off x="6429388" y="4143380"/>
            <a:ext cx="2095515" cy="178595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8" name="Скругленный прямоугольник 17"/>
          <p:cNvSpPr/>
          <p:nvPr/>
        </p:nvSpPr>
        <p:spPr>
          <a:xfrm>
            <a:off x="1571604" y="6000768"/>
            <a:ext cx="2428892" cy="42862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___ a ____________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571604" y="3500438"/>
            <a:ext cx="2286016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___ a </a:t>
            </a:r>
            <a:r>
              <a:rPr lang="en-US" u="sng" dirty="0" smtClean="0">
                <a:solidFill>
                  <a:srgbClr val="0070C0"/>
                </a:solidFill>
                <a:hlinkClick r:id="rId7" action="ppaction://hlinksldjump"/>
                <a:hlinkMouseOver r:id="" action="ppaction://hlinkshowjump?jump=nextslide"/>
              </a:rPr>
              <a:t>doctor</a:t>
            </a:r>
            <a:endParaRPr lang="ru-RU" u="sng" dirty="0">
              <a:solidFill>
                <a:srgbClr val="0070C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357950" y="3571876"/>
            <a:ext cx="2143140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___ a __________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74180047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73742" y="0"/>
            <a:ext cx="9217742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Conclusion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9144000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502" cy="6896101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28596" y="428604"/>
            <a:ext cx="8215338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aim of the lesson: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Learning objectives(s) that this lesson is contributing to: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C2.  Use speaking and listening skills to provide sensitive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feedback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peers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L2.  Understand a limited range of short supported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questions which ask for personal information</a:t>
            </a: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S1.  Make basic statements which provide personal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information on a limited range of general topics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>
                <a:solidFill>
                  <a:srgbClr val="FF0000"/>
                </a:solidFill>
                <a:latin typeface="Times New Roman" pitchFamily="18" charset="0"/>
              </a:rPr>
              <a:t>Here’s your home task!</a:t>
            </a:r>
            <a:endParaRPr lang="ru-RU" sz="4800" b="1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endParaRPr lang="en-US" sz="4000" dirty="0">
              <a:latin typeface="Times New Roman" panose="02020603050405020304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To learn by heart new words</a:t>
            </a:r>
          </a:p>
          <a:p>
            <a:pPr eaLnBrk="1" hangingPunct="1">
              <a:defRPr/>
            </a:pP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To write a short topic about your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favourite</a:t>
            </a:r>
            <a:r>
              <a:rPr lang="en-US" sz="48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job</a:t>
            </a:r>
            <a:endParaRPr lang="ru-RU" sz="48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9460" name="Picture 5" descr="MCj042811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71488"/>
            <a:ext cx="1752600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D:\Керек суреттер\Аралас\6320--7027707-m549x500.jpg"/>
          <p:cNvPicPr>
            <a:picLocks noChangeAspect="1" noChangeArrowheads="1"/>
          </p:cNvPicPr>
          <p:nvPr/>
        </p:nvPicPr>
        <p:blipFill>
          <a:blip r:embed="rId2">
            <a:lum bright="10000" contrast="20000"/>
          </a:blip>
          <a:srcRect/>
          <a:stretch>
            <a:fillRect/>
          </a:stretch>
        </p:blipFill>
        <p:spPr bwMode="auto"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3" name="WordArt 3"/>
          <p:cNvSpPr>
            <a:spLocks noChangeArrowheads="1" noChangeShapeType="1" noTextEdit="1"/>
          </p:cNvSpPr>
          <p:nvPr/>
        </p:nvSpPr>
        <p:spPr bwMode="auto">
          <a:xfrm>
            <a:off x="346075" y="1905000"/>
            <a:ext cx="8569325" cy="3733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66648"/>
              </a:avLst>
            </a:prstTxWarp>
          </a:bodyPr>
          <a:lstStyle/>
          <a:p>
            <a:pPr algn="ctr"/>
            <a:r>
              <a:rPr lang="en-US" sz="2400" b="1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Thank you for your attention!.</a:t>
            </a:r>
            <a:endParaRPr lang="ru-RU" sz="2400" b="1" i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0" y="990600"/>
            <a:ext cx="4772025" cy="4673600"/>
            <a:chOff x="1695" y="801"/>
            <a:chExt cx="2463" cy="2412"/>
          </a:xfrm>
        </p:grpSpPr>
        <p:pic>
          <p:nvPicPr>
            <p:cNvPr id="28693" name="Picture 5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49" y="960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4" name="Picture 6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999348">
              <a:off x="3600" y="1347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5" name="Picture 7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2949090">
              <a:off x="3696" y="1872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6" name="Picture 8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218239">
              <a:off x="3567" y="2322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7" name="Picture 9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1503688">
              <a:off x="2784" y="819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8" name="Picture 10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3622714">
              <a:off x="2370" y="882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9" name="Picture 11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5400000">
              <a:off x="1983" y="1122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0" name="Picture 12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6859391">
              <a:off x="1743" y="1473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1" name="Picture 13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9586296">
              <a:off x="1695" y="1857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2" name="Picture 14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1872" y="2355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3" name="Picture 15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9733100">
              <a:off x="2160" y="2640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4" name="Picture 16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9101983">
              <a:off x="2640" y="2832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5" name="Picture 17" descr="GUVERC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6963350">
              <a:off x="3135" y="2721"/>
              <a:ext cx="543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8677" name="Picture 18" descr="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228600" y="152400"/>
            <a:ext cx="1676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19" descr="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 flipH="1">
            <a:off x="7239000" y="228600"/>
            <a:ext cx="1676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20" descr="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28600" y="5715000"/>
            <a:ext cx="1676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21" descr="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791200"/>
            <a:ext cx="167640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2" name="AutoShape 22"/>
          <p:cNvSpPr>
            <a:spLocks noChangeArrowheads="1"/>
          </p:cNvSpPr>
          <p:nvPr/>
        </p:nvSpPr>
        <p:spPr bwMode="auto">
          <a:xfrm>
            <a:off x="1295400" y="1600200"/>
            <a:ext cx="457200" cy="434975"/>
          </a:xfrm>
          <a:prstGeom prst="star5">
            <a:avLst/>
          </a:prstGeom>
          <a:solidFill>
            <a:srgbClr val="CCFFFF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3" name="AutoShape 23"/>
          <p:cNvSpPr>
            <a:spLocks noChangeArrowheads="1"/>
          </p:cNvSpPr>
          <p:nvPr/>
        </p:nvSpPr>
        <p:spPr bwMode="auto">
          <a:xfrm>
            <a:off x="838200" y="2667000"/>
            <a:ext cx="457200" cy="434975"/>
          </a:xfrm>
          <a:prstGeom prst="star5">
            <a:avLst/>
          </a:prstGeom>
          <a:solidFill>
            <a:srgbClr val="FFFF00"/>
          </a:solidFill>
          <a:ln w="63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4" name="AutoShape 24"/>
          <p:cNvSpPr>
            <a:spLocks noChangeArrowheads="1"/>
          </p:cNvSpPr>
          <p:nvPr/>
        </p:nvSpPr>
        <p:spPr bwMode="auto">
          <a:xfrm>
            <a:off x="1371600" y="3962400"/>
            <a:ext cx="457200" cy="434975"/>
          </a:xfrm>
          <a:prstGeom prst="star5">
            <a:avLst/>
          </a:prstGeom>
          <a:solidFill>
            <a:schemeClr val="accent1"/>
          </a:solidFill>
          <a:ln w="317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5" name="AutoShape 25"/>
          <p:cNvSpPr>
            <a:spLocks noChangeArrowheads="1"/>
          </p:cNvSpPr>
          <p:nvPr/>
        </p:nvSpPr>
        <p:spPr bwMode="auto">
          <a:xfrm>
            <a:off x="3276600" y="3505200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6" name="AutoShape 26"/>
          <p:cNvSpPr>
            <a:spLocks noChangeArrowheads="1"/>
          </p:cNvSpPr>
          <p:nvPr/>
        </p:nvSpPr>
        <p:spPr bwMode="auto">
          <a:xfrm>
            <a:off x="8077200" y="1703388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7" name="AutoShape 27"/>
          <p:cNvSpPr>
            <a:spLocks noChangeArrowheads="1"/>
          </p:cNvSpPr>
          <p:nvPr/>
        </p:nvSpPr>
        <p:spPr bwMode="auto">
          <a:xfrm>
            <a:off x="6629400" y="4114800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8" name="AutoShape 28"/>
          <p:cNvSpPr>
            <a:spLocks noChangeArrowheads="1"/>
          </p:cNvSpPr>
          <p:nvPr/>
        </p:nvSpPr>
        <p:spPr bwMode="auto">
          <a:xfrm>
            <a:off x="4343400" y="2362200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89" name="AutoShape 29"/>
          <p:cNvSpPr>
            <a:spLocks noChangeArrowheads="1"/>
          </p:cNvSpPr>
          <p:nvPr/>
        </p:nvSpPr>
        <p:spPr bwMode="auto">
          <a:xfrm>
            <a:off x="6096000" y="914400"/>
            <a:ext cx="457200" cy="434975"/>
          </a:xfrm>
          <a:prstGeom prst="star5">
            <a:avLst/>
          </a:prstGeom>
          <a:solidFill>
            <a:schemeClr val="folHlink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90" name="AutoShape 30"/>
          <p:cNvSpPr>
            <a:spLocks noChangeArrowheads="1"/>
          </p:cNvSpPr>
          <p:nvPr/>
        </p:nvSpPr>
        <p:spPr bwMode="auto">
          <a:xfrm>
            <a:off x="2286000" y="914400"/>
            <a:ext cx="457200" cy="434975"/>
          </a:xfrm>
          <a:prstGeom prst="star5">
            <a:avLst/>
          </a:prstGeom>
          <a:solidFill>
            <a:schemeClr val="folHlink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91" name="AutoShape 31"/>
          <p:cNvSpPr>
            <a:spLocks noChangeArrowheads="1"/>
          </p:cNvSpPr>
          <p:nvPr/>
        </p:nvSpPr>
        <p:spPr bwMode="auto">
          <a:xfrm>
            <a:off x="6858000" y="2541588"/>
            <a:ext cx="457200" cy="434975"/>
          </a:xfrm>
          <a:prstGeom prst="star5">
            <a:avLst/>
          </a:prstGeom>
          <a:solidFill>
            <a:schemeClr val="folHlink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92" name="AutoShape 32"/>
          <p:cNvSpPr>
            <a:spLocks noChangeArrowheads="1"/>
          </p:cNvSpPr>
          <p:nvPr/>
        </p:nvSpPr>
        <p:spPr bwMode="auto">
          <a:xfrm>
            <a:off x="2209800" y="4572000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  <p:sp>
        <p:nvSpPr>
          <p:cNvPr id="92193" name="AutoShape 33"/>
          <p:cNvSpPr>
            <a:spLocks noChangeArrowheads="1"/>
          </p:cNvSpPr>
          <p:nvPr/>
        </p:nvSpPr>
        <p:spPr bwMode="auto">
          <a:xfrm>
            <a:off x="1371600" y="1066800"/>
            <a:ext cx="457200" cy="434975"/>
          </a:xfrm>
          <a:prstGeom prst="star5">
            <a:avLst/>
          </a:prstGeom>
          <a:solidFill>
            <a:srgbClr val="CC0000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>
              <a:solidFill>
                <a:srgbClr val="B9132F"/>
              </a:solidFill>
              <a:latin typeface="Arial" charset="0"/>
              <a:ea typeface="굴림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92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92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9" presetClass="entr" presetSubtype="10" repeatCount="indefinite" fill="hold" nodeType="withEffect">
                                  <p:stCondLst>
                                    <p:cond delay="20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92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92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92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92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92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92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92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92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92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92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92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92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92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9" presetClass="entr" presetSubtype="10" repeatCount="indefinite" fill="hold" nodeType="withEffect">
                                  <p:stCondLst>
                                    <p:cond delay="1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92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92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38101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85786" y="1285860"/>
            <a:ext cx="785818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Lesson objectives: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 learners will be able to: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Use some appropriate subject-specific vocabulary to talk on the topic: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What  is your name?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”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with a lot of support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Most learners will be able to: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Use most time expressions on their speech;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Understand the main points in extended talk with some support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Some learners will be able to: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Use a lot of appropriate subject-specific vocabulary to talk on the topic 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Understand the main points in extended talk with little support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502" y="-38101"/>
            <a:ext cx="9215502" cy="6896101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000200" y="428604"/>
            <a:ext cx="71438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ctr" fontAlgn="base">
              <a:spcBef>
                <a:spcPct val="0"/>
              </a:spcBef>
              <a:spcAft>
                <a:spcPct val="0"/>
              </a:spcAft>
              <a:buAutoNum type="romanUcPeriod"/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Organization moment</a:t>
            </a:r>
          </a:p>
          <a:p>
            <a:pPr marL="571500" indent="-571500" algn="ctr" fontAlgn="base">
              <a:spcBef>
                <a:spcPct val="0"/>
              </a:spcBef>
              <a:spcAft>
                <a:spcPct val="0"/>
              </a:spcAft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divide class into 2 groups with the pictures of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“fruits”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“vegetables”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n\Desktop\images (9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500438"/>
            <a:ext cx="2524127" cy="229856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3" name="Прямая со стрелкой 12"/>
          <p:cNvCxnSpPr/>
          <p:nvPr/>
        </p:nvCxnSpPr>
        <p:spPr>
          <a:xfrm rot="16200000" flipH="1">
            <a:off x="6572264" y="2714620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3500430" y="2500306"/>
            <a:ext cx="1143008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C:\Users\admin\Desktop\images (9).jpg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500438"/>
            <a:ext cx="2510345" cy="22860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28794" y="142852"/>
            <a:ext cx="65008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II. Check up home task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2071678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714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C:\Users\admin\Desktop\images.png"/>
          <p:cNvPicPr>
            <a:picLocks noChangeAspect="1" noChangeArrowheads="1"/>
          </p:cNvPicPr>
          <p:nvPr/>
        </p:nvPicPr>
        <p:blipFill>
          <a:blip r:embed="rId3"/>
          <a:srcRect l="13889" r="19444" b="3225"/>
          <a:stretch>
            <a:fillRect/>
          </a:stretch>
        </p:blipFill>
        <p:spPr bwMode="auto">
          <a:xfrm>
            <a:off x="4000496" y="4643422"/>
            <a:ext cx="2214578" cy="22145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1500166" y="171448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What’s your name?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7950" y="1785927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How old are you?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57356" y="3643314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Which class </a:t>
            </a:r>
          </a:p>
          <a:p>
            <a:pPr lvl="0" algn="ctr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are you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in?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357950" y="4286256"/>
            <a:ext cx="2786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Can you play the guitar?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admin\Desktop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000108"/>
            <a:ext cx="2071702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C:\Users\admin\Desktop\скачанные файлы.jpg"/>
          <p:cNvPicPr>
            <a:picLocks noChangeAspect="1" noChangeArrowheads="1"/>
          </p:cNvPicPr>
          <p:nvPr/>
        </p:nvPicPr>
        <p:blipFill>
          <a:blip r:embed="rId5"/>
          <a:srcRect l="-3112" t="1" r="-2698"/>
          <a:stretch>
            <a:fillRect/>
          </a:stretch>
        </p:blipFill>
        <p:spPr bwMode="auto">
          <a:xfrm>
            <a:off x="6000760" y="1071546"/>
            <a:ext cx="2428892" cy="23479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Users\admin\Desktop\images (1).jpg"/>
          <p:cNvPicPr>
            <a:picLocks noChangeAspect="1" noChangeArrowheads="1"/>
          </p:cNvPicPr>
          <p:nvPr/>
        </p:nvPicPr>
        <p:blipFill>
          <a:blip r:embed="rId6"/>
          <a:srcRect l="-7568" t="-7000" r="-6751" b="35000"/>
          <a:stretch>
            <a:fillRect/>
          </a:stretch>
        </p:blipFill>
        <p:spPr bwMode="auto">
          <a:xfrm>
            <a:off x="1500166" y="3143248"/>
            <a:ext cx="2500330" cy="23242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admin\Desktop\image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3357562"/>
            <a:ext cx="2500330" cy="25003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488" y="571480"/>
            <a:ext cx="4357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III. New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lesson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0166" y="1714488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endParaRPr lang="ru-RU" sz="4000" dirty="0"/>
          </a:p>
        </p:txBody>
      </p:sp>
      <p:sp>
        <p:nvSpPr>
          <p:cNvPr id="8" name="Овал 7"/>
          <p:cNvSpPr/>
          <p:nvPr/>
        </p:nvSpPr>
        <p:spPr>
          <a:xfrm>
            <a:off x="1428728" y="1643050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23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571736" y="2000240"/>
            <a:ext cx="3571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357554" y="2214554"/>
            <a:ext cx="7143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0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4214810" y="2214554"/>
            <a:ext cx="7858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500694" y="2143116"/>
            <a:ext cx="5715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4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357950" y="2143116"/>
            <a:ext cx="357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4000" dirty="0"/>
          </a:p>
        </p:txBody>
      </p:sp>
      <p:sp>
        <p:nvSpPr>
          <p:cNvPr id="37" name="Прямоугольник 36"/>
          <p:cNvSpPr/>
          <p:nvPr/>
        </p:nvSpPr>
        <p:spPr>
          <a:xfrm flipH="1">
            <a:off x="7286644" y="228599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4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8286775" y="2285992"/>
            <a:ext cx="4286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ru-RU" sz="40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642910" y="2857496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0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286116" y="3214686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286116" y="3286124"/>
            <a:ext cx="500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40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4286248" y="3500438"/>
            <a:ext cx="357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ru-RU" sz="3200" dirty="0"/>
          </a:p>
        </p:txBody>
      </p:sp>
      <p:sp>
        <p:nvSpPr>
          <p:cNvPr id="45" name="Прямоугольник 44"/>
          <p:cNvSpPr/>
          <p:nvPr/>
        </p:nvSpPr>
        <p:spPr>
          <a:xfrm flipH="1">
            <a:off x="5214942" y="3429000"/>
            <a:ext cx="5000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ru-RU" sz="40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072198" y="3429000"/>
            <a:ext cx="6429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ru-RU" sz="40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6858016" y="3357562"/>
            <a:ext cx="571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ru-RU" sz="40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7786710" y="3357562"/>
            <a:ext cx="3571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ru-RU" sz="40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8643935" y="3286124"/>
            <a:ext cx="5000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ru-RU" sz="4000" dirty="0"/>
          </a:p>
        </p:txBody>
      </p:sp>
      <p:sp>
        <p:nvSpPr>
          <p:cNvPr id="51" name="Прямоугольник 50"/>
          <p:cNvSpPr/>
          <p:nvPr/>
        </p:nvSpPr>
        <p:spPr>
          <a:xfrm flipH="1">
            <a:off x="3786182" y="4214818"/>
            <a:ext cx="642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ru-RU" sz="40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5000628" y="4429132"/>
            <a:ext cx="4286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44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6072198" y="4214818"/>
            <a:ext cx="4286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/>
          </a:p>
        </p:txBody>
      </p:sp>
      <p:sp>
        <p:nvSpPr>
          <p:cNvPr id="11" name="Овал 10"/>
          <p:cNvSpPr/>
          <p:nvPr/>
        </p:nvSpPr>
        <p:spPr>
          <a:xfrm>
            <a:off x="2357422" y="2071678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286116" y="214311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214810" y="221455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20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357818" y="214311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215074" y="221455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7143768" y="2285992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072462" y="214311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19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28596" y="292893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25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428728" y="3143248"/>
            <a:ext cx="4286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ru-RU" sz="4000" dirty="0"/>
          </a:p>
        </p:txBody>
      </p:sp>
      <p:sp>
        <p:nvSpPr>
          <p:cNvPr id="19" name="Овал 18"/>
          <p:cNvSpPr/>
          <p:nvPr/>
        </p:nvSpPr>
        <p:spPr>
          <a:xfrm>
            <a:off x="1285852" y="321468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428859" y="3244334"/>
            <a:ext cx="4286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33CC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4000" dirty="0"/>
          </a:p>
        </p:txBody>
      </p:sp>
      <p:sp>
        <p:nvSpPr>
          <p:cNvPr id="20" name="Овал 19"/>
          <p:cNvSpPr/>
          <p:nvPr/>
        </p:nvSpPr>
        <p:spPr>
          <a:xfrm>
            <a:off x="2214546" y="328612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21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071802" y="3357562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071934" y="3429000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6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786314" y="435769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857884" y="3357562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20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8286744" y="3214686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643702" y="3357562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000628" y="3357562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15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7500958" y="3286124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18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643306" y="4214818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4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5857884" y="4214818"/>
            <a:ext cx="857256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?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76" dur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decel="100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03" dur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7" grpId="0" animBg="1"/>
      <p:bldP spid="16" grpId="0" animBg="1"/>
      <p:bldP spid="15" grpId="0" animBg="1"/>
      <p:bldP spid="14" grpId="0" animBg="1"/>
      <p:bldP spid="13" grpId="0" animBg="1"/>
      <p:bldP spid="12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9" grpId="0" animBg="1"/>
      <p:bldP spid="28" grpId="0" animBg="1"/>
      <p:bldP spid="27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New words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teacher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 baker -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наубайханашы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driver –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Жүргізуші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A singer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әнші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 nurse - 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медбике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A doctor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дәрігер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ballerina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балерина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A musician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музыкант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farmer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шаруа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 artist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суретші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 builder -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құрлысшы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A vet –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мал дәрігері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cook –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аспазшы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A writer –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жазушы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s55.radikal.ru/i150/1106/bc/b31f1da583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502" y="-38101"/>
            <a:ext cx="9215502" cy="6896101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214546" y="2214554"/>
            <a:ext cx="671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538" y="0"/>
            <a:ext cx="65722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1463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Find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job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 l="35068" t="50230" r="25869" b="1158"/>
          <a:stretch>
            <a:fillRect/>
          </a:stretch>
        </p:blipFill>
        <p:spPr bwMode="auto">
          <a:xfrm>
            <a:off x="7143768" y="642918"/>
            <a:ext cx="1214446" cy="1000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/>
          <a:srcRect l="8000" t="8000"/>
          <a:stretch>
            <a:fillRect/>
          </a:stretch>
        </p:blipFill>
        <p:spPr bwMode="auto">
          <a:xfrm>
            <a:off x="7215206" y="1928802"/>
            <a:ext cx="1143008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/>
          <a:srcRect l="26208" t="33708" r="56917" b="32542"/>
          <a:stretch>
            <a:fillRect/>
          </a:stretch>
        </p:blipFill>
        <p:spPr bwMode="auto">
          <a:xfrm>
            <a:off x="7215206" y="2857496"/>
            <a:ext cx="1071570" cy="8572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0" name="Picture 2" descr="C:\Users\admin\Desktop\Новая папка\скачанные файлы (3).jpg"/>
          <p:cNvPicPr>
            <a:picLocks noChangeAspect="1" noChangeArrowheads="1"/>
          </p:cNvPicPr>
          <p:nvPr/>
        </p:nvPicPr>
        <p:blipFill>
          <a:blip r:embed="rId6"/>
          <a:srcRect r="8333"/>
          <a:stretch>
            <a:fillRect/>
          </a:stretch>
        </p:blipFill>
        <p:spPr bwMode="auto">
          <a:xfrm>
            <a:off x="7215206" y="3714752"/>
            <a:ext cx="1000127" cy="9286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15206" y="4714884"/>
            <a:ext cx="998513" cy="9021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/>
          <a:srcRect t="41666" r="78126" b="33334"/>
          <a:stretch>
            <a:fillRect/>
          </a:stretch>
        </p:blipFill>
        <p:spPr bwMode="auto">
          <a:xfrm>
            <a:off x="7286644" y="5715016"/>
            <a:ext cx="1000132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TextBox 13"/>
          <p:cNvSpPr txBox="1"/>
          <p:nvPr/>
        </p:nvSpPr>
        <p:spPr>
          <a:xfrm>
            <a:off x="428596" y="714356"/>
            <a:ext cx="5577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treat people and I work day and night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929190" y="121442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doctor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57158" y="1643050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teach children reading, writing and speaking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000628" y="2000240"/>
            <a:ext cx="1357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teacher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7158" y="2714620"/>
            <a:ext cx="5610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work in an office, I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resivie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and send letters</a:t>
            </a:r>
            <a:endParaRPr lang="ru-RU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4929190" y="3000372"/>
            <a:ext cx="1931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secretary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597" y="3571876"/>
            <a:ext cx="4429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look up my child and do home works</a:t>
            </a:r>
            <a:endParaRPr lang="ru-RU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4857752" y="3714752"/>
            <a:ext cx="178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housewife 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0034" y="4286256"/>
            <a:ext cx="2504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sing a modern sings</a:t>
            </a:r>
            <a:endParaRPr lang="ru-RU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3786182" y="4500570"/>
            <a:ext cx="1856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singer</a:t>
            </a:r>
            <a:endParaRPr lang="en-US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473" y="5072074"/>
            <a:ext cx="450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drive a public and private transport</a:t>
            </a:r>
            <a:endParaRPr lang="ru-RU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4429124" y="5500702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driver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7"/>
          <p:cNvSpPr>
            <a:spLocks noChangeArrowheads="1"/>
          </p:cNvSpPr>
          <p:nvPr/>
        </p:nvSpPr>
        <p:spPr bwMode="auto">
          <a:xfrm>
            <a:off x="928662" y="1071546"/>
            <a:ext cx="33798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Read the dialogue</a:t>
            </a:r>
            <a:r>
              <a:rPr lang="en-US" b="1" dirty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4339" name="Прямоугольник 8"/>
          <p:cNvSpPr>
            <a:spLocks noChangeArrowheads="1"/>
          </p:cNvSpPr>
          <p:nvPr/>
        </p:nvSpPr>
        <p:spPr bwMode="auto">
          <a:xfrm>
            <a:off x="571472" y="3214686"/>
            <a:ext cx="8286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400" b="1" dirty="0">
                <a:solidFill>
                  <a:srgbClr val="C00000"/>
                </a:solidFill>
              </a:rPr>
              <a:t>Kate,</a:t>
            </a:r>
            <a:r>
              <a:rPr lang="en-US" sz="2400" dirty="0"/>
              <a:t> </a:t>
            </a:r>
            <a:r>
              <a:rPr lang="en-US" sz="2400" b="1" dirty="0"/>
              <a:t>do you want to be a </a:t>
            </a:r>
            <a:r>
              <a:rPr lang="en-US" sz="2400" b="1" dirty="0">
                <a:solidFill>
                  <a:srgbClr val="C00000"/>
                </a:solidFill>
              </a:rPr>
              <a:t>teacher</a:t>
            </a:r>
            <a:r>
              <a:rPr lang="en-US" sz="2400" b="1" dirty="0"/>
              <a:t>?</a:t>
            </a:r>
          </a:p>
          <a:p>
            <a:pPr>
              <a:buFontTx/>
              <a:buChar char="-"/>
            </a:pPr>
            <a:r>
              <a:rPr lang="en-US" sz="2400" b="1" dirty="0"/>
              <a:t>No, I don’t. I don’t want to be a </a:t>
            </a:r>
            <a:r>
              <a:rPr lang="en-US" sz="2400" b="1" dirty="0">
                <a:solidFill>
                  <a:srgbClr val="C00000"/>
                </a:solidFill>
              </a:rPr>
              <a:t>teacher.</a:t>
            </a:r>
          </a:p>
          <a:p>
            <a:pPr>
              <a:buFontTx/>
              <a:buChar char="-"/>
            </a:pPr>
            <a:r>
              <a:rPr lang="en-US" sz="2400" b="1" dirty="0"/>
              <a:t>What do you want to be?</a:t>
            </a:r>
          </a:p>
          <a:p>
            <a:pPr>
              <a:buFontTx/>
              <a:buChar char="-"/>
            </a:pPr>
            <a:r>
              <a:rPr lang="en-US" sz="2400" b="1" dirty="0"/>
              <a:t>I want to be a </a:t>
            </a:r>
            <a:r>
              <a:rPr lang="en-US" sz="2400" b="1" dirty="0">
                <a:solidFill>
                  <a:srgbClr val="C00000"/>
                </a:solidFill>
              </a:rPr>
              <a:t>doctor</a:t>
            </a:r>
            <a:r>
              <a:rPr lang="en-US" sz="2400" b="1" dirty="0"/>
              <a:t>. Do you want to be a </a:t>
            </a:r>
            <a:r>
              <a:rPr lang="en-US" sz="2400" b="1" dirty="0">
                <a:solidFill>
                  <a:srgbClr val="C00000"/>
                </a:solidFill>
              </a:rPr>
              <a:t>driver , Tom</a:t>
            </a:r>
            <a:r>
              <a:rPr lang="en-US" sz="2400" b="1" dirty="0"/>
              <a:t>?</a:t>
            </a:r>
          </a:p>
          <a:p>
            <a:pPr>
              <a:buFontTx/>
              <a:buChar char="-"/>
            </a:pPr>
            <a:r>
              <a:rPr lang="en-US" sz="2400" b="1" dirty="0"/>
              <a:t>Yes, I do. I want to be a </a:t>
            </a:r>
            <a:r>
              <a:rPr lang="en-US" sz="2400" b="1" dirty="0">
                <a:solidFill>
                  <a:srgbClr val="C00000"/>
                </a:solidFill>
              </a:rPr>
              <a:t>driver</a:t>
            </a:r>
            <a:r>
              <a:rPr lang="en-US" sz="2400" b="1" dirty="0"/>
              <a:t>.</a:t>
            </a:r>
            <a:endParaRPr lang="ru-RU" sz="2400" b="1" dirty="0"/>
          </a:p>
        </p:txBody>
      </p:sp>
      <p:pic>
        <p:nvPicPr>
          <p:cNvPr id="143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714356"/>
            <a:ext cx="2857507" cy="190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765</Words>
  <Application>Microsoft Office PowerPoint</Application>
  <PresentationFormat>Экран (4:3)</PresentationFormat>
  <Paragraphs>201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New words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Conclusion </vt:lpstr>
      <vt:lpstr>Here’s your home task!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48</cp:revision>
  <dcterms:created xsi:type="dcterms:W3CDTF">2015-11-13T08:36:06Z</dcterms:created>
  <dcterms:modified xsi:type="dcterms:W3CDTF">2015-11-14T18:57:00Z</dcterms:modified>
</cp:coreProperties>
</file>