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9" r:id="rId2"/>
    <p:sldId id="263" r:id="rId3"/>
    <p:sldId id="257" r:id="rId4"/>
    <p:sldId id="268" r:id="rId5"/>
    <p:sldId id="266" r:id="rId6"/>
    <p:sldId id="269" r:id="rId7"/>
    <p:sldId id="270" r:id="rId8"/>
    <p:sldId id="273" r:id="rId9"/>
    <p:sldId id="277"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123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7CDF47E-0BAC-40D5-9651-17B6B437AA6F}" type="datetimeFigureOut">
              <a:rPr lang="ru-RU"/>
              <a:pPr>
                <a:defRPr/>
              </a:pPr>
              <a:t>20.10.2013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15EC42A-7763-456F-8F71-DDB99678F4DA}" type="slidenum">
              <a:rPr lang="ru-RU"/>
              <a:pPr>
                <a:defRPr/>
              </a:pPr>
              <a:t>‹#›</a:t>
            </a:fld>
            <a:endParaRPr lang="ru-RU"/>
          </a:p>
        </p:txBody>
      </p:sp>
    </p:spTree>
    <p:extLst>
      <p:ext uri="{BB962C8B-B14F-4D97-AF65-F5344CB8AC3E}">
        <p14:creationId xmlns:p14="http://schemas.microsoft.com/office/powerpoint/2010/main" val="5904220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560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7A2AB7EF-AFE2-4CEC-9D76-BB30FD04DF07}" type="slidenum">
              <a:rPr lang="ru-RU" smtClean="0">
                <a:latin typeface="Calibri" pitchFamily="34" charset="0"/>
              </a:rPr>
              <a:pPr eaLnBrk="1" fontAlgn="base" hangingPunct="1">
                <a:spcBef>
                  <a:spcPct val="0"/>
                </a:spcBef>
                <a:spcAft>
                  <a:spcPct val="0"/>
                </a:spcAft>
                <a:defRPr/>
              </a:pPr>
              <a:t>1</a:t>
            </a:fld>
            <a:endParaRPr lang="ru-RU"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867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E10150A5-9545-4581-A840-206A436431C4}" type="slidenum">
              <a:rPr lang="ru-RU" smtClean="0">
                <a:latin typeface="Calibri" pitchFamily="34" charset="0"/>
              </a:rPr>
              <a:pPr eaLnBrk="1" fontAlgn="base" hangingPunct="1">
                <a:spcBef>
                  <a:spcPct val="0"/>
                </a:spcBef>
                <a:spcAft>
                  <a:spcPct val="0"/>
                </a:spcAft>
                <a:defRPr/>
              </a:pPr>
              <a:t>2</a:t>
            </a:fld>
            <a:endParaRPr lang="ru-RU"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662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03DE52E4-10E9-4DA8-864C-00C3AC1FBFE5}" type="slidenum">
              <a:rPr lang="ru-RU" smtClean="0">
                <a:latin typeface="Calibri" pitchFamily="34" charset="0"/>
              </a:rPr>
              <a:pPr eaLnBrk="1" fontAlgn="base" hangingPunct="1">
                <a:spcBef>
                  <a:spcPct val="0"/>
                </a:spcBef>
                <a:spcAft>
                  <a:spcPct val="0"/>
                </a:spcAft>
                <a:defRPr/>
              </a:pPr>
              <a:t>3</a:t>
            </a:fld>
            <a:endParaRPr lang="ru-RU"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765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55AEF099-7F7C-424A-B752-53511283F562}" type="slidenum">
              <a:rPr lang="ru-RU" smtClean="0">
                <a:latin typeface="Calibri" pitchFamily="34" charset="0"/>
              </a:rPr>
              <a:pPr eaLnBrk="1" fontAlgn="base" hangingPunct="1">
                <a:spcBef>
                  <a:spcPct val="0"/>
                </a:spcBef>
                <a:spcAft>
                  <a:spcPct val="0"/>
                </a:spcAft>
                <a:defRPr/>
              </a:pPr>
              <a:t>4</a:t>
            </a:fld>
            <a:endParaRPr lang="ru-RU"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970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AD0C6AFD-A6C4-4EB1-8995-8B6B1065BFB3}" type="slidenum">
              <a:rPr lang="ru-RU" smtClean="0">
                <a:latin typeface="Calibri" pitchFamily="34" charset="0"/>
              </a:rPr>
              <a:pPr eaLnBrk="1" fontAlgn="base" hangingPunct="1">
                <a:spcBef>
                  <a:spcPct val="0"/>
                </a:spcBef>
                <a:spcAft>
                  <a:spcPct val="0"/>
                </a:spcAft>
                <a:defRPr/>
              </a:pPr>
              <a:t>5</a:t>
            </a:fld>
            <a:endParaRPr lang="ru-RU"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314D843B-5B7A-408B-89BA-A3893EDD7B0D}" type="slidenum">
              <a:rPr lang="ru-RU" smtClean="0">
                <a:latin typeface="Calibri" pitchFamily="34" charset="0"/>
              </a:rPr>
              <a:pPr eaLnBrk="1" fontAlgn="base" hangingPunct="1">
                <a:spcBef>
                  <a:spcPct val="0"/>
                </a:spcBef>
                <a:spcAft>
                  <a:spcPct val="0"/>
                </a:spcAft>
                <a:defRPr/>
              </a:pPr>
              <a:t>6</a:t>
            </a:fld>
            <a:endParaRPr lang="ru-RU"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174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58151213-F059-4C54-9547-1DD13720EFEE}" type="slidenum">
              <a:rPr lang="ru-RU" smtClean="0">
                <a:latin typeface="Calibri" pitchFamily="34" charset="0"/>
              </a:rPr>
              <a:pPr eaLnBrk="1" fontAlgn="base" hangingPunct="1">
                <a:spcBef>
                  <a:spcPct val="0"/>
                </a:spcBef>
                <a:spcAft>
                  <a:spcPct val="0"/>
                </a:spcAft>
                <a:defRPr/>
              </a:pPr>
              <a:t>7</a:t>
            </a:fld>
            <a:endParaRPr lang="ru-RU"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277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54CBE94D-CE2F-41A8-9E27-06A82DB3B2EF}" type="slidenum">
              <a:rPr lang="ru-RU" smtClean="0">
                <a:latin typeface="Calibri" pitchFamily="34" charset="0"/>
              </a:rPr>
              <a:pPr eaLnBrk="1" fontAlgn="base" hangingPunct="1">
                <a:spcBef>
                  <a:spcPct val="0"/>
                </a:spcBef>
                <a:spcAft>
                  <a:spcPct val="0"/>
                </a:spcAft>
                <a:defRPr/>
              </a:pPr>
              <a:t>8</a:t>
            </a:fld>
            <a:endParaRPr lang="ru-RU"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379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fld id="{8E5E09A5-D903-4CBD-9889-94A7DDAA6B94}" type="slidenum">
              <a:rPr lang="ru-RU" smtClean="0">
                <a:latin typeface="Calibri" pitchFamily="34" charset="0"/>
              </a:rPr>
              <a:pPr eaLnBrk="1" fontAlgn="base" hangingPunct="1">
                <a:spcBef>
                  <a:spcPct val="0"/>
                </a:spcBef>
                <a:spcAft>
                  <a:spcPct val="0"/>
                </a:spcAft>
                <a:defRPr/>
              </a:pPr>
              <a:t>9</a:t>
            </a:fld>
            <a:endParaRPr lang="ru-RU"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3899C48-6C00-46EF-A3CB-CBAD17089B63}" type="datetimeFigureOut">
              <a:rPr lang="ru-RU"/>
              <a:pPr>
                <a:defRPr/>
              </a:pPr>
              <a:t>20.10.2013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49583D2-2249-4977-AFD6-BF05E54EF94B}" type="slidenum">
              <a:rPr lang="ru-RU"/>
              <a:pPr>
                <a:defRPr/>
              </a:pPr>
              <a:t>‹#›</a:t>
            </a:fld>
            <a:endParaRPr lang="ru-RU"/>
          </a:p>
        </p:txBody>
      </p:sp>
    </p:spTree>
    <p:extLst>
      <p:ext uri="{BB962C8B-B14F-4D97-AF65-F5344CB8AC3E}">
        <p14:creationId xmlns:p14="http://schemas.microsoft.com/office/powerpoint/2010/main" val="2190481397"/>
      </p:ext>
    </p:extLst>
  </p:cSld>
  <p:clrMapOvr>
    <a:masterClrMapping/>
  </p:clrMapOvr>
  <p:transition spd="slow">
    <p:sndAc>
      <p:end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B32E224-DDF6-4E84-A9C6-C8ACCEBCA9E1}" type="datetimeFigureOut">
              <a:rPr lang="ru-RU"/>
              <a:pPr>
                <a:defRPr/>
              </a:pPr>
              <a:t>20.10.2013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00FA9CB-9082-4D75-809C-B293E1E00910}" type="slidenum">
              <a:rPr lang="ru-RU"/>
              <a:pPr>
                <a:defRPr/>
              </a:pPr>
              <a:t>‹#›</a:t>
            </a:fld>
            <a:endParaRPr lang="ru-RU"/>
          </a:p>
        </p:txBody>
      </p:sp>
    </p:spTree>
    <p:extLst>
      <p:ext uri="{BB962C8B-B14F-4D97-AF65-F5344CB8AC3E}">
        <p14:creationId xmlns:p14="http://schemas.microsoft.com/office/powerpoint/2010/main" val="702144665"/>
      </p:ext>
    </p:extLst>
  </p:cSld>
  <p:clrMapOvr>
    <a:masterClrMapping/>
  </p:clrMapOvr>
  <p:transition spd="slow">
    <p:sndAc>
      <p:end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5AC5538-6CCF-443D-AC16-5AC6E3A9E23C}" type="datetimeFigureOut">
              <a:rPr lang="ru-RU"/>
              <a:pPr>
                <a:defRPr/>
              </a:pPr>
              <a:t>20.10.2013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40DCA2E-4045-4797-8371-1D8F4A874C9C}" type="slidenum">
              <a:rPr lang="ru-RU"/>
              <a:pPr>
                <a:defRPr/>
              </a:pPr>
              <a:t>‹#›</a:t>
            </a:fld>
            <a:endParaRPr lang="ru-RU"/>
          </a:p>
        </p:txBody>
      </p:sp>
    </p:spTree>
    <p:extLst>
      <p:ext uri="{BB962C8B-B14F-4D97-AF65-F5344CB8AC3E}">
        <p14:creationId xmlns:p14="http://schemas.microsoft.com/office/powerpoint/2010/main" val="820802845"/>
      </p:ext>
    </p:extLst>
  </p:cSld>
  <p:clrMapOvr>
    <a:masterClrMapping/>
  </p:clrMapOvr>
  <p:transition spd="slow">
    <p:sndAc>
      <p:end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C43B0A4-A64D-497C-968B-DD2086BCFB15}" type="datetimeFigureOut">
              <a:rPr lang="ru-RU"/>
              <a:pPr>
                <a:defRPr/>
              </a:pPr>
              <a:t>20.10.2013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6BA9D21-219F-454D-BDA3-6A1CAE736529}" type="slidenum">
              <a:rPr lang="ru-RU"/>
              <a:pPr>
                <a:defRPr/>
              </a:pPr>
              <a:t>‹#›</a:t>
            </a:fld>
            <a:endParaRPr lang="ru-RU"/>
          </a:p>
        </p:txBody>
      </p:sp>
    </p:spTree>
    <p:extLst>
      <p:ext uri="{BB962C8B-B14F-4D97-AF65-F5344CB8AC3E}">
        <p14:creationId xmlns:p14="http://schemas.microsoft.com/office/powerpoint/2010/main" val="1310867933"/>
      </p:ext>
    </p:extLst>
  </p:cSld>
  <p:clrMapOvr>
    <a:masterClrMapping/>
  </p:clrMapOvr>
  <p:transition spd="slow">
    <p:sndAc>
      <p:end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65F1091-F9E4-4FEC-B5F6-B315C0C6296C}" type="datetimeFigureOut">
              <a:rPr lang="ru-RU"/>
              <a:pPr>
                <a:defRPr/>
              </a:pPr>
              <a:t>20.10.2013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0C6DB9-74CC-4D39-9EB3-54EFDD89F94B}" type="slidenum">
              <a:rPr lang="ru-RU"/>
              <a:pPr>
                <a:defRPr/>
              </a:pPr>
              <a:t>‹#›</a:t>
            </a:fld>
            <a:endParaRPr lang="ru-RU"/>
          </a:p>
        </p:txBody>
      </p:sp>
    </p:spTree>
    <p:extLst>
      <p:ext uri="{BB962C8B-B14F-4D97-AF65-F5344CB8AC3E}">
        <p14:creationId xmlns:p14="http://schemas.microsoft.com/office/powerpoint/2010/main" val="2418989303"/>
      </p:ext>
    </p:extLst>
  </p:cSld>
  <p:clrMapOvr>
    <a:masterClrMapping/>
  </p:clrMapOvr>
  <p:transition spd="slow">
    <p:sndAc>
      <p:end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F27FB0AD-02F4-4C9E-95A4-5CCCBB440C01}" type="datetimeFigureOut">
              <a:rPr lang="ru-RU"/>
              <a:pPr>
                <a:defRPr/>
              </a:pPr>
              <a:t>20.10.2013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4214054-ED37-4666-A2B0-57364CCA966D}" type="slidenum">
              <a:rPr lang="ru-RU"/>
              <a:pPr>
                <a:defRPr/>
              </a:pPr>
              <a:t>‹#›</a:t>
            </a:fld>
            <a:endParaRPr lang="ru-RU"/>
          </a:p>
        </p:txBody>
      </p:sp>
    </p:spTree>
    <p:extLst>
      <p:ext uri="{BB962C8B-B14F-4D97-AF65-F5344CB8AC3E}">
        <p14:creationId xmlns:p14="http://schemas.microsoft.com/office/powerpoint/2010/main" val="630838629"/>
      </p:ext>
    </p:extLst>
  </p:cSld>
  <p:clrMapOvr>
    <a:masterClrMapping/>
  </p:clrMapOvr>
  <p:transition spd="slow">
    <p:sndAc>
      <p:end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7079573-A1BB-4145-B11F-7666C2207214}" type="datetimeFigureOut">
              <a:rPr lang="ru-RU"/>
              <a:pPr>
                <a:defRPr/>
              </a:pPr>
              <a:t>20.10.2013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436CDBD4-256A-442F-957E-E12DA21F4926}" type="slidenum">
              <a:rPr lang="ru-RU"/>
              <a:pPr>
                <a:defRPr/>
              </a:pPr>
              <a:t>‹#›</a:t>
            </a:fld>
            <a:endParaRPr lang="ru-RU"/>
          </a:p>
        </p:txBody>
      </p:sp>
    </p:spTree>
    <p:extLst>
      <p:ext uri="{BB962C8B-B14F-4D97-AF65-F5344CB8AC3E}">
        <p14:creationId xmlns:p14="http://schemas.microsoft.com/office/powerpoint/2010/main" val="3255999435"/>
      </p:ext>
    </p:extLst>
  </p:cSld>
  <p:clrMapOvr>
    <a:masterClrMapping/>
  </p:clrMapOvr>
  <p:transition spd="slow">
    <p:sndAc>
      <p:end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1D81ADE-1253-4E81-B665-79DD47DE4BDE}" type="datetimeFigureOut">
              <a:rPr lang="ru-RU"/>
              <a:pPr>
                <a:defRPr/>
              </a:pPr>
              <a:t>20.10.2013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9FBCA42-006F-4AD3-B820-5D9CEDB65BC1}" type="slidenum">
              <a:rPr lang="ru-RU"/>
              <a:pPr>
                <a:defRPr/>
              </a:pPr>
              <a:t>‹#›</a:t>
            </a:fld>
            <a:endParaRPr lang="ru-RU"/>
          </a:p>
        </p:txBody>
      </p:sp>
    </p:spTree>
    <p:extLst>
      <p:ext uri="{BB962C8B-B14F-4D97-AF65-F5344CB8AC3E}">
        <p14:creationId xmlns:p14="http://schemas.microsoft.com/office/powerpoint/2010/main" val="2902514434"/>
      </p:ext>
    </p:extLst>
  </p:cSld>
  <p:clrMapOvr>
    <a:masterClrMapping/>
  </p:clrMapOvr>
  <p:transition spd="slow">
    <p:sndAc>
      <p:end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1EC5EAC-957E-4D02-8878-DE077F47B45C}" type="datetimeFigureOut">
              <a:rPr lang="ru-RU"/>
              <a:pPr>
                <a:defRPr/>
              </a:pPr>
              <a:t>20.10.2013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33E0F82-4E0A-4C5B-A1CF-E2773C167D0A}" type="slidenum">
              <a:rPr lang="ru-RU"/>
              <a:pPr>
                <a:defRPr/>
              </a:pPr>
              <a:t>‹#›</a:t>
            </a:fld>
            <a:endParaRPr lang="ru-RU"/>
          </a:p>
        </p:txBody>
      </p:sp>
    </p:spTree>
    <p:extLst>
      <p:ext uri="{BB962C8B-B14F-4D97-AF65-F5344CB8AC3E}">
        <p14:creationId xmlns:p14="http://schemas.microsoft.com/office/powerpoint/2010/main" val="2174438634"/>
      </p:ext>
    </p:extLst>
  </p:cSld>
  <p:clrMapOvr>
    <a:masterClrMapping/>
  </p:clrMapOvr>
  <p:transition spd="slow">
    <p:sndAc>
      <p:end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E838A5C-9B1E-44E8-BCF4-69D9834C4FBD}" type="datetimeFigureOut">
              <a:rPr lang="ru-RU"/>
              <a:pPr>
                <a:defRPr/>
              </a:pPr>
              <a:t>20.10.2013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F5BC0447-27D6-4028-A510-A62588A76791}" type="slidenum">
              <a:rPr lang="ru-RU"/>
              <a:pPr>
                <a:defRPr/>
              </a:pPr>
              <a:t>‹#›</a:t>
            </a:fld>
            <a:endParaRPr lang="ru-RU"/>
          </a:p>
        </p:txBody>
      </p:sp>
    </p:spTree>
    <p:extLst>
      <p:ext uri="{BB962C8B-B14F-4D97-AF65-F5344CB8AC3E}">
        <p14:creationId xmlns:p14="http://schemas.microsoft.com/office/powerpoint/2010/main" val="2997207055"/>
      </p:ext>
    </p:extLst>
  </p:cSld>
  <p:clrMapOvr>
    <a:masterClrMapping/>
  </p:clrMapOvr>
  <p:transition spd="slow">
    <p:sndAc>
      <p:end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DD5D5ED-55A7-4BF0-8D6B-571D1E3B2739}" type="datetimeFigureOut">
              <a:rPr lang="ru-RU"/>
              <a:pPr>
                <a:defRPr/>
              </a:pPr>
              <a:t>20.10.2013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B39DD4B-D4B8-45FA-B1E3-81F5214145A1}" type="slidenum">
              <a:rPr lang="ru-RU"/>
              <a:pPr>
                <a:defRPr/>
              </a:pPr>
              <a:t>‹#›</a:t>
            </a:fld>
            <a:endParaRPr lang="ru-RU"/>
          </a:p>
        </p:txBody>
      </p:sp>
    </p:spTree>
    <p:extLst>
      <p:ext uri="{BB962C8B-B14F-4D97-AF65-F5344CB8AC3E}">
        <p14:creationId xmlns:p14="http://schemas.microsoft.com/office/powerpoint/2010/main" val="1343972122"/>
      </p:ext>
    </p:extLst>
  </p:cSld>
  <p:clrMapOvr>
    <a:masterClrMapping/>
  </p:clrMapOvr>
  <p:transition spd="slow">
    <p:sndAc>
      <p:end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2C236BE-DF70-40E1-BAC8-E895674F8711}" type="datetimeFigureOut">
              <a:rPr lang="ru-RU"/>
              <a:pPr>
                <a:defRPr/>
              </a:pPr>
              <a:t>20.10.2013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37D3203-E2EC-4A3E-B8FB-8C75FE8E106E}"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slow">
    <p:sndAc>
      <p:endSnd/>
    </p:sndAc>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35885" y="-750123"/>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10" name="Прямоугольник 9"/>
          <p:cNvSpPr/>
          <p:nvPr/>
        </p:nvSpPr>
        <p:spPr>
          <a:xfrm>
            <a:off x="611560" y="836712"/>
            <a:ext cx="7992888" cy="3416320"/>
          </a:xfrm>
          <a:prstGeom prst="rect">
            <a:avLst/>
          </a:prstGeom>
          <a:noFill/>
        </p:spPr>
        <p:txBody>
          <a:bodyPr>
            <a:spAutoFit/>
            <a:scene3d>
              <a:camera prst="orthographicFront"/>
              <a:lightRig rig="balanced" dir="t">
                <a:rot lat="0" lon="0" rev="2100000"/>
              </a:lightRig>
            </a:scene3d>
            <a:sp3d extrusionH="57150" prstMaterial="metal">
              <a:bevelT w="38100" h="25400"/>
              <a:contourClr>
                <a:schemeClr val="bg2"/>
              </a:contourClr>
            </a:sp3d>
          </a:bodyPr>
          <a:lstStyle/>
          <a:p>
            <a:pPr algn="ctr" fontAlgn="auto">
              <a:spcBef>
                <a:spcPts val="0"/>
              </a:spcBef>
              <a:spcAft>
                <a:spcPts val="0"/>
              </a:spcAft>
              <a:defRPr/>
            </a:pPr>
            <a:r>
              <a:rPr lang="kk-KZ" sz="4800" b="1" i="1" dirty="0">
                <a:ln w="50800"/>
                <a:solidFill>
                  <a:srgbClr val="C00000"/>
                </a:solidFill>
                <a:effectLst>
                  <a:reflection blurRad="6350" stA="55000" endA="300" endPos="45500" dir="5400000" sy="-100000" algn="bl" rotWithShape="0"/>
                </a:effectLst>
                <a:latin typeface="Cambria" pitchFamily="18" charset="0"/>
                <a:cs typeface="+mn-cs"/>
              </a:rPr>
              <a:t>Наурыздың он төрті</a:t>
            </a:r>
          </a:p>
          <a:p>
            <a:pPr algn="ctr" fontAlgn="auto">
              <a:spcBef>
                <a:spcPts val="0"/>
              </a:spcBef>
              <a:spcAft>
                <a:spcPts val="0"/>
              </a:spcAft>
              <a:defRPr/>
            </a:pPr>
            <a:endParaRPr lang="kk-KZ" sz="4800" b="1" i="1" dirty="0">
              <a:ln w="50800"/>
              <a:solidFill>
                <a:srgbClr val="C00000"/>
              </a:solidFill>
              <a:effectLst>
                <a:reflection blurRad="6350" stA="55000" endA="300" endPos="45500" dir="5400000" sy="-100000" algn="bl" rotWithShape="0"/>
              </a:effectLst>
              <a:latin typeface="Cambria" pitchFamily="18" charset="0"/>
              <a:cs typeface="+mn-cs"/>
            </a:endParaRPr>
          </a:p>
          <a:p>
            <a:pPr algn="ctr" fontAlgn="auto">
              <a:spcBef>
                <a:spcPts val="0"/>
              </a:spcBef>
              <a:spcAft>
                <a:spcPts val="0"/>
              </a:spcAft>
              <a:defRPr/>
            </a:pPr>
            <a:r>
              <a:rPr lang="kk-KZ" sz="6000" b="1" i="1" dirty="0">
                <a:ln w="50800"/>
                <a:solidFill>
                  <a:srgbClr val="C00000"/>
                </a:solidFill>
                <a:effectLst>
                  <a:reflection blurRad="6350" stA="55000" endA="300" endPos="45500" dir="5400000" sy="-100000" algn="bl" rotWithShape="0"/>
                </a:effectLst>
                <a:latin typeface="Cambria" pitchFamily="18" charset="0"/>
                <a:cs typeface="+mn-cs"/>
              </a:rPr>
              <a:t>Баубек Бұлқышев</a:t>
            </a:r>
          </a:p>
          <a:p>
            <a:pPr algn="ctr" fontAlgn="auto">
              <a:spcBef>
                <a:spcPts val="0"/>
              </a:spcBef>
              <a:spcAft>
                <a:spcPts val="0"/>
              </a:spcAft>
              <a:defRPr/>
            </a:pPr>
            <a:r>
              <a:rPr lang="kk-KZ" sz="6000" b="1" i="1" dirty="0">
                <a:ln w="50800"/>
                <a:solidFill>
                  <a:srgbClr val="C00000"/>
                </a:solidFill>
                <a:effectLst>
                  <a:reflection blurRad="6350" stA="55000" endA="300" endPos="45500" dir="5400000" sy="-100000" algn="bl" rotWithShape="0"/>
                </a:effectLst>
                <a:latin typeface="Cambria" pitchFamily="18" charset="0"/>
                <a:cs typeface="+mn-cs"/>
              </a:rPr>
              <a:t>«Шығыс ұлына хат»</a:t>
            </a:r>
            <a:endParaRPr lang="ru-RU" sz="6000" b="1" i="1" dirty="0">
              <a:ln w="50800"/>
              <a:solidFill>
                <a:srgbClr val="C00000"/>
              </a:solidFill>
              <a:effectLst>
                <a:reflection blurRad="6350" stA="55000" endA="300" endPos="45500" dir="5400000" sy="-100000" algn="bl" rotWithShape="0"/>
              </a:effectLst>
              <a:latin typeface="Cambria" pitchFamily="18" charset="0"/>
              <a:cs typeface="+mn-cs"/>
            </a:endParaRPr>
          </a:p>
        </p:txBody>
      </p:sp>
      <p:pic>
        <p:nvPicPr>
          <p:cNvPr id="2055"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725" y="4508500"/>
            <a:ext cx="2847975"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sndAc>
      <p:end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1905" y="1270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35885" y="-750123"/>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5127" name="Rectangle 7"/>
          <p:cNvSpPr>
            <a:spLocks noGrp="1"/>
          </p:cNvSpPr>
          <p:nvPr>
            <p:ph type="title" idx="4294967295"/>
          </p:nvPr>
        </p:nvSpPr>
        <p:spPr>
          <a:xfrm>
            <a:off x="457200" y="274638"/>
            <a:ext cx="8229600" cy="5891212"/>
          </a:xfrm>
        </p:spPr>
        <p:txBody>
          <a:bodyPr/>
          <a:lstStyle/>
          <a:p>
            <a:r>
              <a:rPr lang="kk-KZ" altLang="ru-RU" sz="4000" b="1" i="1" smtClean="0">
                <a:solidFill>
                  <a:srgbClr val="7A0000"/>
                </a:solidFill>
                <a:latin typeface="Times New Roman" pitchFamily="18" charset="0"/>
              </a:rPr>
              <a:t>1-тапсырма</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ғаламтордан мына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мәліметтерді тауып жазу:</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Баубек Бұлқышев кім?</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Қай жылы, қай жерде дүниеге келген?</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Қандай шығармалары бар?</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Қай жылы дүниеден өткен?</a:t>
            </a:r>
            <a:endParaRPr lang="ru-RU" altLang="ru-RU" sz="4000" b="1" i="1" smtClean="0">
              <a:solidFill>
                <a:srgbClr val="7A0000"/>
              </a:solidFill>
              <a:latin typeface="Times New Roman" pitchFamily="18" charset="0"/>
            </a:endParaRPr>
          </a:p>
        </p:txBody>
      </p:sp>
    </p:spTree>
  </p:cSld>
  <p:clrMapOvr>
    <a:masterClrMapping/>
  </p:clrMapOvr>
  <p:transition spd="slow">
    <p:sndAc>
      <p:end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358809" y="-750124"/>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pic>
        <p:nvPicPr>
          <p:cNvPr id="3078" name="Picture 9" descr="F:\баубек\1-1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 y="357188"/>
            <a:ext cx="3941763"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Заголовок 1"/>
          <p:cNvSpPr>
            <a:spLocks noGrp="1"/>
          </p:cNvSpPr>
          <p:nvPr>
            <p:ph type="title"/>
          </p:nvPr>
        </p:nvSpPr>
        <p:spPr>
          <a:xfrm>
            <a:off x="4140200" y="274638"/>
            <a:ext cx="4546600" cy="5818187"/>
          </a:xfrm>
        </p:spPr>
        <p:txBody>
          <a:bodyPr/>
          <a:lstStyle/>
          <a:p>
            <a:pPr>
              <a:defRPr/>
            </a:pPr>
            <a:r>
              <a:rPr lang="ru-RU" sz="1200" dirty="0" smtClean="0">
                <a:solidFill>
                  <a:schemeClr val="bg1">
                    <a:lumMod val="50000"/>
                  </a:schemeClr>
                </a:solidFill>
              </a:rPr>
              <a:t/>
            </a:r>
            <a:br>
              <a:rPr lang="ru-RU" sz="1200" dirty="0" smtClean="0">
                <a:solidFill>
                  <a:schemeClr val="bg1">
                    <a:lumMod val="50000"/>
                  </a:schemeClr>
                </a:solidFill>
              </a:rPr>
            </a:br>
            <a:r>
              <a:rPr lang="ru-RU" sz="1600" b="1" i="1" dirty="0" smtClean="0">
                <a:solidFill>
                  <a:schemeClr val="bg1">
                    <a:lumMod val="50000"/>
                  </a:schemeClr>
                </a:solidFill>
                <a:latin typeface="Times New Roman" pitchFamily="18" charset="0"/>
                <a:cs typeface="Times New Roman" pitchFamily="18" charset="0"/>
              </a:rPr>
              <a:t>1916 </a:t>
            </a:r>
            <a:r>
              <a:rPr lang="ru-RU" sz="1600" b="1" i="1" dirty="0" err="1" smtClean="0">
                <a:solidFill>
                  <a:schemeClr val="bg1">
                    <a:lumMod val="50000"/>
                  </a:schemeClr>
                </a:solidFill>
                <a:latin typeface="Times New Roman" pitchFamily="18" charset="0"/>
                <a:cs typeface="Times New Roman" pitchFamily="18" charset="0"/>
              </a:rPr>
              <a:t>жылы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Қарағанды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облысы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Ұлытау</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ауданында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туған</a:t>
            </a:r>
            <a:r>
              <a:rPr lang="ru-RU" sz="1600" b="1" i="1" dirty="0" smtClean="0">
                <a:solidFill>
                  <a:schemeClr val="bg1">
                    <a:lumMod val="50000"/>
                  </a:schemeClr>
                </a:solidFill>
                <a:latin typeface="Times New Roman" pitchFamily="18" charset="0"/>
                <a:cs typeface="Times New Roman" pitchFamily="18" charset="0"/>
              </a:rPr>
              <a:t>.</a:t>
            </a:r>
            <a:br>
              <a:rPr lang="ru-RU" sz="1600" b="1" i="1" dirty="0" smtClean="0">
                <a:solidFill>
                  <a:schemeClr val="bg1">
                    <a:lumMod val="50000"/>
                  </a:schemeClr>
                </a:solidFill>
                <a:latin typeface="Times New Roman" pitchFamily="18" charset="0"/>
                <a:cs typeface="Times New Roman" pitchFamily="18" charset="0"/>
              </a:rPr>
            </a:br>
            <a:r>
              <a:rPr lang="ru-RU" sz="1600" b="1" i="1" dirty="0" err="1" smtClean="0">
                <a:solidFill>
                  <a:schemeClr val="bg1">
                    <a:lumMod val="50000"/>
                  </a:schemeClr>
                </a:solidFill>
                <a:latin typeface="Times New Roman" pitchFamily="18" charset="0"/>
                <a:cs typeface="Times New Roman" pitchFamily="18" charset="0"/>
              </a:rPr>
              <a:t>Шығармаларын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қазақ</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орыс</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тілдерінде</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жазған</a:t>
            </a:r>
            <a:r>
              <a:rPr lang="ru-RU" sz="1600" b="1" i="1" dirty="0" smtClean="0">
                <a:solidFill>
                  <a:schemeClr val="bg1">
                    <a:lumMod val="50000"/>
                  </a:schemeClr>
                </a:solidFill>
                <a:latin typeface="Times New Roman" pitchFamily="18" charset="0"/>
                <a:cs typeface="Times New Roman" pitchFamily="18" charset="0"/>
              </a:rPr>
              <a:t>. 1935 </a:t>
            </a:r>
            <a:r>
              <a:rPr lang="ru-RU" sz="1600" b="1" i="1" dirty="0" err="1" smtClean="0">
                <a:solidFill>
                  <a:schemeClr val="bg1">
                    <a:lumMod val="50000"/>
                  </a:schemeClr>
                </a:solidFill>
                <a:latin typeface="Times New Roman" pitchFamily="18" charset="0"/>
                <a:cs typeface="Times New Roman" pitchFamily="18" charset="0"/>
              </a:rPr>
              <a:t>жылы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Қарсақбайдағы</a:t>
            </a:r>
            <a:r>
              <a:rPr lang="ru-RU" sz="1600" b="1" i="1" dirty="0" smtClean="0">
                <a:solidFill>
                  <a:schemeClr val="bg1">
                    <a:lumMod val="50000"/>
                  </a:schemeClr>
                </a:solidFill>
                <a:latin typeface="Times New Roman" pitchFamily="18" charset="0"/>
                <a:cs typeface="Times New Roman" pitchFamily="18" charset="0"/>
              </a:rPr>
              <a:t> ФЗО </a:t>
            </a:r>
            <a:r>
              <a:rPr lang="ru-RU" sz="1600" b="1" i="1" dirty="0" err="1" smtClean="0">
                <a:solidFill>
                  <a:schemeClr val="bg1">
                    <a:lumMod val="50000"/>
                  </a:schemeClr>
                </a:solidFill>
                <a:latin typeface="Times New Roman" pitchFamily="18" charset="0"/>
                <a:cs typeface="Times New Roman" pitchFamily="18" charset="0"/>
              </a:rPr>
              <a:t>мектебін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бітірген</a:t>
            </a:r>
            <a:r>
              <a:rPr lang="ru-RU" sz="1600" b="1" i="1" dirty="0" smtClean="0">
                <a:solidFill>
                  <a:schemeClr val="bg1">
                    <a:lumMod val="50000"/>
                  </a:schemeClr>
                </a:solidFill>
                <a:latin typeface="Times New Roman" pitchFamily="18" charset="0"/>
                <a:cs typeface="Times New Roman" pitchFamily="18" charset="0"/>
              </a:rPr>
              <a:t> </a:t>
            </a:r>
            <a:br>
              <a:rPr lang="ru-RU" sz="1600" b="1" i="1" dirty="0" smtClean="0">
                <a:solidFill>
                  <a:schemeClr val="bg1">
                    <a:lumMod val="50000"/>
                  </a:schemeClr>
                </a:solidFill>
                <a:latin typeface="Times New Roman" pitchFamily="18" charset="0"/>
                <a:cs typeface="Times New Roman" pitchFamily="18" charset="0"/>
              </a:rPr>
            </a:br>
            <a:r>
              <a:rPr lang="ru-RU" sz="1600" b="1" i="1" dirty="0" smtClean="0">
                <a:solidFill>
                  <a:schemeClr val="bg1">
                    <a:lumMod val="50000"/>
                  </a:schemeClr>
                </a:solidFill>
                <a:latin typeface="Times New Roman" pitchFamily="18" charset="0"/>
                <a:cs typeface="Times New Roman" pitchFamily="18" charset="0"/>
              </a:rPr>
              <a:t>1937 </a:t>
            </a:r>
            <a:r>
              <a:rPr lang="ru-RU" sz="1600" b="1" i="1" dirty="0" err="1" smtClean="0">
                <a:solidFill>
                  <a:schemeClr val="bg1">
                    <a:lumMod val="50000"/>
                  </a:schemeClr>
                </a:solidFill>
                <a:latin typeface="Times New Roman" pitchFamily="18" charset="0"/>
                <a:cs typeface="Times New Roman" pitchFamily="18" charset="0"/>
              </a:rPr>
              <a:t>жылы</a:t>
            </a:r>
            <a:r>
              <a:rPr lang="ru-RU" sz="1600" b="1" i="1" dirty="0" smtClean="0">
                <a:solidFill>
                  <a:schemeClr val="bg1">
                    <a:lumMod val="50000"/>
                  </a:schemeClr>
                </a:solidFill>
                <a:latin typeface="Times New Roman" pitchFamily="18" charset="0"/>
                <a:cs typeface="Times New Roman" pitchFamily="18" charset="0"/>
              </a:rPr>
              <a:t> Алматы </a:t>
            </a:r>
            <a:r>
              <a:rPr lang="ru-RU" sz="1600" b="1" i="1" dirty="0" err="1" smtClean="0">
                <a:solidFill>
                  <a:schemeClr val="bg1">
                    <a:lumMod val="50000"/>
                  </a:schemeClr>
                </a:solidFill>
                <a:latin typeface="Times New Roman" pitchFamily="18" charset="0"/>
                <a:cs typeface="Times New Roman" pitchFamily="18" charset="0"/>
              </a:rPr>
              <a:t>сауда-қаржы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техникумында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оқи</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жүріп</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көптеген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өлең</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Балалық</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шақ</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поэмасын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Ауылдан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Алматыға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атты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әңгімесін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жазды</a:t>
            </a:r>
            <a:r>
              <a:rPr lang="ru-RU" sz="1600" b="1" i="1" dirty="0" smtClean="0">
                <a:solidFill>
                  <a:schemeClr val="bg1">
                    <a:lumMod val="50000"/>
                  </a:schemeClr>
                </a:solidFill>
                <a:latin typeface="Times New Roman" pitchFamily="18" charset="0"/>
                <a:cs typeface="Times New Roman" pitchFamily="18" charset="0"/>
              </a:rPr>
              <a:t>. </a:t>
            </a:r>
            <a:br>
              <a:rPr lang="ru-RU" sz="1600" b="1" i="1" dirty="0" smtClean="0">
                <a:solidFill>
                  <a:schemeClr val="bg1">
                    <a:lumMod val="50000"/>
                  </a:schemeClr>
                </a:solidFill>
                <a:latin typeface="Times New Roman" pitchFamily="18" charset="0"/>
                <a:cs typeface="Times New Roman" pitchFamily="18" charset="0"/>
              </a:rPr>
            </a:br>
            <a:r>
              <a:rPr lang="ru-RU" sz="1600" b="1" i="1" dirty="0" smtClean="0">
                <a:solidFill>
                  <a:schemeClr val="bg1">
                    <a:lumMod val="50000"/>
                  </a:schemeClr>
                </a:solidFill>
                <a:latin typeface="Times New Roman" pitchFamily="18" charset="0"/>
                <a:cs typeface="Times New Roman" pitchFamily="18" charset="0"/>
              </a:rPr>
              <a:t>1939 </a:t>
            </a:r>
            <a:r>
              <a:rPr lang="ru-RU" sz="1600" b="1" i="1" dirty="0" err="1" smtClean="0">
                <a:solidFill>
                  <a:schemeClr val="bg1">
                    <a:lumMod val="50000"/>
                  </a:schemeClr>
                </a:solidFill>
                <a:latin typeface="Times New Roman" pitchFamily="18" charset="0"/>
                <a:cs typeface="Times New Roman" pitchFamily="18" charset="0"/>
              </a:rPr>
              <a:t>жылы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Лениншіл</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жас</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газетінде</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әдеби</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қызметкер</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кейін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Қазақстан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пионері</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газетінде</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бөлім</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меңгерушісі</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болған</a:t>
            </a:r>
            <a:r>
              <a:rPr lang="ru-RU" sz="1600" b="1" i="1" dirty="0" smtClean="0">
                <a:solidFill>
                  <a:schemeClr val="bg1">
                    <a:lumMod val="50000"/>
                  </a:schemeClr>
                </a:solidFill>
                <a:latin typeface="Times New Roman" pitchFamily="18" charset="0"/>
                <a:cs typeface="Times New Roman" pitchFamily="18" charset="0"/>
              </a:rPr>
              <a:t>. </a:t>
            </a:r>
            <a:br>
              <a:rPr lang="ru-RU" sz="1600" b="1" i="1" dirty="0" smtClean="0">
                <a:solidFill>
                  <a:schemeClr val="bg1">
                    <a:lumMod val="50000"/>
                  </a:schemeClr>
                </a:solidFill>
                <a:latin typeface="Times New Roman" pitchFamily="18" charset="0"/>
                <a:cs typeface="Times New Roman" pitchFamily="18" charset="0"/>
              </a:rPr>
            </a:br>
            <a:r>
              <a:rPr lang="ru-RU" sz="1600" b="1" i="1" dirty="0" smtClean="0">
                <a:solidFill>
                  <a:schemeClr val="bg1">
                    <a:lumMod val="50000"/>
                  </a:schemeClr>
                </a:solidFill>
                <a:latin typeface="Times New Roman" pitchFamily="18" charset="0"/>
                <a:cs typeface="Times New Roman" pitchFamily="18" charset="0"/>
              </a:rPr>
              <a:t>1940 </a:t>
            </a:r>
            <a:r>
              <a:rPr lang="ru-RU" sz="1600" b="1" i="1" dirty="0" err="1" smtClean="0">
                <a:solidFill>
                  <a:schemeClr val="bg1">
                    <a:lumMod val="50000"/>
                  </a:schemeClr>
                </a:solidFill>
                <a:latin typeface="Times New Roman" pitchFamily="18" charset="0"/>
                <a:cs typeface="Times New Roman" pitchFamily="18" charset="0"/>
              </a:rPr>
              <a:t>жылы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Кеңес</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Армиясы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қатарына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шақырылады</a:t>
            </a:r>
            <a:r>
              <a:rPr lang="ru-RU" sz="1600" b="1" i="1" dirty="0" smtClean="0">
                <a:solidFill>
                  <a:schemeClr val="bg1">
                    <a:lumMod val="50000"/>
                  </a:schemeClr>
                </a:solidFill>
                <a:latin typeface="Times New Roman" pitchFamily="18" charset="0"/>
                <a:cs typeface="Times New Roman" pitchFamily="18" charset="0"/>
              </a:rPr>
              <a:t> да, </a:t>
            </a:r>
            <a:r>
              <a:rPr lang="ru-RU" sz="1600" b="1" i="1" dirty="0" err="1" smtClean="0">
                <a:solidFill>
                  <a:schemeClr val="bg1">
                    <a:lumMod val="50000"/>
                  </a:schemeClr>
                </a:solidFill>
                <a:latin typeface="Times New Roman" pitchFamily="18" charset="0"/>
                <a:cs typeface="Times New Roman" pitchFamily="18" charset="0"/>
              </a:rPr>
              <a:t>Мәскеу</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әскери</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училищесінде</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оқиды</a:t>
            </a:r>
            <a:r>
              <a:rPr lang="ru-RU" sz="1600" b="1" i="1" dirty="0" smtClean="0">
                <a:solidFill>
                  <a:schemeClr val="bg1">
                    <a:lumMod val="50000"/>
                  </a:schemeClr>
                </a:solidFill>
                <a:latin typeface="Times New Roman" pitchFamily="18" charset="0"/>
                <a:cs typeface="Times New Roman" pitchFamily="18" charset="0"/>
              </a:rPr>
              <a:t>. </a:t>
            </a:r>
            <a:br>
              <a:rPr lang="ru-RU" sz="1600" b="1" i="1" dirty="0" smtClean="0">
                <a:solidFill>
                  <a:schemeClr val="bg1">
                    <a:lumMod val="50000"/>
                  </a:schemeClr>
                </a:solidFill>
                <a:latin typeface="Times New Roman" pitchFamily="18" charset="0"/>
                <a:cs typeface="Times New Roman" pitchFamily="18" charset="0"/>
              </a:rPr>
            </a:br>
            <a:r>
              <a:rPr lang="ru-RU" sz="1600" b="1" i="1" dirty="0" err="1" smtClean="0">
                <a:solidFill>
                  <a:schemeClr val="bg1">
                    <a:lumMod val="50000"/>
                  </a:schemeClr>
                </a:solidFill>
                <a:latin typeface="Times New Roman" pitchFamily="18" charset="0"/>
                <a:cs typeface="Times New Roman" pitchFamily="18" charset="0"/>
              </a:rPr>
              <a:t>Ата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дәстүріне</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берік</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азамат</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жалынды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көсемсөз</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шебері</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ержүрек</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жауынгер</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Мәскеуді</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қорғау</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Украинаны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азат</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ету</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шайқастарының</a:t>
            </a:r>
            <a:r>
              <a:rPr lang="ru-RU" sz="1600" b="1" i="1" dirty="0" smtClean="0">
                <a:solidFill>
                  <a:schemeClr val="bg1">
                    <a:lumMod val="50000"/>
                  </a:schemeClr>
                </a:solidFill>
                <a:latin typeface="Times New Roman" pitchFamily="18" charset="0"/>
                <a:cs typeface="Times New Roman" pitchFamily="18" charset="0"/>
              </a:rPr>
              <a:t> бел </a:t>
            </a:r>
            <a:r>
              <a:rPr lang="ru-RU" sz="1600" b="1" i="1" dirty="0" err="1" smtClean="0">
                <a:solidFill>
                  <a:schemeClr val="bg1">
                    <a:lumMod val="50000"/>
                  </a:schemeClr>
                </a:solidFill>
                <a:latin typeface="Times New Roman" pitchFamily="18" charset="0"/>
                <a:cs typeface="Times New Roman" pitchFamily="18" charset="0"/>
              </a:rPr>
              <a:t>ортасында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болды</a:t>
            </a:r>
            <a:r>
              <a:rPr lang="ru-RU" sz="1600" b="1" i="1" dirty="0" smtClean="0">
                <a:solidFill>
                  <a:schemeClr val="bg1">
                    <a:lumMod val="50000"/>
                  </a:schemeClr>
                </a:solidFill>
                <a:latin typeface="Times New Roman" pitchFamily="18" charset="0"/>
                <a:cs typeface="Times New Roman" pitchFamily="18" charset="0"/>
              </a:rPr>
              <a:t>.</a:t>
            </a:r>
            <a:br>
              <a:rPr lang="ru-RU" sz="1600" b="1" i="1" dirty="0" smtClean="0">
                <a:solidFill>
                  <a:schemeClr val="bg1">
                    <a:lumMod val="50000"/>
                  </a:schemeClr>
                </a:solidFill>
                <a:latin typeface="Times New Roman" pitchFamily="18" charset="0"/>
                <a:cs typeface="Times New Roman" pitchFamily="18" charset="0"/>
              </a:rPr>
            </a:br>
            <a:r>
              <a:rPr lang="ru-RU" sz="1600" b="1" i="1" dirty="0" smtClean="0">
                <a:solidFill>
                  <a:schemeClr val="bg1">
                    <a:lumMod val="50000"/>
                  </a:schemeClr>
                </a:solidFill>
                <a:latin typeface="Times New Roman" pitchFamily="18" charset="0"/>
                <a:cs typeface="Times New Roman" pitchFamily="18" charset="0"/>
              </a:rPr>
              <a:t> 1944 </a:t>
            </a:r>
            <a:r>
              <a:rPr lang="ru-RU" sz="1600" b="1" i="1" dirty="0" err="1" smtClean="0">
                <a:solidFill>
                  <a:schemeClr val="bg1">
                    <a:lumMod val="50000"/>
                  </a:schemeClr>
                </a:solidFill>
                <a:latin typeface="Times New Roman" pitchFamily="18" charset="0"/>
                <a:cs typeface="Times New Roman" pitchFamily="18" charset="0"/>
              </a:rPr>
              <a:t>жылдың</a:t>
            </a:r>
            <a:r>
              <a:rPr lang="ru-RU" sz="1600" b="1" i="1" dirty="0" smtClean="0">
                <a:solidFill>
                  <a:schemeClr val="bg1">
                    <a:lumMod val="50000"/>
                  </a:schemeClr>
                </a:solidFill>
                <a:latin typeface="Times New Roman" pitchFamily="18" charset="0"/>
                <a:cs typeface="Times New Roman" pitchFamily="18" charset="0"/>
              </a:rPr>
              <a:t> бас </a:t>
            </a:r>
            <a:r>
              <a:rPr lang="ru-RU" sz="1600" b="1" i="1" dirty="0" err="1" smtClean="0">
                <a:solidFill>
                  <a:schemeClr val="bg1">
                    <a:lumMod val="50000"/>
                  </a:schemeClr>
                </a:solidFill>
                <a:latin typeface="Times New Roman" pitchFamily="18" charset="0"/>
                <a:cs typeface="Times New Roman" pitchFamily="18" charset="0"/>
              </a:rPr>
              <a:t>кезінде</a:t>
            </a:r>
            <a:r>
              <a:rPr lang="ru-RU" sz="1600" b="1" i="1" dirty="0" smtClean="0">
                <a:solidFill>
                  <a:schemeClr val="bg1">
                    <a:lumMod val="50000"/>
                  </a:schemeClr>
                </a:solidFill>
                <a:latin typeface="Times New Roman" pitchFamily="18" charset="0"/>
                <a:cs typeface="Times New Roman" pitchFamily="18" charset="0"/>
              </a:rPr>
              <a:t> Украина, Днепропетровск </a:t>
            </a:r>
            <a:r>
              <a:rPr lang="ru-RU" sz="1600" b="1" i="1" dirty="0" err="1" smtClean="0">
                <a:solidFill>
                  <a:schemeClr val="bg1">
                    <a:lumMod val="50000"/>
                  </a:schemeClr>
                </a:solidFill>
                <a:latin typeface="Times New Roman" pitchFamily="18" charset="0"/>
                <a:cs typeface="Times New Roman" pitchFamily="18" charset="0"/>
              </a:rPr>
              <a:t>облысы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Софьевск</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ауданы</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майданда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қаһармандықпен</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қаза</a:t>
            </a:r>
            <a:r>
              <a:rPr lang="ru-RU" sz="1600" b="1" i="1" dirty="0" smtClean="0">
                <a:solidFill>
                  <a:schemeClr val="bg1">
                    <a:lumMod val="50000"/>
                  </a:schemeClr>
                </a:solidFill>
                <a:latin typeface="Times New Roman" pitchFamily="18" charset="0"/>
                <a:cs typeface="Times New Roman" pitchFamily="18" charset="0"/>
              </a:rPr>
              <a:t> </a:t>
            </a:r>
            <a:r>
              <a:rPr lang="ru-RU" sz="1600" b="1" i="1" dirty="0" err="1" smtClean="0">
                <a:solidFill>
                  <a:schemeClr val="bg1">
                    <a:lumMod val="50000"/>
                  </a:schemeClr>
                </a:solidFill>
                <a:latin typeface="Times New Roman" pitchFamily="18" charset="0"/>
                <a:cs typeface="Times New Roman" pitchFamily="18" charset="0"/>
              </a:rPr>
              <a:t>тапты</a:t>
            </a:r>
            <a:r>
              <a:rPr lang="ru-RU" sz="1600" b="1" i="1" dirty="0" smtClean="0">
                <a:solidFill>
                  <a:schemeClr val="bg1">
                    <a:lumMod val="50000"/>
                  </a:schemeClr>
                </a:solidFill>
                <a:latin typeface="Times New Roman" pitchFamily="18" charset="0"/>
                <a:cs typeface="Times New Roman" pitchFamily="18" charset="0"/>
              </a:rPr>
              <a:t>. </a:t>
            </a:r>
            <a:endParaRPr lang="ru-RU" sz="1600" b="1" i="1" dirty="0">
              <a:solidFill>
                <a:schemeClr val="bg1">
                  <a:lumMod val="50000"/>
                </a:schemeClr>
              </a:solidFill>
              <a:latin typeface="Times New Roman" pitchFamily="18" charset="0"/>
              <a:cs typeface="Times New Roman" pitchFamily="18" charset="0"/>
            </a:endParaRPr>
          </a:p>
        </p:txBody>
      </p:sp>
    </p:spTree>
  </p:cSld>
  <p:clrMapOvr>
    <a:masterClrMapping/>
  </p:clrMapOvr>
  <p:transition spd="slow">
    <p:sndAc>
      <p:end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35885" y="-750123"/>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2" name="Заголовок 1"/>
          <p:cNvSpPr>
            <a:spLocks noGrp="1"/>
          </p:cNvSpPr>
          <p:nvPr>
            <p:ph type="title"/>
          </p:nvPr>
        </p:nvSpPr>
        <p:spPr>
          <a:xfrm>
            <a:off x="900113" y="274638"/>
            <a:ext cx="7488237" cy="6107112"/>
          </a:xfrm>
        </p:spPr>
        <p:txBody>
          <a:bodyPr/>
          <a:lstStyle/>
          <a:p>
            <a:pPr>
              <a:defRPr/>
            </a:pPr>
            <a:r>
              <a:rPr lang="ru-RU" sz="1800" b="1" i="1" dirty="0" err="1" smtClean="0">
                <a:solidFill>
                  <a:schemeClr val="bg1">
                    <a:lumMod val="50000"/>
                  </a:schemeClr>
                </a:solidFill>
                <a:latin typeface="Times New Roman" pitchFamily="18" charset="0"/>
                <a:cs typeface="Times New Roman" pitchFamily="18" charset="0"/>
              </a:rPr>
              <a:t>Бұлқышев</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көптеген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өлеңдер</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жазып</a:t>
            </a:r>
            <a:r>
              <a:rPr lang="ru-RU" sz="1800" b="1" i="1" dirty="0" smtClean="0">
                <a:solidFill>
                  <a:schemeClr val="bg1">
                    <a:lumMod val="50000"/>
                  </a:schemeClr>
                </a:solidFill>
                <a:latin typeface="Times New Roman" pitchFamily="18" charset="0"/>
                <a:cs typeface="Times New Roman" pitchFamily="18" charset="0"/>
              </a:rPr>
              <a:t>, республика </a:t>
            </a:r>
            <a:r>
              <a:rPr lang="ru-RU" sz="1800" b="1" i="1" dirty="0" err="1" smtClean="0">
                <a:solidFill>
                  <a:schemeClr val="bg1">
                    <a:lumMod val="50000"/>
                  </a:schemeClr>
                </a:solidFill>
                <a:latin typeface="Times New Roman" pitchFamily="18" charset="0"/>
                <a:cs typeface="Times New Roman" pitchFamily="18" charset="0"/>
              </a:rPr>
              <a:t>баспасөз</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беттерінде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жариялады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оның</a:t>
            </a:r>
            <a:r>
              <a:rPr lang="ru-RU" sz="1800" b="1" i="1" dirty="0" smtClean="0">
                <a:solidFill>
                  <a:schemeClr val="bg1">
                    <a:lumMod val="50000"/>
                  </a:schemeClr>
                </a:solidFill>
                <a:latin typeface="Times New Roman" pitchFamily="18" charset="0"/>
                <a:cs typeface="Times New Roman" pitchFamily="18" charset="0"/>
              </a:rPr>
              <a:t> “Алматы — </a:t>
            </a:r>
            <a:r>
              <a:rPr lang="ru-RU" sz="1800" b="1" i="1" dirty="0" err="1" smtClean="0">
                <a:solidFill>
                  <a:schemeClr val="bg1">
                    <a:lumMod val="50000"/>
                  </a:schemeClr>
                </a:solidFill>
                <a:latin typeface="Times New Roman" pitchFamily="18" charset="0"/>
                <a:cs typeface="Times New Roman" pitchFamily="18" charset="0"/>
              </a:rPr>
              <a:t>менің</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туған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қалам</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деген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бітпей</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қалған</a:t>
            </a:r>
            <a:r>
              <a:rPr lang="ru-RU" sz="1800" b="1" i="1" dirty="0" smtClean="0">
                <a:solidFill>
                  <a:schemeClr val="bg1">
                    <a:lumMod val="50000"/>
                  </a:schemeClr>
                </a:solidFill>
                <a:latin typeface="Times New Roman" pitchFamily="18" charset="0"/>
                <a:cs typeface="Times New Roman" pitchFamily="18" charset="0"/>
              </a:rPr>
              <a:t> романы </a:t>
            </a:r>
            <a:r>
              <a:rPr lang="ru-RU" sz="1800" b="1" i="1" dirty="0" err="1" smtClean="0">
                <a:solidFill>
                  <a:schemeClr val="bg1">
                    <a:lumMod val="50000"/>
                  </a:schemeClr>
                </a:solidFill>
                <a:latin typeface="Times New Roman" pitchFamily="18" charset="0"/>
                <a:cs typeface="Times New Roman" pitchFamily="18" charset="0"/>
              </a:rPr>
              <a:t>және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Айсұлу</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деген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поэмасы</a:t>
            </a:r>
            <a:r>
              <a:rPr lang="ru-RU" sz="1800" b="1" i="1" dirty="0" smtClean="0">
                <a:solidFill>
                  <a:schemeClr val="bg1">
                    <a:lumMod val="50000"/>
                  </a:schemeClr>
                </a:solidFill>
                <a:latin typeface="Times New Roman" pitchFamily="18" charset="0"/>
                <a:cs typeface="Times New Roman" pitchFamily="18" charset="0"/>
              </a:rPr>
              <a:t> бар. </a:t>
            </a:r>
            <a:br>
              <a:rPr lang="ru-RU" sz="1800" b="1" i="1" dirty="0" smtClean="0">
                <a:solidFill>
                  <a:schemeClr val="bg1">
                    <a:lumMod val="50000"/>
                  </a:schemeClr>
                </a:solidFill>
                <a:latin typeface="Times New Roman" pitchFamily="18" charset="0"/>
                <a:cs typeface="Times New Roman" pitchFamily="18" charset="0"/>
              </a:rPr>
            </a:br>
            <a:r>
              <a:rPr lang="ru-RU" sz="1800" b="1" i="1" dirty="0" err="1" smtClean="0">
                <a:solidFill>
                  <a:schemeClr val="bg1">
                    <a:lumMod val="50000"/>
                  </a:schemeClr>
                </a:solidFill>
                <a:latin typeface="Times New Roman" pitchFamily="18" charset="0"/>
                <a:cs typeface="Times New Roman" pitchFamily="18" charset="0"/>
              </a:rPr>
              <a:t>Бұлқышевтың</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шығармашылық</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дарыны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Ұлы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Отан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соғысының</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ауыр</a:t>
            </a:r>
            <a:r>
              <a:rPr lang="ru-RU" sz="1800" b="1" i="1" dirty="0" smtClean="0">
                <a:solidFill>
                  <a:schemeClr val="bg1">
                    <a:lumMod val="50000"/>
                  </a:schemeClr>
                </a:solidFill>
                <a:latin typeface="Times New Roman" pitchFamily="18" charset="0"/>
                <a:cs typeface="Times New Roman" pitchFamily="18" charset="0"/>
              </a:rPr>
              <a:t> сын </a:t>
            </a:r>
            <a:r>
              <a:rPr lang="ru-RU" sz="1800" b="1" i="1" dirty="0" err="1" smtClean="0">
                <a:solidFill>
                  <a:schemeClr val="bg1">
                    <a:lumMod val="50000"/>
                  </a:schemeClr>
                </a:solidFill>
                <a:latin typeface="Times New Roman" pitchFamily="18" charset="0"/>
                <a:cs typeface="Times New Roman" pitchFamily="18" charset="0"/>
              </a:rPr>
              <a:t>сағаттарында</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ерекше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көрінді</a:t>
            </a:r>
            <a:r>
              <a:rPr lang="ru-RU" sz="1800" b="1" i="1" dirty="0" smtClean="0">
                <a:solidFill>
                  <a:schemeClr val="bg1">
                    <a:lumMod val="50000"/>
                  </a:schemeClr>
                </a:solidFill>
                <a:latin typeface="Times New Roman" pitchFamily="18" charset="0"/>
                <a:cs typeface="Times New Roman" pitchFamily="18" charset="0"/>
              </a:rPr>
              <a:t>. </a:t>
            </a:r>
            <a:br>
              <a:rPr lang="ru-RU" sz="1800" b="1" i="1" dirty="0" smtClean="0">
                <a:solidFill>
                  <a:schemeClr val="bg1">
                    <a:lumMod val="50000"/>
                  </a:schemeClr>
                </a:solidFill>
                <a:latin typeface="Times New Roman" pitchFamily="18" charset="0"/>
                <a:cs typeface="Times New Roman" pitchFamily="18" charset="0"/>
              </a:rPr>
            </a:br>
            <a:r>
              <a:rPr lang="ru-RU" sz="1800" b="1" i="1" dirty="0" smtClean="0">
                <a:solidFill>
                  <a:schemeClr val="bg1">
                    <a:lumMod val="50000"/>
                  </a:schemeClr>
                </a:solidFill>
                <a:latin typeface="Times New Roman" pitchFamily="18" charset="0"/>
                <a:cs typeface="Times New Roman" pitchFamily="18" charset="0"/>
              </a:rPr>
              <a:t>1942 </a:t>
            </a:r>
            <a:r>
              <a:rPr lang="ru-RU" sz="1800" b="1" i="1" dirty="0" err="1" smtClean="0">
                <a:solidFill>
                  <a:schemeClr val="bg1">
                    <a:lumMod val="50000"/>
                  </a:schemeClr>
                </a:solidFill>
                <a:latin typeface="Times New Roman" pitchFamily="18" charset="0"/>
                <a:cs typeface="Times New Roman" pitchFamily="18" charset="0"/>
              </a:rPr>
              <a:t>жылы</a:t>
            </a:r>
            <a:r>
              <a:rPr lang="ru-RU" sz="1800" b="1" i="1" dirty="0" smtClean="0">
                <a:solidFill>
                  <a:schemeClr val="bg1">
                    <a:lumMod val="50000"/>
                  </a:schemeClr>
                </a:solidFill>
                <a:latin typeface="Times New Roman" pitchFamily="18" charset="0"/>
                <a:cs typeface="Times New Roman" pitchFamily="18" charset="0"/>
              </a:rPr>
              <a:t> 1 </a:t>
            </a:r>
            <a:r>
              <a:rPr lang="ru-RU" sz="1800" b="1" i="1" dirty="0" err="1" smtClean="0">
                <a:solidFill>
                  <a:schemeClr val="bg1">
                    <a:lumMod val="50000"/>
                  </a:schemeClr>
                </a:solidFill>
                <a:latin typeface="Times New Roman" pitchFamily="18" charset="0"/>
                <a:cs typeface="Times New Roman" pitchFamily="18" charset="0"/>
              </a:rPr>
              <a:t>мамырда</a:t>
            </a:r>
            <a:r>
              <a:rPr lang="ru-RU" sz="1800" b="1" i="1" dirty="0" smtClean="0">
                <a:solidFill>
                  <a:schemeClr val="bg1">
                    <a:lumMod val="50000"/>
                  </a:schemeClr>
                </a:solidFill>
                <a:latin typeface="Times New Roman" pitchFamily="18" charset="0"/>
                <a:cs typeface="Times New Roman" pitchFamily="18" charset="0"/>
              </a:rPr>
              <a:t> “Комсомольская правда” </a:t>
            </a:r>
            <a:r>
              <a:rPr lang="ru-RU" sz="1800" b="1" i="1" dirty="0" err="1" smtClean="0">
                <a:solidFill>
                  <a:schemeClr val="bg1">
                    <a:lumMod val="50000"/>
                  </a:schemeClr>
                </a:solidFill>
                <a:latin typeface="Times New Roman" pitchFamily="18" charset="0"/>
                <a:cs typeface="Times New Roman" pitchFamily="18" charset="0"/>
              </a:rPr>
              <a:t>газетінде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Бұлқышевтың</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Өмір</a:t>
            </a:r>
            <a:r>
              <a:rPr lang="ru-RU" sz="1800" b="1" i="1" dirty="0" smtClean="0">
                <a:solidFill>
                  <a:schemeClr val="bg1">
                    <a:lumMod val="50000"/>
                  </a:schemeClr>
                </a:solidFill>
                <a:latin typeface="Times New Roman" pitchFamily="18" charset="0"/>
                <a:cs typeface="Times New Roman" pitchFamily="18" charset="0"/>
              </a:rPr>
              <a:t> мен </a:t>
            </a:r>
            <a:r>
              <a:rPr lang="ru-RU" sz="1800" b="1" i="1" dirty="0" err="1" smtClean="0">
                <a:solidFill>
                  <a:schemeClr val="bg1">
                    <a:lumMod val="50000"/>
                  </a:schemeClr>
                </a:solidFill>
                <a:latin typeface="Times New Roman" pitchFamily="18" charset="0"/>
                <a:cs typeface="Times New Roman" pitchFamily="18" charset="0"/>
              </a:rPr>
              <a:t>өлім</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туралы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деген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өршіл</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отаншыл</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мақаласы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жарық</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көрді</a:t>
            </a:r>
            <a:r>
              <a:rPr lang="ru-RU" sz="1800" b="1" i="1" dirty="0" smtClean="0">
                <a:solidFill>
                  <a:schemeClr val="bg1">
                    <a:lumMod val="50000"/>
                  </a:schemeClr>
                </a:solidFill>
                <a:latin typeface="Times New Roman" pitchFamily="18" charset="0"/>
                <a:cs typeface="Times New Roman" pitchFamily="18" charset="0"/>
              </a:rPr>
              <a:t>. </a:t>
            </a:r>
            <a:br>
              <a:rPr lang="ru-RU" sz="1800" b="1" i="1" dirty="0" smtClean="0">
                <a:solidFill>
                  <a:schemeClr val="bg1">
                    <a:lumMod val="50000"/>
                  </a:schemeClr>
                </a:solidFill>
                <a:latin typeface="Times New Roman" pitchFamily="18" charset="0"/>
                <a:cs typeface="Times New Roman" pitchFamily="18" charset="0"/>
              </a:rPr>
            </a:br>
            <a:r>
              <a:rPr lang="ru-RU" sz="1800" b="1" i="1" dirty="0" err="1" smtClean="0">
                <a:solidFill>
                  <a:schemeClr val="bg1">
                    <a:lumMod val="50000"/>
                  </a:schemeClr>
                </a:solidFill>
                <a:latin typeface="Times New Roman" pitchFamily="18" charset="0"/>
                <a:cs typeface="Times New Roman" pitchFamily="18" charset="0"/>
              </a:rPr>
              <a:t>Соғыс</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кезінде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жазған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шығармаларының</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дені</a:t>
            </a:r>
            <a:r>
              <a:rPr lang="ru-RU" sz="1800" b="1" i="1" dirty="0" smtClean="0">
                <a:solidFill>
                  <a:schemeClr val="bg1">
                    <a:lumMod val="50000"/>
                  </a:schemeClr>
                </a:solidFill>
                <a:latin typeface="Times New Roman" pitchFamily="18" charset="0"/>
                <a:cs typeface="Times New Roman" pitchFamily="18" charset="0"/>
              </a:rPr>
              <a:t> “Комсомольская правда” </a:t>
            </a:r>
            <a:r>
              <a:rPr lang="ru-RU" sz="1800" b="1" i="1" dirty="0" err="1" smtClean="0">
                <a:solidFill>
                  <a:schemeClr val="bg1">
                    <a:lumMod val="50000"/>
                  </a:schemeClr>
                </a:solidFill>
                <a:latin typeface="Times New Roman" pitchFamily="18" charset="0"/>
                <a:cs typeface="Times New Roman" pitchFamily="18" charset="0"/>
              </a:rPr>
              <a:t>газетінде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жарияланды</a:t>
            </a:r>
            <a:r>
              <a:rPr lang="ru-RU" sz="1800" b="1" i="1" dirty="0" smtClean="0">
                <a:solidFill>
                  <a:schemeClr val="bg1">
                    <a:lumMod val="50000"/>
                  </a:schemeClr>
                </a:solidFill>
                <a:latin typeface="Times New Roman" pitchFamily="18" charset="0"/>
                <a:cs typeface="Times New Roman" pitchFamily="18" charset="0"/>
              </a:rPr>
              <a:t>. </a:t>
            </a:r>
            <a:br>
              <a:rPr lang="ru-RU" sz="1800" b="1" i="1" dirty="0" smtClean="0">
                <a:solidFill>
                  <a:schemeClr val="bg1">
                    <a:lumMod val="50000"/>
                  </a:schemeClr>
                </a:solidFill>
                <a:latin typeface="Times New Roman" pitchFamily="18" charset="0"/>
                <a:cs typeface="Times New Roman" pitchFamily="18" charset="0"/>
              </a:rPr>
            </a:br>
            <a:r>
              <a:rPr lang="ru-RU" sz="1800" b="1" i="1" dirty="0" err="1" smtClean="0">
                <a:solidFill>
                  <a:schemeClr val="bg1">
                    <a:lumMod val="50000"/>
                  </a:schemeClr>
                </a:solidFill>
                <a:latin typeface="Times New Roman" pitchFamily="18" charset="0"/>
                <a:cs typeface="Times New Roman" pitchFamily="18" charset="0"/>
              </a:rPr>
              <a:t>Бұлқышевтың</a:t>
            </a:r>
            <a:r>
              <a:rPr lang="ru-RU" sz="1800" b="1" i="1" dirty="0" smtClean="0">
                <a:solidFill>
                  <a:schemeClr val="bg1">
                    <a:lumMod val="50000"/>
                  </a:schemeClr>
                </a:solidFill>
                <a:latin typeface="Times New Roman" pitchFamily="18" charset="0"/>
                <a:cs typeface="Times New Roman" pitchFamily="18" charset="0"/>
              </a:rPr>
              <a:t> “Я хочу жить”, “Жизнь принадлежит нам”, “Коварство и любовь”, “Письмо сыну Востока”, “Слушай, Кавказ” </a:t>
            </a:r>
            <a:r>
              <a:rPr lang="ru-RU" sz="1800" b="1" i="1" dirty="0" err="1" smtClean="0">
                <a:solidFill>
                  <a:schemeClr val="bg1">
                    <a:lumMod val="50000"/>
                  </a:schemeClr>
                </a:solidFill>
                <a:latin typeface="Times New Roman" pitchFamily="18" charset="0"/>
                <a:cs typeface="Times New Roman" pitchFamily="18" charset="0"/>
              </a:rPr>
              <a:t>және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басқа</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мақалаларын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көрнекті</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жазушы</a:t>
            </a:r>
            <a:r>
              <a:rPr lang="ru-RU" sz="1800" b="1" i="1" dirty="0" smtClean="0">
                <a:solidFill>
                  <a:schemeClr val="bg1">
                    <a:lumMod val="50000"/>
                  </a:schemeClr>
                </a:solidFill>
                <a:latin typeface="Times New Roman" pitchFamily="18" charset="0"/>
                <a:cs typeface="Times New Roman" pitchFamily="18" charset="0"/>
              </a:rPr>
              <a:t> Ғ. </a:t>
            </a:r>
            <a:r>
              <a:rPr lang="ru-RU" sz="1800" b="1" i="1" dirty="0" err="1" smtClean="0">
                <a:solidFill>
                  <a:schemeClr val="bg1">
                    <a:lumMod val="50000"/>
                  </a:schemeClr>
                </a:solidFill>
                <a:latin typeface="Times New Roman" pitchFamily="18" charset="0"/>
                <a:cs typeface="Times New Roman" pitchFamily="18" charset="0"/>
              </a:rPr>
              <a:t>Мүсірепов</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қазақ</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тіліне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аударып</a:t>
            </a:r>
            <a:r>
              <a:rPr lang="ru-RU" sz="1800" b="1" i="1" dirty="0" smtClean="0">
                <a:solidFill>
                  <a:schemeClr val="bg1">
                    <a:lumMod val="50000"/>
                  </a:schemeClr>
                </a:solidFill>
                <a:latin typeface="Times New Roman" pitchFamily="18" charset="0"/>
                <a:cs typeface="Times New Roman" pitchFamily="18" charset="0"/>
              </a:rPr>
              <a:t>, республика </a:t>
            </a:r>
            <a:r>
              <a:rPr lang="ru-RU" sz="1800" b="1" i="1" dirty="0" err="1" smtClean="0">
                <a:solidFill>
                  <a:schemeClr val="bg1">
                    <a:lumMod val="50000"/>
                  </a:schemeClr>
                </a:solidFill>
                <a:latin typeface="Times New Roman" pitchFamily="18" charset="0"/>
                <a:cs typeface="Times New Roman" pitchFamily="18" charset="0"/>
              </a:rPr>
              <a:t>лық</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Социалистік</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Қазақстан</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газетінде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жариялады</a:t>
            </a:r>
            <a:r>
              <a:rPr lang="ru-RU" sz="1800" b="1" i="1" dirty="0" smtClean="0">
                <a:solidFill>
                  <a:schemeClr val="bg1">
                    <a:lumMod val="50000"/>
                  </a:schemeClr>
                </a:solidFill>
                <a:latin typeface="Times New Roman" pitchFamily="18" charset="0"/>
                <a:cs typeface="Times New Roman" pitchFamily="18" charset="0"/>
              </a:rPr>
              <a:t> . </a:t>
            </a:r>
            <a:br>
              <a:rPr lang="ru-RU" sz="1800" b="1" i="1" dirty="0" smtClean="0">
                <a:solidFill>
                  <a:schemeClr val="bg1">
                    <a:lumMod val="50000"/>
                  </a:schemeClr>
                </a:solidFill>
                <a:latin typeface="Times New Roman" pitchFamily="18" charset="0"/>
                <a:cs typeface="Times New Roman" pitchFamily="18" charset="0"/>
              </a:rPr>
            </a:br>
            <a:r>
              <a:rPr lang="ru-RU" sz="1800" b="1" i="1" dirty="0" err="1" smtClean="0">
                <a:solidFill>
                  <a:schemeClr val="bg1">
                    <a:lumMod val="50000"/>
                  </a:schemeClr>
                </a:solidFill>
                <a:latin typeface="Times New Roman" pitchFamily="18" charset="0"/>
                <a:cs typeface="Times New Roman" pitchFamily="18" charset="0"/>
              </a:rPr>
              <a:t>Шығармалары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әдеби</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жинақтарда</a:t>
            </a:r>
            <a:r>
              <a:rPr lang="ru-RU" sz="1800" b="1" i="1" dirty="0" smtClean="0">
                <a:solidFill>
                  <a:schemeClr val="bg1">
                    <a:lumMod val="50000"/>
                  </a:schemeClr>
                </a:solidFill>
                <a:latin typeface="Times New Roman" pitchFamily="18" charset="0"/>
                <a:cs typeface="Times New Roman" pitchFamily="18" charset="0"/>
              </a:rPr>
              <a:t> (“Жизнь солдата”, М., 1946; “Журналисты в шинелях”, А.-А., 1968; “</a:t>
            </a:r>
            <a:r>
              <a:rPr lang="ru-RU" sz="1800" b="1" i="1" dirty="0" err="1" smtClean="0">
                <a:solidFill>
                  <a:schemeClr val="bg1">
                    <a:lumMod val="50000"/>
                  </a:schemeClr>
                </a:solidFill>
                <a:latin typeface="Times New Roman" pitchFamily="18" charset="0"/>
                <a:cs typeface="Times New Roman" pitchFamily="18" charset="0"/>
              </a:rPr>
              <a:t>Есімізде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қанды</a:t>
            </a:r>
            <a:r>
              <a:rPr lang="ru-RU" sz="1800" b="1" i="1" dirty="0" smtClean="0">
                <a:solidFill>
                  <a:schemeClr val="bg1">
                    <a:lumMod val="50000"/>
                  </a:schemeClr>
                </a:solidFill>
                <a:latin typeface="Times New Roman" pitchFamily="18" charset="0"/>
                <a:cs typeface="Times New Roman" pitchFamily="18" charset="0"/>
              </a:rPr>
              <a:t> майдан </a:t>
            </a:r>
            <a:r>
              <a:rPr lang="ru-RU" sz="1800" b="1" i="1" dirty="0" err="1" smtClean="0">
                <a:solidFill>
                  <a:schemeClr val="bg1">
                    <a:lumMod val="50000"/>
                  </a:schemeClr>
                </a:solidFill>
                <a:latin typeface="Times New Roman" pitchFamily="18" charset="0"/>
                <a:cs typeface="Times New Roman" pitchFamily="18" charset="0"/>
              </a:rPr>
              <a:t>жорықтары</a:t>
            </a:r>
            <a:r>
              <a:rPr lang="ru-RU" sz="1800" b="1" i="1" dirty="0" smtClean="0">
                <a:solidFill>
                  <a:schemeClr val="bg1">
                    <a:lumMod val="50000"/>
                  </a:schemeClr>
                </a:solidFill>
                <a:latin typeface="Times New Roman" pitchFamily="18" charset="0"/>
                <a:cs typeface="Times New Roman" pitchFamily="18" charset="0"/>
              </a:rPr>
              <a:t>”, А., 1968) </a:t>
            </a:r>
            <a:r>
              <a:rPr lang="ru-RU" sz="1800" b="1" i="1" dirty="0" err="1" smtClean="0">
                <a:solidFill>
                  <a:schemeClr val="bg1">
                    <a:lumMod val="50000"/>
                  </a:schemeClr>
                </a:solidFill>
                <a:latin typeface="Times New Roman" pitchFamily="18" charset="0"/>
                <a:cs typeface="Times New Roman" pitchFamily="18" charset="0"/>
              </a:rPr>
              <a:t>басылды</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жеке</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кітап</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болып</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жарық</a:t>
            </a:r>
            <a:r>
              <a:rPr lang="ru-RU" sz="1800" b="1" i="1" dirty="0" smtClean="0">
                <a:solidFill>
                  <a:schemeClr val="bg1">
                    <a:lumMod val="50000"/>
                  </a:schemeClr>
                </a:solidFill>
                <a:latin typeface="Times New Roman" pitchFamily="18" charset="0"/>
                <a:cs typeface="Times New Roman" pitchFamily="18" charset="0"/>
              </a:rPr>
              <a:t> </a:t>
            </a:r>
            <a:r>
              <a:rPr lang="ru-RU" sz="1800" b="1" i="1" dirty="0" err="1" smtClean="0">
                <a:solidFill>
                  <a:schemeClr val="bg1">
                    <a:lumMod val="50000"/>
                  </a:schemeClr>
                </a:solidFill>
                <a:latin typeface="Times New Roman" pitchFamily="18" charset="0"/>
                <a:cs typeface="Times New Roman" pitchFamily="18" charset="0"/>
              </a:rPr>
              <a:t>көрген</a:t>
            </a:r>
            <a:r>
              <a:rPr lang="ru-RU" sz="1800" b="1" i="1" dirty="0" smtClean="0">
                <a:solidFill>
                  <a:schemeClr val="bg1">
                    <a:lumMod val="50000"/>
                  </a:schemeClr>
                </a:solidFill>
                <a:latin typeface="Times New Roman" pitchFamily="18" charset="0"/>
                <a:cs typeface="Times New Roman" pitchFamily="18" charset="0"/>
              </a:rPr>
              <a:t>.</a:t>
            </a:r>
            <a:endParaRPr lang="ru-RU" sz="1800" b="1" i="1" dirty="0">
              <a:solidFill>
                <a:schemeClr val="bg1">
                  <a:lumMod val="50000"/>
                </a:schemeClr>
              </a:solidFill>
              <a:latin typeface="Times New Roman" pitchFamily="18" charset="0"/>
              <a:cs typeface="Times New Roman" pitchFamily="18" charset="0"/>
            </a:endParaRPr>
          </a:p>
        </p:txBody>
      </p:sp>
    </p:spTree>
  </p:cSld>
  <p:clrMapOvr>
    <a:masterClrMapping/>
  </p:clrMapOvr>
  <p:transition spd="slow">
    <p:sndAc>
      <p:end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16835" y="-758061"/>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6151" name="Rectangle 7"/>
          <p:cNvSpPr>
            <a:spLocks noGrp="1"/>
          </p:cNvSpPr>
          <p:nvPr>
            <p:ph type="title" idx="4294967295"/>
          </p:nvPr>
        </p:nvSpPr>
        <p:spPr>
          <a:xfrm>
            <a:off x="457200" y="274638"/>
            <a:ext cx="8229600" cy="5746750"/>
          </a:xfrm>
        </p:spPr>
        <p:txBody>
          <a:bodyPr/>
          <a:lstStyle/>
          <a:p>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2-тапсырма</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хат мазмұнын оқып, талдау жасау</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1-топ: Махамбет рухына</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бас ию</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2-топ: Ана. Отан-ана</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3-топ: Болашақ ұрпақ үшін</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4-топ: Ерлер есімі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ұмытылмайды</a:t>
            </a:r>
            <a:r>
              <a:rPr lang="kk-KZ" altLang="ru-RU" sz="4000" smtClean="0"/>
              <a:t> </a:t>
            </a:r>
            <a:endParaRPr lang="ru-RU" altLang="ru-RU" sz="4000" smtClean="0"/>
          </a:p>
        </p:txBody>
      </p:sp>
    </p:spTree>
  </p:cSld>
  <p:clrMapOvr>
    <a:masterClrMapping/>
  </p:clrMapOvr>
  <p:transition spd="slow">
    <p:sndAc>
      <p:end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16835" y="-758061"/>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7175" name="Rectangle 7"/>
          <p:cNvSpPr>
            <a:spLocks noGrp="1"/>
          </p:cNvSpPr>
          <p:nvPr>
            <p:ph type="title" idx="4294967295"/>
          </p:nvPr>
        </p:nvSpPr>
        <p:spPr>
          <a:xfrm>
            <a:off x="457200" y="274638"/>
            <a:ext cx="8229600" cy="4449762"/>
          </a:xfrm>
        </p:spPr>
        <p:txBody>
          <a:bodyPr/>
          <a:lstStyle/>
          <a:p>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3-тапсырма</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“Отан үшін от кешкендер” </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бейнебаянын, халық әні</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 “Елім-айды” өзара талдау</a:t>
            </a:r>
            <a:endParaRPr lang="ru-RU" altLang="ru-RU" sz="4000" b="1" i="1" smtClean="0">
              <a:solidFill>
                <a:srgbClr val="7A0000"/>
              </a:solidFill>
              <a:latin typeface="Times New Roman" pitchFamily="18" charset="0"/>
            </a:endParaRPr>
          </a:p>
        </p:txBody>
      </p:sp>
      <p:pic>
        <p:nvPicPr>
          <p:cNvPr id="7176" name="Picture 8" descr="EFBFF014-3C05-4CA8-8E26-59E5704B5B92_w640_r1_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406400"/>
            <a:ext cx="5951538" cy="3094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ndAc>
      <p:end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2700" y="1270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16835" y="-758061"/>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8199" name="Rectangle 7"/>
          <p:cNvSpPr>
            <a:spLocks noGrp="1"/>
          </p:cNvSpPr>
          <p:nvPr>
            <p:ph type="title" idx="4294967295"/>
          </p:nvPr>
        </p:nvSpPr>
        <p:spPr>
          <a:xfrm>
            <a:off x="457200" y="274638"/>
            <a:ext cx="8229600" cy="5602287"/>
          </a:xfrm>
        </p:spPr>
        <p:txBody>
          <a:bodyPr/>
          <a:lstStyle/>
          <a:p>
            <a:r>
              <a:rPr lang="kk-KZ" altLang="ru-RU" sz="3600" b="1" i="1" smtClean="0">
                <a:solidFill>
                  <a:srgbClr val="7A0000"/>
                </a:solidFill>
                <a:latin typeface="Times New Roman" pitchFamily="18" charset="0"/>
              </a:rPr>
              <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4-тапсырма</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хат мәтініне талдау жасау</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әңгімеде сөз, ой қалай жазылған?</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жалынды, лепті сөйлемдер бар ма?</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жұртшылық санасына ықпал ету үшін қандай тәсіл пайдаланылған?</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әңгімеде мақал-мәтел бар ма?</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әңгіме кімге арнап жазылған?</a:t>
            </a:r>
            <a:br>
              <a:rPr lang="kk-KZ" altLang="ru-RU" sz="3600" b="1" i="1" smtClean="0">
                <a:solidFill>
                  <a:srgbClr val="7A0000"/>
                </a:solidFill>
                <a:latin typeface="Times New Roman" pitchFamily="18" charset="0"/>
              </a:rPr>
            </a:br>
            <a:r>
              <a:rPr lang="kk-KZ" altLang="ru-RU" sz="3600" b="1" i="1" smtClean="0">
                <a:solidFill>
                  <a:srgbClr val="7A0000"/>
                </a:solidFill>
                <a:latin typeface="Times New Roman" pitchFamily="18" charset="0"/>
              </a:rPr>
              <a:t>- қандай сөз пайдаланылған?</a:t>
            </a:r>
            <a:br>
              <a:rPr lang="kk-KZ" altLang="ru-RU" sz="3600" b="1" i="1" smtClean="0">
                <a:solidFill>
                  <a:srgbClr val="7A0000"/>
                </a:solidFill>
                <a:latin typeface="Times New Roman" pitchFamily="18" charset="0"/>
              </a:rPr>
            </a:br>
            <a:endParaRPr lang="ru-RU" altLang="ru-RU" sz="3600" b="1" i="1" smtClean="0">
              <a:solidFill>
                <a:srgbClr val="7A0000"/>
              </a:solidFill>
              <a:latin typeface="Times New Roman" pitchFamily="18" charset="0"/>
            </a:endParaRPr>
          </a:p>
        </p:txBody>
      </p:sp>
    </p:spTree>
  </p:cSld>
  <p:clrMapOvr>
    <a:masterClrMapping/>
  </p:clrMapOvr>
  <p:transition spd="slow">
    <p:sndAc>
      <p:end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16835" y="-758061"/>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9223" name="Rectangle 7"/>
          <p:cNvSpPr>
            <a:spLocks noGrp="1"/>
          </p:cNvSpPr>
          <p:nvPr>
            <p:ph type="title" idx="4294967295"/>
          </p:nvPr>
        </p:nvSpPr>
        <p:spPr>
          <a:xfrm>
            <a:off x="468313" y="260350"/>
            <a:ext cx="8229600" cy="4248150"/>
          </a:xfrm>
        </p:spPr>
        <p:txBody>
          <a:bodyPr/>
          <a:lstStyle/>
          <a:p>
            <a:r>
              <a:rPr lang="kk-KZ" altLang="ru-RU" b="1" i="1" smtClean="0">
                <a:solidFill>
                  <a:srgbClr val="7A0000"/>
                </a:solidFill>
                <a:latin typeface="Times New Roman" pitchFamily="18" charset="0"/>
              </a:rPr>
              <a:t/>
            </a:r>
            <a:br>
              <a:rPr lang="kk-KZ" altLang="ru-RU" b="1" i="1" smtClean="0">
                <a:solidFill>
                  <a:srgbClr val="7A0000"/>
                </a:solidFill>
                <a:latin typeface="Times New Roman" pitchFamily="18" charset="0"/>
              </a:rPr>
            </a:br>
            <a:r>
              <a:rPr lang="kk-KZ" altLang="ru-RU" b="1" i="1" smtClean="0">
                <a:solidFill>
                  <a:srgbClr val="7A0000"/>
                </a:solidFill>
                <a:latin typeface="Times New Roman" pitchFamily="18" charset="0"/>
              </a:rPr>
              <a:t/>
            </a:r>
            <a:br>
              <a:rPr lang="kk-KZ" altLang="ru-RU" b="1" i="1" smtClean="0">
                <a:solidFill>
                  <a:srgbClr val="7A0000"/>
                </a:solidFill>
                <a:latin typeface="Times New Roman" pitchFamily="18" charset="0"/>
              </a:rPr>
            </a:br>
            <a:r>
              <a:rPr lang="kk-KZ" altLang="ru-RU" b="1" i="1" smtClean="0">
                <a:solidFill>
                  <a:srgbClr val="7A0000"/>
                </a:solidFill>
                <a:latin typeface="Times New Roman" pitchFamily="18" charset="0"/>
              </a:rPr>
              <a:t>5-тапсырма</a:t>
            </a:r>
            <a:br>
              <a:rPr lang="kk-KZ" altLang="ru-RU" b="1" i="1" smtClean="0">
                <a:solidFill>
                  <a:srgbClr val="7A0000"/>
                </a:solidFill>
                <a:latin typeface="Times New Roman" pitchFamily="18" charset="0"/>
              </a:rPr>
            </a:br>
            <a:r>
              <a:rPr lang="kk-KZ" altLang="ru-RU" b="1" i="1" smtClean="0">
                <a:solidFill>
                  <a:srgbClr val="7A0000"/>
                </a:solidFill>
                <a:latin typeface="Times New Roman" pitchFamily="18" charset="0"/>
              </a:rPr>
              <a:t>“Тәуелсіз Қазақстан </a:t>
            </a:r>
            <a:br>
              <a:rPr lang="kk-KZ" altLang="ru-RU" b="1" i="1" smtClean="0">
                <a:solidFill>
                  <a:srgbClr val="7A0000"/>
                </a:solidFill>
                <a:latin typeface="Times New Roman" pitchFamily="18" charset="0"/>
              </a:rPr>
            </a:br>
            <a:r>
              <a:rPr lang="kk-KZ" altLang="ru-RU" b="1" i="1" smtClean="0">
                <a:solidFill>
                  <a:srgbClr val="7A0000"/>
                </a:solidFill>
                <a:latin typeface="Times New Roman" pitchFamily="18" charset="0"/>
              </a:rPr>
              <a:t>ұланының атынан” ардагерлерге хат жазу</a:t>
            </a:r>
            <a:endParaRPr lang="ru-RU" altLang="ru-RU" b="1" i="1" smtClean="0">
              <a:solidFill>
                <a:srgbClr val="7A0000"/>
              </a:solidFill>
              <a:latin typeface="Times New Roman" pitchFamily="18" charset="0"/>
            </a:endParaRPr>
          </a:p>
        </p:txBody>
      </p:sp>
    </p:spTree>
  </p:cSld>
  <p:clrMapOvr>
    <a:masterClrMapping/>
  </p:clrMapOvr>
  <p:transition spd="slow">
    <p:sndAc>
      <p:end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12700" y="12700"/>
            <a:ext cx="9144000" cy="6858000"/>
          </a:xfrm>
          <a:prstGeom prst="rect">
            <a:avLst/>
          </a:prstGeom>
          <a:gradFill flip="none" rotWithShape="1">
            <a:gsLst>
              <a:gs pos="82000">
                <a:schemeClr val="tx2">
                  <a:alpha val="50000"/>
                </a:schemeClr>
              </a:gs>
              <a:gs pos="100000">
                <a:srgbClr val="663012"/>
              </a:gs>
            </a:gsLst>
            <a:path path="shap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Рамка 3"/>
          <p:cNvSpPr/>
          <p:nvPr/>
        </p:nvSpPr>
        <p:spPr>
          <a:xfrm rot="16200000" flipV="1">
            <a:off x="1535885" y="-750123"/>
            <a:ext cx="6143668" cy="8358246"/>
          </a:xfrm>
          <a:prstGeom prst="frame">
            <a:avLst>
              <a:gd name="adj1" fmla="val 7951"/>
            </a:avLst>
          </a:prstGeom>
          <a:blipFill>
            <a:blip r:embed="rId3"/>
            <a:stretch>
              <a:fillRect/>
            </a:stretch>
          </a:blip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a:solidFill>
                <a:schemeClr val="tx1"/>
              </a:solidFill>
            </a:endParaRPr>
          </a:p>
        </p:txBody>
      </p:sp>
      <p:sp>
        <p:nvSpPr>
          <p:cNvPr id="10247" name="Rectangle 7"/>
          <p:cNvSpPr>
            <a:spLocks noGrp="1"/>
          </p:cNvSpPr>
          <p:nvPr>
            <p:ph type="title" idx="4294967295"/>
          </p:nvPr>
        </p:nvSpPr>
        <p:spPr>
          <a:xfrm>
            <a:off x="457200" y="274638"/>
            <a:ext cx="8229600" cy="5746750"/>
          </a:xfrm>
        </p:spPr>
        <p:txBody>
          <a:bodyPr/>
          <a:lstStyle/>
          <a:p>
            <a:r>
              <a:rPr lang="kk-KZ" altLang="ru-RU" sz="4000" smtClean="0"/>
              <a:t/>
            </a:r>
            <a:br>
              <a:rPr lang="kk-KZ" altLang="ru-RU" sz="4000" smtClean="0"/>
            </a:br>
            <a:r>
              <a:rPr lang="kk-KZ" altLang="ru-RU" sz="4000" smtClean="0"/>
              <a:t/>
            </a:r>
            <a:br>
              <a:rPr lang="kk-KZ" altLang="ru-RU" sz="4000" smtClean="0"/>
            </a:br>
            <a:r>
              <a:rPr lang="kk-KZ" altLang="ru-RU" sz="4000" smtClean="0"/>
              <a:t/>
            </a:r>
            <a:br>
              <a:rPr lang="kk-KZ" altLang="ru-RU" sz="4000" smtClean="0"/>
            </a:br>
            <a:r>
              <a:rPr lang="kk-KZ" altLang="ru-RU" sz="4000" b="1" i="1" smtClean="0">
                <a:solidFill>
                  <a:srgbClr val="7A0000"/>
                </a:solidFill>
                <a:latin typeface="Times New Roman" pitchFamily="18" charset="0"/>
              </a:rPr>
              <a:t>Рефлексия</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Мен.... таныстым.</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......маған оңай болған жоқ.</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Ерекше ұнағаны...</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....рахмет айтамын.</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Мен болашақта....жазып көремін.</a:t>
            </a:r>
            <a:br>
              <a:rPr lang="kk-KZ" altLang="ru-RU" sz="4000" b="1" i="1" smtClean="0">
                <a:solidFill>
                  <a:srgbClr val="7A0000"/>
                </a:solidFill>
                <a:latin typeface="Times New Roman" pitchFamily="18" charset="0"/>
              </a:rPr>
            </a:br>
            <a:r>
              <a:rPr lang="kk-KZ" altLang="ru-RU" sz="4000" b="1" i="1" smtClean="0">
                <a:solidFill>
                  <a:srgbClr val="7A0000"/>
                </a:solidFill>
                <a:latin typeface="Times New Roman" pitchFamily="18" charset="0"/>
              </a:rPr>
              <a:t>Келер күнге тілегім....</a:t>
            </a:r>
            <a:br>
              <a:rPr lang="kk-KZ" altLang="ru-RU" sz="4000" b="1" i="1" smtClean="0">
                <a:solidFill>
                  <a:srgbClr val="7A0000"/>
                </a:solidFill>
                <a:latin typeface="Times New Roman" pitchFamily="18" charset="0"/>
              </a:rPr>
            </a:br>
            <a:r>
              <a:rPr lang="kk-KZ" altLang="ru-RU" sz="4000" smtClean="0"/>
              <a:t/>
            </a:r>
            <a:br>
              <a:rPr lang="kk-KZ" altLang="ru-RU" sz="4000" smtClean="0"/>
            </a:br>
            <a:r>
              <a:rPr lang="kk-KZ" altLang="ru-RU" sz="4000" smtClean="0"/>
              <a:t/>
            </a:r>
            <a:br>
              <a:rPr lang="kk-KZ" altLang="ru-RU" sz="4000" smtClean="0"/>
            </a:br>
            <a:endParaRPr lang="ru-RU" altLang="ru-RU" sz="4000" smtClean="0"/>
          </a:p>
        </p:txBody>
      </p:sp>
    </p:spTree>
  </p:cSld>
  <p:clrMapOvr>
    <a:masterClrMapping/>
  </p:clrMapOvr>
  <p:transition spd="slow">
    <p:sndAc>
      <p:endSnd/>
    </p:sndAc>
  </p:transition>
  <p:timing>
    <p:tnLst>
      <p:par>
        <p:cTn id="1" dur="indefinite" restart="never" nodeType="tmRoot"/>
      </p:par>
    </p:tnLst>
  </p:timing>
</p:sld>
</file>

<file path=ppt/theme/theme1.xml><?xml version="1.0" encoding="utf-8"?>
<a:theme xmlns:a="http://schemas.openxmlformats.org/drawingml/2006/main" name="Тема Office">
  <a:themeElements>
    <a:clrScheme name="Другая 11">
      <a:dk1>
        <a:srgbClr val="934B21"/>
      </a:dk1>
      <a:lt1>
        <a:sysClr val="window" lastClr="FFFFFF"/>
      </a:lt1>
      <a:dk2>
        <a:srgbClr val="FFF2CB"/>
      </a:dk2>
      <a:lt2>
        <a:srgbClr val="FFF3AB"/>
      </a:lt2>
      <a:accent1>
        <a:srgbClr val="53548A"/>
      </a:accent1>
      <a:accent2>
        <a:srgbClr val="438086"/>
      </a:accent2>
      <a:accent3>
        <a:srgbClr val="A04DA3"/>
      </a:accent3>
      <a:accent4>
        <a:srgbClr val="C00000"/>
      </a:accent4>
      <a:accent5>
        <a:srgbClr val="8B5D3D"/>
      </a:accent5>
      <a:accent6>
        <a:srgbClr val="5C92B5"/>
      </a:accent6>
      <a:hlink>
        <a:srgbClr val="67AFBD"/>
      </a:hlink>
      <a:folHlink>
        <a:srgbClr val="C2A87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454</TotalTime>
  <Words>50</Words>
  <Application>Microsoft Office PowerPoint</Application>
  <PresentationFormat>Экран (4:3)</PresentationFormat>
  <Paragraphs>21</Paragraphs>
  <Slides>9</Slides>
  <Notes>9</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Calibri</vt:lpstr>
      <vt:lpstr>Times New Roman</vt:lpstr>
      <vt:lpstr>Тема Office</vt:lpstr>
      <vt:lpstr>Презентация PowerPoint</vt:lpstr>
      <vt:lpstr>1-тапсырма ғаламтордан мына  мәліметтерді тауып жазу: Баубек Бұлқышев кім? Қай жылы, қай жерде дүниеге келген? Қандай шығармалары бар? Қай жылы дүниеден өткен?</vt:lpstr>
      <vt:lpstr> 1916 жылы Қарағанды облысы Ұлытау ауданында туған. Шығармаларын қазақ, орыс тілдерінде жазған. 1935 жылы Қарсақбайдағы ФЗО мектебін бітірген  1937 жылы Алматы сауда-қаржы техникумында оқи жүріп, көптеген өлең, “Балалық шақ” поэмасын, “Ауылдан Алматыға” атты әңгімесін жазды.  1939 жылы “Лениншіл жас” газетінде әдеби қызметкер, кейін “Қазақстан пионері” газетінде бөлім меңгерушісі болған.  1940 жылы Кеңес Армиясы қатарына шақырылады да, Мәскеу әскери училищесінде оқиды.  Ата дәстүріне берік азамат, жалынды көсемсөз шебері, ержүрек жауынгер Мәскеуді қорғау, Украинаны азат ету шайқастарының бел ортасында болды.  1944 жылдың бас кезінде Украина, Днепропетровск облысы Софьевск ауданы майданда қаһармандықпен қаза тапты. </vt:lpstr>
      <vt:lpstr>Бұлқышев көптеген өлеңдер жазып, республика баспасөз беттерінде жариялады, оның “Алматы — менің туған қалам” деген бітпей қалған романы және “Айсұлу” деген поэмасы бар.  Бұлқышевтың шығармашылық дарыны Ұлы Отан соғысының ауыр сын сағаттарында ерекше көрінді.  1942 жылы 1 мамырда “Комсомольская правда” газетінде Бұлқышевтың “Өмір мен өлім туралы” деген өршіл, отаншыл мақаласы жарық көрді.  Соғыс кезінде жазған шығармаларының дені “Комсомольская правда” газетінде жарияланды.  Бұлқышевтың “Я хочу жить”, “Жизнь принадлежит нам”, “Коварство и любовь”, “Письмо сыну Востока”, “Слушай, Кавказ” және басқа мақалаларын көрнекті жазушы Ғ. Мүсірепов қазақ тіліне аударып, республика лық “Социалистік Қазақстан” газетінде жариялады .  Шығармалары әдеби жинақтарда (“Жизнь солдата”, М., 1946; “Журналисты в шинелях”, А.-А., 1968; “Есімізде қанды майдан жорықтары”, А., 1968) басылды, жеке кітап болып жарық көрген.</vt:lpstr>
      <vt:lpstr> 2-тапсырма хат мазмұнын оқып, талдау жасау 1-топ: Махамбет рухына  бас ию 2-топ: Ана. Отан-ана 3-топ: Болашақ ұрпақ үшін 4-топ: Ерлер есімі  ұмытылмайды </vt:lpstr>
      <vt:lpstr>       3-тапсырма  “Отан үшін от кешкендер”  бейнебаянын, халық әні  “Елім-айды” өзара талдау</vt:lpstr>
      <vt:lpstr>  4-тапсырма  хат мәтініне талдау жасау - әңгімеде сөз, ой қалай жазылған? - жалынды, лепті сөйлемдер бар ма? - жұртшылық санасына ықпал ету үшін қандай тәсіл пайдаланылған? - әңгімеде мақал-мәтел бар ма? - әңгіме кімге арнап жазылған? - қандай сөз пайдаланылған? </vt:lpstr>
      <vt:lpstr>  5-тапсырма “Тәуелсіз Қазақстан  ұланының атынан” ардагерлерге хат жазу</vt:lpstr>
      <vt:lpstr>   Рефлексия Мен.... таныстым. ......маған оңай болған жоқ. Ерекше ұнағаны... ....рахмет айтамын. Мен болашақта....жазып көремін. Келер күнге тілегім....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Iyatta</dc:creator>
  <cp:lastModifiedBy>Nurken</cp:lastModifiedBy>
  <cp:revision>32</cp:revision>
  <dcterms:created xsi:type="dcterms:W3CDTF">2012-08-17T15:28:45Z</dcterms:created>
  <dcterms:modified xsi:type="dcterms:W3CDTF">2013-10-20T02:36:04Z</dcterms:modified>
</cp:coreProperties>
</file>