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72" r:id="rId2"/>
    <p:sldId id="273"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6497" autoAdjust="0"/>
  </p:normalViewPr>
  <p:slideViewPr>
    <p:cSldViewPr>
      <p:cViewPr>
        <p:scale>
          <a:sx n="60" d="100"/>
          <a:sy n="60" d="100"/>
        </p:scale>
        <p:origin x="-786" y="-342"/>
      </p:cViewPr>
      <p:guideLst>
        <p:guide orient="horz" pos="2160"/>
        <p:guide pos="2880"/>
      </p:guideLst>
    </p:cSldViewPr>
  </p:slideViewPr>
  <p:notesTextViewPr>
    <p:cViewPr>
      <p:scale>
        <a:sx n="1" d="1"/>
        <a:sy n="1" d="1"/>
      </p:scale>
      <p:origin x="0" y="0"/>
    </p:cViewPr>
  </p:notesTextViewPr>
  <p:sorterViewPr>
    <p:cViewPr>
      <p:scale>
        <a:sx n="100" d="100"/>
        <a:sy n="100" d="100"/>
      </p:scale>
      <p:origin x="0" y="309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A4D21F-061E-4CCC-88E5-9AF4C4A6FC6C}" type="datetimeFigureOut">
              <a:rPr lang="ru-RU" smtClean="0"/>
              <a:t>04.03.2013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DA1535B-C6DA-4744-93FD-DCB3AF6DBAC4}"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D8B13F6-2022-4138-868C-ECF78CAD8B75}" type="datetimeFigureOut">
              <a:rPr lang="ru-RU" smtClean="0"/>
              <a:pPr/>
              <a:t>04.03.2013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C6922A-3A5C-40DC-A9BB-9B3444563B6B}" type="slidenum">
              <a:rPr lang="ru-RU" smtClean="0"/>
              <a:pPr/>
              <a:t>‹#›</a:t>
            </a:fld>
            <a:endParaRPr lang="ru-RU"/>
          </a:p>
        </p:txBody>
      </p:sp>
    </p:spTree>
    <p:extLst>
      <p:ext uri="{BB962C8B-B14F-4D97-AF65-F5344CB8AC3E}">
        <p14:creationId xmlns:p14="http://schemas.microsoft.com/office/powerpoint/2010/main" xmlns="" val="3957339297"/>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D8B13F6-2022-4138-868C-ECF78CAD8B75}" type="datetimeFigureOut">
              <a:rPr lang="ru-RU" smtClean="0"/>
              <a:pPr/>
              <a:t>04.03.2013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C6922A-3A5C-40DC-A9BB-9B3444563B6B}" type="slidenum">
              <a:rPr lang="ru-RU" smtClean="0"/>
              <a:pPr/>
              <a:t>‹#›</a:t>
            </a:fld>
            <a:endParaRPr lang="ru-RU"/>
          </a:p>
        </p:txBody>
      </p:sp>
    </p:spTree>
    <p:extLst>
      <p:ext uri="{BB962C8B-B14F-4D97-AF65-F5344CB8AC3E}">
        <p14:creationId xmlns:p14="http://schemas.microsoft.com/office/powerpoint/2010/main" xmlns="" val="872577374"/>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D8B13F6-2022-4138-868C-ECF78CAD8B75}" type="datetimeFigureOut">
              <a:rPr lang="ru-RU" smtClean="0"/>
              <a:pPr/>
              <a:t>04.03.2013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C6922A-3A5C-40DC-A9BB-9B3444563B6B}" type="slidenum">
              <a:rPr lang="ru-RU" smtClean="0"/>
              <a:pPr/>
              <a:t>‹#›</a:t>
            </a:fld>
            <a:endParaRPr lang="ru-RU"/>
          </a:p>
        </p:txBody>
      </p:sp>
    </p:spTree>
    <p:extLst>
      <p:ext uri="{BB962C8B-B14F-4D97-AF65-F5344CB8AC3E}">
        <p14:creationId xmlns:p14="http://schemas.microsoft.com/office/powerpoint/2010/main" xmlns="" val="3878460941"/>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D8B13F6-2022-4138-868C-ECF78CAD8B75}" type="datetimeFigureOut">
              <a:rPr lang="ru-RU" smtClean="0"/>
              <a:pPr/>
              <a:t>04.03.2013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C6922A-3A5C-40DC-A9BB-9B3444563B6B}" type="slidenum">
              <a:rPr lang="ru-RU" smtClean="0"/>
              <a:pPr/>
              <a:t>‹#›</a:t>
            </a:fld>
            <a:endParaRPr lang="ru-RU"/>
          </a:p>
        </p:txBody>
      </p:sp>
    </p:spTree>
    <p:extLst>
      <p:ext uri="{BB962C8B-B14F-4D97-AF65-F5344CB8AC3E}">
        <p14:creationId xmlns:p14="http://schemas.microsoft.com/office/powerpoint/2010/main" xmlns="" val="3652113074"/>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D8B13F6-2022-4138-868C-ECF78CAD8B75}" type="datetimeFigureOut">
              <a:rPr lang="ru-RU" smtClean="0"/>
              <a:pPr/>
              <a:t>04.03.2013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C6922A-3A5C-40DC-A9BB-9B3444563B6B}" type="slidenum">
              <a:rPr lang="ru-RU" smtClean="0"/>
              <a:pPr/>
              <a:t>‹#›</a:t>
            </a:fld>
            <a:endParaRPr lang="ru-RU"/>
          </a:p>
        </p:txBody>
      </p:sp>
    </p:spTree>
    <p:extLst>
      <p:ext uri="{BB962C8B-B14F-4D97-AF65-F5344CB8AC3E}">
        <p14:creationId xmlns:p14="http://schemas.microsoft.com/office/powerpoint/2010/main" xmlns="" val="2607743556"/>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D8B13F6-2022-4138-868C-ECF78CAD8B75}" type="datetimeFigureOut">
              <a:rPr lang="ru-RU" smtClean="0"/>
              <a:pPr/>
              <a:t>04.03.2013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CC6922A-3A5C-40DC-A9BB-9B3444563B6B}" type="slidenum">
              <a:rPr lang="ru-RU" smtClean="0"/>
              <a:pPr/>
              <a:t>‹#›</a:t>
            </a:fld>
            <a:endParaRPr lang="ru-RU"/>
          </a:p>
        </p:txBody>
      </p:sp>
    </p:spTree>
    <p:extLst>
      <p:ext uri="{BB962C8B-B14F-4D97-AF65-F5344CB8AC3E}">
        <p14:creationId xmlns:p14="http://schemas.microsoft.com/office/powerpoint/2010/main" xmlns="" val="3494170345"/>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D8B13F6-2022-4138-868C-ECF78CAD8B75}" type="datetimeFigureOut">
              <a:rPr lang="ru-RU" smtClean="0"/>
              <a:pPr/>
              <a:t>04.03.2013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CC6922A-3A5C-40DC-A9BB-9B3444563B6B}" type="slidenum">
              <a:rPr lang="ru-RU" smtClean="0"/>
              <a:pPr/>
              <a:t>‹#›</a:t>
            </a:fld>
            <a:endParaRPr lang="ru-RU"/>
          </a:p>
        </p:txBody>
      </p:sp>
    </p:spTree>
    <p:extLst>
      <p:ext uri="{BB962C8B-B14F-4D97-AF65-F5344CB8AC3E}">
        <p14:creationId xmlns:p14="http://schemas.microsoft.com/office/powerpoint/2010/main" xmlns="" val="2807960470"/>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D8B13F6-2022-4138-868C-ECF78CAD8B75}" type="datetimeFigureOut">
              <a:rPr lang="ru-RU" smtClean="0"/>
              <a:pPr/>
              <a:t>04.03.2013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CC6922A-3A5C-40DC-A9BB-9B3444563B6B}" type="slidenum">
              <a:rPr lang="ru-RU" smtClean="0"/>
              <a:pPr/>
              <a:t>‹#›</a:t>
            </a:fld>
            <a:endParaRPr lang="ru-RU"/>
          </a:p>
        </p:txBody>
      </p:sp>
    </p:spTree>
    <p:extLst>
      <p:ext uri="{BB962C8B-B14F-4D97-AF65-F5344CB8AC3E}">
        <p14:creationId xmlns:p14="http://schemas.microsoft.com/office/powerpoint/2010/main" xmlns="" val="447708472"/>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D8B13F6-2022-4138-868C-ECF78CAD8B75}" type="datetimeFigureOut">
              <a:rPr lang="ru-RU" smtClean="0"/>
              <a:pPr/>
              <a:t>04.03.2013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CC6922A-3A5C-40DC-A9BB-9B3444563B6B}" type="slidenum">
              <a:rPr lang="ru-RU" smtClean="0"/>
              <a:pPr/>
              <a:t>‹#›</a:t>
            </a:fld>
            <a:endParaRPr lang="ru-RU"/>
          </a:p>
        </p:txBody>
      </p:sp>
    </p:spTree>
    <p:extLst>
      <p:ext uri="{BB962C8B-B14F-4D97-AF65-F5344CB8AC3E}">
        <p14:creationId xmlns:p14="http://schemas.microsoft.com/office/powerpoint/2010/main" xmlns="" val="2058436687"/>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D8B13F6-2022-4138-868C-ECF78CAD8B75}" type="datetimeFigureOut">
              <a:rPr lang="ru-RU" smtClean="0"/>
              <a:pPr/>
              <a:t>04.03.2013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CC6922A-3A5C-40DC-A9BB-9B3444563B6B}" type="slidenum">
              <a:rPr lang="ru-RU" smtClean="0"/>
              <a:pPr/>
              <a:t>‹#›</a:t>
            </a:fld>
            <a:endParaRPr lang="ru-RU"/>
          </a:p>
        </p:txBody>
      </p:sp>
    </p:spTree>
    <p:extLst>
      <p:ext uri="{BB962C8B-B14F-4D97-AF65-F5344CB8AC3E}">
        <p14:creationId xmlns:p14="http://schemas.microsoft.com/office/powerpoint/2010/main" xmlns="" val="2745225110"/>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D8B13F6-2022-4138-868C-ECF78CAD8B75}" type="datetimeFigureOut">
              <a:rPr lang="ru-RU" smtClean="0"/>
              <a:pPr/>
              <a:t>04.03.2013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CC6922A-3A5C-40DC-A9BB-9B3444563B6B}" type="slidenum">
              <a:rPr lang="ru-RU" smtClean="0"/>
              <a:pPr/>
              <a:t>‹#›</a:t>
            </a:fld>
            <a:endParaRPr lang="ru-RU"/>
          </a:p>
        </p:txBody>
      </p:sp>
    </p:spTree>
    <p:extLst>
      <p:ext uri="{BB962C8B-B14F-4D97-AF65-F5344CB8AC3E}">
        <p14:creationId xmlns:p14="http://schemas.microsoft.com/office/powerpoint/2010/main" xmlns="" val="2631971483"/>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8B13F6-2022-4138-868C-ECF78CAD8B75}" type="datetimeFigureOut">
              <a:rPr lang="ru-RU" smtClean="0"/>
              <a:pPr/>
              <a:t>04.03.2013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C6922A-3A5C-40DC-A9BB-9B3444563B6B}" type="slidenum">
              <a:rPr lang="ru-RU" smtClean="0"/>
              <a:pPr/>
              <a:t>‹#›</a:t>
            </a:fld>
            <a:endParaRPr lang="ru-RU"/>
          </a:p>
        </p:txBody>
      </p:sp>
    </p:spTree>
    <p:extLst>
      <p:ext uri="{BB962C8B-B14F-4D97-AF65-F5344CB8AC3E}">
        <p14:creationId xmlns:p14="http://schemas.microsoft.com/office/powerpoint/2010/main" xmlns="" val="42396793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pic>
        <p:nvPicPr>
          <p:cNvPr id="5" name="Рисунок 1"/>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928926" y="857232"/>
            <a:ext cx="3643338" cy="4024468"/>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xmlns="">
                <a:solidFill>
                  <a:srgbClr val="FFFFFF"/>
                </a:solidFill>
              </a14:hiddenFill>
            </a:ext>
          </a:extLst>
        </p:spPr>
      </p:pic>
      <p:sp>
        <p:nvSpPr>
          <p:cNvPr id="6" name="Прямоугольник 5"/>
          <p:cNvSpPr/>
          <p:nvPr/>
        </p:nvSpPr>
        <p:spPr>
          <a:xfrm>
            <a:off x="1643042" y="5214950"/>
            <a:ext cx="5715040" cy="1015663"/>
          </a:xfrm>
          <a:prstGeom prst="rect">
            <a:avLst/>
          </a:prstGeom>
        </p:spPr>
        <p:txBody>
          <a:bodyPr wrap="square">
            <a:spAutoFit/>
          </a:bodyPr>
          <a:lstStyle/>
          <a:p>
            <a:pPr algn="ctr"/>
            <a:r>
              <a:rPr lang="kk-KZ" sz="6000" b="1" i="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Times New Roman" pitchFamily="18" charset="0"/>
                <a:cs typeface="Times New Roman" pitchFamily="18" charset="0"/>
              </a:rPr>
              <a:t>Әбіш Кекілбаев</a:t>
            </a:r>
            <a:endParaRPr lang="ru-RU" sz="6000" dirty="0"/>
          </a:p>
        </p:txBody>
      </p:sp>
    </p:spTree>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88640"/>
            <a:ext cx="8229600" cy="6408712"/>
          </a:xfrm>
        </p:spPr>
        <p:txBody>
          <a:bodyPr>
            <a:normAutofit fontScale="55000" lnSpcReduction="20000"/>
          </a:bodyPr>
          <a:lstStyle/>
          <a:p>
            <a:r>
              <a:rPr lang="kk-KZ" dirty="0"/>
              <a:t> </a:t>
            </a:r>
            <a:r>
              <a:rPr lang="kk-KZ" sz="3300" b="1" i="1" dirty="0">
                <a:solidFill>
                  <a:srgbClr val="7030A0"/>
                </a:solidFill>
                <a:latin typeface="Times New Roman" pitchFamily="18" charset="0"/>
                <a:cs typeface="Times New Roman" pitchFamily="18" charset="0"/>
              </a:rPr>
              <a:t>1965-68 жылдары ҚазССР Мәдениет министрлігінде, </a:t>
            </a:r>
            <a:endParaRPr lang="ru-RU" sz="3300" b="1" i="1" dirty="0">
              <a:solidFill>
                <a:srgbClr val="7030A0"/>
              </a:solidFill>
              <a:latin typeface="Times New Roman" pitchFamily="18" charset="0"/>
              <a:cs typeface="Times New Roman" pitchFamily="18" charset="0"/>
            </a:endParaRPr>
          </a:p>
          <a:p>
            <a:r>
              <a:rPr lang="kk-KZ" sz="3300" b="1" i="1" dirty="0">
                <a:solidFill>
                  <a:srgbClr val="7030A0"/>
                </a:solidFill>
                <a:latin typeface="Times New Roman" pitchFamily="18" charset="0"/>
                <a:cs typeface="Times New Roman" pitchFamily="18" charset="0"/>
              </a:rPr>
              <a:t>             1968-70 жылдары Кеңес армиясының қатарында, </a:t>
            </a:r>
            <a:endParaRPr lang="ru-RU" sz="3300" b="1" i="1" dirty="0">
              <a:solidFill>
                <a:srgbClr val="7030A0"/>
              </a:solidFill>
              <a:latin typeface="Times New Roman" pitchFamily="18" charset="0"/>
              <a:cs typeface="Times New Roman" pitchFamily="18" charset="0"/>
            </a:endParaRPr>
          </a:p>
          <a:p>
            <a:r>
              <a:rPr lang="kk-KZ" sz="3300" b="1" i="1" dirty="0">
                <a:solidFill>
                  <a:srgbClr val="7030A0"/>
                </a:solidFill>
                <a:latin typeface="Times New Roman" pitchFamily="18" charset="0"/>
                <a:cs typeface="Times New Roman" pitchFamily="18" charset="0"/>
              </a:rPr>
              <a:t>             </a:t>
            </a:r>
            <a:r>
              <a:rPr lang="ru-RU" sz="3300" b="1" i="1" dirty="0">
                <a:solidFill>
                  <a:srgbClr val="7030A0"/>
                </a:solidFill>
                <a:latin typeface="Times New Roman" pitchFamily="18" charset="0"/>
                <a:cs typeface="Times New Roman" pitchFamily="18" charset="0"/>
              </a:rPr>
              <a:t>1970-75 </a:t>
            </a:r>
            <a:r>
              <a:rPr lang="ru-RU" sz="3300" b="1" i="1" dirty="0" err="1">
                <a:solidFill>
                  <a:srgbClr val="7030A0"/>
                </a:solidFill>
                <a:latin typeface="Times New Roman" pitchFamily="18" charset="0"/>
                <a:cs typeface="Times New Roman" pitchFamily="18" charset="0"/>
              </a:rPr>
              <a:t>жылдары</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Қазақфильм</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студиясында</a:t>
            </a:r>
            <a:r>
              <a:rPr lang="ru-RU" sz="3300" b="1" i="1" dirty="0">
                <a:solidFill>
                  <a:srgbClr val="7030A0"/>
                </a:solidFill>
                <a:latin typeface="Times New Roman" pitchFamily="18" charset="0"/>
                <a:cs typeface="Times New Roman" pitchFamily="18" charset="0"/>
              </a:rPr>
              <a:t> бас редактор, </a:t>
            </a:r>
          </a:p>
          <a:p>
            <a:r>
              <a:rPr lang="ru-RU" sz="3300" b="1" i="1" dirty="0">
                <a:solidFill>
                  <a:srgbClr val="7030A0"/>
                </a:solidFill>
                <a:latin typeface="Times New Roman" pitchFamily="18" charset="0"/>
                <a:cs typeface="Times New Roman" pitchFamily="18" charset="0"/>
              </a:rPr>
              <a:t>             1975-84 </a:t>
            </a:r>
            <a:r>
              <a:rPr lang="ru-RU" sz="3300" b="1" i="1" dirty="0" err="1">
                <a:solidFill>
                  <a:srgbClr val="7030A0"/>
                </a:solidFill>
                <a:latin typeface="Times New Roman" pitchFamily="18" charset="0"/>
                <a:cs typeface="Times New Roman" pitchFamily="18" charset="0"/>
              </a:rPr>
              <a:t>жылдары</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Қазақстан</a:t>
            </a:r>
            <a:r>
              <a:rPr lang="ru-RU" sz="3300" b="1" i="1" dirty="0">
                <a:solidFill>
                  <a:srgbClr val="7030A0"/>
                </a:solidFill>
                <a:latin typeface="Times New Roman" pitchFamily="18" charset="0"/>
                <a:cs typeface="Times New Roman" pitchFamily="18" charset="0"/>
              </a:rPr>
              <a:t> КП ОК </a:t>
            </a:r>
            <a:r>
              <a:rPr lang="ru-RU" sz="3300" b="1" i="1" dirty="0" err="1">
                <a:solidFill>
                  <a:srgbClr val="7030A0"/>
                </a:solidFill>
                <a:latin typeface="Times New Roman" pitchFamily="18" charset="0"/>
                <a:cs typeface="Times New Roman" pitchFamily="18" charset="0"/>
              </a:rPr>
              <a:t>мәдениет</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бөлімінде</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нұсқаушы</a:t>
            </a:r>
            <a:r>
              <a:rPr lang="ru-RU" sz="3300" b="1" i="1" dirty="0">
                <a:solidFill>
                  <a:srgbClr val="7030A0"/>
                </a:solidFill>
                <a:latin typeface="Times New Roman" pitchFamily="18" charset="0"/>
                <a:cs typeface="Times New Roman" pitchFamily="18" charset="0"/>
              </a:rPr>
              <a:t>, сектор </a:t>
            </a:r>
            <a:r>
              <a:rPr lang="ru-RU" sz="3300" b="1" i="1" dirty="0" err="1">
                <a:solidFill>
                  <a:srgbClr val="7030A0"/>
                </a:solidFill>
                <a:latin typeface="Times New Roman" pitchFamily="18" charset="0"/>
                <a:cs typeface="Times New Roman" pitchFamily="18" charset="0"/>
              </a:rPr>
              <a:t>меңгерушісі</a:t>
            </a:r>
            <a:r>
              <a:rPr lang="ru-RU" sz="3300" b="1" i="1" dirty="0">
                <a:solidFill>
                  <a:srgbClr val="7030A0"/>
                </a:solidFill>
                <a:latin typeface="Times New Roman" pitchFamily="18" charset="0"/>
                <a:cs typeface="Times New Roman" pitchFamily="18" charset="0"/>
              </a:rPr>
              <a:t>, </a:t>
            </a:r>
          </a:p>
          <a:p>
            <a:r>
              <a:rPr lang="ru-RU" sz="3300" b="1" i="1" dirty="0">
                <a:solidFill>
                  <a:srgbClr val="7030A0"/>
                </a:solidFill>
                <a:latin typeface="Times New Roman" pitchFamily="18" charset="0"/>
                <a:cs typeface="Times New Roman" pitchFamily="18" charset="0"/>
              </a:rPr>
              <a:t>             1984-86 </a:t>
            </a:r>
            <a:r>
              <a:rPr lang="ru-RU" sz="3300" b="1" i="1" dirty="0" err="1">
                <a:solidFill>
                  <a:srgbClr val="7030A0"/>
                </a:solidFill>
                <a:latin typeface="Times New Roman" pitchFamily="18" charset="0"/>
                <a:cs typeface="Times New Roman" pitchFamily="18" charset="0"/>
              </a:rPr>
              <a:t>жылдары</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ҚазССР</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Мәдениет</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министрінің</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орынбасары</a:t>
            </a:r>
            <a:r>
              <a:rPr lang="ru-RU" sz="3300" b="1" i="1" dirty="0">
                <a:solidFill>
                  <a:srgbClr val="7030A0"/>
                </a:solidFill>
                <a:latin typeface="Times New Roman" pitchFamily="18" charset="0"/>
                <a:cs typeface="Times New Roman" pitchFamily="18" charset="0"/>
              </a:rPr>
              <a:t>, </a:t>
            </a:r>
          </a:p>
          <a:p>
            <a:r>
              <a:rPr lang="ru-RU" sz="3300" b="1" i="1" dirty="0">
                <a:solidFill>
                  <a:srgbClr val="7030A0"/>
                </a:solidFill>
                <a:latin typeface="Times New Roman" pitchFamily="18" charset="0"/>
                <a:cs typeface="Times New Roman" pitchFamily="18" charset="0"/>
              </a:rPr>
              <a:t>             1986-88 </a:t>
            </a:r>
            <a:r>
              <a:rPr lang="ru-RU" sz="3300" b="1" i="1" dirty="0" err="1">
                <a:solidFill>
                  <a:srgbClr val="7030A0"/>
                </a:solidFill>
                <a:latin typeface="Times New Roman" pitchFamily="18" charset="0"/>
                <a:cs typeface="Times New Roman" pitchFamily="18" charset="0"/>
              </a:rPr>
              <a:t>жылдары</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Қазақстан</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Жазушылар</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Одағы</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басқармасының</a:t>
            </a:r>
            <a:r>
              <a:rPr lang="ru-RU" sz="3300" b="1" i="1" dirty="0">
                <a:solidFill>
                  <a:srgbClr val="7030A0"/>
                </a:solidFill>
                <a:latin typeface="Times New Roman" pitchFamily="18" charset="0"/>
                <a:cs typeface="Times New Roman" pitchFamily="18" charset="0"/>
              </a:rPr>
              <a:t> 2-ші </a:t>
            </a:r>
            <a:r>
              <a:rPr lang="ru-RU" sz="3300" b="1" i="1" dirty="0" err="1">
                <a:solidFill>
                  <a:srgbClr val="7030A0"/>
                </a:solidFill>
                <a:latin typeface="Times New Roman" pitchFamily="18" charset="0"/>
                <a:cs typeface="Times New Roman" pitchFamily="18" charset="0"/>
              </a:rPr>
              <a:t>хатшысы</a:t>
            </a:r>
            <a:r>
              <a:rPr lang="ru-RU" sz="3300" b="1" i="1" dirty="0">
                <a:solidFill>
                  <a:srgbClr val="7030A0"/>
                </a:solidFill>
                <a:latin typeface="Times New Roman" pitchFamily="18" charset="0"/>
                <a:cs typeface="Times New Roman" pitchFamily="18" charset="0"/>
              </a:rPr>
              <a:t>, </a:t>
            </a:r>
          </a:p>
          <a:p>
            <a:r>
              <a:rPr lang="ru-RU" sz="3300" b="1" i="1" dirty="0">
                <a:solidFill>
                  <a:srgbClr val="7030A0"/>
                </a:solidFill>
                <a:latin typeface="Times New Roman" pitchFamily="18" charset="0"/>
                <a:cs typeface="Times New Roman" pitchFamily="18" charset="0"/>
              </a:rPr>
              <a:t>             1989-90 </a:t>
            </a:r>
            <a:r>
              <a:rPr lang="ru-RU" sz="3300" b="1" i="1" dirty="0" err="1">
                <a:solidFill>
                  <a:srgbClr val="7030A0"/>
                </a:solidFill>
                <a:latin typeface="Times New Roman" pitchFamily="18" charset="0"/>
                <a:cs typeface="Times New Roman" pitchFamily="18" charset="0"/>
              </a:rPr>
              <a:t>жылдары</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ҚазССР</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тарихи</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және</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мәдени</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ескерткіштерді</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қорғау</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қоғамы</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Орталық</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кеңесінің</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төралқа</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төрағасы</a:t>
            </a:r>
            <a:r>
              <a:rPr lang="ru-RU" sz="3300" b="1" i="1" dirty="0">
                <a:solidFill>
                  <a:srgbClr val="7030A0"/>
                </a:solidFill>
                <a:latin typeface="Times New Roman" pitchFamily="18" charset="0"/>
                <a:cs typeface="Times New Roman" pitchFamily="18" charset="0"/>
              </a:rPr>
              <a:t>, </a:t>
            </a:r>
          </a:p>
          <a:p>
            <a:r>
              <a:rPr lang="ru-RU" sz="3300" b="1" i="1" dirty="0">
                <a:solidFill>
                  <a:srgbClr val="7030A0"/>
                </a:solidFill>
                <a:latin typeface="Times New Roman" pitchFamily="18" charset="0"/>
                <a:cs typeface="Times New Roman" pitchFamily="18" charset="0"/>
              </a:rPr>
              <a:t>             1990 </a:t>
            </a:r>
            <a:r>
              <a:rPr lang="ru-RU" sz="3300" b="1" i="1" dirty="0" err="1">
                <a:solidFill>
                  <a:srgbClr val="7030A0"/>
                </a:solidFill>
                <a:latin typeface="Times New Roman" pitchFamily="18" charset="0"/>
                <a:cs typeface="Times New Roman" pitchFamily="18" charset="0"/>
              </a:rPr>
              <a:t>жылы</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Қазақстан</a:t>
            </a:r>
            <a:r>
              <a:rPr lang="ru-RU" sz="3300" b="1" i="1" dirty="0">
                <a:solidFill>
                  <a:srgbClr val="7030A0"/>
                </a:solidFill>
                <a:latin typeface="Times New Roman" pitchFamily="18" charset="0"/>
                <a:cs typeface="Times New Roman" pitchFamily="18" charset="0"/>
              </a:rPr>
              <a:t> КП ОК </a:t>
            </a:r>
            <a:r>
              <a:rPr lang="ru-RU" sz="3300" b="1" i="1" dirty="0" err="1">
                <a:solidFill>
                  <a:srgbClr val="7030A0"/>
                </a:solidFill>
                <a:latin typeface="Times New Roman" pitchFamily="18" charset="0"/>
                <a:cs typeface="Times New Roman" pitchFamily="18" charset="0"/>
              </a:rPr>
              <a:t>бөлім</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меңгерушісі</a:t>
            </a:r>
            <a:r>
              <a:rPr lang="ru-RU" sz="3300" b="1" i="1" dirty="0">
                <a:solidFill>
                  <a:srgbClr val="7030A0"/>
                </a:solidFill>
                <a:latin typeface="Times New Roman" pitchFamily="18" charset="0"/>
                <a:cs typeface="Times New Roman" pitchFamily="18" charset="0"/>
              </a:rPr>
              <a:t>. </a:t>
            </a:r>
          </a:p>
          <a:p>
            <a:r>
              <a:rPr lang="ru-RU" sz="3300" b="1" i="1" dirty="0">
                <a:solidFill>
                  <a:srgbClr val="7030A0"/>
                </a:solidFill>
                <a:latin typeface="Times New Roman" pitchFamily="18" charset="0"/>
                <a:cs typeface="Times New Roman" pitchFamily="18" charset="0"/>
              </a:rPr>
              <a:t>             1991 </a:t>
            </a:r>
            <a:r>
              <a:rPr lang="ru-RU" sz="3300" b="1" i="1" dirty="0" err="1">
                <a:solidFill>
                  <a:srgbClr val="7030A0"/>
                </a:solidFill>
                <a:latin typeface="Times New Roman" pitchFamily="18" charset="0"/>
                <a:cs typeface="Times New Roman" pitchFamily="18" charset="0"/>
              </a:rPr>
              <a:t>жылы</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Қазақстан</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Республикасы</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Жоғары</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Кеңесінің</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Мәдениет</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тіл</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және</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ұлтаралық</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қатынастарды</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дамыту</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жөніндегі</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комитеттің</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төрағасы</a:t>
            </a:r>
            <a:r>
              <a:rPr lang="ru-RU" sz="3300" b="1" i="1" dirty="0">
                <a:solidFill>
                  <a:srgbClr val="7030A0"/>
                </a:solidFill>
                <a:latin typeface="Times New Roman" pitchFamily="18" charset="0"/>
                <a:cs typeface="Times New Roman" pitchFamily="18" charset="0"/>
              </a:rPr>
              <a:t>, </a:t>
            </a:r>
          </a:p>
          <a:p>
            <a:r>
              <a:rPr lang="ru-RU" sz="3300" b="1" i="1" dirty="0">
                <a:solidFill>
                  <a:srgbClr val="7030A0"/>
                </a:solidFill>
                <a:latin typeface="Times New Roman" pitchFamily="18" charset="0"/>
                <a:cs typeface="Times New Roman" pitchFamily="18" charset="0"/>
              </a:rPr>
              <a:t>             1992-93 </a:t>
            </a:r>
            <a:r>
              <a:rPr lang="ru-RU" sz="3300" b="1" i="1" dirty="0" err="1">
                <a:solidFill>
                  <a:srgbClr val="7030A0"/>
                </a:solidFill>
                <a:latin typeface="Times New Roman" pitchFamily="18" charset="0"/>
                <a:cs typeface="Times New Roman" pitchFamily="18" charset="0"/>
              </a:rPr>
              <a:t>жылдары</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Егемен</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Қазақстан</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газетінің</a:t>
            </a:r>
            <a:r>
              <a:rPr lang="ru-RU" sz="3300" b="1" i="1" dirty="0">
                <a:solidFill>
                  <a:srgbClr val="7030A0"/>
                </a:solidFill>
                <a:latin typeface="Times New Roman" pitchFamily="18" charset="0"/>
                <a:cs typeface="Times New Roman" pitchFamily="18" charset="0"/>
              </a:rPr>
              <a:t> бас редакторы, </a:t>
            </a:r>
          </a:p>
          <a:p>
            <a:r>
              <a:rPr lang="ru-RU" sz="3300" b="1" i="1" dirty="0">
                <a:solidFill>
                  <a:srgbClr val="7030A0"/>
                </a:solidFill>
                <a:latin typeface="Times New Roman" pitchFamily="18" charset="0"/>
                <a:cs typeface="Times New Roman" pitchFamily="18" charset="0"/>
              </a:rPr>
              <a:t>             1993-95 </a:t>
            </a:r>
            <a:r>
              <a:rPr lang="ru-RU" sz="3300" b="1" i="1" dirty="0" err="1">
                <a:solidFill>
                  <a:srgbClr val="7030A0"/>
                </a:solidFill>
                <a:latin typeface="Times New Roman" pitchFamily="18" charset="0"/>
                <a:cs typeface="Times New Roman" pitchFamily="18" charset="0"/>
              </a:rPr>
              <a:t>жылдары</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Қазақстан</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Республикасының</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Мемлекеттік</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кеңесшісі</a:t>
            </a:r>
            <a:r>
              <a:rPr lang="ru-RU" sz="3300" b="1" i="1" dirty="0">
                <a:solidFill>
                  <a:srgbClr val="7030A0"/>
                </a:solidFill>
                <a:latin typeface="Times New Roman" pitchFamily="18" charset="0"/>
                <a:cs typeface="Times New Roman" pitchFamily="18" charset="0"/>
              </a:rPr>
              <a:t>. </a:t>
            </a:r>
          </a:p>
          <a:p>
            <a:r>
              <a:rPr lang="ru-RU" sz="3300" b="1" i="1" dirty="0">
                <a:solidFill>
                  <a:srgbClr val="7030A0"/>
                </a:solidFill>
                <a:latin typeface="Times New Roman" pitchFamily="18" charset="0"/>
                <a:cs typeface="Times New Roman" pitchFamily="18" charset="0"/>
              </a:rPr>
              <a:t>             1994-95 </a:t>
            </a:r>
            <a:r>
              <a:rPr lang="ru-RU" sz="3300" b="1" i="1" dirty="0" err="1">
                <a:solidFill>
                  <a:srgbClr val="7030A0"/>
                </a:solidFill>
                <a:latin typeface="Times New Roman" pitchFamily="18" charset="0"/>
                <a:cs typeface="Times New Roman" pitchFamily="18" charset="0"/>
              </a:rPr>
              <a:t>Қазақстан</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Республикасы</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Жоғарғы</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Кеңесінің</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төрағасы</a:t>
            </a:r>
            <a:r>
              <a:rPr lang="ru-RU" sz="3300" b="1" i="1" dirty="0">
                <a:solidFill>
                  <a:srgbClr val="7030A0"/>
                </a:solidFill>
                <a:latin typeface="Times New Roman" pitchFamily="18" charset="0"/>
                <a:cs typeface="Times New Roman" pitchFamily="18" charset="0"/>
              </a:rPr>
              <a:t>, </a:t>
            </a:r>
          </a:p>
          <a:p>
            <a:r>
              <a:rPr lang="ru-RU" sz="3300" b="1" i="1" dirty="0">
                <a:solidFill>
                  <a:srgbClr val="7030A0"/>
                </a:solidFill>
                <a:latin typeface="Times New Roman" pitchFamily="18" charset="0"/>
                <a:cs typeface="Times New Roman" pitchFamily="18" charset="0"/>
              </a:rPr>
              <a:t>             1996-2002 </a:t>
            </a:r>
            <a:r>
              <a:rPr lang="ru-RU" sz="3300" b="1" i="1" dirty="0" err="1">
                <a:solidFill>
                  <a:srgbClr val="7030A0"/>
                </a:solidFill>
                <a:latin typeface="Times New Roman" pitchFamily="18" charset="0"/>
                <a:cs typeface="Times New Roman" pitchFamily="18" charset="0"/>
              </a:rPr>
              <a:t>жылдары</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Қазақстан</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Республикасының</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Мемлекеттік</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хатшысы</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болып</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істеді</a:t>
            </a:r>
            <a:r>
              <a:rPr lang="ru-RU" sz="3300" b="1" i="1" dirty="0">
                <a:solidFill>
                  <a:srgbClr val="7030A0"/>
                </a:solidFill>
                <a:latin typeface="Times New Roman" pitchFamily="18" charset="0"/>
                <a:cs typeface="Times New Roman" pitchFamily="18" charset="0"/>
              </a:rPr>
              <a:t>. </a:t>
            </a:r>
          </a:p>
          <a:p>
            <a:r>
              <a:rPr lang="ru-RU" sz="3300" b="1" i="1" dirty="0">
                <a:solidFill>
                  <a:srgbClr val="7030A0"/>
                </a:solidFill>
                <a:latin typeface="Times New Roman" pitchFamily="18" charset="0"/>
                <a:cs typeface="Times New Roman" pitchFamily="18" charset="0"/>
              </a:rPr>
              <a:t>             2002 </a:t>
            </a:r>
            <a:r>
              <a:rPr lang="ru-RU" sz="3300" b="1" i="1" dirty="0" err="1">
                <a:solidFill>
                  <a:srgbClr val="7030A0"/>
                </a:solidFill>
                <a:latin typeface="Times New Roman" pitchFamily="18" charset="0"/>
                <a:cs typeface="Times New Roman" pitchFamily="18" charset="0"/>
              </a:rPr>
              <a:t>жылдан</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бастап</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Қазақстан</a:t>
            </a:r>
            <a:r>
              <a:rPr lang="ru-RU" sz="3300" b="1" i="1" dirty="0">
                <a:solidFill>
                  <a:srgbClr val="7030A0"/>
                </a:solidFill>
                <a:latin typeface="Times New Roman" pitchFamily="18" charset="0"/>
                <a:cs typeface="Times New Roman" pitchFamily="18" charset="0"/>
              </a:rPr>
              <a:t> </a:t>
            </a:r>
            <a:r>
              <a:rPr lang="ru-RU" sz="3300" b="1" i="1" dirty="0" err="1">
                <a:solidFill>
                  <a:srgbClr val="7030A0"/>
                </a:solidFill>
                <a:latin typeface="Times New Roman" pitchFamily="18" charset="0"/>
                <a:cs typeface="Times New Roman" pitchFamily="18" charset="0"/>
              </a:rPr>
              <a:t>Республикасы</a:t>
            </a:r>
            <a:r>
              <a:rPr lang="ru-RU" sz="3300" b="1" i="1" dirty="0">
                <a:solidFill>
                  <a:srgbClr val="7030A0"/>
                </a:solidFill>
                <a:latin typeface="Times New Roman" pitchFamily="18" charset="0"/>
                <a:cs typeface="Times New Roman" pitchFamily="18" charset="0"/>
              </a:rPr>
              <a:t> Парламент </a:t>
            </a:r>
            <a:r>
              <a:rPr lang="ru-RU" sz="3300" b="1" i="1" dirty="0" err="1">
                <a:solidFill>
                  <a:srgbClr val="7030A0"/>
                </a:solidFill>
                <a:latin typeface="Times New Roman" pitchFamily="18" charset="0"/>
                <a:cs typeface="Times New Roman" pitchFamily="18" charset="0"/>
              </a:rPr>
              <a:t>Сенатының</a:t>
            </a:r>
            <a:r>
              <a:rPr lang="ru-RU" sz="3300" b="1" i="1" dirty="0">
                <a:solidFill>
                  <a:srgbClr val="7030A0"/>
                </a:solidFill>
                <a:latin typeface="Times New Roman" pitchFamily="18" charset="0"/>
                <a:cs typeface="Times New Roman" pitchFamily="18" charset="0"/>
              </a:rPr>
              <a:t> депутаты</a:t>
            </a:r>
            <a:endParaRPr lang="kk-KZ" sz="3300" b="1" i="1" dirty="0" smtClean="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677780467"/>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sp>
        <p:nvSpPr>
          <p:cNvPr id="5" name="Объект 4"/>
          <p:cNvSpPr>
            <a:spLocks noGrp="1"/>
          </p:cNvSpPr>
          <p:nvPr>
            <p:ph idx="1"/>
          </p:nvPr>
        </p:nvSpPr>
        <p:spPr/>
        <p:txBody>
          <a:bodyPr/>
          <a:lstStyle/>
          <a:p>
            <a:endParaRPr lang="ru-RU"/>
          </a:p>
        </p:txBody>
      </p:sp>
      <p:pic>
        <p:nvPicPr>
          <p:cNvPr id="1026" name="Picture 2" descr="G:\ӘБІШ\47.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14283" y="260648"/>
            <a:ext cx="8678198" cy="5954434"/>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xmlns="" val="2879290496"/>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116632"/>
            <a:ext cx="8229600" cy="6408712"/>
          </a:xfrm>
        </p:spPr>
        <p:style>
          <a:lnRef idx="2">
            <a:schemeClr val="accent2"/>
          </a:lnRef>
          <a:fillRef idx="1">
            <a:schemeClr val="lt1"/>
          </a:fillRef>
          <a:effectRef idx="0">
            <a:schemeClr val="accent2"/>
          </a:effectRef>
          <a:fontRef idx="minor">
            <a:schemeClr val="dk1"/>
          </a:fontRef>
        </p:style>
        <p:txBody>
          <a:bodyPr>
            <a:noAutofit/>
          </a:bodyPr>
          <a:lstStyle/>
          <a:p>
            <a:r>
              <a:rPr lang="kk-KZ" sz="2000" b="1" dirty="0">
                <a:solidFill>
                  <a:srgbClr val="7030A0"/>
                </a:solidFill>
                <a:latin typeface="Times New Roman" pitchFamily="18" charset="0"/>
                <a:cs typeface="Times New Roman" pitchFamily="18" charset="0"/>
              </a:rPr>
              <a:t>Әбіш Кекілбаев – жазушы.</a:t>
            </a:r>
            <a:endParaRPr lang="ru-RU" sz="2000" b="1" dirty="0">
              <a:solidFill>
                <a:srgbClr val="7030A0"/>
              </a:solidFill>
              <a:latin typeface="Times New Roman" pitchFamily="18" charset="0"/>
              <a:cs typeface="Times New Roman" pitchFamily="18" charset="0"/>
            </a:endParaRPr>
          </a:p>
          <a:p>
            <a:r>
              <a:rPr lang="kk-KZ" sz="2000" b="1" dirty="0">
                <a:solidFill>
                  <a:srgbClr val="7030A0"/>
                </a:solidFill>
                <a:latin typeface="Times New Roman" pitchFamily="18" charset="0"/>
                <a:cs typeface="Times New Roman" pitchFamily="18" charset="0"/>
              </a:rPr>
              <a:t>Әбіш Кекілбаев – философ.</a:t>
            </a:r>
            <a:endParaRPr lang="ru-RU" sz="2000" b="1" dirty="0">
              <a:solidFill>
                <a:srgbClr val="7030A0"/>
              </a:solidFill>
              <a:latin typeface="Times New Roman" pitchFamily="18" charset="0"/>
              <a:cs typeface="Times New Roman" pitchFamily="18" charset="0"/>
            </a:endParaRPr>
          </a:p>
          <a:p>
            <a:r>
              <a:rPr lang="kk-KZ" sz="2000" b="1" dirty="0">
                <a:solidFill>
                  <a:srgbClr val="7030A0"/>
                </a:solidFill>
                <a:latin typeface="Times New Roman" pitchFamily="18" charset="0"/>
                <a:cs typeface="Times New Roman" pitchFamily="18" charset="0"/>
              </a:rPr>
              <a:t>Әбіш Кекілбаев – тарихшы.</a:t>
            </a:r>
            <a:endParaRPr lang="ru-RU" sz="2000" b="1" dirty="0">
              <a:solidFill>
                <a:srgbClr val="7030A0"/>
              </a:solidFill>
              <a:latin typeface="Times New Roman" pitchFamily="18" charset="0"/>
              <a:cs typeface="Times New Roman" pitchFamily="18" charset="0"/>
            </a:endParaRPr>
          </a:p>
          <a:p>
            <a:r>
              <a:rPr lang="kk-KZ" sz="2000" b="1" dirty="0">
                <a:solidFill>
                  <a:srgbClr val="7030A0"/>
                </a:solidFill>
                <a:latin typeface="Times New Roman" pitchFamily="18" charset="0"/>
                <a:cs typeface="Times New Roman" pitchFamily="18" charset="0"/>
              </a:rPr>
              <a:t>Әбіш Кекілбаев – аудармашы.</a:t>
            </a:r>
            <a:endParaRPr lang="ru-RU" sz="2000" b="1" dirty="0">
              <a:solidFill>
                <a:srgbClr val="7030A0"/>
              </a:solidFill>
              <a:latin typeface="Times New Roman" pitchFamily="18" charset="0"/>
              <a:cs typeface="Times New Roman" pitchFamily="18" charset="0"/>
            </a:endParaRPr>
          </a:p>
          <a:p>
            <a:r>
              <a:rPr lang="kk-KZ" sz="2000" b="1" dirty="0">
                <a:solidFill>
                  <a:srgbClr val="7030A0"/>
                </a:solidFill>
                <a:latin typeface="Times New Roman" pitchFamily="18" charset="0"/>
                <a:cs typeface="Times New Roman" pitchFamily="18" charset="0"/>
              </a:rPr>
              <a:t>Әбіш Кекілбаев – шешен.</a:t>
            </a:r>
            <a:endParaRPr lang="ru-RU" sz="2000" b="1" dirty="0">
              <a:solidFill>
                <a:srgbClr val="7030A0"/>
              </a:solidFill>
              <a:latin typeface="Times New Roman" pitchFamily="18" charset="0"/>
              <a:cs typeface="Times New Roman" pitchFamily="18" charset="0"/>
            </a:endParaRPr>
          </a:p>
          <a:p>
            <a:r>
              <a:rPr lang="kk-KZ" sz="2000" b="1" dirty="0">
                <a:solidFill>
                  <a:srgbClr val="7030A0"/>
                </a:solidFill>
                <a:latin typeface="Times New Roman" pitchFamily="18" charset="0"/>
                <a:cs typeface="Times New Roman" pitchFamily="18" charset="0"/>
              </a:rPr>
              <a:t>Әбіш Кекілбаев – шежіре.</a:t>
            </a:r>
            <a:endParaRPr lang="ru-RU" sz="2000" b="1" dirty="0">
              <a:solidFill>
                <a:srgbClr val="7030A0"/>
              </a:solidFill>
              <a:latin typeface="Times New Roman" pitchFamily="18" charset="0"/>
              <a:cs typeface="Times New Roman" pitchFamily="18" charset="0"/>
            </a:endParaRPr>
          </a:p>
          <a:p>
            <a:r>
              <a:rPr lang="kk-KZ" sz="2000" b="1" dirty="0">
                <a:solidFill>
                  <a:srgbClr val="7030A0"/>
                </a:solidFill>
                <a:latin typeface="Times New Roman" pitchFamily="18" charset="0"/>
                <a:cs typeface="Times New Roman" pitchFamily="18" charset="0"/>
              </a:rPr>
              <a:t>Әбіш Кекілбаев – мәдениеттанушы.</a:t>
            </a:r>
            <a:endParaRPr lang="ru-RU" sz="2000" b="1" dirty="0">
              <a:solidFill>
                <a:srgbClr val="7030A0"/>
              </a:solidFill>
              <a:latin typeface="Times New Roman" pitchFamily="18" charset="0"/>
              <a:cs typeface="Times New Roman" pitchFamily="18" charset="0"/>
            </a:endParaRPr>
          </a:p>
          <a:p>
            <a:r>
              <a:rPr lang="kk-KZ" sz="2000" b="1" dirty="0">
                <a:solidFill>
                  <a:srgbClr val="7030A0"/>
                </a:solidFill>
                <a:latin typeface="Times New Roman" pitchFamily="18" charset="0"/>
                <a:cs typeface="Times New Roman" pitchFamily="18" charset="0"/>
              </a:rPr>
              <a:t>Әбіш Кекілбаев – ғалым.</a:t>
            </a:r>
            <a:endParaRPr lang="ru-RU" sz="2000" b="1" dirty="0">
              <a:solidFill>
                <a:srgbClr val="7030A0"/>
              </a:solidFill>
              <a:latin typeface="Times New Roman" pitchFamily="18" charset="0"/>
              <a:cs typeface="Times New Roman" pitchFamily="18" charset="0"/>
            </a:endParaRPr>
          </a:p>
          <a:p>
            <a:r>
              <a:rPr lang="kk-KZ" sz="2000" b="1" dirty="0">
                <a:solidFill>
                  <a:srgbClr val="7030A0"/>
                </a:solidFill>
                <a:latin typeface="Times New Roman" pitchFamily="18" charset="0"/>
                <a:cs typeface="Times New Roman" pitchFamily="18" charset="0"/>
              </a:rPr>
              <a:t>Әбіш Кекілбаев – публицист.</a:t>
            </a:r>
            <a:endParaRPr lang="ru-RU" sz="2000" b="1" dirty="0">
              <a:solidFill>
                <a:srgbClr val="7030A0"/>
              </a:solidFill>
              <a:latin typeface="Times New Roman" pitchFamily="18" charset="0"/>
              <a:cs typeface="Times New Roman" pitchFamily="18" charset="0"/>
            </a:endParaRPr>
          </a:p>
          <a:p>
            <a:r>
              <a:rPr lang="kk-KZ" sz="2000" b="1" dirty="0">
                <a:solidFill>
                  <a:srgbClr val="7030A0"/>
                </a:solidFill>
                <a:latin typeface="Times New Roman" pitchFamily="18" charset="0"/>
                <a:cs typeface="Times New Roman" pitchFamily="18" charset="0"/>
              </a:rPr>
              <a:t>Әбіш Кекілбаев – өнертанушы.</a:t>
            </a:r>
            <a:endParaRPr lang="ru-RU" sz="2000" b="1" dirty="0">
              <a:solidFill>
                <a:srgbClr val="7030A0"/>
              </a:solidFill>
              <a:latin typeface="Times New Roman" pitchFamily="18" charset="0"/>
              <a:cs typeface="Times New Roman" pitchFamily="18" charset="0"/>
            </a:endParaRPr>
          </a:p>
          <a:p>
            <a:r>
              <a:rPr lang="kk-KZ" sz="2000" b="1" dirty="0">
                <a:solidFill>
                  <a:srgbClr val="7030A0"/>
                </a:solidFill>
                <a:latin typeface="Times New Roman" pitchFamily="18" charset="0"/>
                <a:cs typeface="Times New Roman" pitchFamily="18" charset="0"/>
              </a:rPr>
              <a:t>Әбіш Кекілбаев – әлеуметтанушы.</a:t>
            </a:r>
            <a:endParaRPr lang="ru-RU" sz="2000" b="1" dirty="0">
              <a:solidFill>
                <a:srgbClr val="7030A0"/>
              </a:solidFill>
              <a:latin typeface="Times New Roman" pitchFamily="18" charset="0"/>
              <a:cs typeface="Times New Roman" pitchFamily="18" charset="0"/>
            </a:endParaRPr>
          </a:p>
          <a:p>
            <a:r>
              <a:rPr lang="kk-KZ" sz="2000" b="1" dirty="0">
                <a:solidFill>
                  <a:srgbClr val="7030A0"/>
                </a:solidFill>
                <a:latin typeface="Times New Roman" pitchFamily="18" charset="0"/>
                <a:cs typeface="Times New Roman" pitchFamily="18" charset="0"/>
              </a:rPr>
              <a:t>Әбіш Кекілбаев – саясаттанушы.</a:t>
            </a:r>
            <a:endParaRPr lang="ru-RU" sz="2000" b="1" dirty="0">
              <a:solidFill>
                <a:srgbClr val="7030A0"/>
              </a:solidFill>
              <a:latin typeface="Times New Roman" pitchFamily="18" charset="0"/>
              <a:cs typeface="Times New Roman" pitchFamily="18" charset="0"/>
            </a:endParaRPr>
          </a:p>
          <a:p>
            <a:r>
              <a:rPr lang="kk-KZ" sz="2000" b="1" dirty="0">
                <a:solidFill>
                  <a:srgbClr val="7030A0"/>
                </a:solidFill>
                <a:latin typeface="Times New Roman" pitchFamily="18" charset="0"/>
                <a:cs typeface="Times New Roman" pitchFamily="18" charset="0"/>
              </a:rPr>
              <a:t>Әбіш Кекілбаев – кітапхана.</a:t>
            </a:r>
            <a:endParaRPr lang="ru-RU" sz="2000" b="1" dirty="0">
              <a:solidFill>
                <a:srgbClr val="7030A0"/>
              </a:solidFill>
              <a:latin typeface="Times New Roman" pitchFamily="18" charset="0"/>
              <a:cs typeface="Times New Roman" pitchFamily="18" charset="0"/>
            </a:endParaRPr>
          </a:p>
          <a:p>
            <a:r>
              <a:rPr lang="kk-KZ" sz="2000" b="1" dirty="0">
                <a:solidFill>
                  <a:srgbClr val="7030A0"/>
                </a:solidFill>
                <a:latin typeface="Times New Roman" pitchFamily="18" charset="0"/>
                <a:cs typeface="Times New Roman" pitchFamily="18" charset="0"/>
              </a:rPr>
              <a:t>Әбіш Кекілбаев – энциклопедия.</a:t>
            </a:r>
            <a:endParaRPr lang="ru-RU" sz="2000" b="1" dirty="0">
              <a:solidFill>
                <a:srgbClr val="7030A0"/>
              </a:solidFill>
              <a:latin typeface="Times New Roman" pitchFamily="18" charset="0"/>
              <a:cs typeface="Times New Roman" pitchFamily="18" charset="0"/>
            </a:endParaRPr>
          </a:p>
          <a:p>
            <a:r>
              <a:rPr lang="kk-KZ" sz="2000" b="1" dirty="0">
                <a:solidFill>
                  <a:srgbClr val="7030A0"/>
                </a:solidFill>
                <a:latin typeface="Times New Roman" pitchFamily="18" charset="0"/>
                <a:cs typeface="Times New Roman" pitchFamily="18" charset="0"/>
              </a:rPr>
              <a:t>Әбіш Кекілбаев – гуманист.</a:t>
            </a:r>
            <a:endParaRPr lang="ru-RU" sz="2000" b="1" dirty="0">
              <a:solidFill>
                <a:srgbClr val="7030A0"/>
              </a:solidFill>
              <a:latin typeface="Times New Roman" pitchFamily="18" charset="0"/>
              <a:cs typeface="Times New Roman" pitchFamily="18" charset="0"/>
            </a:endParaRPr>
          </a:p>
          <a:p>
            <a:r>
              <a:rPr lang="kk-KZ" sz="2000" b="1" dirty="0">
                <a:solidFill>
                  <a:srgbClr val="7030A0"/>
                </a:solidFill>
                <a:latin typeface="Times New Roman" pitchFamily="18" charset="0"/>
                <a:cs typeface="Times New Roman" pitchFamily="18" charset="0"/>
              </a:rPr>
              <a:t>Әбіш Кекілбаев – қайраткер</a:t>
            </a:r>
            <a:r>
              <a:rPr lang="kk-KZ" sz="2000" b="1" dirty="0" smtClean="0">
                <a:solidFill>
                  <a:srgbClr val="7030A0"/>
                </a:solidFill>
                <a:latin typeface="Times New Roman" pitchFamily="18" charset="0"/>
                <a:cs typeface="Times New Roman" pitchFamily="18" charset="0"/>
              </a:rPr>
              <a:t>.</a:t>
            </a:r>
            <a:r>
              <a:rPr lang="kk-KZ" sz="2000" b="1" dirty="0">
                <a:solidFill>
                  <a:srgbClr val="7030A0"/>
                </a:solidFill>
                <a:latin typeface="Times New Roman" pitchFamily="18" charset="0"/>
                <a:cs typeface="Times New Roman" pitchFamily="18" charset="0"/>
              </a:rPr>
              <a:t> Әбіш Кекілбаев – жазушы.</a:t>
            </a:r>
            <a:endParaRPr lang="ru-RU" sz="2000" b="1" dirty="0">
              <a:solidFill>
                <a:srgbClr val="7030A0"/>
              </a:solidFill>
              <a:latin typeface="Times New Roman" pitchFamily="18" charset="0"/>
              <a:cs typeface="Times New Roman" pitchFamily="18" charset="0"/>
            </a:endParaRPr>
          </a:p>
          <a:p>
            <a:r>
              <a:rPr lang="kk-KZ" sz="2000" b="1" dirty="0" smtClean="0">
                <a:solidFill>
                  <a:srgbClr val="7030A0"/>
                </a:solidFill>
                <a:latin typeface="Times New Roman" pitchFamily="18" charset="0"/>
                <a:cs typeface="Times New Roman" pitchFamily="18" charset="0"/>
              </a:rPr>
              <a:t>.</a:t>
            </a:r>
            <a:endParaRPr lang="ru-RU" sz="2000" b="1" dirty="0">
              <a:solidFill>
                <a:srgbClr val="7030A0"/>
              </a:solidFill>
              <a:latin typeface="Times New Roman" pitchFamily="18" charset="0"/>
              <a:cs typeface="Times New Roman" pitchFamily="18" charset="0"/>
            </a:endParaRPr>
          </a:p>
          <a:p>
            <a:r>
              <a:rPr lang="kk-KZ"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p:txBody>
      </p:sp>
    </p:spTree>
    <p:extLst>
      <p:ext uri="{BB962C8B-B14F-4D97-AF65-F5344CB8AC3E}">
        <p14:creationId xmlns:p14="http://schemas.microsoft.com/office/powerpoint/2010/main" xmlns="" val="3937315904"/>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G:\ӘБІШ\9999.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228184" y="2708920"/>
            <a:ext cx="2664296" cy="3744416"/>
          </a:xfrm>
          <a:prstGeom prst="rect">
            <a:avLst/>
          </a:prstGeom>
          <a:noFill/>
          <a:extLst>
            <a:ext uri="{909E8E84-426E-40DD-AFC4-6F175D3DCCD1}">
              <a14:hiddenFill xmlns:a14="http://schemas.microsoft.com/office/drawing/2010/main" xmlns="">
                <a:solidFill>
                  <a:srgbClr val="FFFFFF"/>
                </a:solidFill>
              </a14:hiddenFill>
            </a:ext>
          </a:extLst>
        </p:spPr>
      </p:pic>
      <p:sp>
        <p:nvSpPr>
          <p:cNvPr id="4" name="Прямоугольник 3"/>
          <p:cNvSpPr/>
          <p:nvPr/>
        </p:nvSpPr>
        <p:spPr>
          <a:xfrm>
            <a:off x="611560" y="188640"/>
            <a:ext cx="6246440" cy="3046988"/>
          </a:xfrm>
          <a:prstGeom prst="rect">
            <a:avLst/>
          </a:prstGeom>
        </p:spPr>
        <p:txBody>
          <a:bodyPr wrap="square">
            <a:spAutoFit/>
          </a:bodyPr>
          <a:lstStyle/>
          <a:p>
            <a:r>
              <a:rPr lang="ru-RU" dirty="0"/>
              <a:t> </a:t>
            </a:r>
            <a:r>
              <a:rPr lang="ru-RU" dirty="0" smtClean="0"/>
              <a:t>   </a:t>
            </a:r>
            <a:r>
              <a:rPr lang="ru-RU" sz="3200" b="1" i="1" dirty="0" err="1" smtClean="0">
                <a:solidFill>
                  <a:srgbClr val="7030A0"/>
                </a:solidFill>
                <a:latin typeface="Times New Roman" pitchFamily="18" charset="0"/>
                <a:cs typeface="Times New Roman" pitchFamily="18" charset="0"/>
              </a:rPr>
              <a:t>Әбіш</a:t>
            </a:r>
            <a:r>
              <a:rPr lang="ru-RU" sz="3200" b="1" i="1" dirty="0" smtClean="0">
                <a:solidFill>
                  <a:srgbClr val="7030A0"/>
                </a:solidFill>
                <a:latin typeface="Times New Roman" pitchFamily="18" charset="0"/>
                <a:cs typeface="Times New Roman" pitchFamily="18" charset="0"/>
              </a:rPr>
              <a:t> </a:t>
            </a:r>
            <a:r>
              <a:rPr lang="ru-RU" sz="3200" b="1" i="1" dirty="0" err="1">
                <a:solidFill>
                  <a:srgbClr val="7030A0"/>
                </a:solidFill>
                <a:latin typeface="Times New Roman" pitchFamily="18" charset="0"/>
                <a:cs typeface="Times New Roman" pitchFamily="18" charset="0"/>
              </a:rPr>
              <a:t>Кекілбайұлының</a:t>
            </a:r>
            <a:r>
              <a:rPr lang="ru-RU" sz="3200" b="1" i="1" dirty="0">
                <a:solidFill>
                  <a:srgbClr val="7030A0"/>
                </a:solidFill>
                <a:latin typeface="Times New Roman" pitchFamily="18" charset="0"/>
                <a:cs typeface="Times New Roman" pitchFamily="18" charset="0"/>
              </a:rPr>
              <a:t> «</a:t>
            </a:r>
            <a:r>
              <a:rPr lang="ru-RU" sz="3200" b="1" i="1" dirty="0" err="1">
                <a:solidFill>
                  <a:srgbClr val="7030A0"/>
                </a:solidFill>
                <a:latin typeface="Times New Roman" pitchFamily="18" charset="0"/>
                <a:cs typeface="Times New Roman" pitchFamily="18" charset="0"/>
              </a:rPr>
              <a:t>Үркер</a:t>
            </a:r>
            <a:r>
              <a:rPr lang="ru-RU" sz="3200" b="1" i="1" dirty="0">
                <a:solidFill>
                  <a:srgbClr val="7030A0"/>
                </a:solidFill>
                <a:latin typeface="Times New Roman" pitchFamily="18" charset="0"/>
                <a:cs typeface="Times New Roman" pitchFamily="18" charset="0"/>
              </a:rPr>
              <a:t>» (1981), «</a:t>
            </a:r>
            <a:r>
              <a:rPr lang="ru-RU" sz="3200" b="1" i="1" dirty="0" err="1">
                <a:solidFill>
                  <a:srgbClr val="7030A0"/>
                </a:solidFill>
                <a:latin typeface="Times New Roman" pitchFamily="18" charset="0"/>
                <a:cs typeface="Times New Roman" pitchFamily="18" charset="0"/>
              </a:rPr>
              <a:t>Елең-алаң</a:t>
            </a:r>
            <a:r>
              <a:rPr lang="ru-RU" sz="3200" b="1" i="1" dirty="0">
                <a:solidFill>
                  <a:srgbClr val="7030A0"/>
                </a:solidFill>
                <a:latin typeface="Times New Roman" pitchFamily="18" charset="0"/>
                <a:cs typeface="Times New Roman" pitchFamily="18" charset="0"/>
              </a:rPr>
              <a:t>» (1984) </a:t>
            </a:r>
            <a:r>
              <a:rPr lang="ru-RU" sz="3200" b="1" i="1" dirty="0" err="1">
                <a:solidFill>
                  <a:srgbClr val="7030A0"/>
                </a:solidFill>
                <a:latin typeface="Times New Roman" pitchFamily="18" charset="0"/>
                <a:cs typeface="Times New Roman" pitchFamily="18" charset="0"/>
              </a:rPr>
              <a:t>романдары</a:t>
            </a:r>
            <a:r>
              <a:rPr lang="ru-RU" sz="3200" b="1" i="1" dirty="0">
                <a:solidFill>
                  <a:srgbClr val="7030A0"/>
                </a:solidFill>
                <a:latin typeface="Times New Roman" pitchFamily="18" charset="0"/>
                <a:cs typeface="Times New Roman" pitchFamily="18" charset="0"/>
              </a:rPr>
              <a:t> </a:t>
            </a:r>
            <a:r>
              <a:rPr lang="ru-RU" sz="3200" b="1" i="1" dirty="0" err="1">
                <a:solidFill>
                  <a:srgbClr val="7030A0"/>
                </a:solidFill>
                <a:latin typeface="Times New Roman" pitchFamily="18" charset="0"/>
                <a:cs typeface="Times New Roman" pitchFamily="18" charset="0"/>
              </a:rPr>
              <a:t>қазақ</a:t>
            </a:r>
            <a:r>
              <a:rPr lang="ru-RU" sz="3200" b="1" i="1" dirty="0">
                <a:solidFill>
                  <a:srgbClr val="7030A0"/>
                </a:solidFill>
                <a:latin typeface="Times New Roman" pitchFamily="18" charset="0"/>
                <a:cs typeface="Times New Roman" pitchFamily="18" charset="0"/>
              </a:rPr>
              <a:t> </a:t>
            </a:r>
            <a:r>
              <a:rPr lang="ru-RU" sz="3200" b="1" i="1" dirty="0" err="1">
                <a:solidFill>
                  <a:srgbClr val="7030A0"/>
                </a:solidFill>
                <a:latin typeface="Times New Roman" pitchFamily="18" charset="0"/>
                <a:cs typeface="Times New Roman" pitchFamily="18" charset="0"/>
              </a:rPr>
              <a:t>әдебиетінің</a:t>
            </a:r>
            <a:r>
              <a:rPr lang="ru-RU" sz="3200" b="1" i="1" dirty="0">
                <a:solidFill>
                  <a:srgbClr val="7030A0"/>
                </a:solidFill>
                <a:latin typeface="Times New Roman" pitchFamily="18" charset="0"/>
                <a:cs typeface="Times New Roman" pitchFamily="18" charset="0"/>
              </a:rPr>
              <a:t> </a:t>
            </a:r>
            <a:r>
              <a:rPr lang="ru-RU" sz="3200" b="1" i="1" dirty="0" err="1">
                <a:solidFill>
                  <a:srgbClr val="7030A0"/>
                </a:solidFill>
                <a:latin typeface="Times New Roman" pitchFamily="18" charset="0"/>
                <a:cs typeface="Times New Roman" pitchFamily="18" charset="0"/>
              </a:rPr>
              <a:t>үлкен</a:t>
            </a:r>
            <a:r>
              <a:rPr lang="ru-RU" sz="3200" b="1" i="1" dirty="0">
                <a:solidFill>
                  <a:srgbClr val="7030A0"/>
                </a:solidFill>
                <a:latin typeface="Times New Roman" pitchFamily="18" charset="0"/>
                <a:cs typeface="Times New Roman" pitchFamily="18" charset="0"/>
              </a:rPr>
              <a:t> </a:t>
            </a:r>
            <a:r>
              <a:rPr lang="ru-RU" sz="3200" b="1" i="1" dirty="0" err="1">
                <a:solidFill>
                  <a:srgbClr val="7030A0"/>
                </a:solidFill>
                <a:latin typeface="Times New Roman" pitchFamily="18" charset="0"/>
                <a:cs typeface="Times New Roman" pitchFamily="18" charset="0"/>
              </a:rPr>
              <a:t>табысы</a:t>
            </a:r>
            <a:r>
              <a:rPr lang="ru-RU" sz="3200" b="1" i="1" dirty="0">
                <a:solidFill>
                  <a:srgbClr val="7030A0"/>
                </a:solidFill>
                <a:latin typeface="Times New Roman" pitchFamily="18" charset="0"/>
                <a:cs typeface="Times New Roman" pitchFamily="18" charset="0"/>
              </a:rPr>
              <a:t> </a:t>
            </a:r>
            <a:r>
              <a:rPr lang="ru-RU" sz="3200" b="1" i="1" dirty="0" err="1">
                <a:solidFill>
                  <a:srgbClr val="7030A0"/>
                </a:solidFill>
                <a:latin typeface="Times New Roman" pitchFamily="18" charset="0"/>
                <a:cs typeface="Times New Roman" pitchFamily="18" charset="0"/>
              </a:rPr>
              <a:t>ретінде</a:t>
            </a:r>
            <a:r>
              <a:rPr lang="ru-RU" sz="3200" b="1" i="1" dirty="0">
                <a:solidFill>
                  <a:srgbClr val="7030A0"/>
                </a:solidFill>
                <a:latin typeface="Times New Roman" pitchFamily="18" charset="0"/>
                <a:cs typeface="Times New Roman" pitchFamily="18" charset="0"/>
              </a:rPr>
              <a:t> </a:t>
            </a:r>
            <a:r>
              <a:rPr lang="ru-RU" sz="3200" b="1" i="1" dirty="0" err="1">
                <a:solidFill>
                  <a:srgbClr val="7030A0"/>
                </a:solidFill>
                <a:latin typeface="Times New Roman" pitchFamily="18" charset="0"/>
                <a:cs typeface="Times New Roman" pitchFamily="18" charset="0"/>
              </a:rPr>
              <a:t>бағаланып</a:t>
            </a:r>
            <a:r>
              <a:rPr lang="ru-RU" sz="3200" b="1" i="1" dirty="0">
                <a:solidFill>
                  <a:srgbClr val="7030A0"/>
                </a:solidFill>
                <a:latin typeface="Times New Roman" pitchFamily="18" charset="0"/>
                <a:cs typeface="Times New Roman" pitchFamily="18" charset="0"/>
              </a:rPr>
              <a:t>, </a:t>
            </a:r>
            <a:r>
              <a:rPr lang="ru-RU" sz="3200" b="1" i="1" dirty="0" err="1">
                <a:solidFill>
                  <a:srgbClr val="7030A0"/>
                </a:solidFill>
                <a:latin typeface="Times New Roman" pitchFamily="18" charset="0"/>
                <a:cs typeface="Times New Roman" pitchFamily="18" charset="0"/>
              </a:rPr>
              <a:t>Қазақ</a:t>
            </a:r>
            <a:r>
              <a:rPr lang="ru-RU" sz="3200" b="1" i="1" dirty="0">
                <a:solidFill>
                  <a:srgbClr val="7030A0"/>
                </a:solidFill>
                <a:latin typeface="Times New Roman" pitchFamily="18" charset="0"/>
                <a:cs typeface="Times New Roman" pitchFamily="18" charset="0"/>
              </a:rPr>
              <a:t> ССР </a:t>
            </a:r>
            <a:r>
              <a:rPr lang="ru-RU" sz="3200" b="1" i="1" dirty="0" err="1">
                <a:solidFill>
                  <a:srgbClr val="7030A0"/>
                </a:solidFill>
                <a:latin typeface="Times New Roman" pitchFamily="18" charset="0"/>
                <a:cs typeface="Times New Roman" pitchFamily="18" charset="0"/>
              </a:rPr>
              <a:t>Мемлекеттік</a:t>
            </a:r>
            <a:r>
              <a:rPr lang="ru-RU" sz="3200" b="1" i="1" dirty="0">
                <a:solidFill>
                  <a:srgbClr val="7030A0"/>
                </a:solidFill>
                <a:latin typeface="Times New Roman" pitchFamily="18" charset="0"/>
                <a:cs typeface="Times New Roman" pitchFamily="18" charset="0"/>
              </a:rPr>
              <a:t> </a:t>
            </a:r>
            <a:r>
              <a:rPr lang="ru-RU" sz="3200" b="1" i="1" dirty="0" err="1">
                <a:solidFill>
                  <a:srgbClr val="7030A0"/>
                </a:solidFill>
                <a:latin typeface="Times New Roman" pitchFamily="18" charset="0"/>
                <a:cs typeface="Times New Roman" pitchFamily="18" charset="0"/>
              </a:rPr>
              <a:t>сыйлығын</a:t>
            </a:r>
            <a:r>
              <a:rPr lang="ru-RU" sz="3200" b="1" i="1" dirty="0">
                <a:solidFill>
                  <a:srgbClr val="7030A0"/>
                </a:solidFill>
                <a:latin typeface="Times New Roman" pitchFamily="18" charset="0"/>
                <a:cs typeface="Times New Roman" pitchFamily="18" charset="0"/>
              </a:rPr>
              <a:t> </a:t>
            </a:r>
            <a:r>
              <a:rPr lang="ru-RU" sz="3200" b="1" i="1" dirty="0" err="1">
                <a:solidFill>
                  <a:srgbClr val="7030A0"/>
                </a:solidFill>
                <a:latin typeface="Times New Roman" pitchFamily="18" charset="0"/>
                <a:cs typeface="Times New Roman" pitchFamily="18" charset="0"/>
              </a:rPr>
              <a:t>алды</a:t>
            </a:r>
            <a:r>
              <a:rPr lang="ru-RU" sz="3200" b="1" i="1" dirty="0">
                <a:latin typeface="Times New Roman" pitchFamily="18" charset="0"/>
                <a:cs typeface="Times New Roman" pitchFamily="18" charset="0"/>
              </a:rPr>
              <a:t>. </a:t>
            </a:r>
          </a:p>
        </p:txBody>
      </p:sp>
    </p:spTree>
    <p:extLst>
      <p:ext uri="{BB962C8B-B14F-4D97-AF65-F5344CB8AC3E}">
        <p14:creationId xmlns:p14="http://schemas.microsoft.com/office/powerpoint/2010/main" xmlns="" val="3878997089"/>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229600" cy="1143000"/>
          </a:xfrm>
        </p:spPr>
        <p:txBody>
          <a:bodyPr>
            <a:prstTxWarp prst="textPlain">
              <a:avLst/>
            </a:prstTxWarp>
            <a:normAutofit/>
          </a:bodyPr>
          <a:lstStyle/>
          <a:p>
            <a:r>
              <a:rPr lang="kk-KZ" sz="5400" b="1" dirty="0" smtClean="0">
                <a:ln w="12700">
                  <a:solidFill>
                    <a:schemeClr val="tx2">
                      <a:satMod val="155000"/>
                    </a:schemeClr>
                  </a:solidFill>
                  <a:prstDash val="solid"/>
                </a:ln>
                <a:solidFill>
                  <a:srgbClr val="7030A0"/>
                </a:solidFill>
                <a:effectLst>
                  <a:outerShdw blurRad="41275" dist="20320" dir="1800000" algn="tl" rotWithShape="0">
                    <a:srgbClr val="000000">
                      <a:alpha val="40000"/>
                    </a:srgbClr>
                  </a:outerShdw>
                </a:effectLst>
                <a:latin typeface="Times New Roman" pitchFamily="18" charset="0"/>
                <a:cs typeface="Times New Roman" pitchFamily="18" charset="0"/>
              </a:rPr>
              <a:t>Әбіш Кекілбаев-70 жаста</a:t>
            </a:r>
            <a:endParaRPr lang="ru-RU" sz="5400" b="1" dirty="0">
              <a:ln w="12700">
                <a:solidFill>
                  <a:schemeClr val="tx2">
                    <a:satMod val="155000"/>
                  </a:schemeClr>
                </a:solidFill>
                <a:prstDash val="solid"/>
              </a:ln>
              <a:solidFill>
                <a:srgbClr val="7030A0"/>
              </a:solidFill>
              <a:effectLst>
                <a:outerShdw blurRad="41275" dist="20320" dir="1800000" algn="tl" rotWithShape="0">
                  <a:srgbClr val="000000">
                    <a:alpha val="40000"/>
                  </a:srgbClr>
                </a:outerShdw>
              </a:effectLst>
              <a:latin typeface="Times New Roman" pitchFamily="18" charset="0"/>
              <a:cs typeface="Times New Roman" pitchFamily="18" charset="0"/>
            </a:endParaRPr>
          </a:p>
        </p:txBody>
      </p:sp>
      <p:pic>
        <p:nvPicPr>
          <p:cNvPr id="4098" name="Picture 2" descr="G:\ӘБІШ\2525.jpg"/>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251520" y="2636912"/>
            <a:ext cx="2559054" cy="345638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xmlns="">
                <a:solidFill>
                  <a:srgbClr val="FFFFFF"/>
                </a:solidFill>
              </a14:hiddenFill>
            </a:ext>
          </a:extLst>
        </p:spPr>
      </p:pic>
      <p:pic>
        <p:nvPicPr>
          <p:cNvPr id="4099" name="Picture 3" descr="G:\ӘБІШ\5656.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215074" y="1857364"/>
            <a:ext cx="2592287" cy="29457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4100" name="Picture 4" descr="G:\ӘБІШ\666666.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275856" y="2214554"/>
            <a:ext cx="2520280" cy="301464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69466551"/>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cene3d>
            <a:camera prst="orthographicFront"/>
            <a:lightRig rig="threePt" dir="t"/>
          </a:scene3d>
          <a:sp3d>
            <a:bevelT w="152400" h="50800" prst="softRound"/>
          </a:sp3d>
        </p:spPr>
        <p:txBody>
          <a:bodyPr>
            <a:normAutofit/>
          </a:bodyPr>
          <a:lstStyle/>
          <a:p>
            <a:r>
              <a:rPr lang="kk-KZ" sz="54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Times New Roman" pitchFamily="18" charset="0"/>
                <a:cs typeface="Times New Roman" pitchFamily="18" charset="0"/>
              </a:rPr>
              <a:t>Сабақты бекіту</a:t>
            </a:r>
            <a:endParaRPr lang="ru-RU" sz="54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Times New Roman" pitchFamily="18" charset="0"/>
              <a:cs typeface="Times New Roman" pitchFamily="18" charset="0"/>
            </a:endParaRPr>
          </a:p>
        </p:txBody>
      </p:sp>
      <p:sp>
        <p:nvSpPr>
          <p:cNvPr id="3" name="Объект 2"/>
          <p:cNvSpPr>
            <a:spLocks noGrp="1"/>
          </p:cNvSpPr>
          <p:nvPr>
            <p:ph idx="1"/>
          </p:nvPr>
        </p:nvSpPr>
        <p:spPr/>
        <p:style>
          <a:lnRef idx="2">
            <a:schemeClr val="accent1"/>
          </a:lnRef>
          <a:fillRef idx="1">
            <a:schemeClr val="lt1"/>
          </a:fillRef>
          <a:effectRef idx="0">
            <a:schemeClr val="accent1"/>
          </a:effectRef>
          <a:fontRef idx="minor">
            <a:schemeClr val="dk1"/>
          </a:fontRef>
        </p:style>
        <p:txBody>
          <a:bodyPr>
            <a:normAutofit/>
          </a:bodyPr>
          <a:lstStyle/>
          <a:p>
            <a:r>
              <a:rPr lang="kk-KZ" sz="3600" b="1" i="1" dirty="0" smtClean="0">
                <a:solidFill>
                  <a:srgbClr val="7030A0"/>
                </a:solidFill>
                <a:latin typeface="Times New Roman" pitchFamily="18" charset="0"/>
                <a:cs typeface="Times New Roman" pitchFamily="18" charset="0"/>
              </a:rPr>
              <a:t>Не білдік?               Нені білгім келеді?</a:t>
            </a:r>
            <a:endParaRPr lang="ru-RU" sz="3600" b="1" i="1" dirty="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436317508"/>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8229600" cy="1143000"/>
          </a:xfrm>
        </p:spPr>
        <p:txBody>
          <a:bodyPr>
            <a:normAutofit/>
          </a:bodyPr>
          <a:lstStyle/>
          <a:p>
            <a:r>
              <a:rPr lang="kk-KZ" sz="6600" b="1" i="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Times New Roman" pitchFamily="18" charset="0"/>
                <a:cs typeface="Times New Roman" pitchFamily="18" charset="0"/>
              </a:rPr>
              <a:t>Үйге тапсырма:</a:t>
            </a:r>
            <a:endParaRPr lang="ru-RU" sz="6600" b="1" i="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Times New Roman" pitchFamily="18" charset="0"/>
              <a:cs typeface="Times New Roman" pitchFamily="18" charset="0"/>
            </a:endParaRPr>
          </a:p>
        </p:txBody>
      </p:sp>
      <p:sp>
        <p:nvSpPr>
          <p:cNvPr id="3" name="Объект 2"/>
          <p:cNvSpPr>
            <a:spLocks noGrp="1"/>
          </p:cNvSpPr>
          <p:nvPr>
            <p:ph idx="1"/>
          </p:nvPr>
        </p:nvSpPr>
        <p:spPr/>
        <p:txBody>
          <a:bodyPr>
            <a:normAutofit lnSpcReduction="10000"/>
          </a:bodyPr>
          <a:lstStyle/>
          <a:p>
            <a:r>
              <a:rPr lang="kk-KZ" dirty="0" smtClean="0"/>
              <a:t> </a:t>
            </a:r>
            <a:r>
              <a:rPr lang="kk-KZ" sz="6000" b="1" i="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latin typeface="Times New Roman" pitchFamily="18" charset="0"/>
                <a:cs typeface="Times New Roman" pitchFamily="18" charset="0"/>
              </a:rPr>
              <a:t>Әбіш </a:t>
            </a:r>
            <a:r>
              <a:rPr lang="kk-KZ" sz="6000" b="1" i="1" dirty="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latin typeface="Times New Roman" pitchFamily="18" charset="0"/>
                <a:cs typeface="Times New Roman" pitchFamily="18" charset="0"/>
              </a:rPr>
              <a:t>Кекілбаевтың өмірі мен шығармашылығы</a:t>
            </a:r>
            <a:r>
              <a:rPr lang="kk-KZ" sz="6000" b="1" i="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latin typeface="Times New Roman" pitchFamily="18" charset="0"/>
                <a:cs typeface="Times New Roman" pitchFamily="18" charset="0"/>
              </a:rPr>
              <a:t>.</a:t>
            </a:r>
          </a:p>
          <a:p>
            <a:r>
              <a:rPr lang="kk-KZ" sz="6000" b="1" i="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latin typeface="Times New Roman" pitchFamily="18" charset="0"/>
                <a:cs typeface="Times New Roman" pitchFamily="18" charset="0"/>
              </a:rPr>
              <a:t>Әңгімелерінен </a:t>
            </a:r>
            <a:r>
              <a:rPr lang="kk-KZ" sz="6000" b="1" i="1" dirty="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latin typeface="Times New Roman" pitchFamily="18" charset="0"/>
                <a:cs typeface="Times New Roman" pitchFamily="18" charset="0"/>
              </a:rPr>
              <a:t>үзінді оқып келу.</a:t>
            </a:r>
            <a:endParaRPr lang="ru-RU" sz="6000" b="1" i="1" dirty="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xmlns="" val="684288092"/>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sp>
        <p:nvSpPr>
          <p:cNvPr id="3" name="Прямоугольник 2"/>
          <p:cNvSpPr/>
          <p:nvPr/>
        </p:nvSpPr>
        <p:spPr>
          <a:xfrm>
            <a:off x="2143108" y="428604"/>
            <a:ext cx="4991944" cy="707886"/>
          </a:xfrm>
          <a:prstGeom prst="rect">
            <a:avLst/>
          </a:prstGeom>
        </p:spPr>
        <p:txBody>
          <a:bodyPr wrap="none">
            <a:spAutoFit/>
          </a:bodyPr>
          <a:lstStyle/>
          <a:p>
            <a:pPr algn="ctr"/>
            <a:r>
              <a:rPr lang="kk-KZ" sz="4000" b="1" i="1" dirty="0" smtClean="0">
                <a:solidFill>
                  <a:srgbClr val="FF0000"/>
                </a:solidFill>
                <a:latin typeface="Times New Roman" pitchFamily="18" charset="0"/>
                <a:cs typeface="Times New Roman" pitchFamily="18" charset="0"/>
              </a:rPr>
              <a:t>Сабақтың мақсаты:</a:t>
            </a:r>
            <a:endParaRPr lang="ru-RU" sz="4000" b="1" dirty="0"/>
          </a:p>
        </p:txBody>
      </p:sp>
      <p:sp>
        <p:nvSpPr>
          <p:cNvPr id="5" name="Прямоугольник 4"/>
          <p:cNvSpPr/>
          <p:nvPr/>
        </p:nvSpPr>
        <p:spPr>
          <a:xfrm>
            <a:off x="357158" y="1000108"/>
            <a:ext cx="8072494" cy="5016758"/>
          </a:xfrm>
          <a:prstGeom prst="rect">
            <a:avLst/>
          </a:prstGeom>
        </p:spPr>
        <p:txBody>
          <a:bodyPr wrap="square">
            <a:spAutoFit/>
          </a:bodyPr>
          <a:lstStyle/>
          <a:p>
            <a:r>
              <a:rPr lang="kk-KZ" sz="3200" b="1" i="1" dirty="0" smtClean="0">
                <a:solidFill>
                  <a:srgbClr val="002060"/>
                </a:solidFill>
                <a:latin typeface="Times New Roman" pitchFamily="18" charset="0"/>
                <a:cs typeface="Times New Roman" pitchFamily="18" charset="0"/>
              </a:rPr>
              <a:t>Ә.Кекілбайұлының  өмірі мен шығармашылығына  шолу жасау, Әңгімелерінің  мазмұнын </a:t>
            </a:r>
            <a:r>
              <a:rPr lang="kk-KZ" sz="3200" b="1" i="1" dirty="0" smtClean="0">
                <a:solidFill>
                  <a:srgbClr val="002060"/>
                </a:solidFill>
                <a:latin typeface="Times New Roman" pitchFamily="18" charset="0"/>
                <a:cs typeface="Times New Roman" pitchFamily="18" charset="0"/>
              </a:rPr>
              <a:t>ашу</a:t>
            </a:r>
            <a:r>
              <a:rPr lang="en-US" sz="3200" b="1" i="1" dirty="0" smtClean="0">
                <a:solidFill>
                  <a:srgbClr val="002060"/>
                </a:solidFill>
                <a:latin typeface="Times New Roman" pitchFamily="18" charset="0"/>
                <a:cs typeface="Times New Roman" pitchFamily="18" charset="0"/>
              </a:rPr>
              <a:t>.</a:t>
            </a:r>
            <a:endParaRPr lang="ru-RU" sz="3200" b="1" i="1" dirty="0" smtClean="0">
              <a:solidFill>
                <a:srgbClr val="002060"/>
              </a:solidFill>
              <a:latin typeface="Times New Roman" pitchFamily="18" charset="0"/>
              <a:cs typeface="Times New Roman" pitchFamily="18" charset="0"/>
            </a:endParaRPr>
          </a:p>
          <a:p>
            <a:r>
              <a:rPr lang="kk-KZ" sz="3200" b="1" i="1" dirty="0" smtClean="0">
                <a:solidFill>
                  <a:srgbClr val="002060"/>
                </a:solidFill>
                <a:latin typeface="Times New Roman" pitchFamily="18" charset="0"/>
                <a:cs typeface="Times New Roman" pitchFamily="18" charset="0"/>
              </a:rPr>
              <a:t>  Оқушыларды адамгершілікке, саналы білім алуға, имандылыққа, әділ, болуға тәрбиелеу; Сұрақтар, тапсырмалар, ізденістерге негізделген жұмыс түрлерін өз бетімен орындауға дағдыландыру, бірін-бірі тыңдау, сыпайы және сенімді, әдеби тілде сөйлеуге үйрету.</a:t>
            </a:r>
            <a:endParaRPr lang="ru-RU" sz="3200" b="1" i="1" dirty="0">
              <a:solidFill>
                <a:srgbClr val="002060"/>
              </a:solidFill>
              <a:latin typeface="Times New Roman" pitchFamily="18" charset="0"/>
              <a:cs typeface="Times New Roman"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prstTxWarp prst="textInflate">
              <a:avLst/>
            </a:prstTxWarp>
          </a:bodyPr>
          <a:lstStyle/>
          <a:p>
            <a:r>
              <a:rPr lang="kk-KZ" i="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Times New Roman" pitchFamily="18" charset="0"/>
                <a:cs typeface="Times New Roman" pitchFamily="18" charset="0"/>
              </a:rPr>
              <a:t>Үй тапсырмасын тексеру</a:t>
            </a:r>
            <a:endParaRPr lang="ru-RU" i="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Times New Roman" pitchFamily="18" charset="0"/>
              <a:cs typeface="Times New Roman" pitchFamily="18" charset="0"/>
            </a:endParaRPr>
          </a:p>
        </p:txBody>
      </p:sp>
      <p:sp>
        <p:nvSpPr>
          <p:cNvPr id="3" name="Объект 2"/>
          <p:cNvSpPr>
            <a:spLocks noGrp="1"/>
          </p:cNvSpPr>
          <p:nvPr>
            <p:ph idx="1"/>
          </p:nvPr>
        </p:nvSpPr>
        <p:spPr/>
        <p:txBody>
          <a:bodyPr>
            <a:normAutofit lnSpcReduction="10000"/>
          </a:bodyPr>
          <a:lstStyle/>
          <a:p>
            <a:r>
              <a:rPr lang="kk-KZ" b="1" i="1" dirty="0">
                <a:solidFill>
                  <a:srgbClr val="7030A0"/>
                </a:solidFill>
                <a:latin typeface="Times New Roman" pitchFamily="18" charset="0"/>
                <a:cs typeface="Times New Roman" pitchFamily="18" charset="0"/>
              </a:rPr>
              <a:t>1.Т.Молдағалиев қашан өмірге келген?</a:t>
            </a:r>
            <a:endParaRPr lang="ru-RU" b="1" i="1" dirty="0">
              <a:solidFill>
                <a:srgbClr val="7030A0"/>
              </a:solidFill>
              <a:latin typeface="Times New Roman" pitchFamily="18" charset="0"/>
              <a:cs typeface="Times New Roman" pitchFamily="18" charset="0"/>
            </a:endParaRPr>
          </a:p>
          <a:p>
            <a:r>
              <a:rPr lang="kk-KZ" b="1" i="1" dirty="0">
                <a:solidFill>
                  <a:srgbClr val="7030A0"/>
                </a:solidFill>
                <a:latin typeface="Times New Roman" pitchFamily="18" charset="0"/>
                <a:cs typeface="Times New Roman" pitchFamily="18" charset="0"/>
              </a:rPr>
              <a:t>2.Жиырма екі жасында қандай жыр жинағымен атағы шыққан?</a:t>
            </a:r>
            <a:endParaRPr lang="ru-RU" b="1" i="1" dirty="0">
              <a:solidFill>
                <a:srgbClr val="7030A0"/>
              </a:solidFill>
              <a:latin typeface="Times New Roman" pitchFamily="18" charset="0"/>
              <a:cs typeface="Times New Roman" pitchFamily="18" charset="0"/>
            </a:endParaRPr>
          </a:p>
          <a:p>
            <a:r>
              <a:rPr lang="kk-KZ" b="1" i="1" dirty="0">
                <a:solidFill>
                  <a:srgbClr val="7030A0"/>
                </a:solidFill>
                <a:latin typeface="Times New Roman" pitchFamily="18" charset="0"/>
                <a:cs typeface="Times New Roman" pitchFamily="18" charset="0"/>
              </a:rPr>
              <a:t>3.Ақын өлеңдерінің тақырыптары қандай?</a:t>
            </a:r>
            <a:endParaRPr lang="ru-RU" b="1" i="1" dirty="0">
              <a:solidFill>
                <a:srgbClr val="7030A0"/>
              </a:solidFill>
              <a:latin typeface="Times New Roman" pitchFamily="18" charset="0"/>
              <a:cs typeface="Times New Roman" pitchFamily="18" charset="0"/>
            </a:endParaRPr>
          </a:p>
          <a:p>
            <a:r>
              <a:rPr lang="kk-KZ" b="1" i="1" dirty="0">
                <a:solidFill>
                  <a:srgbClr val="7030A0"/>
                </a:solidFill>
                <a:latin typeface="Times New Roman" pitchFamily="18" charset="0"/>
                <a:cs typeface="Times New Roman" pitchFamily="18" charset="0"/>
              </a:rPr>
              <a:t>4.Ақын Қ.Мырзалиевпен қандай ұқсастығы бар?</a:t>
            </a:r>
            <a:endParaRPr lang="ru-RU" b="1" i="1" dirty="0">
              <a:solidFill>
                <a:srgbClr val="7030A0"/>
              </a:solidFill>
              <a:latin typeface="Times New Roman" pitchFamily="18" charset="0"/>
              <a:cs typeface="Times New Roman" pitchFamily="18" charset="0"/>
            </a:endParaRPr>
          </a:p>
          <a:p>
            <a:r>
              <a:rPr lang="kk-KZ" b="1" i="1" dirty="0">
                <a:solidFill>
                  <a:srgbClr val="7030A0"/>
                </a:solidFill>
                <a:latin typeface="Times New Roman" pitchFamily="18" charset="0"/>
                <a:cs typeface="Times New Roman" pitchFamily="18" charset="0"/>
              </a:rPr>
              <a:t>5.Ақын өлеңіне жазылған әндерін кімдер орындап жүр?</a:t>
            </a:r>
            <a:endParaRPr lang="ru-RU" b="1" i="1" dirty="0">
              <a:solidFill>
                <a:srgbClr val="7030A0"/>
              </a:solidFill>
              <a:latin typeface="Times New Roman" pitchFamily="18" charset="0"/>
              <a:cs typeface="Times New Roman" pitchFamily="18" charset="0"/>
            </a:endParaRPr>
          </a:p>
          <a:p>
            <a:endParaRPr lang="ru-RU" b="1" i="1" dirty="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853234790"/>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7-конечная звезда 4"/>
          <p:cNvSpPr/>
          <p:nvPr/>
        </p:nvSpPr>
        <p:spPr>
          <a:xfrm>
            <a:off x="1691680" y="1269184"/>
            <a:ext cx="6048672" cy="4320055"/>
          </a:xfrm>
          <a:prstGeom prst="star7">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kk-KZ" sz="4000" b="1" i="1" u="sng" dirty="0" smtClean="0">
                <a:latin typeface="Times New Roman" pitchFamily="18" charset="0"/>
                <a:cs typeface="Times New Roman" pitchFamily="18" charset="0"/>
              </a:rPr>
              <a:t>Тұманбай Молдағалиев кім?</a:t>
            </a:r>
            <a:endParaRPr lang="ru-RU" sz="4000" b="1" i="1" u="sng" dirty="0">
              <a:latin typeface="Times New Roman" pitchFamily="18" charset="0"/>
              <a:cs typeface="Times New Roman" pitchFamily="18" charset="0"/>
            </a:endParaRPr>
          </a:p>
        </p:txBody>
      </p:sp>
    </p:spTree>
    <p:extLst>
      <p:ext uri="{BB962C8B-B14F-4D97-AF65-F5344CB8AC3E}">
        <p14:creationId xmlns:p14="http://schemas.microsoft.com/office/powerpoint/2010/main" xmlns="" val="1262831289"/>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14290"/>
            <a:ext cx="8501122" cy="774720"/>
          </a:xfrm>
        </p:spPr>
        <p:txBody>
          <a:bodyPr>
            <a:prstTxWarp prst="textWave4">
              <a:avLst>
                <a:gd name="adj1" fmla="val 6250"/>
                <a:gd name="adj2" fmla="val 185"/>
              </a:avLst>
            </a:prstTxWarp>
            <a:normAutofit/>
          </a:bodyPr>
          <a:lstStyle/>
          <a:p>
            <a:r>
              <a:rPr lang="kk-KZ" sz="4000" b="1" i="1" dirty="0" smtClean="0">
                <a:ln w="18000">
                  <a:solidFill>
                    <a:schemeClr val="accent2">
                      <a:satMod val="140000"/>
                    </a:schemeClr>
                  </a:solidFill>
                  <a:prstDash val="solid"/>
                  <a:miter lim="800000"/>
                </a:ln>
                <a:solidFill>
                  <a:srgbClr val="C00000"/>
                </a:solidFill>
                <a:effectLst>
                  <a:outerShdw blurRad="25500" dist="23000" dir="7020000" algn="tl">
                    <a:srgbClr val="000000">
                      <a:alpha val="50000"/>
                    </a:srgbClr>
                  </a:outerShdw>
                </a:effectLst>
                <a:latin typeface="Times New Roman" pitchFamily="18" charset="0"/>
                <a:cs typeface="Times New Roman" pitchFamily="18" charset="0"/>
              </a:rPr>
              <a:t>Жаңа сабақ</a:t>
            </a:r>
            <a:endParaRPr lang="ru-RU" sz="4000" b="1" i="1" dirty="0">
              <a:ln w="18000">
                <a:solidFill>
                  <a:schemeClr val="accent2">
                    <a:satMod val="140000"/>
                  </a:schemeClr>
                </a:solidFill>
                <a:prstDash val="solid"/>
                <a:miter lim="800000"/>
              </a:ln>
              <a:solidFill>
                <a:srgbClr val="C00000"/>
              </a:solidFill>
              <a:effectLst>
                <a:outerShdw blurRad="25500" dist="23000" dir="7020000" algn="tl">
                  <a:srgbClr val="000000">
                    <a:alpha val="50000"/>
                  </a:srgbClr>
                </a:outerShdw>
              </a:effectLst>
              <a:latin typeface="Times New Roman" pitchFamily="18" charset="0"/>
              <a:cs typeface="Times New Roman" pitchFamily="18" charset="0"/>
            </a:endParaRPr>
          </a:p>
        </p:txBody>
      </p:sp>
      <p:sp>
        <p:nvSpPr>
          <p:cNvPr id="3" name="Объект 2"/>
          <p:cNvSpPr>
            <a:spLocks noGrp="1"/>
          </p:cNvSpPr>
          <p:nvPr>
            <p:ph idx="1"/>
          </p:nvPr>
        </p:nvSpPr>
        <p:spPr>
          <a:xfrm>
            <a:off x="107504" y="1268760"/>
            <a:ext cx="8856984" cy="5589240"/>
          </a:xfrm>
        </p:spPr>
        <p:txBody>
          <a:bodyPr>
            <a:noAutofit/>
          </a:bodyPr>
          <a:lstStyle/>
          <a:p>
            <a:pPr>
              <a:buNone/>
            </a:pPr>
            <a:r>
              <a:rPr lang="kk-KZ" dirty="0" smtClean="0">
                <a:latin typeface="Times New Roman" pitchFamily="18" charset="0"/>
                <a:cs typeface="Times New Roman" pitchFamily="18" charset="0"/>
              </a:rPr>
              <a:t>     </a:t>
            </a:r>
            <a:r>
              <a:rPr lang="kk-KZ" b="1" i="1" dirty="0" smtClean="0">
                <a:solidFill>
                  <a:srgbClr val="7030A0"/>
                </a:solidFill>
                <a:latin typeface="Times New Roman" pitchFamily="18" charset="0"/>
                <a:cs typeface="Times New Roman" pitchFamily="18" charset="0"/>
              </a:rPr>
              <a:t>Кекілбайұлы </a:t>
            </a:r>
            <a:r>
              <a:rPr lang="kk-KZ" b="1" i="1" dirty="0">
                <a:solidFill>
                  <a:srgbClr val="7030A0"/>
                </a:solidFill>
                <a:latin typeface="Times New Roman" pitchFamily="18" charset="0"/>
                <a:cs typeface="Times New Roman" pitchFamily="18" charset="0"/>
              </a:rPr>
              <a:t>Әбіш 1939 жылы 6 желтоқсан күні Маңғыстау облысы, Маңғыстау ауданы (бұрыңғы Гурьев облысы), Оңды ауылының Мырзайыр деген жерінде туған. Арғы атасы Жаңайұлы Қожаназар қазақтар көшін Маңғыстауға бастап келген топтан. Белгілі  білікті, беделді, дәулетті адам. Ата шаңырағын ұстап қалған ұрпағы Жаманқұл немересі Кекілбайды үйлендірген соң, 1924 жылы Оңдыда қайтыс болған. </a:t>
            </a:r>
            <a:endParaRPr lang="ru-RU" b="1" i="1" dirty="0">
              <a:solidFill>
                <a:srgbClr val="7030A0"/>
              </a:solidFill>
              <a:latin typeface="Times New Roman" pitchFamily="18" charset="0"/>
              <a:cs typeface="Times New Roman" pitchFamily="18" charset="0"/>
            </a:endParaRPr>
          </a:p>
          <a:p>
            <a:endParaRPr lang="ru-RU" b="1" i="1" dirty="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1951676982"/>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260648"/>
            <a:ext cx="8229600" cy="6408712"/>
          </a:xfrm>
        </p:spPr>
        <p:txBody>
          <a:bodyPr>
            <a:normAutofit fontScale="92500"/>
          </a:bodyPr>
          <a:lstStyle/>
          <a:p>
            <a:endParaRPr lang="kk-KZ" dirty="0" smtClean="0"/>
          </a:p>
          <a:p>
            <a:pPr marL="0" indent="0">
              <a:buNone/>
            </a:pPr>
            <a:r>
              <a:rPr lang="kk-KZ" sz="3600" b="1" i="1" dirty="0">
                <a:solidFill>
                  <a:srgbClr val="7030A0"/>
                </a:solidFill>
                <a:latin typeface="Times New Roman" pitchFamily="18" charset="0"/>
                <a:cs typeface="Times New Roman" pitchFamily="18" charset="0"/>
              </a:rPr>
              <a:t> </a:t>
            </a:r>
            <a:r>
              <a:rPr lang="kk-KZ" sz="3600" b="1" i="1" dirty="0" smtClean="0">
                <a:solidFill>
                  <a:srgbClr val="7030A0"/>
                </a:solidFill>
                <a:latin typeface="Times New Roman" pitchFamily="18" charset="0"/>
                <a:cs typeface="Times New Roman" pitchFamily="18" charset="0"/>
              </a:rPr>
              <a:t> 1928-31 </a:t>
            </a:r>
            <a:r>
              <a:rPr lang="kk-KZ" sz="3600" b="1" i="1" dirty="0">
                <a:solidFill>
                  <a:srgbClr val="7030A0"/>
                </a:solidFill>
                <a:latin typeface="Times New Roman" pitchFamily="18" charset="0"/>
                <a:cs typeface="Times New Roman" pitchFamily="18" charset="0"/>
              </a:rPr>
              <a:t>жылдары асыра сілтеу, тәркілеу кезінде Кекілбай ата мекеннен баз кешіп Түркменстанның Красноводск портында жүкші, Бекдаш химия кәсіпорнында біраз жыл жұмысшы болып істеп, елге 1937 жылы Баку мен Макачкала арқылы оралған соң Оңдыдағы колхозда колхозшы, Таушық кенішінде шахтер болды. 1942 жылы соғысқа алынып, майданда 3 рет жараланып, Сталинград маңында қайтыс болады. </a:t>
            </a:r>
            <a:endParaRPr lang="ru-RU" sz="3600" b="1" i="1" dirty="0">
              <a:solidFill>
                <a:srgbClr val="7030A0"/>
              </a:solidFill>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xmlns="" val="1866476353"/>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332656"/>
            <a:ext cx="8640960" cy="5793507"/>
          </a:xfrm>
        </p:spPr>
        <p:txBody>
          <a:bodyPr>
            <a:normAutofit lnSpcReduction="10000"/>
          </a:bodyPr>
          <a:lstStyle/>
          <a:p>
            <a:r>
              <a:rPr lang="kk-KZ" dirty="0"/>
              <a:t> </a:t>
            </a:r>
            <a:r>
              <a:rPr lang="kk-KZ" sz="4000" b="1" i="1" dirty="0">
                <a:solidFill>
                  <a:srgbClr val="7030A0"/>
                </a:solidFill>
                <a:latin typeface="Times New Roman" pitchFamily="18" charset="0"/>
                <a:cs typeface="Times New Roman" pitchFamily="18" charset="0"/>
              </a:rPr>
              <a:t>Әбіш Кекілбайұлының анасы Айсәуле Жұмабайқызы дәулетті, ел ішінде аты шыққан бидің отбасында дүниеге келіп, тәрбиеленген. 1936 жылы әуелі Оңдыда колхозшы, Таушықта 1942-45 жылдар аралығында стахановшы шахтер, 1945-62 жылдары «Екпінді» колхозында жұмыс істеді. </a:t>
            </a:r>
            <a:endParaRPr lang="ru-RU" sz="4000" b="1" i="1" dirty="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398533235"/>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260648"/>
            <a:ext cx="8291264" cy="5865515"/>
          </a:xfrm>
        </p:spPr>
        <p:txBody>
          <a:bodyPr>
            <a:normAutofit fontScale="92500"/>
          </a:bodyPr>
          <a:lstStyle/>
          <a:p>
            <a:r>
              <a:rPr lang="kk-KZ" sz="3600" b="1" i="1" dirty="0" smtClean="0">
                <a:solidFill>
                  <a:srgbClr val="7030A0"/>
                </a:solidFill>
                <a:latin typeface="Times New Roman" pitchFamily="18" charset="0"/>
                <a:cs typeface="Times New Roman" pitchFamily="18" charset="0"/>
              </a:rPr>
              <a:t>  Әбіш </a:t>
            </a:r>
            <a:r>
              <a:rPr lang="kk-KZ" sz="3600" b="1" i="1" dirty="0">
                <a:solidFill>
                  <a:srgbClr val="7030A0"/>
                </a:solidFill>
                <a:latin typeface="Times New Roman" pitchFamily="18" charset="0"/>
                <a:cs typeface="Times New Roman" pitchFamily="18" charset="0"/>
              </a:rPr>
              <a:t>Кекілбайұлы 1957 жылы Таушықтағы мектептің 1 сыныбына барып, 1948-1954 жылдары Оңды орталау, ал 1956-57 жылдары Үштағандағы орта мектепте оқиды. </a:t>
            </a:r>
            <a:endParaRPr lang="ru-RU" sz="3600" b="1" i="1" dirty="0">
              <a:solidFill>
                <a:srgbClr val="7030A0"/>
              </a:solidFill>
              <a:latin typeface="Times New Roman" pitchFamily="18" charset="0"/>
              <a:cs typeface="Times New Roman" pitchFamily="18" charset="0"/>
            </a:endParaRPr>
          </a:p>
          <a:p>
            <a:r>
              <a:rPr lang="kk-KZ" sz="3600" b="1" i="1" dirty="0">
                <a:solidFill>
                  <a:srgbClr val="7030A0"/>
                </a:solidFill>
                <a:latin typeface="Times New Roman" pitchFamily="18" charset="0"/>
                <a:cs typeface="Times New Roman" pitchFamily="18" charset="0"/>
              </a:rPr>
              <a:t>  </a:t>
            </a:r>
            <a:r>
              <a:rPr lang="kk-KZ" sz="3600" b="1" i="1" dirty="0" smtClean="0">
                <a:solidFill>
                  <a:srgbClr val="7030A0"/>
                </a:solidFill>
                <a:latin typeface="Times New Roman" pitchFamily="18" charset="0"/>
                <a:cs typeface="Times New Roman" pitchFamily="18" charset="0"/>
              </a:rPr>
              <a:t>Әдебиетке </a:t>
            </a:r>
            <a:r>
              <a:rPr lang="kk-KZ" sz="3600" b="1" i="1" dirty="0">
                <a:solidFill>
                  <a:srgbClr val="7030A0"/>
                </a:solidFill>
                <a:latin typeface="Times New Roman" pitchFamily="18" charset="0"/>
                <a:cs typeface="Times New Roman" pitchFamily="18" charset="0"/>
              </a:rPr>
              <a:t>құмарлығы мектеп қабырғасында басталады. 1957 жылы 5 мамыр  «Лениншіл Жастың»  белсенді ауылдық тілшісі ретінде Қазақстан Комсомолы Орталық Комитетінің мақтау қағазымен марапатталады. </a:t>
            </a:r>
            <a:endParaRPr lang="ru-RU" sz="3600" b="1" i="1" dirty="0">
              <a:solidFill>
                <a:srgbClr val="7030A0"/>
              </a:solidFill>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xmlns="" val="4257404675"/>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332656"/>
            <a:ext cx="8229600" cy="5793507"/>
          </a:xfrm>
        </p:spPr>
        <p:txBody>
          <a:bodyPr>
            <a:normAutofit/>
          </a:bodyPr>
          <a:lstStyle/>
          <a:p>
            <a:r>
              <a:rPr lang="kk-KZ" dirty="0"/>
              <a:t> </a:t>
            </a:r>
            <a:r>
              <a:rPr lang="kk-KZ" b="1" i="1" dirty="0">
                <a:solidFill>
                  <a:srgbClr val="7030A0"/>
                </a:solidFill>
                <a:latin typeface="Times New Roman" pitchFamily="18" charset="0"/>
                <a:cs typeface="Times New Roman" pitchFamily="18" charset="0"/>
              </a:rPr>
              <a:t>1957 жылы Қазақ Мемлекеттік Университетінің филология  факультетіне түседі. Университетте әдебиет бірлестігін басқарып, жас талаптар шоғырын жарыққа шығарады.  Соңғы курста оқып жүріп, «Қазақ әдебиеті» газетінде қызмет атқарады. Мұнда ол сыншылық қабілетімен көзге түседі. «Қазақ әдебиетінен» кейін 1962-65 жылдар аралығында «Лениншіл Жас» газетінде бөлім меңгерушісі болып істеді.  </a:t>
            </a:r>
            <a:endParaRPr lang="ru-RU" b="1" i="1" dirty="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907384911"/>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4F4F4"/>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4F4F4"/>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113</TotalTime>
  <Words>656</Words>
  <Application>Microsoft Office PowerPoint</Application>
  <PresentationFormat>Экран (4:3)</PresentationFormat>
  <Paragraphs>58</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Слайд 1</vt:lpstr>
      <vt:lpstr>Слайд 2</vt:lpstr>
      <vt:lpstr>Үй тапсырмасын тексеру</vt:lpstr>
      <vt:lpstr>Слайд 4</vt:lpstr>
      <vt:lpstr>Жаңа сабақ</vt:lpstr>
      <vt:lpstr>Слайд 6</vt:lpstr>
      <vt:lpstr>Слайд 7</vt:lpstr>
      <vt:lpstr>Слайд 8</vt:lpstr>
      <vt:lpstr>Слайд 9</vt:lpstr>
      <vt:lpstr>Слайд 10</vt:lpstr>
      <vt:lpstr>Слайд 11</vt:lpstr>
      <vt:lpstr>Слайд 12</vt:lpstr>
      <vt:lpstr>Слайд 13</vt:lpstr>
      <vt:lpstr>Әбіш Кекілбаев-70 жаста</vt:lpstr>
      <vt:lpstr>Сабақты бекіту</vt:lpstr>
      <vt:lpstr>Үйге тапсырма:</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Сабақтың тақырыбы.</dc:title>
  <dc:creator>User</dc:creator>
  <cp:lastModifiedBy>Екош!)))</cp:lastModifiedBy>
  <cp:revision>13</cp:revision>
  <dcterms:created xsi:type="dcterms:W3CDTF">2012-02-28T22:35:44Z</dcterms:created>
  <dcterms:modified xsi:type="dcterms:W3CDTF">2013-03-04T20:10:07Z</dcterms:modified>
</cp:coreProperties>
</file>