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72" r:id="rId6"/>
    <p:sldId id="275" r:id="rId7"/>
    <p:sldId id="273" r:id="rId8"/>
    <p:sldId id="274" r:id="rId9"/>
    <p:sldId id="260" r:id="rId10"/>
    <p:sldId id="261" r:id="rId11"/>
    <p:sldId id="262" r:id="rId12"/>
    <p:sldId id="276" r:id="rId13"/>
    <p:sldId id="263" r:id="rId14"/>
    <p:sldId id="264" r:id="rId15"/>
    <p:sldId id="265" r:id="rId16"/>
    <p:sldId id="266" r:id="rId17"/>
    <p:sldId id="267" r:id="rId18"/>
    <p:sldId id="269" r:id="rId19"/>
    <p:sldId id="271" r:id="rId20"/>
    <p:sldId id="270"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107" d="100"/>
          <a:sy n="107" d="100"/>
        </p:scale>
        <p:origin x="-84" y="-25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4" name="Заголовок 13"/>
          <p:cNvSpPr>
            <a:spLocks noGrp="1"/>
          </p:cNvSpPr>
          <p:nvPr>
            <p:ph type="ctrTitle"/>
          </p:nvPr>
        </p:nvSpPr>
        <p:spPr>
          <a:xfrm>
            <a:off x="1432560" y="359898"/>
            <a:ext cx="7406640" cy="1472184"/>
          </a:xfrm>
        </p:spPr>
        <p:txBody>
          <a:bodyPr anchor="b"/>
          <a:lstStyle>
            <a:lvl1pPr algn="l">
              <a:defRPr/>
            </a:lvl1pPr>
            <a:extLst/>
          </a:lstStyle>
          <a:p>
            <a:r>
              <a:rPr kumimoji="0" lang="ru-RU" smtClean="0"/>
              <a:t>Образец заголовка</a:t>
            </a:r>
            <a:endParaRPr kumimoji="0" lang="en-US"/>
          </a:p>
        </p:txBody>
      </p:sp>
      <p:sp>
        <p:nvSpPr>
          <p:cNvPr id="22" name="Подзаголовок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18.11.2014</a:t>
            </a:fld>
            <a:endParaRPr lang="ru-RU"/>
          </a:p>
        </p:txBody>
      </p:sp>
      <p:sp>
        <p:nvSpPr>
          <p:cNvPr id="20" name="Нижний колонтитул 19"/>
          <p:cNvSpPr>
            <a:spLocks noGrp="1"/>
          </p:cNvSpPr>
          <p:nvPr>
            <p:ph type="ftr" sz="quarter" idx="11"/>
          </p:nvPr>
        </p:nvSpPr>
        <p:spPr/>
        <p:txBody>
          <a:bodyPr/>
          <a:lstStyle>
            <a:extLst/>
          </a:lstStyle>
          <a:p>
            <a:endParaRPr lang="ru-RU"/>
          </a:p>
        </p:txBody>
      </p:sp>
      <p:sp>
        <p:nvSpPr>
          <p:cNvPr id="10" name="Номер слайда 9"/>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8" name="Овал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18.11.2014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274639"/>
            <a:ext cx="1828800" cy="5851525"/>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1143000" y="274640"/>
            <a:ext cx="55626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18.11.2014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18.11.2014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5B106E36-FD25-4E2D-B0AA-010F637433A0}" type="datetimeFigureOut">
              <a:rPr lang="ru-RU" smtClean="0"/>
              <a:pPr/>
              <a:t>18.11.2014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10" name="Прямоугольник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18.11.2014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18.11.2014</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nchor="ct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5B106E36-FD25-4E2D-B0AA-010F637433A0}" type="datetimeFigureOut">
              <a:rPr lang="ru-RU" smtClean="0"/>
              <a:pPr/>
              <a:t>18.11.2014</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Прямоугольник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5B106E36-FD25-4E2D-B0AA-010F637433A0}" type="datetimeFigureOut">
              <a:rPr lang="ru-RU" smtClean="0"/>
              <a:pPr/>
              <a:t>18.11.2014</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6" name="Прямоугольник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18.11.2014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18.11.2014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8" name="Прямоугольник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Рисунок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ru-RU" smtClean="0"/>
              <a:t>Вставка рисунка</a:t>
            </a:r>
            <a:endParaRPr kumimoji="0" lang="en-US" dirty="0"/>
          </a:p>
        </p:txBody>
      </p:sp>
      <p:sp>
        <p:nvSpPr>
          <p:cNvPr id="9" name="Блок-схема: процесс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Блок-схема: процесс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Текст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ирог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Кольцо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Прямоугольник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title"/>
          </p:nvPr>
        </p:nvSpPr>
        <p:spPr>
          <a:xfrm>
            <a:off x="1435608" y="274638"/>
            <a:ext cx="7498080" cy="1143000"/>
          </a:xfrm>
          <a:prstGeom prst="rect">
            <a:avLst/>
          </a:prstGeom>
        </p:spPr>
        <p:txBody>
          <a:bodyPr anchor="ctr">
            <a:normAutofit/>
          </a:bodyPr>
          <a:lstStyle>
            <a:extLst/>
          </a:lstStyle>
          <a:p>
            <a:r>
              <a:rPr kumimoji="0" lang="ru-RU" smtClean="0"/>
              <a:t>Образец заголовка</a:t>
            </a:r>
            <a:endParaRPr kumimoji="0" lang="en-US"/>
          </a:p>
        </p:txBody>
      </p:sp>
      <p:sp>
        <p:nvSpPr>
          <p:cNvPr id="9" name="Текст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5B106E36-FD25-4E2D-B0AA-010F637433A0}" type="datetimeFigureOut">
              <a:rPr lang="ru-RU" smtClean="0"/>
              <a:pPr/>
              <a:t>18.11.2014</a:t>
            </a:fld>
            <a:endParaRPr lang="ru-RU"/>
          </a:p>
        </p:txBody>
      </p:sp>
      <p:sp>
        <p:nvSpPr>
          <p:cNvPr id="10" name="Нижний колонтитул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ru-RU"/>
          </a:p>
        </p:txBody>
      </p:sp>
      <p:sp>
        <p:nvSpPr>
          <p:cNvPr id="22" name="Номер слайда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725C68B6-61C2-468F-89AB-4B9F7531AA68}" type="slidenum">
              <a:rPr lang="ru-RU" smtClean="0"/>
              <a:pPr/>
              <a:t>‹#›</a:t>
            </a:fld>
            <a:endParaRPr lang="ru-RU"/>
          </a:p>
        </p:txBody>
      </p:sp>
      <p:sp>
        <p:nvSpPr>
          <p:cNvPr id="15" name="Прямоугольник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hyperlink" Target="http://kk.wikipedia.org/wiki/%D2%9A%D2%B1%D1%80%D0%B1%D0%B0%D0%BD_%D0%B0%D0%B9%D1%82" TargetMode="External"/><Relationship Id="rId13" Type="http://schemas.openxmlformats.org/officeDocument/2006/relationships/hyperlink" Target="http://kk.wikipedia.org/wiki/%D0%96%D2%B1%D0%BC%D0%B0%D2%9B" TargetMode="External"/><Relationship Id="rId3" Type="http://schemas.openxmlformats.org/officeDocument/2006/relationships/hyperlink" Target="http://kk.wikipedia.org/wiki/%D0%A3%D1%80%D0%B4%D1%83_%D1%82%D1%96%D0%BB%D1%96" TargetMode="External"/><Relationship Id="rId7" Type="http://schemas.openxmlformats.org/officeDocument/2006/relationships/hyperlink" Target="http://kk.wikipedia.org/wiki/%D2%9A%D0%B0%D0%B6%D1%8B%D0%BB%D1%8B%D2%9B" TargetMode="External"/><Relationship Id="rId12" Type="http://schemas.openxmlformats.org/officeDocument/2006/relationships/hyperlink" Target="http://kk.wikipedia.org/wiki/%D0%98%D1%81%D0%BC%D0%B0%D0%B8%D0%BB" TargetMode="External"/><Relationship Id="rId2" Type="http://schemas.openxmlformats.org/officeDocument/2006/relationships/hyperlink" Target="http://kk.wikipedia.org/wiki/%D0%90%D1%80%D0%B0%D0%B1_%D1%82%D1%96%D0%BB%D1%96" TargetMode="External"/><Relationship Id="rId1" Type="http://schemas.openxmlformats.org/officeDocument/2006/relationships/slideLayout" Target="../slideLayouts/slideLayout2.xml"/><Relationship Id="rId6" Type="http://schemas.openxmlformats.org/officeDocument/2006/relationships/hyperlink" Target="http://kk.wikipedia.org/wiki/%D0%9C%D0%B5%D0%BA%D0%BA%D0%B5" TargetMode="External"/><Relationship Id="rId11" Type="http://schemas.openxmlformats.org/officeDocument/2006/relationships/hyperlink" Target="http://kk.wikipedia.org/wiki/%D0%98%D0%B1%D1%80%D0%B0%D2%BB%D0%B8%D0%BC" TargetMode="External"/><Relationship Id="rId5" Type="http://schemas.openxmlformats.org/officeDocument/2006/relationships/hyperlink" Target="http://kk.wikipedia.org/wiki/%D0%9E%D1%80%D0%B0%D0%B7%D0%B0_%D0%B0%D0%B9%D1%82" TargetMode="External"/><Relationship Id="rId10" Type="http://schemas.openxmlformats.org/officeDocument/2006/relationships/hyperlink" Target="http://kk.wikipedia.org/wiki/%D0%90%D0%BB%D0%BB%D0%B0%D2%BB" TargetMode="External"/><Relationship Id="rId4" Type="http://schemas.openxmlformats.org/officeDocument/2006/relationships/hyperlink" Target="http://kk.wikipedia.org/wiki/%D0%9C%D2%B1%D1%81%D1%8B%D0%BB%D0%BC%D0%B0%D0%BD" TargetMode="External"/><Relationship Id="rId9" Type="http://schemas.openxmlformats.org/officeDocument/2006/relationships/hyperlink" Target="http://kk.wikipedia.org/w/index.php?title=%D2%9A%D2%B1%D1%80%D0%B1%D0%B0%D0%BD_%D1%88%D0%B0%D0%BB%D0%B0%D0%B4%D1%8B&amp;action=edit&amp;redlink=1" TargetMode="External"/><Relationship Id="rId14" Type="http://schemas.openxmlformats.org/officeDocument/2006/relationships/hyperlink" Target="http://kk.wikipedia.org/wiki/%D0%9C%D0%B5%D1%88%D1%96%D1%82" TargetMode="Externa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32560" y="3143248"/>
            <a:ext cx="7406640" cy="2643206"/>
          </a:xfrm>
        </p:spPr>
        <p:txBody>
          <a:bodyPr>
            <a:normAutofit/>
          </a:bodyPr>
          <a:lstStyle/>
          <a:p>
            <a:pPr algn="ctr"/>
            <a:r>
              <a:rPr lang="kk-KZ" dirty="0" smtClean="0">
                <a:latin typeface="Times New Roman" pitchFamily="18" charset="0"/>
                <a:cs typeface="Times New Roman" pitchFamily="18" charset="0"/>
              </a:rPr>
              <a:t>Сабақтың тақырыбы: </a:t>
            </a:r>
            <a:br>
              <a:rPr lang="kk-KZ" dirty="0" smtClean="0">
                <a:latin typeface="Times New Roman" pitchFamily="18" charset="0"/>
                <a:cs typeface="Times New Roman" pitchFamily="18" charset="0"/>
              </a:rPr>
            </a:br>
            <a:r>
              <a:rPr lang="kk-KZ" dirty="0" smtClean="0">
                <a:latin typeface="Times New Roman" pitchFamily="18" charset="0"/>
                <a:cs typeface="Times New Roman" pitchFamily="18" charset="0"/>
              </a:rPr>
              <a:t>Бейімбет Майлин </a:t>
            </a:r>
            <a:br>
              <a:rPr lang="kk-KZ" dirty="0" smtClean="0">
                <a:latin typeface="Times New Roman" pitchFamily="18" charset="0"/>
                <a:cs typeface="Times New Roman" pitchFamily="18" charset="0"/>
              </a:rPr>
            </a:br>
            <a:r>
              <a:rPr lang="kk-KZ" dirty="0" smtClean="0">
                <a:latin typeface="Times New Roman" pitchFamily="18" charset="0"/>
                <a:cs typeface="Times New Roman" pitchFamily="18" charset="0"/>
              </a:rPr>
              <a:t>“Айт күндері” әңгімесі</a:t>
            </a:r>
            <a:endParaRPr lang="ru-RU" dirty="0">
              <a:latin typeface="Times New Roman" pitchFamily="18" charset="0"/>
              <a:cs typeface="Times New Roman" pitchFamily="18" charset="0"/>
            </a:endParaRPr>
          </a:p>
        </p:txBody>
      </p:sp>
      <p:sp>
        <p:nvSpPr>
          <p:cNvPr id="13314" name="AutoShape 2" descr="data:image/jpeg;base64,/9j/4AAQSkZJRgABAQAAAQABAAD/2wBDAAkGBwgHBgkIBwgKCgkLDRYPDQwMDRsUFRAWIB0iIiAdHx8kKDQsJCYxJx8fLT0tMTU3Ojo6Iys/RD84QzQ5Ojf/2wBDAQoKCg0MDRoPDxo3JR8lNzc3Nzc3Nzc3Nzc3Nzc3Nzc3Nzc3Nzc3Nzc3Nzc3Nzc3Nzc3Nzc3Nzc3Nzc3Nzc3Nzf/wAARCADUAJ8DASIAAhEBAxEB/8QAHAAAAAcBAQAAAAAAAAAAAAAAAAIDBAUGBwEI/8QAPBAAAgEDAgQEBQIDBwMFAAAAAQIDAAQRBSEGEjFBEyJRYQcUMnGBI5EVQqEWJFJiscHRCDPxQ3KywuH/xAAZAQADAQEBAAAAAAAAAAAAAAABAgMABQT/xAAiEQACAgMBAAICAwAAAAAAAAAAAQIRAxIhMQRBEzIiYXH/2gAMAwEAAhEDEQA/ANLAwaUUCjcorvLgimQrAAa5jFKhcDJocuaIthVApQDFFC/vSgUmgwoAANDlroGMUYY9KUImR3zXQNs0YhR7UA8ZOMr+9E1hQPY0bAA6b0ccvYD96BGP5aBrE8g9yKGBnOaOUyfp2+9BUPTegFhQFPUmjjkUYHSjhcetdwO9EAmQrDpRTGKVwK4VGdhWMJiP1xXQn2/FKgCugAUQDHlA613lAoxoA56iijNnMZ710Y9aDAgZoKMjpRFDAZJo4FcUbbVy4nhtYGmuJFjiUZZ2OABQCIalfWul2cl5fTLDBGMszVlWvfFPUZLkroNqiW38s0ozze/tUJ8SeLxxLqYtLFn/AIXbnBYdHb1x6VB26/OWyGEO8aDZFGAB7mgMkPtQ4y1u7Yi71CQgnPIjcoH4FJLrWqiHntriYN6FyM/vUO8Kh2HICScZA3FNp576BeUE+GD0I2NK5DqJOx8b61YSB2mlBHUNnFaJ8PPicdZvf4dq0aI7bRyqevsRWHXNxLOy84OPQdKdaY81vJ4lvs69G7igpBcT1Bq/FeiaPhb2+iVz0RTk/wBKipfiPw/CV55ZSG7quaxmHT5Loi4kkDudyXOSfzRLqJywWJC2O+9OqE1PQmkcQaVrKBrC6SQn+UnB/apQgDtXnCymmspEuIWeCRNwVOK1DgH4gxazcfwvUl8O5A/TfPlko0CqL6Rv2oY9DR2QD7UXlU+1YAMH0roDHtRgABQwM5yf3rGGfeuHPpShwNzXM5261kCgq4I96OAcbUUDfbpRsUwoYeUEscAbk+lY5x1xfHq99PZxz/3OAlVRTvIema0H4gauujcLXcvNiSRfDTHUk15whSe4meUuMt3A70rdFIqw1/iN/Cicjn6qverCl9bWlhHEOVY0XzZGS7egFVactb3CyuDkd8U9v43aO2dT5DFzEn1JpGyiQe41nzHwrRI07Z3/APFLRfL6pGQvNHIVx6qTSEGny3biOCFpSf8ACucCpSPhrWLNUuY7CcKp3IX/AGqdlNSvXFvJCVV8eXY0rp0B8XlIPK42xUnq8Sz25kKFZl2ZOlJaKQZlX/tEL9R71jIl7QMF8LmGQM9NhUlbPaQJIZLvDjqGPL/Teq5LfgytHbSZUbPKvVj6Cm5hmkOYoVKjq7Hr+9PYut9JnULu0kjZSBIOzI+WX3+1V6Ka4tp0uLKQ+JC4cMhxgiufJSTPzMxJ7cu2K7pyNb3BRvo3BGetFMVo9OcH6zHrmi29wGyzRgmpjHqKxj4Uas1jrElhI58GXzRg9j3H+lbYcEUxMSyOld2rpAz0roUVjEZK5Vvagj5YHtSEs2CRRUkyc/0p0hbHuTjY7UrEC25psjZpzH+1EW+mQ/HbV8XFjpUeOQDxZiOpPYf71mUTKojAyqA5Jx1NXb442zJxMs+DyyQgg/0qhWZBkRZGOF8zn2qTLR8JG7tQbYyTj61yAevtSmhaWt/qGlWt4zLDLL4e3XHWhJBdapcosasWdgoGN/arzBoA0vW9AsIgZJg4kk/ygbk0knwpFdL/AKNodjpduIrW3VFAxnG5+9SYhQpy8oxSiAgZxkU4iiDY2wa8nWz0cRSuKeDbfVkM1ughuANyo+v2NZ9LwNqtu/JHatIz7K2dlH/Nby8W2KCRLkEiqRk1wSSTMSsPhzf+KiuCo6sxPT2xVmXgbTreIeMryN0OTnNaQ0IK9KazxAbcq8p7UJykNBRM1vuFLBUb5eJoiB5cHOaz7UbQW2rtbNFyuxwpPetu1JECAKpHL1NZx8RraNEtLxA3MrFSwFDFke1MfLjjrsiP4XSabX7RujRyKh9c9K9FoPIoPpWCcNvDacSWlwjBkmkjz7E1vq7gV7fo8D9CsK4PSjEGgM1gFemXzE9q7EAR03o8gJOPSiKDmrLwk/Rwi/5tqcx7DrTaP3pzHuc0rCjKfj1ac1tpdx087IW/GRWP2R5JstkhtsjvW8/HSANwR4yjLw3KH99qwbSUa5u4kRSzO2AB61CT6eiK4anwHoct/Eb6K5aGVGx9AParzoWg2ul3Ul280l3euMNPKckD0HpSnCuj/wAH0aG2xmRhzSH3NSNxLDaRtNcusUS/UzHArzTk26PRCKofR4bof3p2q8qjB/NV6x4k0q4y0Ty+GvWQxkL+9PU4i0V3WNdVtOduimUA1omkSZcDrRgVI2prIysodGDKdwVORRbNy6vnsaG1cNryx7zdQRTC5DEn/anEbBwTnOD0oPGXB7UJdRo1FlZ1EZLK309xVN46iaTR0eMZRZBzDHWrtq9q8bNIu4/0qt68pudIuIox5uXIFShyaPRLuN0UXQZxb30JK85RkAB+9ej4CTChPUqK848MQi+4nt7IKPNMgIHsc/6CvSCjCgegrpLw5svQGuA0K4BuaIpDP1xiuAjFBmAznrRC3WqokxQOBvSxl8OF3GPKM70zztv96UkHjW0kZ/mQilnxDQ7JFLudYstaurrSLtnMgYj9UfpykdQPtVH0jh06HxzZxtFm3kl8SLAzgen4q5GwtxpVy8uB+s0xfuppbQ775/SILyVOdkkZY5CN8DauX+Vp9OzPFFxWpdYHDRE/tURrk0KhFuIg6g5w3SntlKrxDb8Utf2MN9asJBg46gVutcIqoy6Q0Op2QiUXDxJG3RTgCovU9B4O1FZDHFbi4YZLIcHNKw8H6Yrma5upZ9iOWboufTFU6Lhs6XrM1xqOoRyxNkRxQMd/TI7VlJx9ZTWMnwnODhf6Jq72FtefNae5yscm5T7GtIs0jaORh5RzHIPY1SeCdOdLhrqeXxBCPIfv61dGl/u7tgb0Yv7YmSKTpEBr/FA0W3c2dt8xKzEDfYfeqk+vcb8QYFoIbGBhsY/qPvk0rLcNf649uy4jXmOMfURTfWdS1/R9C+fs444Qz8qQrHzuPTmPbvWU34NLEl1iMlhxjpv67amkw/mjlfINSGh37agksV5EsdwgIeMHbHqKh/47rd3YWv8AF7YGG5OPETIZD2yKfaRBLbXMoY85VG5TjrtSSn/LpSOOosbfCHR5r3i661ZkxbW5k5TjYsTgY/Ga3Cs6+GsjWTDTEYHlBaYf5jvWhk9q9+OSkuHNywcHTAa4KB9K4SfSqIkQc2RmkSTtvS0vmyR0pEjG5qyJM4ScnvTiEjI60iuKVRugHas+mXGUfihhbW+oW0SkD5hCf/aafaRBD/Z+BYFCiMYI96leIdPgmHzMiZVhyyY7+lNrIxvE8UKhUxiuPkg4zaZ3MeTfEmh1pLjlUHbAqchfG2NjVcgVomCbYFSlvMxTznehCVE5xskDBExPMAR6VEaloUNw3MiRxKT5mxvTz5grsDTK+1YW6nmXmOcAetNJxa6CEZp8HNraR21usFupVB3PU+5p28ZW2Zc5pgl1MTHHIqqxXmf/ACe1PoJ4pRIBKjYO2D2rKgO7szWZpY9enkhwskDcymrfzRataRt4jQuwyyocb/aqhxBM1nxBcTRKHiDDn9MHtVh5o2sbe6ttkZQRy9qjbPTJWkw/8CMrcstwTF3B603ZbeC6aG3BPKp3JqSi1BHtGZshgpGfWoK2UkzOxwW2/eldfQY2/Sf+H9hErTXqjzEEEnqWJyauOd9qjOG7ZbTSkCjHP5qkScV08EdYI5fyJ7ZGw3NmgKIDXOarnnIhjtt0pJsEUZ2xtRA3X0qiJMITyUZJBtvvRGwTTeU8ppgD8lJo2ilAZHGCDUDqGnyaeiS2sx8BXGV7n2qRMm2QaJKwkt2RznocV5vkYlKLZ6/jZZRlX0FReZOYfV3pXnKsBjYULdQR7EZo4QsTkfaubR0bEbiRx9K742FNbGye51JZroHwofMc9Ce1SvgggAjem17P4EJSPyr3NGvtm25SEOI9NOqqRBePbKdpCnUj2qEvtKOm2afJX83OylQrnLN7ipb5vw4g1xLHDF15pWAzTa5a0v7m1ns7yCTwQcgtgY9d6EqYY7LhTbOOYSkGUtE+eZHAPMfWrrpMCDQ0t+vhjBPY+9V25t7b5iWS1uYpUDb+G2R9qntNlAhVTkB9s9jU4+lpu0N5h4cfhr32oQxvLc2NsBgvJzn3A2FHuxzzqo2wcVbtH023VIbt0BmQFVb0FNjxuchM2VQjZKqqxRLGvRRih965nO9cNdVKjjN2An0FczQPTfai704pCyMDtneiZ2671yRTgmir03qpIHNnNISsRuM9KVJwelJyYVSxYADck9BRQGNprmK2tpbi5dY4YlLO7dFAqkcM8Tya9xbG/MUs3LQwIftsT7mq58RuMf4xcHSdLkIsYm/Ucf8ArsP/AKiq7od7NZvHNGcNDIsi49Qc1Ob2tF4LXp6FsZCC8b4DoSCKfqASMU1eJNRsbfW9OORPEJGQd8jehaXKun22x3FcpxcXTOkmpq0PzgLgHr1NRGvaf8/HFE0jJGpy3IcGn8jeUFTkGisvix9SDWfVRounZn+qaTpaagI9Se4EIHkkkkLLXHs9NaFrb5keCdgUk7VZ73SHviwk3Q7YI61X5+AbR3dg8it281Q1Z7I5I16V25sLS3uPA066cSL5gyNkfmrloDzrp4jupUkfm5lKjGKh4NAlsX8JSpQb7bZp/AXjflxgeopb6GdNcJq1iae7BUc2+B96ucYEUSRD+UY2qA0SPkVZSMD+X3qbWUMNuvrXR+PjaVnK+VluWqF+bAwKBb2NEyAK7zZ6V6qPJZ0nPWi53AojNnrXFO+3amSBZFMc9dqIAMFiQFG5Y7AVmvEPxRQXJt9BgD9vHm6fgf8ANU7WuI9Vv1xeX8siEfQrcq/sKcXU1HiHjnRNGzGbj5y4HSK33x926VRNd+IN9q9jPbwwx2Vu6kEKSzsPQmqaq+VpSuSelNlPJciNjgkeYVrG1QWdFU/pjc70vZ3XgnlIBDdR7UW9TlXmwTnpjpTFZORwv7mkbpjrqPQfwe1oS2M+iyuC9sfEhGesbf8ABq4ajpQk5p7QcsnUqO9eeeGdfk0S9stWhyWt28Odc/XGa9KWVzFe2kN5bOGilQOjDuDUsuNS9HxzcHaKqt+8beHMOUg43p4l6OXnyGX1qY1PSbXU0PiKI5sbSL1/NUbWtH1TR2LxczQ/413H5Fc7JCeP/DoY548v9MsLarENw42phca5bFscwBHqdqps2o3bIcxRSj1U4IqNnu7g7C1KgdWLbVH8kmehYEWnUNZi58qQSfQ080CzbUD8zKCLdTsSd3PoKqug6bcareDxV5bWPzyNjYD3qUk4m/hnFx08nl094FKr/h969PxcH5JXLw8/y8qxR1j6XszcrALsB0x6UtFMznlXKr3NRkcyOiyRsHVhlSDsRTq2ly2c7muzqkjhbNvpMK3KoLGlFY43OBUcJgXCn6QOtLicHaptFExw/mPtQUcveih8jehnvQCeWLiBBdBT5T3wKLdPEGCoSVAwKd3MKrIZnHlO5GajLuQyqcYCrRfBkKQ3KA4J2XfzVGNO0ly8v+I+lGfPgs+cD6QKSh3ZR/mFI3Y6VEi0pdOVh5cd6bOFLEKmMVNtaxlByuOfHlFMbuzaLG+xXc0zQExvp04Wflk3jfysK2X4OcUeEz8N38m4y9mzHqvdf96xMRMjBx0G21T9jdyyQw3Vs/hXtm4eNuh2pUrQWepm2+1dVwwKuAV96r3BXEkPE2hx3akLcKOSePur96noxvSNfTMnRVuM9J4b0/T5tX1JTaLHuXgOC59MdzWQf220pZSV0m6ngDbCS4AJH4FWn/qC1QeLpOlFj4QJnmUd+wz/AFrM4dIkjdZ1/UtZR+nIN/wfQipr4+OT8LrPkSqzedH1LTtf4MW50OHwIi3LND/MrDsT3rIPiPI1rxHbysSM24G33qxfCW8k0nXJ9PlVvkNQ8gP8qyAbfvUR8a4Ta69Zjv4B/wDkavFaqkRk9pdBwVxy9ky2eoDmtmPlI6p7j29q1yzlSaKOeGRZIpBlHQ5BrzJby7qc4YdDitA4P4wOlKsJIaJ2w0bnbPqPSqwlwjOCNlB3NLRSb7HpUNpmtWeox/3eXznqjbEf81KRAHfO1MyVND+OQk7jal0YE77UyRiD6CnUX70jQ6Z511S38UthSRuAo6f+KhZNMJQGWQZOdgan9RaSOMld3J3HpUZcH6OYew9zRdFEV69jaB/DPQUlCr55lXmA7U/1GPxZo41IGFpOFDbsefJXOD96k10dPgLVPOf1Xik/lA7VIQTS3CyRSsrxrsZcYJ9qbmJpZcKcuRjpso9fvUqtt4NssarkegH9SadIVsh75nDcmPKBscda5Y3DQcsgVgVO/uKlpbbmh5eQYx1PUVGm3LDCk+1BqnYU+UXXhHXpOGtVj1CIlrGfC3Mant6/cV6BsZ4bq3juLdw8UqhkYdwa8tcPXaCT5K6w0TeXPoa1P4Y8QT6VqEnDWouTE4L2Mjf1T/ihJX0yHV9osfFPGOqvdxCS1RRbjm9B6fmqLe8PXvDWuXWiQSLcWkiCVefPlHbp3rddJ09bOAjA53Yu59SazzX2jm481Hy8xjtVTp7dv3owdsJDaMbV7OO1gwl5C/PsfqOeoqK+M7teavpE2PNJanmX0IJzTaO9bStZhuY13STBT2zUh8YUVtX0SWFcRSwkr6bmmyJIC9MvgblYeXODvT0RM0TjGG6jHrTQN4U0mMnDECpC35uVWJPM5xSRNIkdE4kktZo45QSucBgcFfzWscP8WK0apc4kTtIv1fkVi01gkN0eY45xzKPSpPTbuSHEaOTy9AvenTf2JJL6PQdne2t6T8tOknL9QB3H4qRh67elYdbTzMVubadoLlNw6NjFaFwhxzFeYtdcC290o2nGySAf6Gs7QqRQbwRSZCITk7Eiou80xzF4hzucKO//AOU+vJhBPHHJlcHOc9T7UVJJLnHMAADnB7CmHK/dacWmz3jGPKOppFLPEjArzIO59atoth4TuAQHPlBGDTN7A7FD9sjpQ1NZX7KQW9+9rcY3PMjEdR6VLG4wjKp5QTuCKR1yxE0AlhGZYdwwG5FNrfnngSRXyemO9BcMws/ipMwQ5B6EDrQZMwk8oUt1AqagtYyFLADuFPehPZhGJK5XttRoxWWt3QBkBDodselWSzuJNXtI2jYx31sQ0br1UjpTR4izkcoZT0ZR/Sk0Elk4uIjhicFAOtCjM3bgLiZeI9HDTYS/tz4d1H6MO/2NZ+1+ZuKtbmJViXKj7DYVEaRrh0TVYdati3I45LyNehU98e1JW8bfM3kwbxfGzJzA9MkkVoxStlILZ0IXilrtmcpywnnwKHGGppq+mcPSxsC8EksLDP2INJXPltxHvGz7OxG4BquXAY3llbKTyrJt+cUWm1sxsmsXqhlNbFL2eMKOu1SNnHuik5ZBsvvXdSt5YtYkjxswwBUna6aVaJ1fvvSqJFsiIYnu7porglZ+bdG2yPapaGwjVwBleXr3zXNajRYDdP5ZoiAjjb8fanSrKEQqCqkBix70yQGOYreW1UNGPKx3Oegp5YKXuiAmcDfNJRFhAZJAWGOqj+tPdDja4mZeuOuRsaJiMmjWWSeaTzMrEgHptTjSoU/TJyS25JoUKwxMYGM8o3OPxTJ0At5FA2yaFCsAYEckpA6HrmoG4At9c8KIcqSDJHofahQrMxM2A5pgrbjmI39qkrxR8rnqR0oUKwBpeIsUWUAyai+YiVXwCzDfIoUKxh/PEiWaYGz5DA96Y8ISOBdx8xKx8xXPbHShQoS9K4vRbWVHhwP1Zl5iT3NQOoeXWLIqMHIO1ChVsv6k1+xIXeRrBbOSYxnNSdgx6Z2DYoUKkhWMeLN7aNcAAyDIFSqKJIQjfSEGw+1ChWXoRxauf+3/ACgjFT2gQRrICBjOaFCgzH//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3316" name="Picture 4" descr="&amp;Bcy;&amp;iecy;&amp;jcy;&amp;iukcy;&amp;mcy;&amp;bcy;&amp;iecy;&amp;tcy; &amp;Mcy;&amp;acy;&amp;jcy;&amp;lcy;&amp;icy;&amp;ncy;"/>
          <p:cNvPicPr>
            <a:picLocks noChangeAspect="1" noChangeArrowheads="1"/>
          </p:cNvPicPr>
          <p:nvPr/>
        </p:nvPicPr>
        <p:blipFill>
          <a:blip r:embed="rId2"/>
          <a:srcRect/>
          <a:stretch>
            <a:fillRect/>
          </a:stretch>
        </p:blipFill>
        <p:spPr bwMode="auto">
          <a:xfrm>
            <a:off x="3357554" y="214290"/>
            <a:ext cx="3429024" cy="3500462"/>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35608" y="571480"/>
            <a:ext cx="7498080" cy="5676920"/>
          </a:xfrm>
        </p:spPr>
        <p:txBody>
          <a:bodyPr>
            <a:normAutofit/>
          </a:bodyPr>
          <a:lstStyle/>
          <a:p>
            <a:r>
              <a:rPr lang="ru-RU" b="1" dirty="0" err="1" smtClean="0">
                <a:latin typeface="Times New Roman" pitchFamily="18" charset="0"/>
                <a:cs typeface="Times New Roman" pitchFamily="18" charset="0"/>
              </a:rPr>
              <a:t>Хронологиялық кесте</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Мына</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сандар</a:t>
            </a:r>
            <a:r>
              <a:rPr lang="ru-RU" b="1" dirty="0" smtClean="0">
                <a:latin typeface="Times New Roman" pitchFamily="18" charset="0"/>
                <a:cs typeface="Times New Roman" pitchFamily="18" charset="0"/>
              </a:rPr>
              <a:t> не </a:t>
            </a:r>
            <a:r>
              <a:rPr lang="ru-RU" b="1" dirty="0" err="1" smtClean="0">
                <a:latin typeface="Times New Roman" pitchFamily="18" charset="0"/>
                <a:cs typeface="Times New Roman" pitchFamily="18" charset="0"/>
              </a:rPr>
              <a:t>дейді</a:t>
            </a:r>
            <a:r>
              <a:rPr lang="ru-RU" b="1" dirty="0" smtClean="0">
                <a:latin typeface="Times New Roman" pitchFamily="18" charset="0"/>
                <a:cs typeface="Times New Roman" pitchFamily="18" charset="0"/>
              </a:rPr>
              <a:t>?» </a:t>
            </a:r>
          </a:p>
          <a:p>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1894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1910 – 1912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1913 – 1914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1914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1922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1934 -1937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1938 </a:t>
            </a:r>
            <a:br>
              <a:rPr lang="ru-RU" dirty="0" smtClean="0">
                <a:latin typeface="Times New Roman" pitchFamily="18" charset="0"/>
                <a:cs typeface="Times New Roman" pitchFamily="18" charset="0"/>
              </a:rPr>
            </a:br>
            <a:endParaRPr lang="ru-RU" dirty="0">
              <a:latin typeface="Times New Roman" pitchFamily="18" charset="0"/>
              <a:cs typeface="Times New Roman"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r>
              <a:rPr lang="ru-RU" dirty="0" err="1" smtClean="0">
                <a:latin typeface="Times New Roman" pitchFamily="18" charset="0"/>
                <a:cs typeface="Times New Roman" pitchFamily="18" charset="0"/>
              </a:rPr>
              <a:t>Шығарманың аты</a:t>
            </a:r>
            <a:r>
              <a:rPr lang="ru-RU" dirty="0" smtClean="0">
                <a:latin typeface="Times New Roman" pitchFamily="18" charset="0"/>
                <a:cs typeface="Times New Roman" pitchFamily="18" charset="0"/>
              </a:rPr>
              <a:t> </a:t>
            </a:r>
          </a:p>
          <a:p>
            <a:r>
              <a:rPr lang="ru-RU" dirty="0" err="1" smtClean="0">
                <a:latin typeface="Times New Roman" pitchFamily="18" charset="0"/>
                <a:cs typeface="Times New Roman" pitchFamily="18" charset="0"/>
              </a:rPr>
              <a:t>Шығарманың </a:t>
            </a:r>
            <a:r>
              <a:rPr lang="ru-RU" dirty="0" smtClean="0">
                <a:latin typeface="Times New Roman" pitchFamily="18" charset="0"/>
                <a:cs typeface="Times New Roman" pitchFamily="18" charset="0"/>
              </a:rPr>
              <a:t>авторы </a:t>
            </a:r>
          </a:p>
          <a:p>
            <a:r>
              <a:rPr lang="ru-RU" dirty="0" err="1" smtClean="0">
                <a:latin typeface="Times New Roman" pitchFamily="18" charset="0"/>
                <a:cs typeface="Times New Roman" pitchFamily="18" charset="0"/>
              </a:rPr>
              <a:t>Шығарманың қай жанрына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жатады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Әңгіме деген</a:t>
            </a:r>
            <a:r>
              <a:rPr lang="ru-RU" dirty="0" smtClean="0">
                <a:latin typeface="Times New Roman" pitchFamily="18" charset="0"/>
                <a:cs typeface="Times New Roman" pitchFamily="18" charset="0"/>
              </a:rPr>
              <a:t> не? </a:t>
            </a:r>
          </a:p>
          <a:p>
            <a:r>
              <a:rPr lang="ru-RU" dirty="0" err="1" smtClean="0">
                <a:latin typeface="Times New Roman" pitchFamily="18" charset="0"/>
                <a:cs typeface="Times New Roman" pitchFamily="18" charset="0"/>
              </a:rPr>
              <a:t>Шығарманың негізгі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идеясы</a:t>
            </a:r>
            <a:r>
              <a:rPr lang="ru-RU" dirty="0" smtClean="0">
                <a:latin typeface="Times New Roman" pitchFamily="18" charset="0"/>
                <a:cs typeface="Times New Roman" pitchFamily="18" charset="0"/>
              </a:rPr>
              <a:t> </a:t>
            </a:r>
            <a:br>
              <a:rPr lang="ru-RU" dirty="0" smtClean="0">
                <a:latin typeface="Times New Roman" pitchFamily="18" charset="0"/>
                <a:cs typeface="Times New Roman" pitchFamily="18" charset="0"/>
              </a:rPr>
            </a:br>
            <a:r>
              <a:rPr lang="ru-RU" dirty="0" smtClean="0"/>
              <a:t/>
            </a:r>
            <a:br>
              <a:rPr lang="ru-RU" dirty="0" smtClean="0"/>
            </a:br>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928662" y="500042"/>
            <a:ext cx="8005026" cy="5748358"/>
          </a:xfrm>
        </p:spPr>
        <p:txBody>
          <a:bodyPr>
            <a:normAutofit fontScale="92500" lnSpcReduction="20000"/>
          </a:bodyPr>
          <a:lstStyle/>
          <a:p>
            <a:r>
              <a:rPr lang="kk-KZ" dirty="0" smtClean="0">
                <a:latin typeface="Times New Roman" pitchFamily="18" charset="0"/>
                <a:cs typeface="Times New Roman" pitchFamily="18" charset="0"/>
              </a:rPr>
              <a:t>Әңгіме-оқиғаны баяндап айтуға негізделген, қара сөзбен жазылған шағын көркем шығарма.</a:t>
            </a:r>
          </a:p>
          <a:p>
            <a:r>
              <a:rPr lang="kk-KZ" dirty="0" smtClean="0">
                <a:latin typeface="Times New Roman" pitchFamily="18" charset="0"/>
                <a:cs typeface="Times New Roman" pitchFamily="18" charset="0"/>
              </a:rPr>
              <a:t>Әңгімеде әдетте бас-аяғы жинақы,тиянақты бір оқиға айтылады.</a:t>
            </a:r>
          </a:p>
          <a:p>
            <a:r>
              <a:rPr lang="kk-KZ" dirty="0" smtClean="0">
                <a:latin typeface="Times New Roman" pitchFamily="18" charset="0"/>
                <a:cs typeface="Times New Roman" pitchFamily="18" charset="0"/>
              </a:rPr>
              <a:t>Онда маңызды деген қысқа оқиға суреттеледі.</a:t>
            </a:r>
          </a:p>
          <a:p>
            <a:r>
              <a:rPr lang="kk-KZ" dirty="0" smtClean="0">
                <a:latin typeface="Times New Roman" pitchFamily="18" charset="0"/>
                <a:cs typeface="Times New Roman" pitchFamily="18" charset="0"/>
              </a:rPr>
              <a:t>Әңгіме кейіпкерлері көп болмайды.</a:t>
            </a:r>
          </a:p>
          <a:p>
            <a:r>
              <a:rPr lang="kk-KZ" dirty="0" smtClean="0">
                <a:latin typeface="Times New Roman" pitchFamily="18" charset="0"/>
                <a:cs typeface="Times New Roman" pitchFamily="18" charset="0"/>
              </a:rPr>
              <a:t>Сюжет желісі бір арналы ширақ келіп,тақырыбы мен идеясы айқын болады.</a:t>
            </a:r>
          </a:p>
          <a:p>
            <a:r>
              <a:rPr lang="kk-KZ" dirty="0" smtClean="0">
                <a:latin typeface="Times New Roman" pitchFamily="18" charset="0"/>
                <a:cs typeface="Times New Roman" pitchFamily="18" charset="0"/>
              </a:rPr>
              <a:t>Ол аз сурет арқылы көп жайды аңғартады, жазушыдан көркемдік шеберлікті талап етеді.</a:t>
            </a:r>
            <a:endParaRPr lang="ru-RU" dirty="0">
              <a:latin typeface="Times New Roman" pitchFamily="18" charset="0"/>
              <a:cs typeface="Times New Roman"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35608" y="428604"/>
            <a:ext cx="7498080" cy="5819796"/>
          </a:xfrm>
        </p:spPr>
        <p:txBody>
          <a:bodyPr>
            <a:normAutofit lnSpcReduction="10000"/>
          </a:bodyPr>
          <a:lstStyle/>
          <a:p>
            <a:r>
              <a:rPr lang="ru-RU" dirty="0" err="1" smtClean="0">
                <a:latin typeface="Times New Roman" pitchFamily="18" charset="0"/>
                <a:cs typeface="Times New Roman" pitchFamily="18" charset="0"/>
              </a:rPr>
              <a:t>Тақырыпшалар: «Айттың түрлері», </a:t>
            </a:r>
            <a:r>
              <a:rPr lang="ru-RU" dirty="0" smtClean="0">
                <a:latin typeface="Times New Roman" pitchFamily="18" charset="0"/>
                <a:cs typeface="Times New Roman" pitchFamily="18" charset="0"/>
              </a:rPr>
              <a:t>«</a:t>
            </a:r>
            <a:r>
              <a:rPr lang="ru-RU" dirty="0" err="1" smtClean="0">
                <a:latin typeface="Times New Roman" pitchFamily="18" charset="0"/>
                <a:cs typeface="Times New Roman" pitchFamily="18" charset="0"/>
              </a:rPr>
              <a:t>Ораза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айт</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«Құрбан айт</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«Айтқа тән дәстүрлер», </a:t>
            </a:r>
            <a:r>
              <a:rPr lang="ru-RU" dirty="0" smtClean="0">
                <a:latin typeface="Times New Roman" pitchFamily="18" charset="0"/>
                <a:cs typeface="Times New Roman" pitchFamily="18" charset="0"/>
              </a:rPr>
              <a:t>«Коляда», «Сочельник», «Крещение».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Инсерт</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картасы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бойынша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тексеру</a:t>
            </a:r>
            <a:r>
              <a:rPr lang="ru-RU" dirty="0" smtClean="0">
                <a:latin typeface="Times New Roman" pitchFamily="18" charset="0"/>
                <a:cs typeface="Times New Roman" pitchFamily="18" charset="0"/>
              </a:rPr>
              <a:t>.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Нені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білемін</a:t>
            </a:r>
            <a:r>
              <a:rPr lang="ru-RU" dirty="0" smtClean="0">
                <a:latin typeface="Times New Roman" pitchFamily="18" charset="0"/>
                <a:cs typeface="Times New Roman" pitchFamily="18" charset="0"/>
              </a:rPr>
              <a:t>?</a:t>
            </a:r>
          </a:p>
          <a:p>
            <a:r>
              <a:rPr lang="ru-RU" dirty="0" smtClean="0">
                <a:latin typeface="Times New Roman" pitchFamily="18" charset="0"/>
                <a:cs typeface="Times New Roman" pitchFamily="18" charset="0"/>
              </a:rPr>
              <a:t> V Мен </a:t>
            </a:r>
            <a:r>
              <a:rPr lang="ru-RU" dirty="0" err="1" smtClean="0">
                <a:latin typeface="Times New Roman" pitchFamily="18" charset="0"/>
                <a:cs typeface="Times New Roman" pitchFamily="18" charset="0"/>
              </a:rPr>
              <a:t>үшін жаңалық</a:t>
            </a:r>
            <a:r>
              <a:rPr lang="ru-RU" dirty="0" smtClean="0">
                <a:latin typeface="Times New Roman" pitchFamily="18" charset="0"/>
                <a:cs typeface="Times New Roman" pitchFamily="18" charset="0"/>
              </a:rPr>
              <a:t> </a:t>
            </a:r>
          </a:p>
          <a:p>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Мені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таңқалдырған </a:t>
            </a:r>
            <a:r>
              <a:rPr lang="ru-RU" dirty="0" smtClean="0">
                <a:latin typeface="Times New Roman" pitchFamily="18" charset="0"/>
                <a:cs typeface="Times New Roman" pitchFamily="18" charset="0"/>
              </a:rPr>
              <a:t>? </a:t>
            </a:r>
            <a:br>
              <a:rPr lang="ru-RU" dirty="0" smtClean="0">
                <a:latin typeface="Times New Roman" pitchFamily="18" charset="0"/>
                <a:cs typeface="Times New Roman" pitchFamily="18" charset="0"/>
              </a:rPr>
            </a:br>
            <a:r>
              <a:rPr lang="ru-RU" dirty="0" smtClean="0"/>
              <a:t/>
            </a:r>
            <a:br>
              <a:rPr lang="ru-RU" dirty="0" smtClean="0"/>
            </a:br>
            <a:endParaRPr lang="ru-RU"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928662" y="142852"/>
            <a:ext cx="8005026" cy="6715148"/>
          </a:xfrm>
        </p:spPr>
        <p:txBody>
          <a:bodyPr>
            <a:normAutofit/>
          </a:bodyPr>
          <a:lstStyle/>
          <a:p>
            <a:r>
              <a:rPr lang="ru-RU" dirty="0" smtClean="0">
                <a:latin typeface="Times New Roman" pitchFamily="18" charset="0"/>
                <a:cs typeface="Times New Roman" pitchFamily="18" charset="0"/>
              </a:rPr>
              <a:t>. Рефлексия. </a:t>
            </a:r>
            <a:r>
              <a:rPr lang="ru-RU" b="1" dirty="0" smtClean="0">
                <a:latin typeface="Times New Roman" pitchFamily="18" charset="0"/>
                <a:cs typeface="Times New Roman" pitchFamily="18" charset="0"/>
              </a:rPr>
              <a:t>Рождество </a:t>
            </a:r>
            <a:r>
              <a:rPr lang="ru-RU" b="1" dirty="0" smtClean="0">
                <a:latin typeface="Times New Roman" pitchFamily="18" charset="0"/>
                <a:cs typeface="Times New Roman" pitchFamily="18" charset="0"/>
              </a:rPr>
              <a:t>мен </a:t>
            </a:r>
            <a:r>
              <a:rPr lang="ru-RU" b="1" dirty="0" err="1" smtClean="0">
                <a:latin typeface="Times New Roman" pitchFamily="18" charset="0"/>
                <a:cs typeface="Times New Roman" pitchFamily="18" charset="0"/>
              </a:rPr>
              <a:t>Құрбан айт</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мерекелері</a:t>
            </a:r>
            <a:r>
              <a:rPr lang="ru-RU" b="1" dirty="0" smtClean="0">
                <a:latin typeface="Times New Roman" pitchFamily="18" charset="0"/>
                <a:cs typeface="Times New Roman" pitchFamily="18" charset="0"/>
              </a:rPr>
              <a:t> 2006 </a:t>
            </a:r>
            <a:r>
              <a:rPr lang="ru-RU" b="1" dirty="0" err="1" smtClean="0">
                <a:latin typeface="Times New Roman" pitchFamily="18" charset="0"/>
                <a:cs typeface="Times New Roman" pitchFamily="18" charset="0"/>
              </a:rPr>
              <a:t>жылдан</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бері</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демалыс</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күндері болып</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жарияланды</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Бұл күндері Елбасы</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халықтың алдына</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шығып өзінің құттықтау сөзін сөйлейді.</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Жазушы</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арманының орындалғаны </a:t>
            </a:r>
            <a:r>
              <a:rPr lang="ru-RU" b="1" dirty="0" smtClean="0">
                <a:latin typeface="Times New Roman" pitchFamily="18" charset="0"/>
                <a:cs typeface="Times New Roman" pitchFamily="18" charset="0"/>
              </a:rPr>
              <a:t>осы </a:t>
            </a:r>
            <a:r>
              <a:rPr lang="ru-RU" b="1" dirty="0" err="1" smtClean="0">
                <a:latin typeface="Times New Roman" pitchFamily="18" charset="0"/>
                <a:cs typeface="Times New Roman" pitchFamily="18" charset="0"/>
              </a:rPr>
              <a:t>емес</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пе</a:t>
            </a:r>
            <a:r>
              <a:rPr lang="ru-RU" b="1"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endParaRPr lang="ru-RU" dirty="0">
              <a:latin typeface="Times New Roman" pitchFamily="18" charset="0"/>
              <a:cs typeface="Times New Roman"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928662" y="214290"/>
            <a:ext cx="8005026" cy="6643710"/>
          </a:xfrm>
        </p:spPr>
        <p:txBody>
          <a:bodyPr>
            <a:normAutofit fontScale="85000" lnSpcReduction="20000"/>
          </a:bodyPr>
          <a:lstStyle/>
          <a:p>
            <a:r>
              <a:rPr lang="ru-RU" dirty="0" smtClean="0">
                <a:latin typeface="Times New Roman" pitchFamily="18" charset="0"/>
                <a:cs typeface="Times New Roman" pitchFamily="18" charset="0"/>
              </a:rPr>
              <a:t>Тест-интервью.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1. </a:t>
            </a:r>
            <a:r>
              <a:rPr lang="ru-RU" dirty="0" err="1" smtClean="0">
                <a:latin typeface="Times New Roman" pitchFamily="18" charset="0"/>
                <a:cs typeface="Times New Roman" pitchFamily="18" charset="0"/>
              </a:rPr>
              <a:t>Бейімбет</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Майлин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кім</a:t>
            </a:r>
            <a:r>
              <a:rPr lang="ru-RU" dirty="0" smtClean="0">
                <a:latin typeface="Times New Roman" pitchFamily="18" charset="0"/>
                <a:cs typeface="Times New Roman" pitchFamily="18" charset="0"/>
              </a:rPr>
              <a:t>?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2. </a:t>
            </a:r>
            <a:r>
              <a:rPr lang="ru-RU" dirty="0" err="1" smtClean="0">
                <a:latin typeface="Times New Roman" pitchFamily="18" charset="0"/>
                <a:cs typeface="Times New Roman" pitchFamily="18" charset="0"/>
              </a:rPr>
              <a:t>Бейімбет</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Майлиннің туған жері</a:t>
            </a:r>
            <a:r>
              <a:rPr lang="ru-RU" dirty="0" smtClean="0">
                <a:latin typeface="Times New Roman" pitchFamily="18" charset="0"/>
                <a:cs typeface="Times New Roman" pitchFamily="18" charset="0"/>
              </a:rPr>
              <a:t>.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3. </a:t>
            </a:r>
            <a:r>
              <a:rPr lang="ru-RU" dirty="0" err="1" smtClean="0">
                <a:latin typeface="Times New Roman" pitchFamily="18" charset="0"/>
                <a:cs typeface="Times New Roman" pitchFamily="18" charset="0"/>
              </a:rPr>
              <a:t>Бейімбет</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Майлиннің өмір жылдары</a:t>
            </a:r>
            <a:r>
              <a:rPr lang="ru-RU" dirty="0" smtClean="0">
                <a:latin typeface="Times New Roman" pitchFamily="18" charset="0"/>
                <a:cs typeface="Times New Roman" pitchFamily="18" charset="0"/>
              </a:rPr>
              <a:t>.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4. </a:t>
            </a:r>
            <a:r>
              <a:rPr lang="ru-RU" dirty="0" err="1" smtClean="0">
                <a:latin typeface="Times New Roman" pitchFamily="18" charset="0"/>
                <a:cs typeface="Times New Roman" pitchFamily="18" charset="0"/>
              </a:rPr>
              <a:t>Бейімбет</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Майлин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қайда оқыды?</a:t>
            </a:r>
            <a:r>
              <a:rPr lang="ru-RU" dirty="0" smtClean="0">
                <a:latin typeface="Times New Roman" pitchFamily="18" charset="0"/>
                <a:cs typeface="Times New Roman" pitchFamily="18" charset="0"/>
              </a:rPr>
              <a:t>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5. </a:t>
            </a:r>
            <a:r>
              <a:rPr lang="ru-RU" dirty="0" err="1" smtClean="0">
                <a:latin typeface="Times New Roman" pitchFamily="18" charset="0"/>
                <a:cs typeface="Times New Roman" pitchFamily="18" charset="0"/>
              </a:rPr>
              <a:t>Бейімбет</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Майлиннің алғашқы повесі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қандай?</a:t>
            </a:r>
            <a:r>
              <a:rPr lang="ru-RU" dirty="0" smtClean="0">
                <a:latin typeface="Times New Roman" pitchFamily="18" charset="0"/>
                <a:cs typeface="Times New Roman" pitchFamily="18" charset="0"/>
              </a:rPr>
              <a:t>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6. </a:t>
            </a:r>
            <a:r>
              <a:rPr lang="ru-RU" dirty="0" err="1" smtClean="0">
                <a:latin typeface="Times New Roman" pitchFamily="18" charset="0"/>
                <a:cs typeface="Times New Roman" pitchFamily="18" charset="0"/>
              </a:rPr>
              <a:t>Бейімбеттің қанша прозасы</a:t>
            </a:r>
            <a:r>
              <a:rPr lang="ru-RU" dirty="0" smtClean="0">
                <a:latin typeface="Times New Roman" pitchFamily="18" charset="0"/>
                <a:cs typeface="Times New Roman" pitchFamily="18" charset="0"/>
              </a:rPr>
              <a:t> бар?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7. </a:t>
            </a:r>
            <a:r>
              <a:rPr lang="ru-RU" dirty="0" err="1" smtClean="0">
                <a:latin typeface="Times New Roman" pitchFamily="18" charset="0"/>
                <a:cs typeface="Times New Roman" pitchFamily="18" charset="0"/>
              </a:rPr>
              <a:t>Бейімбеттің неше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өлеңі </a:t>
            </a:r>
            <a:r>
              <a:rPr lang="ru-RU" dirty="0" smtClean="0">
                <a:latin typeface="Times New Roman" pitchFamily="18" charset="0"/>
                <a:cs typeface="Times New Roman" pitchFamily="18" charset="0"/>
              </a:rPr>
              <a:t>бар?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8. </a:t>
            </a:r>
            <a:r>
              <a:rPr lang="ru-RU" dirty="0" err="1" smtClean="0">
                <a:latin typeface="Times New Roman" pitchFamily="18" charset="0"/>
                <a:cs typeface="Times New Roman" pitchFamily="18" charset="0"/>
              </a:rPr>
              <a:t>Бейімбеттің қанша поэмасы</a:t>
            </a:r>
            <a:r>
              <a:rPr lang="ru-RU" dirty="0" smtClean="0">
                <a:latin typeface="Times New Roman" pitchFamily="18" charset="0"/>
                <a:cs typeface="Times New Roman" pitchFamily="18" charset="0"/>
              </a:rPr>
              <a:t> бар?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9. </a:t>
            </a:r>
            <a:r>
              <a:rPr lang="ru-RU" dirty="0" err="1" smtClean="0">
                <a:latin typeface="Times New Roman" pitchFamily="18" charset="0"/>
                <a:cs typeface="Times New Roman" pitchFamily="18" charset="0"/>
              </a:rPr>
              <a:t>Бейімбеттің қанша драмалық шығармасы </a:t>
            </a:r>
            <a:r>
              <a:rPr lang="ru-RU" dirty="0" smtClean="0">
                <a:latin typeface="Times New Roman" pitchFamily="18" charset="0"/>
                <a:cs typeface="Times New Roman" pitchFamily="18" charset="0"/>
              </a:rPr>
              <a:t>бар?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10. </a:t>
            </a:r>
            <a:r>
              <a:rPr lang="ru-RU" dirty="0" err="1" smtClean="0">
                <a:latin typeface="Times New Roman" pitchFamily="18" charset="0"/>
                <a:cs typeface="Times New Roman" pitchFamily="18" charset="0"/>
              </a:rPr>
              <a:t>Оның қандай шығармаларын білесің?</a:t>
            </a:r>
            <a:r>
              <a:rPr lang="ru-RU" dirty="0" smtClean="0">
                <a:latin typeface="Times New Roman" pitchFamily="18" charset="0"/>
                <a:cs typeface="Times New Roman" pitchFamily="18" charset="0"/>
              </a:rPr>
              <a:t>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11. </a:t>
            </a:r>
            <a:r>
              <a:rPr lang="ru-RU" dirty="0" err="1" smtClean="0">
                <a:latin typeface="Times New Roman" pitchFamily="18" charset="0"/>
                <a:cs typeface="Times New Roman" pitchFamily="18" charset="0"/>
              </a:rPr>
              <a:t>Бейімбет</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Майлин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қандай фильмнің сценариін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жазысқан?</a:t>
            </a:r>
            <a:r>
              <a:rPr lang="ru-RU" dirty="0" smtClean="0">
                <a:latin typeface="Times New Roman" pitchFamily="18" charset="0"/>
                <a:cs typeface="Times New Roman" pitchFamily="18" charset="0"/>
              </a:rPr>
              <a:t>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12. </a:t>
            </a:r>
            <a:r>
              <a:rPr lang="ru-RU" dirty="0" err="1" smtClean="0">
                <a:latin typeface="Times New Roman" pitchFamily="18" charset="0"/>
                <a:cs typeface="Times New Roman" pitchFamily="18" charset="0"/>
              </a:rPr>
              <a:t>Бейімбет</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шығармаларының тақырыбы қандай?</a:t>
            </a:r>
            <a:r>
              <a:rPr lang="ru-RU" dirty="0" smtClean="0">
                <a:latin typeface="Times New Roman" pitchFamily="18" charset="0"/>
                <a:cs typeface="Times New Roman" pitchFamily="18" charset="0"/>
              </a:rPr>
              <a:t>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13. «</a:t>
            </a:r>
            <a:r>
              <a:rPr lang="ru-RU" dirty="0" err="1" smtClean="0">
                <a:latin typeface="Times New Roman" pitchFamily="18" charset="0"/>
                <a:cs typeface="Times New Roman" pitchFamily="18" charset="0"/>
              </a:rPr>
              <a:t>Айт</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күндері» әңгімесі </a:t>
            </a:r>
            <a:r>
              <a:rPr lang="ru-RU" dirty="0" smtClean="0">
                <a:latin typeface="Times New Roman" pitchFamily="18" charset="0"/>
                <a:cs typeface="Times New Roman" pitchFamily="18" charset="0"/>
              </a:rPr>
              <a:t>не </a:t>
            </a:r>
            <a:r>
              <a:rPr lang="ru-RU" dirty="0" err="1" smtClean="0">
                <a:latin typeface="Times New Roman" pitchFamily="18" charset="0"/>
                <a:cs typeface="Times New Roman" pitchFamily="18" charset="0"/>
              </a:rPr>
              <a:t>туралы</a:t>
            </a:r>
            <a:r>
              <a:rPr lang="ru-RU" dirty="0" smtClean="0">
                <a:latin typeface="Times New Roman" pitchFamily="18" charset="0"/>
                <a:cs typeface="Times New Roman" pitchFamily="18" charset="0"/>
              </a:rPr>
              <a:t>?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14. </a:t>
            </a:r>
            <a:r>
              <a:rPr lang="ru-RU" dirty="0" err="1" smtClean="0">
                <a:latin typeface="Times New Roman" pitchFamily="18" charset="0"/>
                <a:cs typeface="Times New Roman" pitchFamily="18" charset="0"/>
              </a:rPr>
              <a:t>Қандай діни</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мерекелерді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білесің?</a:t>
            </a:r>
            <a:r>
              <a:rPr lang="ru-RU" dirty="0" smtClean="0">
                <a:latin typeface="Times New Roman" pitchFamily="18" charset="0"/>
                <a:cs typeface="Times New Roman" pitchFamily="18" charset="0"/>
              </a:rPr>
              <a:t>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15. </a:t>
            </a:r>
            <a:r>
              <a:rPr lang="ru-RU" dirty="0" err="1" smtClean="0">
                <a:latin typeface="Times New Roman" pitchFamily="18" charset="0"/>
                <a:cs typeface="Times New Roman" pitchFamily="18" charset="0"/>
              </a:rPr>
              <a:t>Айттың түрлері қандай?</a:t>
            </a:r>
            <a:r>
              <a:rPr lang="ru-RU" dirty="0" smtClean="0">
                <a:latin typeface="Times New Roman" pitchFamily="18" charset="0"/>
                <a:cs typeface="Times New Roman" pitchFamily="18" charset="0"/>
              </a:rPr>
              <a:t>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16. </a:t>
            </a:r>
            <a:r>
              <a:rPr lang="ru-RU" dirty="0" err="1" smtClean="0">
                <a:latin typeface="Times New Roman" pitchFamily="18" charset="0"/>
                <a:cs typeface="Times New Roman" pitchFamily="18" charset="0"/>
              </a:rPr>
              <a:t>Айтқа тән дәстүрлер қандай?</a:t>
            </a:r>
            <a:r>
              <a:rPr lang="ru-RU" dirty="0" smtClean="0">
                <a:latin typeface="Times New Roman" pitchFamily="18" charset="0"/>
                <a:cs typeface="Times New Roman" pitchFamily="18" charset="0"/>
              </a:rPr>
              <a:t> </a:t>
            </a:r>
            <a:br>
              <a:rPr lang="ru-RU" dirty="0" smtClean="0">
                <a:latin typeface="Times New Roman" pitchFamily="18" charset="0"/>
                <a:cs typeface="Times New Roman" pitchFamily="18" charset="0"/>
              </a:rPr>
            </a:br>
            <a:endParaRPr lang="ru-RU" dirty="0">
              <a:latin typeface="Times New Roman" pitchFamily="18" charset="0"/>
              <a:cs typeface="Times New Roman"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42910" y="285728"/>
            <a:ext cx="8290778" cy="6572272"/>
          </a:xfrm>
        </p:spPr>
        <p:txBody>
          <a:bodyPr>
            <a:normAutofit fontScale="70000" lnSpcReduction="20000"/>
          </a:bodyPr>
          <a:lstStyle/>
          <a:p>
            <a:r>
              <a:rPr lang="ru-RU" b="1" dirty="0" err="1" smtClean="0">
                <a:latin typeface="Times New Roman" pitchFamily="18" charset="0"/>
                <a:cs typeface="Times New Roman" pitchFamily="18" charset="0"/>
              </a:rPr>
              <a:t>Құрбан айт</a:t>
            </a:r>
            <a:r>
              <a:rPr lang="ru-RU" dirty="0" smtClean="0">
                <a:latin typeface="Times New Roman" pitchFamily="18" charset="0"/>
                <a:cs typeface="Times New Roman" pitchFamily="18" charset="0"/>
              </a:rPr>
              <a:t> (</a:t>
            </a:r>
            <a:r>
              <a:rPr lang="ru-RU" dirty="0" smtClean="0">
                <a:latin typeface="Times New Roman" pitchFamily="18" charset="0"/>
                <a:cs typeface="Times New Roman" pitchFamily="18" charset="0"/>
                <a:hlinkClick r:id="rId2" tooltip="Араб тілі"/>
              </a:rPr>
              <a:t>Араб </a:t>
            </a:r>
            <a:r>
              <a:rPr lang="ru-RU" dirty="0" err="1" smtClean="0">
                <a:latin typeface="Times New Roman" pitchFamily="18" charset="0"/>
                <a:cs typeface="Times New Roman" pitchFamily="18" charset="0"/>
                <a:hlinkClick r:id="rId2" tooltip="Араб тілі"/>
              </a:rPr>
              <a:t>тілі</a:t>
            </a:r>
            <a:r>
              <a:rPr lang="ru-RU" dirty="0" smtClean="0">
                <a:latin typeface="Times New Roman" pitchFamily="18" charset="0"/>
                <a:cs typeface="Times New Roman" pitchFamily="18" charset="0"/>
              </a:rPr>
              <a:t>: </a:t>
            </a:r>
            <a:r>
              <a:rPr lang="ar-AE" dirty="0" smtClean="0">
                <a:latin typeface="Times New Roman" pitchFamily="18" charset="0"/>
                <a:cs typeface="Times New Roman" pitchFamily="18" charset="0"/>
              </a:rPr>
              <a:t>عيد الأضحى </a:t>
            </a:r>
            <a:r>
              <a:rPr lang="ar-AE" i="1" dirty="0" smtClean="0">
                <a:latin typeface="Times New Roman" pitchFamily="18" charset="0"/>
                <a:cs typeface="Times New Roman" pitchFamily="18" charset="0"/>
              </a:rPr>
              <a:t>‘</a:t>
            </a:r>
            <a:r>
              <a:rPr lang="en-US" i="1" dirty="0" err="1" smtClean="0">
                <a:latin typeface="Times New Roman" pitchFamily="18" charset="0"/>
                <a:cs typeface="Times New Roman" pitchFamily="18" charset="0"/>
              </a:rPr>
              <a:t>Īd</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ul-’Aḍḥā</a:t>
            </a:r>
            <a:r>
              <a:rPr lang="en-US" dirty="0" smtClean="0">
                <a:latin typeface="Times New Roman" pitchFamily="18" charset="0"/>
                <a:cs typeface="Times New Roman" pitchFamily="18" charset="0"/>
              </a:rPr>
              <a:t>, </a:t>
            </a:r>
            <a:r>
              <a:rPr lang="ru-RU" dirty="0" smtClean="0">
                <a:latin typeface="Times New Roman" pitchFamily="18" charset="0"/>
                <a:cs typeface="Times New Roman" pitchFamily="18" charset="0"/>
                <a:hlinkClick r:id="rId3" tooltip="Урду тілі"/>
              </a:rPr>
              <a:t>Урду </a:t>
            </a:r>
            <a:r>
              <a:rPr lang="ru-RU" dirty="0" err="1" smtClean="0">
                <a:latin typeface="Times New Roman" pitchFamily="18" charset="0"/>
                <a:cs typeface="Times New Roman" pitchFamily="18" charset="0"/>
                <a:hlinkClick r:id="rId3" tooltip="Урду тілі"/>
              </a:rPr>
              <a:t>тілі</a:t>
            </a:r>
            <a:r>
              <a:rPr lang="ru-RU" dirty="0" smtClean="0">
                <a:latin typeface="Times New Roman" pitchFamily="18" charset="0"/>
                <a:cs typeface="Times New Roman" pitchFamily="18" charset="0"/>
              </a:rPr>
              <a:t>: </a:t>
            </a:r>
            <a:r>
              <a:rPr lang="ar-AE" dirty="0" smtClean="0">
                <a:latin typeface="Times New Roman" pitchFamily="18" charset="0"/>
                <a:cs typeface="Times New Roman" pitchFamily="18" charset="0"/>
              </a:rPr>
              <a:t>بقرعید) – </a:t>
            </a:r>
            <a:r>
              <a:rPr lang="ru-RU" dirty="0" err="1" smtClean="0">
                <a:latin typeface="Times New Roman" pitchFamily="18" charset="0"/>
                <a:cs typeface="Times New Roman" pitchFamily="18" charset="0"/>
                <a:hlinkClick r:id="rId4" tooltip="Мұсылман"/>
              </a:rPr>
              <a:t>мұсылмандардың</a:t>
            </a:r>
            <a:r>
              <a:rPr lang="ru-RU" dirty="0" err="1" smtClean="0">
                <a:latin typeface="Times New Roman" pitchFamily="18" charset="0"/>
                <a:cs typeface="Times New Roman" pitchFamily="18" charset="0"/>
              </a:rPr>
              <a:t> ең қасиетті мерекесі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Ол</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hlinkClick r:id="rId5" tooltip="Ораза айт"/>
              </a:rPr>
              <a:t>ораза</a:t>
            </a:r>
            <a:r>
              <a:rPr lang="ru-RU" dirty="0" smtClean="0">
                <a:latin typeface="Times New Roman" pitchFamily="18" charset="0"/>
                <a:cs typeface="Times New Roman" pitchFamily="18" charset="0"/>
                <a:hlinkClick r:id="rId5" tooltip="Ораза айт"/>
              </a:rPr>
              <a:t> </a:t>
            </a:r>
            <a:r>
              <a:rPr lang="ru-RU" dirty="0" err="1" smtClean="0">
                <a:latin typeface="Times New Roman" pitchFamily="18" charset="0"/>
                <a:cs typeface="Times New Roman" pitchFamily="18" charset="0"/>
                <a:hlinkClick r:id="rId5" tooltip="Ораза айт"/>
              </a:rPr>
              <a:t>айттан</a:t>
            </a:r>
            <a:r>
              <a:rPr lang="ru-RU" dirty="0" smtClean="0">
                <a:latin typeface="Times New Roman" pitchFamily="18" charset="0"/>
                <a:cs typeface="Times New Roman" pitchFamily="18" charset="0"/>
                <a:hlinkClick r:id="rId5" tooltip="Ораза айт"/>
              </a:rPr>
              <a:t>»</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кейін</a:t>
            </a:r>
            <a:r>
              <a:rPr lang="ru-RU" dirty="0" smtClean="0">
                <a:latin typeface="Times New Roman" pitchFamily="18" charset="0"/>
                <a:cs typeface="Times New Roman" pitchFamily="18" charset="0"/>
              </a:rPr>
              <a:t> 70 </a:t>
            </a:r>
            <a:r>
              <a:rPr lang="ru-RU" dirty="0" err="1" smtClean="0">
                <a:latin typeface="Times New Roman" pitchFamily="18" charset="0"/>
                <a:cs typeface="Times New Roman" pitchFamily="18" charset="0"/>
              </a:rPr>
              <a:t>күннен соң басталып</a:t>
            </a:r>
            <a:r>
              <a:rPr lang="ru-RU" dirty="0" smtClean="0">
                <a:latin typeface="Times New Roman" pitchFamily="18" charset="0"/>
                <a:cs typeface="Times New Roman" pitchFamily="18" charset="0"/>
              </a:rPr>
              <a:t>, 3 </a:t>
            </a:r>
            <a:r>
              <a:rPr lang="ru-RU" dirty="0" err="1" smtClean="0">
                <a:latin typeface="Times New Roman" pitchFamily="18" charset="0"/>
                <a:cs typeface="Times New Roman" pitchFamily="18" charset="0"/>
              </a:rPr>
              <a:t>күнге созылады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Бұл күндер Ұлы </a:t>
            </a:r>
            <a:r>
              <a:rPr lang="ru-RU" dirty="0" err="1" smtClean="0">
                <a:latin typeface="Times New Roman" pitchFamily="18" charset="0"/>
                <a:cs typeface="Times New Roman" pitchFamily="18" charset="0"/>
                <a:hlinkClick r:id="rId6" tooltip="Мекке"/>
              </a:rPr>
              <a:t>Меккеге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hlinkClick r:id="rId7" tooltip="Қажылық"/>
              </a:rPr>
              <a:t>қажылықпен</a:t>
            </a:r>
            <a:r>
              <a:rPr lang="ru-RU" dirty="0" err="1" smtClean="0">
                <a:latin typeface="Times New Roman" pitchFamily="18" charset="0"/>
                <a:cs typeface="Times New Roman" pitchFamily="18" charset="0"/>
              </a:rPr>
              <a:t> аяқталады.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Айт</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күндері Аллаһқа арнап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құрбандық шалады</a:t>
            </a:r>
            <a:r>
              <a:rPr lang="ru-RU" dirty="0" smtClean="0">
                <a:latin typeface="Times New Roman" pitchFamily="18" charset="0"/>
                <a:cs typeface="Times New Roman" pitchFamily="18" charset="0"/>
              </a:rPr>
              <a:t>, мал </a:t>
            </a:r>
            <a:r>
              <a:rPr lang="ru-RU" dirty="0" err="1" smtClean="0">
                <a:latin typeface="Times New Roman" pitchFamily="18" charset="0"/>
                <a:cs typeface="Times New Roman" pitchFamily="18" charset="0"/>
              </a:rPr>
              <a:t>сояды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жылқыдан басқа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Бұл мұсылмандардың негізгі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міндеттерінің бірі</a:t>
            </a:r>
            <a:r>
              <a:rPr lang="ru-RU" dirty="0" smtClean="0">
                <a:latin typeface="Times New Roman" pitchFamily="18" charset="0"/>
                <a:cs typeface="Times New Roman" pitchFamily="18" charset="0"/>
              </a:rPr>
              <a:t>.</a:t>
            </a:r>
            <a:r>
              <a:rPr lang="ru-RU" baseline="30000" dirty="0" smtClean="0">
                <a:latin typeface="Times New Roman" pitchFamily="18" charset="0"/>
                <a:cs typeface="Times New Roman" pitchFamily="18" charset="0"/>
                <a:hlinkClick r:id="rId8"/>
              </a:rPr>
              <a:t>[1]</a:t>
            </a:r>
            <a:endParaRPr lang="ru-RU" dirty="0" smtClean="0">
              <a:latin typeface="Times New Roman" pitchFamily="18" charset="0"/>
              <a:cs typeface="Times New Roman" pitchFamily="18" charset="0"/>
            </a:endParaRPr>
          </a:p>
          <a:p>
            <a:r>
              <a:rPr lang="ru-RU" dirty="0" err="1" smtClean="0">
                <a:latin typeface="Times New Roman" pitchFamily="18" charset="0"/>
                <a:cs typeface="Times New Roman" pitchFamily="18" charset="0"/>
              </a:rPr>
              <a:t>Әрбір мұсылман </a:t>
            </a:r>
            <a:r>
              <a:rPr lang="ru-RU" dirty="0" smtClean="0">
                <a:latin typeface="Times New Roman" pitchFamily="18" charset="0"/>
                <a:cs typeface="Times New Roman" pitchFamily="18" charset="0"/>
              </a:rPr>
              <a:t>Аллах </a:t>
            </a:r>
            <a:r>
              <a:rPr lang="ru-RU" dirty="0" err="1" smtClean="0">
                <a:latin typeface="Times New Roman" pitchFamily="18" charset="0"/>
                <a:cs typeface="Times New Roman" pitchFamily="18" charset="0"/>
              </a:rPr>
              <a:t>разылығы үшін мүмкіндігі болса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hlinkClick r:id="rId9" tooltip="Құрбан шалады (мұндай бет жоқ)"/>
              </a:rPr>
              <a:t>құрбан шалады</a:t>
            </a:r>
            <a:r>
              <a:rPr lang="ru-RU" dirty="0" smtClean="0">
                <a:latin typeface="Times New Roman" pitchFamily="18" charset="0"/>
                <a:cs typeface="Times New Roman" pitchFamily="18" charset="0"/>
              </a:rPr>
              <a:t>, мал </a:t>
            </a:r>
            <a:r>
              <a:rPr lang="ru-RU" dirty="0" err="1" smtClean="0">
                <a:latin typeface="Times New Roman" pitchFamily="18" charset="0"/>
                <a:cs typeface="Times New Roman" pitchFamily="18" charset="0"/>
              </a:rPr>
              <a:t>сояды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жылқы малынан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басқасын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hlinkClick r:id="rId10" tooltip="Аллаһ"/>
              </a:rPr>
              <a:t>Аллаһның</a:t>
            </a:r>
            <a:r>
              <a:rPr lang="ru-RU" dirty="0" err="1" smtClean="0">
                <a:latin typeface="Times New Roman" pitchFamily="18" charset="0"/>
                <a:cs typeface="Times New Roman" pitchFamily="18" charset="0"/>
              </a:rPr>
              <a:t> бұйыруы бойынша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бірінші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құрбандық </a:t>
            </a:r>
            <a:r>
              <a:rPr lang="ru-RU" dirty="0" smtClean="0">
                <a:latin typeface="Times New Roman" pitchFamily="18" charset="0"/>
                <a:cs typeface="Times New Roman" pitchFamily="18" charset="0"/>
                <a:hlinkClick r:id="rId11" tooltip="Ибраһим"/>
              </a:rPr>
              <a:t>Ибрагим </a:t>
            </a:r>
            <a:r>
              <a:rPr lang="ru-RU" dirty="0" err="1" smtClean="0">
                <a:latin typeface="Times New Roman" pitchFamily="18" charset="0"/>
                <a:cs typeface="Times New Roman" pitchFamily="18" charset="0"/>
                <a:hlinkClick r:id="rId11" tooltip="Ибраһим"/>
              </a:rPr>
              <a:t>Пайғамбардың</a:t>
            </a:r>
            <a:r>
              <a:rPr lang="ru-RU" dirty="0" err="1" smtClean="0">
                <a:latin typeface="Times New Roman" pitchFamily="18" charset="0"/>
                <a:cs typeface="Times New Roman" pitchFamily="18" charset="0"/>
              </a:rPr>
              <a:t> сүйікті баласы</a:t>
            </a:r>
            <a:r>
              <a:rPr lang="ru-RU" dirty="0" smtClean="0">
                <a:latin typeface="Times New Roman" pitchFamily="18" charset="0"/>
                <a:cs typeface="Times New Roman" pitchFamily="18" charset="0"/>
              </a:rPr>
              <a:t> – </a:t>
            </a:r>
            <a:r>
              <a:rPr lang="ru-RU" dirty="0" smtClean="0">
                <a:latin typeface="Times New Roman" pitchFamily="18" charset="0"/>
                <a:cs typeface="Times New Roman" pitchFamily="18" charset="0"/>
                <a:hlinkClick r:id="rId12" tooltip="Исмаил"/>
              </a:rPr>
              <a:t>Исмаил</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болуы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керек</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болды</a:t>
            </a:r>
            <a:r>
              <a:rPr lang="ru-RU" dirty="0" smtClean="0">
                <a:latin typeface="Times New Roman" pitchFamily="18" charset="0"/>
                <a:cs typeface="Times New Roman" pitchFamily="18" charset="0"/>
              </a:rPr>
              <a:t>. Не </a:t>
            </a:r>
            <a:r>
              <a:rPr lang="ru-RU" dirty="0" err="1" smtClean="0">
                <a:latin typeface="Times New Roman" pitchFamily="18" charset="0"/>
                <a:cs typeface="Times New Roman" pitchFamily="18" charset="0"/>
              </a:rPr>
              <a:t>әкесі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не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баласы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қарсы болған жоқ</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Аллаһ әкесі </a:t>
            </a:r>
            <a:r>
              <a:rPr lang="ru-RU" dirty="0" smtClean="0">
                <a:latin typeface="Times New Roman" pitchFamily="18" charset="0"/>
                <a:cs typeface="Times New Roman" pitchFamily="18" charset="0"/>
              </a:rPr>
              <a:t>мен </a:t>
            </a:r>
            <a:r>
              <a:rPr lang="ru-RU" dirty="0" err="1" smtClean="0">
                <a:latin typeface="Times New Roman" pitchFamily="18" charset="0"/>
                <a:cs typeface="Times New Roman" pitchFamily="18" charset="0"/>
              </a:rPr>
              <a:t>баласының өзіне берілгендігіне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көз жеткізіп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оларды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құрбандыққа шалған </a:t>
            </a:r>
            <a:r>
              <a:rPr lang="ru-RU" dirty="0" err="1" smtClean="0">
                <a:latin typeface="Times New Roman" pitchFamily="18" charset="0"/>
                <a:cs typeface="Times New Roman" pitchFamily="18" charset="0"/>
                <a:hlinkClick r:id="rId13" tooltip="Жұмақ"/>
              </a:rPr>
              <a:t>жұмақтан</a:t>
            </a:r>
            <a:r>
              <a:rPr lang="ru-RU" dirty="0" err="1" smtClean="0">
                <a:latin typeface="Times New Roman" pitchFamily="18" charset="0"/>
                <a:cs typeface="Times New Roman" pitchFamily="18" charset="0"/>
              </a:rPr>
              <a:t> аспан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түстес көк қошқарды түсіріп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оларға мейірім</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түсірді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Содан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бері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дәстүр жалғасын табуда</a:t>
            </a:r>
            <a:r>
              <a:rPr lang="ru-RU" dirty="0" smtClean="0">
                <a:latin typeface="Times New Roman" pitchFamily="18" charset="0"/>
                <a:cs typeface="Times New Roman" pitchFamily="18" charset="0"/>
              </a:rPr>
              <a:t>. Оны </a:t>
            </a:r>
            <a:r>
              <a:rPr lang="ru-RU" dirty="0" err="1" smtClean="0">
                <a:latin typeface="Times New Roman" pitchFamily="18" charset="0"/>
                <a:cs typeface="Times New Roman" pitchFamily="18" charset="0"/>
              </a:rPr>
              <a:t>орындау</a:t>
            </a:r>
            <a:r>
              <a:rPr lang="ru-RU" dirty="0" smtClean="0">
                <a:latin typeface="Times New Roman" pitchFamily="18" charset="0"/>
                <a:cs typeface="Times New Roman" pitchFamily="18" charset="0"/>
              </a:rPr>
              <a:t> – </a:t>
            </a:r>
            <a:r>
              <a:rPr lang="ru-RU" dirty="0" err="1" smtClean="0">
                <a:latin typeface="Times New Roman" pitchFamily="18" charset="0"/>
                <a:cs typeface="Times New Roman" pitchFamily="18" charset="0"/>
              </a:rPr>
              <a:t>әрбір мұсылманның міндеті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Құрбандыққа қой, ешкі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сиыр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және түйе малын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шалады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Басқа жануарлар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қолданылмайды.</a:t>
            </a:r>
            <a:r>
              <a:rPr lang="ru-RU" dirty="0" smtClean="0">
                <a:latin typeface="Times New Roman" pitchFamily="18" charset="0"/>
                <a:cs typeface="Times New Roman" pitchFamily="18" charset="0"/>
              </a:rPr>
              <a:t> Ауру, </a:t>
            </a:r>
            <a:r>
              <a:rPr lang="ru-RU" dirty="0" err="1" smtClean="0">
                <a:latin typeface="Times New Roman" pitchFamily="18" charset="0"/>
                <a:cs typeface="Times New Roman" pitchFamily="18" charset="0"/>
              </a:rPr>
              <a:t>соқыр </a:t>
            </a:r>
            <a:r>
              <a:rPr lang="ru-RU" dirty="0" smtClean="0">
                <a:latin typeface="Times New Roman" pitchFamily="18" charset="0"/>
                <a:cs typeface="Times New Roman" pitchFamily="18" charset="0"/>
              </a:rPr>
              <a:t>мал </a:t>
            </a:r>
            <a:r>
              <a:rPr lang="ru-RU" dirty="0" err="1" smtClean="0">
                <a:latin typeface="Times New Roman" pitchFamily="18" charset="0"/>
                <a:cs typeface="Times New Roman" pitchFamily="18" charset="0"/>
              </a:rPr>
              <a:t>құрбандыққа шалынбайды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Мұсылмандар үшін Құрбан айттың бірінші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күні маңызды болып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саналады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Бұл күні </a:t>
            </a:r>
            <a:r>
              <a:rPr lang="ru-RU" dirty="0" err="1" smtClean="0">
                <a:latin typeface="Times New Roman" pitchFamily="18" charset="0"/>
                <a:cs typeface="Times New Roman" pitchFamily="18" charset="0"/>
                <a:hlinkClick r:id="rId14" tooltip="Мешіт"/>
              </a:rPr>
              <a:t>мешіттерде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айт</a:t>
            </a:r>
            <a:r>
              <a:rPr lang="ru-RU" dirty="0" smtClean="0">
                <a:latin typeface="Times New Roman" pitchFamily="18" charset="0"/>
                <a:cs typeface="Times New Roman" pitchFamily="18" charset="0"/>
              </a:rPr>
              <a:t> намазы </a:t>
            </a:r>
            <a:r>
              <a:rPr lang="ru-RU" dirty="0" err="1" smtClean="0">
                <a:latin typeface="Times New Roman" pitchFamily="18" charset="0"/>
                <a:cs typeface="Times New Roman" pitchFamily="18" charset="0"/>
              </a:rPr>
              <a:t>оқылады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Айттың </a:t>
            </a:r>
            <a:r>
              <a:rPr lang="ru-RU" dirty="0" smtClean="0">
                <a:latin typeface="Times New Roman" pitchFamily="18" charset="0"/>
                <a:cs typeface="Times New Roman" pitchFamily="18" charset="0"/>
              </a:rPr>
              <a:t>осы </a:t>
            </a:r>
            <a:r>
              <a:rPr lang="ru-RU" dirty="0" err="1" smtClean="0">
                <a:latin typeface="Times New Roman" pitchFamily="18" charset="0"/>
                <a:cs typeface="Times New Roman" pitchFamily="18" charset="0"/>
              </a:rPr>
              <a:t>бірінші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күнінде адамдар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бір-бірін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құттықтап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бір-бірінің үйінен дастарқаннан дәм татады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бұл күні әр мұсылманның үйінде дастарқан жайылады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Құрбан айтта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бауырсақ, шелпек</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пісіру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дастарқан мәзірін дайындау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үшін жұмыстан сұрану керек</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еді</a:t>
            </a:r>
            <a:r>
              <a:rPr lang="ru-RU" dirty="0" smtClean="0">
                <a:latin typeface="Times New Roman" pitchFamily="18" charset="0"/>
                <a:cs typeface="Times New Roman" pitchFamily="18" charset="0"/>
              </a:rPr>
              <a:t>.</a:t>
            </a:r>
          </a:p>
          <a:p>
            <a:endParaRPr lang="ru-RU"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https://encrypted-tbn1.gstatic.com/images?q=tbn:ANd9GcR9WFVyep-4e-NWzlsl-PqyhWiugMTG-aT75JWh3Mi33VQmxYI7"/>
          <p:cNvPicPr>
            <a:picLocks noGrp="1"/>
          </p:cNvPicPr>
          <p:nvPr>
            <p:ph idx="1"/>
          </p:nvPr>
        </p:nvPicPr>
        <p:blipFill>
          <a:blip r:embed="rId2"/>
          <a:srcRect/>
          <a:stretch>
            <a:fillRect/>
          </a:stretch>
        </p:blipFill>
        <p:spPr bwMode="auto">
          <a:xfrm>
            <a:off x="1214414" y="428604"/>
            <a:ext cx="7572427" cy="6000791"/>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https://encrypted-tbn1.gstatic.com/images?q=tbn:ANd9GcTX8f3icktTQ3EpC6T5x_azl-zuVR9qtcjvwGCKWZVfN4PFv4FI"/>
          <p:cNvPicPr>
            <a:picLocks noGrp="1"/>
          </p:cNvPicPr>
          <p:nvPr>
            <p:ph idx="1"/>
          </p:nvPr>
        </p:nvPicPr>
        <p:blipFill>
          <a:blip r:embed="rId2"/>
          <a:srcRect/>
          <a:stretch>
            <a:fillRect/>
          </a:stretch>
        </p:blipFill>
        <p:spPr bwMode="auto">
          <a:xfrm>
            <a:off x="1214414" y="142852"/>
            <a:ext cx="5786478" cy="3429024"/>
          </a:xfrm>
          <a:prstGeom prst="rect">
            <a:avLst/>
          </a:prstGeom>
          <a:noFill/>
          <a:ln w="9525">
            <a:noFill/>
            <a:miter lim="800000"/>
            <a:headEnd/>
            <a:tailEnd/>
          </a:ln>
        </p:spPr>
      </p:pic>
      <p:pic>
        <p:nvPicPr>
          <p:cNvPr id="8" name="Рисунок 7" descr="https://encrypted-tbn0.gstatic.com/images?q=tbn:ANd9GcTsz08LlHBV8J5pTV8r5W6iGJ2z6eyFzwXoak5xHZVQWZhLDtfx"/>
          <p:cNvPicPr/>
          <p:nvPr/>
        </p:nvPicPr>
        <p:blipFill>
          <a:blip r:embed="rId3"/>
          <a:srcRect/>
          <a:stretch>
            <a:fillRect/>
          </a:stretch>
        </p:blipFill>
        <p:spPr bwMode="auto">
          <a:xfrm>
            <a:off x="3143240" y="3357562"/>
            <a:ext cx="5715040" cy="3357586"/>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https://encrypted-tbn3.gstatic.com/images?q=tbn:ANd9GcRhIUO6WAO-7XMsQtT-E4dxH3KyiNeSYN6sfHTfhSslGGZkEp4M"/>
          <p:cNvPicPr>
            <a:picLocks noGrp="1"/>
          </p:cNvPicPr>
          <p:nvPr>
            <p:ph idx="1"/>
          </p:nvPr>
        </p:nvPicPr>
        <p:blipFill>
          <a:blip r:embed="rId2"/>
          <a:srcRect/>
          <a:stretch>
            <a:fillRect/>
          </a:stretch>
        </p:blipFill>
        <p:spPr bwMode="auto">
          <a:xfrm>
            <a:off x="1214414" y="214290"/>
            <a:ext cx="4786346" cy="3071834"/>
          </a:xfrm>
          <a:prstGeom prst="rect">
            <a:avLst/>
          </a:prstGeom>
          <a:noFill/>
          <a:ln w="9525">
            <a:noFill/>
            <a:miter lim="800000"/>
            <a:headEnd/>
            <a:tailEnd/>
          </a:ln>
        </p:spPr>
      </p:pic>
      <p:pic>
        <p:nvPicPr>
          <p:cNvPr id="5" name="irc_mi" descr="http://50000.voxpopuli.kz/userfiles/45/72c3e490683b0e574a0002afc2e4d175_big.jpg"/>
          <p:cNvPicPr/>
          <p:nvPr/>
        </p:nvPicPr>
        <p:blipFill>
          <a:blip r:embed="rId3"/>
          <a:srcRect/>
          <a:stretch>
            <a:fillRect/>
          </a:stretch>
        </p:blipFill>
        <p:spPr bwMode="auto">
          <a:xfrm>
            <a:off x="4000496" y="3357562"/>
            <a:ext cx="4940293" cy="3286148"/>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8596" y="285728"/>
            <a:ext cx="8715404" cy="6357982"/>
          </a:xfrm>
        </p:spPr>
        <p:txBody>
          <a:bodyPr>
            <a:normAutofit/>
          </a:bodyPr>
          <a:lstStyle/>
          <a:p>
            <a:pPr lvl="1"/>
            <a:r>
              <a:rPr lang="ru-RU" b="1" dirty="0" err="1" smtClean="0">
                <a:latin typeface="Times New Roman" pitchFamily="18" charset="0"/>
                <a:cs typeface="Times New Roman" pitchFamily="18" charset="0"/>
              </a:rPr>
              <a:t>Сабақ мақсаттары:</a:t>
            </a:r>
            <a:r>
              <a:rPr lang="ru-RU" b="1" dirty="0" smtClean="0">
                <a:latin typeface="Times New Roman" pitchFamily="18" charset="0"/>
                <a:cs typeface="Times New Roman" pitchFamily="18" charset="0"/>
              </a:rPr>
              <a:t> </a:t>
            </a:r>
          </a:p>
          <a:p>
            <a:pPr lvl="1"/>
            <a:r>
              <a:rPr lang="ru-RU" dirty="0" err="1" smtClean="0">
                <a:latin typeface="Times New Roman" pitchFamily="18" charset="0"/>
                <a:cs typeface="Times New Roman" pitchFamily="18" charset="0"/>
              </a:rPr>
              <a:t/>
            </a:r>
            <a:br>
              <a:rPr lang="ru-RU" dirty="0" err="1" smtClean="0">
                <a:latin typeface="Times New Roman" pitchFamily="18" charset="0"/>
                <a:cs typeface="Times New Roman" pitchFamily="18" charset="0"/>
              </a:rPr>
            </a:br>
            <a:r>
              <a:rPr lang="ru-RU" b="1" dirty="0" err="1" smtClean="0">
                <a:latin typeface="Times New Roman" pitchFamily="18" charset="0"/>
                <a:cs typeface="Times New Roman" pitchFamily="18" charset="0"/>
              </a:rPr>
              <a:t>Білімділік</a:t>
            </a:r>
            <a:r>
              <a:rPr lang="ru-RU" b="1" dirty="0" smtClean="0">
                <a:latin typeface="Times New Roman" pitchFamily="18" charset="0"/>
                <a:cs typeface="Times New Roman" pitchFamily="18" charset="0"/>
              </a:rPr>
              <a:t>:</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Бейімбет</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Майлиннің өмірімен, шығармашылығымен таныстыру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Айттың діни</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мереке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екенін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танымдық бағытта меңгерту.</a:t>
            </a:r>
            <a:r>
              <a:rPr lang="ru-RU" dirty="0" smtClean="0">
                <a:latin typeface="Times New Roman" pitchFamily="18" charset="0"/>
                <a:cs typeface="Times New Roman" pitchFamily="18" charset="0"/>
              </a:rPr>
              <a:t> </a:t>
            </a:r>
            <a:br>
              <a:rPr lang="ru-RU" dirty="0" smtClean="0">
                <a:latin typeface="Times New Roman" pitchFamily="18" charset="0"/>
                <a:cs typeface="Times New Roman" pitchFamily="18" charset="0"/>
              </a:rPr>
            </a:br>
            <a:r>
              <a:rPr lang="ru-RU" b="1" dirty="0" err="1" smtClean="0">
                <a:latin typeface="Times New Roman" pitchFamily="18" charset="0"/>
                <a:cs typeface="Times New Roman" pitchFamily="18" charset="0"/>
              </a:rPr>
              <a:t>Дамытушылық: </a:t>
            </a:r>
            <a:r>
              <a:rPr lang="ru-RU" dirty="0" err="1" smtClean="0">
                <a:latin typeface="Times New Roman" pitchFamily="18" charset="0"/>
                <a:cs typeface="Times New Roman" pitchFamily="18" charset="0"/>
              </a:rPr>
              <a:t>Оқушылардың өз бетінше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қосымша және әдеби материалмен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жұмыс істей</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алу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және іздеушілік</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зерттеушілік</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қабілеттерін дамыту</a:t>
            </a:r>
            <a:r>
              <a:rPr lang="ru-RU" dirty="0" smtClean="0">
                <a:latin typeface="Times New Roman" pitchFamily="18" charset="0"/>
                <a:cs typeface="Times New Roman" pitchFamily="18" charset="0"/>
              </a:rPr>
              <a:t>. </a:t>
            </a:r>
            <a:br>
              <a:rPr lang="ru-RU" dirty="0" smtClean="0">
                <a:latin typeface="Times New Roman" pitchFamily="18" charset="0"/>
                <a:cs typeface="Times New Roman" pitchFamily="18" charset="0"/>
              </a:rPr>
            </a:br>
            <a:r>
              <a:rPr lang="ru-RU" b="1" dirty="0" err="1" smtClean="0">
                <a:latin typeface="Times New Roman" pitchFamily="18" charset="0"/>
                <a:cs typeface="Times New Roman" pitchFamily="18" charset="0"/>
              </a:rPr>
              <a:t>Тәрбиелік:</a:t>
            </a:r>
            <a:r>
              <a:rPr lang="ru-RU" dirty="0" err="1" smtClean="0">
                <a:latin typeface="Times New Roman" pitchFamily="18" charset="0"/>
                <a:cs typeface="Times New Roman" pitchFamily="18" charset="0"/>
              </a:rPr>
              <a:t> Әр ұлттың салт-дәстүріне құрмет сезімімен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қарап, толеранттылық, қайырымдылық, бауырластық рухында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тәрбиелеу.</a:t>
            </a:r>
            <a:r>
              <a:rPr lang="ru-RU" dirty="0" smtClean="0">
                <a:latin typeface="Times New Roman" pitchFamily="18" charset="0"/>
                <a:cs typeface="Times New Roman" pitchFamily="18" charset="0"/>
              </a:rPr>
              <a:t> </a:t>
            </a:r>
            <a:br>
              <a:rPr lang="ru-RU" dirty="0" smtClean="0">
                <a:latin typeface="Times New Roman" pitchFamily="18" charset="0"/>
                <a:cs typeface="Times New Roman" pitchFamily="18" charset="0"/>
              </a:rPr>
            </a:br>
            <a:endParaRPr lang="ru-RU" dirty="0">
              <a:latin typeface="Times New Roman" pitchFamily="18" charset="0"/>
              <a:cs typeface="Times New Roman"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https://encrypted-tbn3.gstatic.com/images?q=tbn:ANd9GcSbMRip7Xz0AuUXjT-9wSzfwI-H2HRHyQe6GdaMOlApaILQFwmaVA"/>
          <p:cNvPicPr>
            <a:picLocks noGrp="1"/>
          </p:cNvPicPr>
          <p:nvPr>
            <p:ph idx="1"/>
          </p:nvPr>
        </p:nvPicPr>
        <p:blipFill>
          <a:blip r:embed="rId2"/>
          <a:srcRect/>
          <a:stretch>
            <a:fillRect/>
          </a:stretch>
        </p:blipFill>
        <p:spPr bwMode="auto">
          <a:xfrm>
            <a:off x="1285852" y="285728"/>
            <a:ext cx="5500726" cy="2928958"/>
          </a:xfrm>
          <a:prstGeom prst="rect">
            <a:avLst/>
          </a:prstGeom>
          <a:noFill/>
          <a:ln w="9525">
            <a:noFill/>
            <a:miter lim="800000"/>
            <a:headEnd/>
            <a:tailEnd/>
          </a:ln>
        </p:spPr>
      </p:pic>
      <p:pic>
        <p:nvPicPr>
          <p:cNvPr id="5" name="Рисунок 4" descr="https://encrypted-tbn0.gstatic.com/images?q=tbn:ANd9GcQp1dqTT2RIWzkpGIfY512djxeV9YyE5gthdo0UKIGNDOUfE5MVzA"/>
          <p:cNvPicPr/>
          <p:nvPr/>
        </p:nvPicPr>
        <p:blipFill>
          <a:blip r:embed="rId3"/>
          <a:srcRect/>
          <a:stretch>
            <a:fillRect/>
          </a:stretch>
        </p:blipFill>
        <p:spPr bwMode="auto">
          <a:xfrm>
            <a:off x="3643306" y="3286124"/>
            <a:ext cx="5072098" cy="3357586"/>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214414" y="357166"/>
            <a:ext cx="7719274" cy="5891234"/>
          </a:xfrm>
        </p:spPr>
        <p:txBody>
          <a:bodyPr>
            <a:normAutofit/>
          </a:bodyPr>
          <a:lstStyle/>
          <a:p>
            <a:r>
              <a:rPr lang="ru-RU" b="1" dirty="0" smtClean="0">
                <a:latin typeface="Times New Roman" pitchFamily="18" charset="0"/>
                <a:cs typeface="Times New Roman" pitchFamily="18" charset="0"/>
              </a:rPr>
              <a:t>Ой </a:t>
            </a:r>
            <a:r>
              <a:rPr lang="ru-RU" b="1" dirty="0" err="1" smtClean="0">
                <a:latin typeface="Times New Roman" pitchFamily="18" charset="0"/>
                <a:cs typeface="Times New Roman" pitchFamily="18" charset="0"/>
              </a:rPr>
              <a:t>жинақтау</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Нені</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білуіміз</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керек</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(Балалардың алдына</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мақсат-міндеттер қою</a:t>
            </a:r>
            <a:r>
              <a:rPr lang="ru-RU" b="1"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Жазушының өмірбаяны.</a:t>
            </a:r>
            <a:r>
              <a:rPr lang="ru-RU" dirty="0" smtClean="0">
                <a:latin typeface="Times New Roman" pitchFamily="18" charset="0"/>
                <a:cs typeface="Times New Roman" pitchFamily="18" charset="0"/>
              </a:rPr>
              <a:t>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Жазушының шығармашылығы.</a:t>
            </a:r>
            <a:r>
              <a:rPr lang="ru-RU" dirty="0" smtClean="0">
                <a:latin typeface="Times New Roman" pitchFamily="18" charset="0"/>
                <a:cs typeface="Times New Roman" pitchFamily="18" charset="0"/>
              </a:rPr>
              <a:t>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Жазушы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шығармаларының тақырыбы.</a:t>
            </a:r>
            <a:r>
              <a:rPr lang="ru-RU" dirty="0" smtClean="0">
                <a:latin typeface="Times New Roman" pitchFamily="18" charset="0"/>
                <a:cs typeface="Times New Roman" pitchFamily="18" charset="0"/>
              </a:rPr>
              <a:t>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Айт</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күндері» әңгімесі туралы</a:t>
            </a:r>
            <a:r>
              <a:rPr lang="ru-RU" dirty="0" smtClean="0">
                <a:latin typeface="Times New Roman" pitchFamily="18" charset="0"/>
                <a:cs typeface="Times New Roman" pitchFamily="18" charset="0"/>
              </a:rPr>
              <a:t>.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Айттың түрлері.</a:t>
            </a:r>
            <a:r>
              <a:rPr lang="ru-RU" dirty="0" smtClean="0">
                <a:latin typeface="Times New Roman" pitchFamily="18" charset="0"/>
                <a:cs typeface="Times New Roman" pitchFamily="18" charset="0"/>
              </a:rPr>
              <a:t>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Айтқа тән дәстүрлер.</a:t>
            </a:r>
            <a:r>
              <a:rPr lang="ru-RU" dirty="0" smtClean="0">
                <a:latin typeface="Times New Roman" pitchFamily="18" charset="0"/>
                <a:cs typeface="Times New Roman" pitchFamily="18" charset="0"/>
              </a:rPr>
              <a:t>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Отбасындағы діни</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мерекелер</a:t>
            </a:r>
            <a:endParaRPr lang="ru-RU" dirty="0">
              <a:latin typeface="Times New Roman" pitchFamily="18" charset="0"/>
              <a:cs typeface="Times New Roman"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35608" y="3786190"/>
            <a:ext cx="7498080" cy="3071810"/>
          </a:xfrm>
        </p:spPr>
        <p:txBody>
          <a:bodyPr>
            <a:normAutofit fontScale="92500" lnSpcReduction="20000"/>
          </a:bodyPr>
          <a:lstStyle/>
          <a:p>
            <a:r>
              <a:rPr lang="ru-RU"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Портретпен</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жұмыс: Бейімбет</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Майлиннің бейнесі</a:t>
            </a:r>
            <a:r>
              <a:rPr lang="ru-RU" b="1"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Мынау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кімнің бейнесі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және ол</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туралы</a:t>
            </a:r>
            <a:r>
              <a:rPr lang="ru-RU" dirty="0" smtClean="0">
                <a:latin typeface="Times New Roman" pitchFamily="18" charset="0"/>
                <a:cs typeface="Times New Roman" pitchFamily="18" charset="0"/>
              </a:rPr>
              <a:t> не </a:t>
            </a:r>
            <a:r>
              <a:rPr lang="ru-RU" dirty="0" err="1" smtClean="0">
                <a:latin typeface="Times New Roman" pitchFamily="18" charset="0"/>
                <a:cs typeface="Times New Roman" pitchFamily="18" charset="0"/>
              </a:rPr>
              <a:t>білесіңдер</a:t>
            </a:r>
            <a:r>
              <a:rPr lang="ru-RU" dirty="0" smtClean="0">
                <a:latin typeface="Times New Roman" pitchFamily="18" charset="0"/>
                <a:cs typeface="Times New Roman" pitchFamily="18" charset="0"/>
              </a:rPr>
              <a:t>? </a:t>
            </a:r>
            <a:br>
              <a:rPr lang="ru-RU" dirty="0" smtClean="0">
                <a:latin typeface="Times New Roman" pitchFamily="18" charset="0"/>
                <a:cs typeface="Times New Roman" pitchFamily="18" charset="0"/>
              </a:rPr>
            </a:br>
            <a:r>
              <a:rPr lang="ru-RU" dirty="0" err="1" smtClean="0">
                <a:latin typeface="Times New Roman" pitchFamily="18" charset="0"/>
                <a:cs typeface="Times New Roman" pitchFamily="18" charset="0"/>
              </a:rPr>
              <a:t>Балалар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жазушының өмірбаяны туралы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оқыған жерлері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туралы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айтып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береді</a:t>
            </a:r>
            <a:r>
              <a:rPr lang="ru-RU" dirty="0" smtClean="0">
                <a:latin typeface="Times New Roman" pitchFamily="18" charset="0"/>
                <a:cs typeface="Times New Roman" pitchFamily="18" charset="0"/>
              </a:rPr>
              <a:t>. </a:t>
            </a:r>
            <a:r>
              <a:rPr lang="ru-RU" dirty="0" smtClean="0"/>
              <a:t/>
            </a:r>
            <a:br>
              <a:rPr lang="ru-RU" dirty="0" smtClean="0"/>
            </a:br>
            <a:r>
              <a:rPr lang="ru-RU" dirty="0" smtClean="0"/>
              <a:t/>
            </a:r>
            <a:br>
              <a:rPr lang="ru-RU" dirty="0" smtClean="0"/>
            </a:br>
            <a:endParaRPr lang="ru-RU" dirty="0"/>
          </a:p>
        </p:txBody>
      </p:sp>
      <p:pic>
        <p:nvPicPr>
          <p:cNvPr id="4" name="irc_mi" descr="http://massaget.kz/userdata/news/news_5686/thumb_b/photo.jpg"/>
          <p:cNvPicPr/>
          <p:nvPr/>
        </p:nvPicPr>
        <p:blipFill>
          <a:blip r:embed="rId2"/>
          <a:srcRect/>
          <a:stretch>
            <a:fillRect/>
          </a:stretch>
        </p:blipFill>
        <p:spPr bwMode="auto">
          <a:xfrm>
            <a:off x="1571604" y="214290"/>
            <a:ext cx="7072362" cy="3429024"/>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r>
              <a:rPr lang="kk-KZ" dirty="0" smtClean="0">
                <a:latin typeface="Times New Roman" pitchFamily="18" charset="0"/>
                <a:cs typeface="Times New Roman" pitchFamily="18" charset="0"/>
              </a:rPr>
              <a:t>Әбдірахман Арғынбаев дегеннің медресесіне түсіп, екі жыл (1910-1912) оқиды. </a:t>
            </a:r>
            <a:endParaRPr lang="ru-RU" dirty="0">
              <a:latin typeface="Times New Roman" pitchFamily="18" charset="0"/>
              <a:cs typeface="Times New Roman"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35608" y="428604"/>
            <a:ext cx="7498080" cy="5819796"/>
          </a:xfrm>
        </p:spPr>
        <p:txBody>
          <a:bodyPr>
            <a:normAutofit fontScale="62500" lnSpcReduction="20000"/>
          </a:bodyPr>
          <a:lstStyle/>
          <a:p>
            <a:r>
              <a:rPr lang="kk-KZ" dirty="0" smtClean="0">
                <a:latin typeface="Times New Roman" pitchFamily="18" charset="0"/>
                <a:cs typeface="Times New Roman" pitchFamily="18" charset="0"/>
              </a:rPr>
              <a:t> Бейімбет Майлин 1919-1921 жылдары ауылдағы кеңес жұмысына араласады. </a:t>
            </a:r>
          </a:p>
          <a:p>
            <a:r>
              <a:rPr lang="kk-KZ" dirty="0" smtClean="0">
                <a:latin typeface="Times New Roman" pitchFamily="18" charset="0"/>
                <a:cs typeface="Times New Roman" pitchFamily="18" charset="0"/>
              </a:rPr>
              <a:t>1922 жылы Сәкен Сейфуллиннің шақыруымен Орынборға келіп, баспасөз қызметіне қызу кіріседі. Орталық газет бетінде жиі-жиі әңгіме-очерктер жариялап, «Қызыл Қазақстан» журналында «Шұғаның белгісін» жаңадан жөндеп бастырады, кітап баспасынан өлеңдер жинағын шығарады.</a:t>
            </a:r>
            <a:br>
              <a:rPr lang="kk-KZ" dirty="0" smtClean="0">
                <a:latin typeface="Times New Roman" pitchFamily="18" charset="0"/>
                <a:cs typeface="Times New Roman" pitchFamily="18" charset="0"/>
              </a:rPr>
            </a:br>
            <a:r>
              <a:rPr lang="kk-KZ" dirty="0" smtClean="0">
                <a:latin typeface="Times New Roman" pitchFamily="18" charset="0"/>
                <a:cs typeface="Times New Roman" pitchFamily="18" charset="0"/>
              </a:rPr>
              <a:t>1923 жылы Майлин Қостанай қаласына барып, «Ауыл» деген жаңа газет шығарысады. Көптеген новеллалары, сықақ әңгімелері, белгілі «Раушан коммунист» хикаяты осы газет бетінде жарық көреді. </a:t>
            </a:r>
          </a:p>
          <a:p>
            <a:r>
              <a:rPr lang="kk-KZ" dirty="0" smtClean="0">
                <a:latin typeface="Times New Roman" pitchFamily="18" charset="0"/>
                <a:cs typeface="Times New Roman" pitchFamily="18" charset="0"/>
              </a:rPr>
              <a:t>1925 ж.Өлкелік өкіметтің арнайы шақыруымен республиканың сол кездегі астанасы Қызылордаға келіп, қайтадан баспасөз және баспа орындарында (1934 жылға дейін) әр алуан қызметтер атқарады. </a:t>
            </a:r>
          </a:p>
          <a:p>
            <a:r>
              <a:rPr lang="kk-KZ" dirty="0" smtClean="0">
                <a:latin typeface="Times New Roman" pitchFamily="18" charset="0"/>
                <a:cs typeface="Times New Roman" pitchFamily="18" charset="0"/>
              </a:rPr>
              <a:t>1934-1937 жылдары «қазақ әдебиеті» газетінің </a:t>
            </a:r>
            <a:r>
              <a:rPr lang="ru-RU" dirty="0" smtClean="0">
                <a:latin typeface="Times New Roman" pitchFamily="18" charset="0"/>
                <a:cs typeface="Times New Roman" pitchFamily="18" charset="0"/>
              </a:rPr>
              <a:t>бас редакторы </a:t>
            </a:r>
            <a:r>
              <a:rPr lang="ru-RU" dirty="0" err="1" smtClean="0">
                <a:latin typeface="Times New Roman" pitchFamily="18" charset="0"/>
                <a:cs typeface="Times New Roman" pitchFamily="18" charset="0"/>
              </a:rPr>
              <a:t>болып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істейді</a:t>
            </a:r>
            <a:r>
              <a:rPr lang="ru-RU" dirty="0" smtClean="0">
                <a:latin typeface="Times New Roman" pitchFamily="18" charset="0"/>
                <a:cs typeface="Times New Roman" pitchFamily="18" charset="0"/>
              </a:rPr>
              <a:t>. </a:t>
            </a:r>
            <a:r>
              <a:rPr lang="kk-KZ" dirty="0" smtClean="0">
                <a:latin typeface="Times New Roman" pitchFamily="18" charset="0"/>
                <a:cs typeface="Times New Roman" pitchFamily="18" charset="0"/>
              </a:rPr>
              <a:t>Осы жылдар ішінде жазушының өзі қалам тербеген барлық жанрда 55 кітабы жарық көріп, жұртқа кеңінен таралып еді. </a:t>
            </a:r>
            <a:br>
              <a:rPr lang="kk-KZ" dirty="0" smtClean="0">
                <a:latin typeface="Times New Roman" pitchFamily="18" charset="0"/>
                <a:cs typeface="Times New Roman" pitchFamily="18" charset="0"/>
              </a:rPr>
            </a:br>
            <a:r>
              <a:rPr lang="ru-RU" dirty="0" smtClean="0">
                <a:latin typeface="Times New Roman" pitchFamily="18" charset="0"/>
                <a:cs typeface="Times New Roman" pitchFamily="18" charset="0"/>
              </a:rPr>
              <a:t>Б. </a:t>
            </a:r>
            <a:r>
              <a:rPr lang="ru-RU" dirty="0" err="1" smtClean="0">
                <a:latin typeface="Times New Roman" pitchFamily="18" charset="0"/>
                <a:cs typeface="Times New Roman" pitchFamily="18" charset="0"/>
              </a:rPr>
              <a:t>Майлин</a:t>
            </a:r>
            <a:r>
              <a:rPr lang="ru-RU" dirty="0" smtClean="0">
                <a:latin typeface="Times New Roman" pitchFamily="18" charset="0"/>
                <a:cs typeface="Times New Roman" pitchFamily="18" charset="0"/>
              </a:rPr>
              <a:t> 1938 </a:t>
            </a:r>
            <a:r>
              <a:rPr lang="ru-RU" dirty="0" err="1" smtClean="0">
                <a:latin typeface="Times New Roman" pitchFamily="18" charset="0"/>
                <a:cs typeface="Times New Roman" pitchFamily="18" charset="0"/>
              </a:rPr>
              <a:t>жылы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дүние салды</a:t>
            </a:r>
            <a:r>
              <a:rPr lang="ru-RU" dirty="0" smtClean="0">
                <a:latin typeface="Times New Roman" pitchFamily="18" charset="0"/>
                <a:cs typeface="Times New Roman" pitchFamily="18" charset="0"/>
              </a:rPr>
              <a:t>. </a:t>
            </a:r>
          </a:p>
          <a:p>
            <a:endParaRPr lang="ru-RU" dirty="0">
              <a:latin typeface="Times New Roman" pitchFamily="18" charset="0"/>
              <a:cs typeface="Times New Roman"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071538" y="285728"/>
            <a:ext cx="7862150" cy="6429420"/>
          </a:xfrm>
        </p:spPr>
        <p:txBody>
          <a:bodyPr>
            <a:normAutofit/>
          </a:bodyPr>
          <a:lstStyle/>
          <a:p>
            <a:r>
              <a:rPr lang="kk-KZ" dirty="0" smtClean="0">
                <a:latin typeface="Times New Roman" pitchFamily="18" charset="0"/>
                <a:cs typeface="Times New Roman" pitchFamily="18" charset="0"/>
              </a:rPr>
              <a:t>1913-1914 жылдары Майлин Троицкідегі «Уазифа» мектебінде, оны бітіргеннен кейін Уфа қаласындағы Медресе-Ғалияда оқиды. Сол жылдары медресе шәкірттерінің әдеби үйірмесіне қатысып, өзі секілді талапкер жастармен бірге «Садақ» атты қолжазба журнал шығарысады. «Садақтың» әрі редакторы, әрі белсенді авторы болған Бейімбет осы журналдың 1914 жылдағы үш нөмірінде өзінің тырнақ алды прозалық туындысы «Шұғаның белгісін» жариялайды</a:t>
            </a:r>
            <a:endParaRPr lang="ru-RU" dirty="0">
              <a:latin typeface="Times New Roman" pitchFamily="18" charset="0"/>
              <a:cs typeface="Times New Roman"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r>
              <a:rPr lang="kk-KZ" dirty="0" smtClean="0"/>
              <a:t>. </a:t>
            </a:r>
            <a:r>
              <a:rPr lang="kk-KZ" dirty="0" smtClean="0">
                <a:latin typeface="Times New Roman" pitchFamily="18" charset="0"/>
                <a:cs typeface="Times New Roman" pitchFamily="18" charset="0"/>
              </a:rPr>
              <a:t>1916 жылы еліне келіп, 1919 жылға дейін қаламгерлік қызметімен қатар, ауыл жастарына ұстаздық етеді. </a:t>
            </a:r>
            <a:endParaRPr lang="ru-RU" dirty="0">
              <a:latin typeface="Times New Roman" pitchFamily="18" charset="0"/>
              <a:cs typeface="Times New Roman"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35608" y="428604"/>
            <a:ext cx="7498080" cy="5819796"/>
          </a:xfrm>
        </p:spPr>
        <p:txBody>
          <a:bodyPr/>
          <a:lstStyle/>
          <a:p>
            <a:r>
              <a:rPr lang="ru-RU" b="1" dirty="0" err="1" smtClean="0">
                <a:latin typeface="Times New Roman" pitchFamily="18" charset="0"/>
                <a:cs typeface="Times New Roman" pitchFamily="18" charset="0"/>
              </a:rPr>
              <a:t>Әдеби сөздік </a:t>
            </a:r>
            <a:r>
              <a:rPr lang="ru-RU" b="1" dirty="0" smtClean="0">
                <a:latin typeface="Times New Roman" pitchFamily="18" charset="0"/>
                <a:cs typeface="Times New Roman" pitchFamily="18" charset="0"/>
              </a:rPr>
              <a:t>диктант. </a:t>
            </a:r>
            <a:r>
              <a:rPr lang="ru-RU" b="1" dirty="0" err="1" smtClean="0">
                <a:latin typeface="Times New Roman" pitchFamily="18" charset="0"/>
                <a:cs typeface="Times New Roman" pitchFamily="18" charset="0"/>
              </a:rPr>
              <a:t>Сабақ барысында</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қолданылатын </a:t>
            </a:r>
            <a:r>
              <a:rPr lang="ru-RU" b="1" dirty="0" smtClean="0">
                <a:latin typeface="Times New Roman" pitchFamily="18" charset="0"/>
                <a:cs typeface="Times New Roman" pitchFamily="18" charset="0"/>
              </a:rPr>
              <a:t>термин </a:t>
            </a:r>
            <a:r>
              <a:rPr lang="ru-RU" b="1" dirty="0" err="1" smtClean="0">
                <a:latin typeface="Times New Roman" pitchFamily="18" charset="0"/>
                <a:cs typeface="Times New Roman" pitchFamily="18" charset="0"/>
              </a:rPr>
              <a:t>сөздердің аудармасын</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білу</a:t>
            </a:r>
            <a:r>
              <a:rPr lang="ru-RU" b="1" dirty="0" smtClean="0">
                <a:latin typeface="Times New Roman" pitchFamily="18" charset="0"/>
                <a:cs typeface="Times New Roman" pitchFamily="18" charset="0"/>
              </a:rPr>
              <a:t>: </a:t>
            </a:r>
          </a:p>
          <a:p>
            <a:r>
              <a:rPr lang="ru-RU" dirty="0" smtClean="0">
                <a:latin typeface="Times New Roman" pitchFamily="18" charset="0"/>
                <a:cs typeface="Times New Roman" pitchFamily="18" charset="0"/>
              </a:rPr>
              <a:t>«поэт, писатель, сочинение, рассказ, стихи, литературный, художественный, содержание, случай, биография, творчество, религия, традиция, искусство». </a:t>
            </a:r>
            <a:br>
              <a:rPr lang="ru-RU" dirty="0" smtClean="0">
                <a:latin typeface="Times New Roman" pitchFamily="18" charset="0"/>
                <a:cs typeface="Times New Roman" pitchFamily="18" charset="0"/>
              </a:rPr>
            </a:br>
            <a:endParaRPr lang="ru-RU" dirty="0">
              <a:latin typeface="Times New Roman" pitchFamily="18" charset="0"/>
              <a:cs typeface="Times New Roman" pitchFamily="18"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лнцестояние">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Солнцестояние">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156</TotalTime>
  <Words>579</Words>
  <PresentationFormat>Экран (4:3)</PresentationFormat>
  <Paragraphs>33</Paragraphs>
  <Slides>20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Солнцестояние</vt:lpstr>
      <vt:lpstr>Сабақтың тақырыбы:  Бейімбет Майлин  “Айт күндері” әңгімесі</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Сабақтың тақырыбы:  Бейімбет Майлин  “Айт күндері” әңгімесі</dc:title>
  <dc:creator>Azat</dc:creator>
  <cp:lastModifiedBy>Azat</cp:lastModifiedBy>
  <cp:revision>17</cp:revision>
  <dcterms:created xsi:type="dcterms:W3CDTF">2014-01-15T11:59:22Z</dcterms:created>
  <dcterms:modified xsi:type="dcterms:W3CDTF">2014-11-18T09:01:34Z</dcterms:modified>
</cp:coreProperties>
</file>