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0" r:id="rId1"/>
  </p:sldMasterIdLst>
  <p:notesMasterIdLst>
    <p:notesMasterId r:id="rId48"/>
  </p:notesMasterIdLst>
  <p:sldIdLst>
    <p:sldId id="256" r:id="rId2"/>
    <p:sldId id="258" r:id="rId3"/>
    <p:sldId id="257" r:id="rId4"/>
    <p:sldId id="271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302" r:id="rId17"/>
    <p:sldId id="305" r:id="rId18"/>
    <p:sldId id="270" r:id="rId19"/>
    <p:sldId id="272" r:id="rId20"/>
    <p:sldId id="296" r:id="rId21"/>
    <p:sldId id="297" r:id="rId22"/>
    <p:sldId id="304" r:id="rId23"/>
    <p:sldId id="298" r:id="rId24"/>
    <p:sldId id="299" r:id="rId25"/>
    <p:sldId id="300" r:id="rId26"/>
    <p:sldId id="274" r:id="rId27"/>
    <p:sldId id="276" r:id="rId28"/>
    <p:sldId id="277" r:id="rId29"/>
    <p:sldId id="278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308" r:id="rId45"/>
    <p:sldId id="306" r:id="rId46"/>
    <p:sldId id="307" r:id="rId4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0EBF"/>
    <a:srgbClr val="00FF00"/>
    <a:srgbClr val="E9F36B"/>
    <a:srgbClr val="FF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820" autoAdjust="0"/>
    <p:restoredTop sz="94701" autoAdjust="0"/>
  </p:normalViewPr>
  <p:slideViewPr>
    <p:cSldViewPr>
      <p:cViewPr>
        <p:scale>
          <a:sx n="100" d="100"/>
          <a:sy n="100" d="100"/>
        </p:scale>
        <p:origin x="-13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33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3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6F7F8A9-DA00-42EF-AE1B-DC21AD998C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0013069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87F0444-D35C-4EBB-B3D0-CD0CA52DA1FB}" type="slidenum">
              <a:rPr lang="ru-RU" smtClean="0"/>
              <a:pPr eaLnBrk="1" hangingPunct="1"/>
              <a:t>1</a:t>
            </a:fld>
            <a:endParaRPr lang="ru-RU" smtClean="0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1584076-B2F8-4154-AB98-0B863151056C}" type="slidenum">
              <a:rPr lang="ru-RU" smtClean="0"/>
              <a:pPr eaLnBrk="1" hangingPunct="1"/>
              <a:t>10</a:t>
            </a:fld>
            <a:endParaRPr lang="ru-RU" smtClean="0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5040478-A0AC-41B7-A966-D90855FCAB24}" type="slidenum">
              <a:rPr lang="ru-RU" smtClean="0"/>
              <a:pPr eaLnBrk="1" hangingPunct="1"/>
              <a:t>11</a:t>
            </a:fld>
            <a:endParaRPr lang="ru-RU" smtClean="0"/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4D52C1A-736C-4517-88AF-112D2FD57D26}" type="slidenum">
              <a:rPr lang="ru-RU" smtClean="0"/>
              <a:pPr eaLnBrk="1" hangingPunct="1"/>
              <a:t>12</a:t>
            </a:fld>
            <a:endParaRPr lang="ru-RU" smtClean="0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672A4BF-D505-4256-8D25-233172A3BC67}" type="slidenum">
              <a:rPr lang="ru-RU" smtClean="0"/>
              <a:pPr eaLnBrk="1" hangingPunct="1"/>
              <a:t>13</a:t>
            </a:fld>
            <a:endParaRPr lang="ru-RU" smtClean="0"/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57131B0-FD39-4108-9E3F-B501006779F2}" type="slidenum">
              <a:rPr lang="ru-RU" smtClean="0"/>
              <a:pPr eaLnBrk="1" hangingPunct="1"/>
              <a:t>14</a:t>
            </a:fld>
            <a:endParaRPr lang="ru-RU" smtClean="0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FAF26CF-F88E-4828-A951-C5C419574119}" type="slidenum">
              <a:rPr lang="ru-RU" smtClean="0"/>
              <a:pPr eaLnBrk="1" hangingPunct="1"/>
              <a:t>15</a:t>
            </a:fld>
            <a:endParaRPr lang="ru-RU" smtClean="0"/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0A2A1E4-8BC4-436F-B72C-DB278E66D8D6}" type="slidenum">
              <a:rPr lang="ru-RU" smtClean="0"/>
              <a:pPr eaLnBrk="1" hangingPunct="1"/>
              <a:t>18</a:t>
            </a:fld>
            <a:endParaRPr lang="ru-RU" smtClean="0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BD49393-20CB-4138-BF41-C0FD922AD5C0}" type="slidenum">
              <a:rPr lang="ru-RU" smtClean="0"/>
              <a:pPr eaLnBrk="1" hangingPunct="1"/>
              <a:t>19</a:t>
            </a:fld>
            <a:endParaRPr lang="ru-RU" smtClean="0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8C1FD99-741E-4A20-A8AA-61526F3CCBDD}" type="slidenum">
              <a:rPr lang="ru-RU" smtClean="0"/>
              <a:pPr eaLnBrk="1" hangingPunct="1"/>
              <a:t>26</a:t>
            </a:fld>
            <a:endParaRPr lang="ru-RU" smtClean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16182F3-835B-4F31-A46B-C53F08F11493}" type="slidenum">
              <a:rPr lang="ru-RU" smtClean="0"/>
              <a:pPr eaLnBrk="1" hangingPunct="1"/>
              <a:t>27</a:t>
            </a:fld>
            <a:endParaRPr lang="ru-RU" smtClean="0"/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4C56C14-7E86-4C9F-A633-DD878077C499}" type="slidenum">
              <a:rPr lang="ru-RU" smtClean="0"/>
              <a:pPr eaLnBrk="1" hangingPunct="1"/>
              <a:t>2</a:t>
            </a:fld>
            <a:endParaRPr lang="ru-RU" smtClean="0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50149E7-D93E-4180-870D-FC2282726956}" type="slidenum">
              <a:rPr lang="ru-RU" smtClean="0"/>
              <a:pPr eaLnBrk="1" hangingPunct="1"/>
              <a:t>28</a:t>
            </a:fld>
            <a:endParaRPr lang="ru-RU" smtClean="0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9B6538F-2FD7-477F-B2B0-E7E6042B187D}" type="slidenum">
              <a:rPr lang="ru-RU" smtClean="0"/>
              <a:pPr eaLnBrk="1" hangingPunct="1"/>
              <a:t>29</a:t>
            </a:fld>
            <a:endParaRPr lang="ru-RU" smtClean="0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6BC1879-22F6-460F-BB37-8A4AEF51B3BA}" type="slidenum">
              <a:rPr lang="ru-RU" smtClean="0"/>
              <a:pPr eaLnBrk="1" hangingPunct="1"/>
              <a:t>30</a:t>
            </a:fld>
            <a:endParaRPr lang="ru-RU" smtClean="0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663F675-5BBA-4767-843B-3310C5F97E65}" type="slidenum">
              <a:rPr lang="ru-RU" smtClean="0"/>
              <a:pPr eaLnBrk="1" hangingPunct="1"/>
              <a:t>31</a:t>
            </a:fld>
            <a:endParaRPr lang="ru-RU" smtClean="0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4663B85-4B9D-4FC8-952C-8DBC51508208}" type="slidenum">
              <a:rPr lang="ru-RU" smtClean="0"/>
              <a:pPr eaLnBrk="1" hangingPunct="1"/>
              <a:t>32</a:t>
            </a:fld>
            <a:endParaRPr lang="ru-RU" smtClean="0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BE27369-7071-42D2-BF21-19BE3D696ACA}" type="slidenum">
              <a:rPr lang="ru-RU" smtClean="0"/>
              <a:pPr eaLnBrk="1" hangingPunct="1"/>
              <a:t>33</a:t>
            </a:fld>
            <a:endParaRPr lang="ru-RU" smtClean="0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77E8CAF-9051-41FD-B6FF-7706C25CBFCB}" type="slidenum">
              <a:rPr lang="ru-RU" smtClean="0"/>
              <a:pPr eaLnBrk="1" hangingPunct="1"/>
              <a:t>34</a:t>
            </a:fld>
            <a:endParaRPr lang="ru-RU" smtClean="0"/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6FF8152-1FB3-452D-841A-17F9F1BDFA44}" type="slidenum">
              <a:rPr lang="ru-RU" smtClean="0"/>
              <a:pPr eaLnBrk="1" hangingPunct="1"/>
              <a:t>35</a:t>
            </a:fld>
            <a:endParaRPr lang="ru-RU" smtClean="0"/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B1612C8-DE28-42B8-B1C7-1524DF1C04CB}" type="slidenum">
              <a:rPr lang="ru-RU" smtClean="0"/>
              <a:pPr eaLnBrk="1" hangingPunct="1"/>
              <a:t>36</a:t>
            </a:fld>
            <a:endParaRPr lang="ru-RU" smtClean="0"/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328390C-82FC-48DB-A576-AD08CA724A95}" type="slidenum">
              <a:rPr lang="ru-RU" smtClean="0"/>
              <a:pPr eaLnBrk="1" hangingPunct="1"/>
              <a:t>37</a:t>
            </a:fld>
            <a:endParaRPr lang="ru-RU" smtClean="0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3A9EC92-A2A5-4807-91C2-1C9C669545CA}" type="slidenum">
              <a:rPr lang="ru-RU" smtClean="0"/>
              <a:pPr eaLnBrk="1" hangingPunct="1"/>
              <a:t>3</a:t>
            </a:fld>
            <a:endParaRPr lang="ru-RU" smtClean="0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D38767D-F93A-4984-A833-77F0F05FF51A}" type="slidenum">
              <a:rPr lang="ru-RU" smtClean="0"/>
              <a:pPr eaLnBrk="1" hangingPunct="1"/>
              <a:t>38</a:t>
            </a:fld>
            <a:endParaRPr lang="ru-RU" smtClean="0"/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7E7B882-AED1-488A-A6A8-F350600EA320}" type="slidenum">
              <a:rPr lang="ru-RU" smtClean="0"/>
              <a:pPr eaLnBrk="1" hangingPunct="1"/>
              <a:t>39</a:t>
            </a:fld>
            <a:endParaRPr lang="ru-RU" smtClean="0"/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B1BDF45-78CE-4C2E-9356-C4956885BF57}" type="slidenum">
              <a:rPr lang="ru-RU" smtClean="0"/>
              <a:pPr eaLnBrk="1" hangingPunct="1"/>
              <a:t>40</a:t>
            </a:fld>
            <a:endParaRPr lang="ru-RU" smtClean="0"/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2B7B8DB-1CCB-48A4-BD97-AF92C8516507}" type="slidenum">
              <a:rPr lang="ru-RU" smtClean="0"/>
              <a:pPr eaLnBrk="1" hangingPunct="1"/>
              <a:t>41</a:t>
            </a:fld>
            <a:endParaRPr lang="ru-RU" smtClean="0"/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12874C2-A9E9-48CF-8C9D-04989CB48B9D}" type="slidenum">
              <a:rPr lang="ru-RU" smtClean="0"/>
              <a:pPr eaLnBrk="1" hangingPunct="1"/>
              <a:t>42</a:t>
            </a:fld>
            <a:endParaRPr lang="ru-RU" smtClean="0"/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1CCF303-C3AB-4505-8511-EB5640A41708}" type="slidenum">
              <a:rPr lang="ru-RU" smtClean="0"/>
              <a:pPr eaLnBrk="1" hangingPunct="1"/>
              <a:t>43</a:t>
            </a:fld>
            <a:endParaRPr lang="ru-RU" smtClean="0"/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A3F1D52-5F38-409C-AB78-DC2ABF324EA4}" type="slidenum">
              <a:rPr lang="ru-RU" smtClean="0"/>
              <a:pPr eaLnBrk="1" hangingPunct="1"/>
              <a:t>4</a:t>
            </a:fld>
            <a:endParaRPr lang="ru-RU" smtClean="0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919F6F4-AD6E-45CE-B05D-B1BDDD981A01}" type="slidenum">
              <a:rPr lang="ru-RU" smtClean="0"/>
              <a:pPr eaLnBrk="1" hangingPunct="1"/>
              <a:t>5</a:t>
            </a:fld>
            <a:endParaRPr lang="ru-RU" smtClean="0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F3F8252-C362-4AA2-9B7A-23315FDD6442}" type="slidenum">
              <a:rPr lang="ru-RU" smtClean="0"/>
              <a:pPr eaLnBrk="1" hangingPunct="1"/>
              <a:t>6</a:t>
            </a:fld>
            <a:endParaRPr lang="ru-RU" smtClean="0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1B0C46D-DC99-4879-BB81-247EAFFD26AC}" type="slidenum">
              <a:rPr lang="ru-RU" smtClean="0"/>
              <a:pPr eaLnBrk="1" hangingPunct="1"/>
              <a:t>7</a:t>
            </a:fld>
            <a:endParaRPr lang="ru-RU" smtClean="0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27FBCED-011D-4308-8F69-E377952F793F}" type="slidenum">
              <a:rPr lang="ru-RU" smtClean="0"/>
              <a:pPr eaLnBrk="1" hangingPunct="1"/>
              <a:t>8</a:t>
            </a:fld>
            <a:endParaRPr lang="ru-RU" smtClean="0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8FFFAF2-F924-4545-BE2D-C71DEB90F62F}" type="slidenum">
              <a:rPr lang="ru-RU" smtClean="0"/>
              <a:pPr eaLnBrk="1" hangingPunct="1"/>
              <a:t>9</a:t>
            </a:fld>
            <a:endParaRPr lang="ru-RU" smtClean="0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426177-1015-4132-873D-9F54FB913E7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D4FA57-73E7-4E93-837B-512B185FEBB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E7C661-68D3-4FC1-8891-935A1B774A3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EC169D-8866-4E00-A44B-65E9B563105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920AB8-776B-4A13-9E8F-5ABB3448C28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B14BCB-9B70-45A4-9BA6-394AC987419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66C904-DD4C-4429-B784-EE8588556B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3B9D1E-5A8D-4FA2-B16C-59875B35C6D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33BE72-56E4-4527-99B7-BB01AA736A5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EBF5650-3077-49B5-8E32-B5BC3B65216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C0C80C8E-6A97-4F29-BF97-97878C22432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303F2F80-E1A9-489A-84DB-566CCBE8F08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slide" Target="slide22.xml"/><Relationship Id="rId7" Type="http://schemas.openxmlformats.org/officeDocument/2006/relationships/slide" Target="slide23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4.xml"/><Relationship Id="rId5" Type="http://schemas.openxmlformats.org/officeDocument/2006/relationships/slide" Target="slide25.xml"/><Relationship Id="rId4" Type="http://schemas.openxmlformats.org/officeDocument/2006/relationships/slide" Target="slide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1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1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19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1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38.xml"/><Relationship Id="rId13" Type="http://schemas.openxmlformats.org/officeDocument/2006/relationships/slide" Target="slide41.xml"/><Relationship Id="rId18" Type="http://schemas.openxmlformats.org/officeDocument/2006/relationships/slide" Target="slide28.xml"/><Relationship Id="rId3" Type="http://schemas.openxmlformats.org/officeDocument/2006/relationships/slide" Target="slide35.xml"/><Relationship Id="rId7" Type="http://schemas.openxmlformats.org/officeDocument/2006/relationships/slide" Target="slide39.xml"/><Relationship Id="rId12" Type="http://schemas.openxmlformats.org/officeDocument/2006/relationships/slide" Target="slide42.xml"/><Relationship Id="rId17" Type="http://schemas.openxmlformats.org/officeDocument/2006/relationships/slide" Target="slide31.xml"/><Relationship Id="rId2" Type="http://schemas.openxmlformats.org/officeDocument/2006/relationships/notesSlide" Target="../notesSlides/notesSlide19.xml"/><Relationship Id="rId16" Type="http://schemas.openxmlformats.org/officeDocument/2006/relationships/slide" Target="slide30.xml"/><Relationship Id="rId20" Type="http://schemas.openxmlformats.org/officeDocument/2006/relationships/slide" Target="slide4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2.xml"/><Relationship Id="rId11" Type="http://schemas.openxmlformats.org/officeDocument/2006/relationships/slide" Target="slide43.xml"/><Relationship Id="rId5" Type="http://schemas.openxmlformats.org/officeDocument/2006/relationships/slide" Target="slide33.xml"/><Relationship Id="rId15" Type="http://schemas.openxmlformats.org/officeDocument/2006/relationships/slide" Target="slide29.xml"/><Relationship Id="rId10" Type="http://schemas.openxmlformats.org/officeDocument/2006/relationships/slide" Target="slide36.xml"/><Relationship Id="rId19" Type="http://schemas.openxmlformats.org/officeDocument/2006/relationships/slide" Target="slide27.xml"/><Relationship Id="rId4" Type="http://schemas.openxmlformats.org/officeDocument/2006/relationships/slide" Target="slide34.xml"/><Relationship Id="rId9" Type="http://schemas.openxmlformats.org/officeDocument/2006/relationships/slide" Target="slide37.xml"/><Relationship Id="rId14" Type="http://schemas.openxmlformats.org/officeDocument/2006/relationships/slide" Target="slide4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WordArt 5"/>
          <p:cNvSpPr>
            <a:spLocks noChangeArrowheads="1" noChangeShapeType="1" noTextEdit="1"/>
          </p:cNvSpPr>
          <p:nvPr/>
        </p:nvSpPr>
        <p:spPr bwMode="auto">
          <a:xfrm>
            <a:off x="250825" y="1000125"/>
            <a:ext cx="8713788" cy="3868738"/>
          </a:xfrm>
          <a:prstGeom prst="rect">
            <a:avLst/>
          </a:prstGeom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ХХІ </a:t>
            </a:r>
            <a:r>
              <a:rPr lang="ru-RU" sz="3600" kern="10" dirty="0" err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ғасыр</a:t>
            </a:r>
            <a:r>
              <a:rPr lang="ru-RU" sz="3600" kern="10" dirty="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</a:p>
          <a:p>
            <a:pPr algn="ctr"/>
            <a:r>
              <a:rPr lang="ru-RU" sz="3600" kern="10" dirty="0" err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көшбасшысы</a:t>
            </a:r>
            <a:endParaRPr lang="ru-RU" sz="3600" kern="10" dirty="0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68413"/>
            <a:ext cx="8229600" cy="4862512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kk-KZ" b="1" dirty="0" smtClean="0"/>
              <a:t>5.Сәкен Сейфуллин қандай революциялық ұйым құрды?</a:t>
            </a:r>
            <a:endParaRPr lang="ru-RU" b="1" dirty="0" smtClean="0"/>
          </a:p>
          <a:p>
            <a:pPr algn="ctr" eaLnBrk="1" hangingPunct="1">
              <a:buFont typeface="Wingdings" pitchFamily="2" charset="2"/>
              <a:buNone/>
              <a:defRPr/>
            </a:pPr>
            <a:endParaRPr lang="kk-KZ" b="1" dirty="0" smtClean="0"/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kk-KZ" b="1" dirty="0" smtClean="0"/>
              <a:t>А) “Жас алаш”ұйымы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kk-KZ" b="1" dirty="0" smtClean="0"/>
              <a:t>Б) “Алаш тобы”ұйымы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kk-KZ" b="1" dirty="0" smtClean="0"/>
              <a:t>В ) “Жас қазақ ”ұйымы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kk-KZ" b="1" dirty="0" smtClean="0"/>
              <a:t>Г) “Оян қазақ”ұйымы</a:t>
            </a:r>
            <a:endParaRPr lang="ru-RU" b="1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981075"/>
            <a:ext cx="8229600" cy="514985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kk-KZ" dirty="0" smtClean="0"/>
              <a:t>6.І.Жансүгіровтың прозасы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kk-KZ" dirty="0" smtClean="0"/>
              <a:t> А) “Жолдастар”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kk-KZ" dirty="0" smtClean="0"/>
              <a:t>Б)  “Әншіге”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kk-KZ" dirty="0" smtClean="0"/>
              <a:t>В) “Түрксіб”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kk-KZ" dirty="0" smtClean="0"/>
              <a:t>Г) “Күйші”</a:t>
            </a:r>
            <a:endParaRPr lang="ru-RU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25538"/>
            <a:ext cx="8229600" cy="5005387"/>
          </a:xfrm>
        </p:spPr>
        <p:txBody>
          <a:bodyPr/>
          <a:lstStyle/>
          <a:p>
            <a:pPr algn="ctr">
              <a:buNone/>
            </a:pPr>
            <a:r>
              <a:rPr lang="kk-KZ" dirty="0" smtClean="0"/>
              <a:t>7.С.Сейфуллин кайкүні туылған?</a:t>
            </a:r>
          </a:p>
          <a:p>
            <a:pPr algn="ctr">
              <a:buNone/>
            </a:pPr>
            <a:endParaRPr lang="kk-KZ" dirty="0" smtClean="0"/>
          </a:p>
          <a:p>
            <a:pPr algn="ctr">
              <a:buNone/>
            </a:pPr>
            <a:r>
              <a:rPr lang="kk-KZ" dirty="0" smtClean="0"/>
              <a:t>А) 15 қараша</a:t>
            </a:r>
          </a:p>
          <a:p>
            <a:pPr algn="ctr">
              <a:buNone/>
            </a:pPr>
            <a:r>
              <a:rPr lang="kk-KZ" dirty="0" smtClean="0"/>
              <a:t>Б) 15 қазан</a:t>
            </a:r>
          </a:p>
          <a:p>
            <a:pPr algn="ctr">
              <a:buNone/>
            </a:pPr>
            <a:r>
              <a:rPr lang="kk-KZ" dirty="0" smtClean="0"/>
              <a:t>В)15 қаңтар</a:t>
            </a:r>
          </a:p>
          <a:p>
            <a:pPr algn="ctr">
              <a:buNone/>
            </a:pPr>
            <a:r>
              <a:rPr lang="kk-KZ" dirty="0" smtClean="0"/>
              <a:t>Г)15 қыркүйек </a:t>
            </a:r>
          </a:p>
          <a:p>
            <a:pPr algn="ctr">
              <a:buNone/>
            </a:pPr>
            <a:endParaRPr lang="kk-KZ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68413"/>
            <a:ext cx="8229600" cy="4862512"/>
          </a:xfrm>
        </p:spPr>
        <p:txBody>
          <a:bodyPr/>
          <a:lstStyle/>
          <a:p>
            <a:pPr algn="ctr">
              <a:buNone/>
            </a:pPr>
            <a:r>
              <a:rPr lang="kk-KZ" sz="2800" b="1" dirty="0" smtClean="0">
                <a:latin typeface="Times New Roman" pitchFamily="18" charset="0"/>
                <a:cs typeface="Times New Roman" pitchFamily="18" charset="0"/>
              </a:rPr>
              <a:t>8.«Мырқымбай», «Түйебай», «Даудың басы-Дайрабайдың көк сиыры» кімнің әңгімелері?</a:t>
            </a:r>
          </a:p>
          <a:p>
            <a:pPr algn="ctr">
              <a:buNone/>
            </a:pPr>
            <a:r>
              <a:rPr lang="kk-KZ" sz="2800" b="1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algn="ctr">
              <a:buNone/>
            </a:pPr>
            <a:r>
              <a:rPr lang="kk-KZ" sz="2800" b="1" dirty="0" smtClean="0">
                <a:latin typeface="Times New Roman" pitchFamily="18" charset="0"/>
                <a:cs typeface="Times New Roman" pitchFamily="18" charset="0"/>
              </a:rPr>
              <a:t>а) Б. Майлин</a:t>
            </a:r>
          </a:p>
          <a:p>
            <a:pPr algn="ctr">
              <a:buNone/>
            </a:pPr>
            <a:r>
              <a:rPr lang="kk-KZ" sz="2800" b="1" dirty="0" smtClean="0">
                <a:latin typeface="Times New Roman" pitchFamily="18" charset="0"/>
                <a:cs typeface="Times New Roman" pitchFamily="18" charset="0"/>
              </a:rPr>
              <a:t>   Б) М. Дулатов</a:t>
            </a:r>
          </a:p>
          <a:p>
            <a:pPr algn="ctr">
              <a:buNone/>
            </a:pPr>
            <a:r>
              <a:rPr lang="kk-KZ" sz="2800" b="1" dirty="0" smtClean="0">
                <a:latin typeface="Times New Roman" pitchFamily="18" charset="0"/>
                <a:cs typeface="Times New Roman" pitchFamily="18" charset="0"/>
              </a:rPr>
              <a:t>   В) С. Көбеев</a:t>
            </a:r>
          </a:p>
          <a:p>
            <a:pPr algn="ctr">
              <a:buNone/>
            </a:pPr>
            <a:r>
              <a:rPr lang="kk-KZ" sz="2800" b="1" dirty="0" smtClean="0">
                <a:latin typeface="Times New Roman" pitchFamily="18" charset="0"/>
                <a:cs typeface="Times New Roman" pitchFamily="18" charset="0"/>
              </a:rPr>
              <a:t>Г)С.Сейфуллин</a:t>
            </a:r>
          </a:p>
          <a:p>
            <a:pPr algn="ctr">
              <a:buNone/>
            </a:pPr>
            <a:endParaRPr lang="kk-KZ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 algn="ctr"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kk-KZ" dirty="0" smtClean="0"/>
              <a:t>9.І.Жансүгіров үш айлық мұғалімдер курсын қашан бітірді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kk-KZ" dirty="0" smtClean="0"/>
              <a:t>А)1920 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kk-KZ" dirty="0" smtClean="0"/>
              <a:t>Б)1929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kk-KZ" dirty="0" smtClean="0"/>
              <a:t>В)1921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kk-KZ" dirty="0" smtClean="0"/>
              <a:t>Г)1934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09600" indent="-609600" algn="ctr" eaLnBrk="1" hangingPunct="1">
              <a:buFont typeface="Wingdings" pitchFamily="2" charset="2"/>
              <a:buNone/>
              <a:defRPr/>
            </a:pPr>
            <a:r>
              <a:rPr lang="kk-KZ" dirty="0" smtClean="0"/>
              <a:t>10.С.Сейфуллиннің тұңғыш өлеңдер жинағы қашан шықты?</a:t>
            </a:r>
          </a:p>
          <a:p>
            <a:pPr marL="609600" indent="-609600" algn="ctr" eaLnBrk="1" hangingPunct="1">
              <a:buFont typeface="Wingdings" pitchFamily="2" charset="2"/>
              <a:buNone/>
              <a:defRPr/>
            </a:pPr>
            <a:r>
              <a:rPr lang="kk-KZ" dirty="0" smtClean="0"/>
              <a:t>А)1916</a:t>
            </a:r>
          </a:p>
          <a:p>
            <a:pPr marL="609600" indent="-609600" algn="ctr" eaLnBrk="1" hangingPunct="1">
              <a:buFont typeface="Wingdings" pitchFamily="2" charset="2"/>
              <a:buNone/>
              <a:defRPr/>
            </a:pPr>
            <a:r>
              <a:rPr lang="kk-KZ" dirty="0" smtClean="0"/>
              <a:t>Б)1915</a:t>
            </a:r>
          </a:p>
          <a:p>
            <a:pPr marL="609600" indent="-609600" algn="ctr" eaLnBrk="1" hangingPunct="1">
              <a:buFont typeface="Wingdings" pitchFamily="2" charset="2"/>
              <a:buNone/>
              <a:defRPr/>
            </a:pPr>
            <a:r>
              <a:rPr lang="kk-KZ" dirty="0" smtClean="0"/>
              <a:t>В)1917</a:t>
            </a:r>
          </a:p>
          <a:p>
            <a:pPr marL="609600" indent="-609600" algn="ctr" eaLnBrk="1" hangingPunct="1">
              <a:buFont typeface="Wingdings" pitchFamily="2" charset="2"/>
              <a:buNone/>
              <a:defRPr/>
            </a:pPr>
            <a:r>
              <a:rPr lang="kk-KZ" dirty="0" smtClean="0"/>
              <a:t>Г)1914</a:t>
            </a:r>
          </a:p>
          <a:p>
            <a:pPr marL="609600" indent="-609600" algn="ctr" eaLnBrk="1" hangingPunct="1">
              <a:buFont typeface="Wingdings" pitchFamily="2" charset="2"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14414" y="1571612"/>
            <a:ext cx="692948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11. «Үш бәйтеректі» ата:</a:t>
            </a:r>
          </a:p>
          <a:p>
            <a:pPr algn="ctr"/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algn="ctr"/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а) А. Құнанбаев, Ы. Алтынсарин, Ш. Уәлиханов</a:t>
            </a:r>
          </a:p>
          <a:p>
            <a:pPr algn="ctr"/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   в) І. Жансүгіров, Б. Майлин, С. Сейфуллин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   с) Ш. Қонайұлы, Д. Бабатайұлы, М. Мөңкеұлы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kk-KZ" dirty="0" smtClean="0"/>
              <a:t>12.Сәкен Сейфуллин қай өңірде туылған?</a:t>
            </a:r>
            <a:r>
              <a:rPr lang="ru-RU" dirty="0" smtClean="0"/>
              <a:t> </a:t>
            </a:r>
          </a:p>
          <a:p>
            <a:endParaRPr lang="kk-KZ" dirty="0" smtClean="0"/>
          </a:p>
          <a:p>
            <a:r>
              <a:rPr lang="kk-KZ" dirty="0" smtClean="0"/>
              <a:t>А)Өскемен</a:t>
            </a:r>
          </a:p>
          <a:p>
            <a:r>
              <a:rPr lang="kk-KZ" dirty="0" smtClean="0"/>
              <a:t>Б)Қызылорда</a:t>
            </a:r>
          </a:p>
          <a:p>
            <a:r>
              <a:rPr lang="kk-KZ" dirty="0" smtClean="0"/>
              <a:t>В)Жезқазған</a:t>
            </a:r>
          </a:p>
          <a:p>
            <a:r>
              <a:rPr lang="kk-KZ" dirty="0" smtClean="0"/>
              <a:t>Г)Семей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WordArt 4"/>
          <p:cNvSpPr>
            <a:spLocks noChangeArrowheads="1" noChangeShapeType="1" noTextEdit="1"/>
          </p:cNvSpPr>
          <p:nvPr/>
        </p:nvSpPr>
        <p:spPr bwMode="auto">
          <a:xfrm>
            <a:off x="971550" y="1357298"/>
            <a:ext cx="7416800" cy="351156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899"/>
              </a:avLst>
            </a:prstTxWarp>
          </a:bodyPr>
          <a:lstStyle/>
          <a:p>
            <a:pPr algn="ctr"/>
            <a:r>
              <a:rPr lang="ru-RU" sz="3600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2-кезең</a:t>
            </a:r>
          </a:p>
          <a:p>
            <a:pPr algn="ctr"/>
            <a:r>
              <a:rPr lang="ru-RU" sz="3600" kern="10" dirty="0" err="1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Жорға</a:t>
            </a:r>
            <a:endParaRPr lang="ru-RU" sz="36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6" name="AutoShape 10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443663" y="1052513"/>
            <a:ext cx="1944687" cy="17272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5400"/>
              <a:t>3</a:t>
            </a:r>
            <a:endParaRPr lang="ru-RU" sz="5400"/>
          </a:p>
        </p:txBody>
      </p:sp>
      <p:sp>
        <p:nvSpPr>
          <p:cNvPr id="24587" name="AutoShape 1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708400" y="1052513"/>
            <a:ext cx="1944688" cy="17272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5400" dirty="0"/>
              <a:t>2</a:t>
            </a:r>
            <a:endParaRPr lang="ru-RU" sz="5400" dirty="0"/>
          </a:p>
        </p:txBody>
      </p:sp>
      <p:sp>
        <p:nvSpPr>
          <p:cNvPr id="24588" name="AutoShape 12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6588125" y="3789363"/>
            <a:ext cx="1944688" cy="17272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5400"/>
              <a:t>6</a:t>
            </a:r>
            <a:endParaRPr lang="ru-RU" sz="5400"/>
          </a:p>
        </p:txBody>
      </p:sp>
      <p:sp>
        <p:nvSpPr>
          <p:cNvPr id="24589" name="AutoShape 13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779838" y="3789363"/>
            <a:ext cx="1944687" cy="17272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5400" dirty="0"/>
              <a:t>5</a:t>
            </a:r>
            <a:endParaRPr lang="ru-RU" sz="5400" dirty="0"/>
          </a:p>
        </p:txBody>
      </p:sp>
      <p:sp>
        <p:nvSpPr>
          <p:cNvPr id="24590" name="AutoShape 14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42988" y="3789363"/>
            <a:ext cx="1944687" cy="17272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5400" dirty="0"/>
              <a:t>4</a:t>
            </a:r>
            <a:endParaRPr lang="ru-RU" sz="5400" dirty="0"/>
          </a:p>
        </p:txBody>
      </p:sp>
      <p:sp>
        <p:nvSpPr>
          <p:cNvPr id="24591" name="AutoShape 15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71538" y="1071546"/>
            <a:ext cx="1944687" cy="17272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5400" dirty="0"/>
              <a:t>1</a:t>
            </a:r>
            <a:endParaRPr lang="ru-RU" sz="54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6" grpId="0" animBg="1"/>
      <p:bldP spid="24587" grpId="0" animBg="1"/>
      <p:bldP spid="24588" grpId="0" animBg="1"/>
      <p:bldP spid="24589" grpId="0" animBg="1"/>
      <p:bldP spid="24590" grpId="0" animBg="1"/>
      <p:bldP spid="2459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07375" cy="936625"/>
          </a:xfrm>
        </p:spPr>
        <p:txBody>
          <a:bodyPr/>
          <a:lstStyle/>
          <a:p>
            <a:pPr eaLnBrk="1" hangingPunct="1">
              <a:defRPr/>
            </a:pPr>
            <a:r>
              <a:rPr lang="kk-KZ" sz="4000" dirty="0" smtClean="0"/>
              <a:t>                      Үш бәйтерек</a:t>
            </a:r>
            <a:endParaRPr lang="ru-RU" sz="4000" dirty="0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571472" y="5500702"/>
            <a:ext cx="8229600" cy="42545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kk-KZ" sz="2400" dirty="0" smtClean="0"/>
              <a:t> </a:t>
            </a:r>
            <a:r>
              <a:rPr lang="kk-KZ" sz="2400" dirty="0" smtClean="0">
                <a:latin typeface="Arial" pitchFamily="34" charset="0"/>
                <a:cs typeface="Arial" pitchFamily="34" charset="0"/>
              </a:rPr>
              <a:t>Туғанына 120 жыл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220" name="Picture 4" descr="img100"/>
          <p:cNvPicPr>
            <a:picLocks noChangeAspect="1" noChangeArrowheads="1"/>
          </p:cNvPicPr>
          <p:nvPr/>
        </p:nvPicPr>
        <p:blipFill>
          <a:blip r:embed="rId3"/>
          <a:srcRect r="-2128" b="31667"/>
          <a:stretch>
            <a:fillRect/>
          </a:stretch>
        </p:blipFill>
        <p:spPr bwMode="auto">
          <a:xfrm>
            <a:off x="714348" y="1214422"/>
            <a:ext cx="8028934" cy="3857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2" dur="5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8" grpId="1"/>
      <p:bldP spid="9219" grpId="0" build="p"/>
      <p:bldP spid="9219" grpI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7" name="Rectangle 3"/>
          <p:cNvSpPr>
            <a:spLocks noGrp="1" noChangeArrowheads="1"/>
          </p:cNvSpPr>
          <p:nvPr>
            <p:ph idx="1"/>
          </p:nvPr>
        </p:nvSpPr>
        <p:spPr>
          <a:xfrm>
            <a:off x="501650" y="285728"/>
            <a:ext cx="8642350" cy="6408738"/>
          </a:xfrm>
        </p:spPr>
        <p:txBody>
          <a:bodyPr>
            <a:normAutofit/>
          </a:bodyPr>
          <a:lstStyle/>
          <a:p>
            <a:pPr fontAlgn="base"/>
            <a:r>
              <a:rPr lang="ru-RU" sz="2000" b="1" u="sng" dirty="0" smtClean="0"/>
              <a:t>География</a:t>
            </a:r>
            <a:endParaRPr lang="ru-RU" sz="2000" dirty="0" smtClean="0"/>
          </a:p>
          <a:p>
            <a:pPr lvl="0" fontAlgn="base"/>
            <a:r>
              <a:rPr lang="ru-RU" sz="2000" dirty="0" smtClean="0"/>
              <a:t>          </a:t>
            </a:r>
            <a:r>
              <a:rPr lang="ru-RU" sz="2000" dirty="0" err="1" smtClean="0"/>
              <a:t>Ірі</a:t>
            </a:r>
            <a:r>
              <a:rPr lang="ru-RU" sz="2000" dirty="0" smtClean="0"/>
              <a:t> </a:t>
            </a:r>
            <a:r>
              <a:rPr lang="ru-RU" sz="2000" dirty="0" err="1" smtClean="0"/>
              <a:t>қаланың маңына елді</a:t>
            </a:r>
            <a:r>
              <a:rPr lang="ru-RU" sz="2000" dirty="0" smtClean="0"/>
              <a:t> </a:t>
            </a:r>
            <a:r>
              <a:rPr lang="ru-RU" sz="2000" dirty="0" err="1" smtClean="0"/>
              <a:t>мекендердің шоғырлануы </a:t>
            </a:r>
            <a:r>
              <a:rPr lang="ru-RU" sz="2000" dirty="0" smtClean="0"/>
              <a:t>не </a:t>
            </a:r>
            <a:r>
              <a:rPr lang="ru-RU" sz="2000" dirty="0" err="1" smtClean="0"/>
              <a:t>деп</a:t>
            </a:r>
            <a:r>
              <a:rPr lang="ru-RU" sz="2000" dirty="0" smtClean="0"/>
              <a:t> </a:t>
            </a:r>
            <a:r>
              <a:rPr lang="ru-RU" sz="2000" dirty="0" err="1" smtClean="0"/>
              <a:t>аталады</a:t>
            </a:r>
            <a:r>
              <a:rPr lang="ru-RU" sz="2000" dirty="0" smtClean="0"/>
              <a:t>?</a:t>
            </a:r>
          </a:p>
          <a:p>
            <a:pPr lvl="0" fontAlgn="base"/>
            <a:endParaRPr lang="ru-RU" sz="2000" dirty="0" smtClean="0"/>
          </a:p>
          <a:p>
            <a:pPr lvl="0" fontAlgn="base"/>
            <a:endParaRPr lang="kk-KZ" sz="2000" dirty="0" smtClean="0"/>
          </a:p>
          <a:p>
            <a:pPr lvl="0" fontAlgn="base"/>
            <a:endParaRPr lang="ru-RU" sz="2000" dirty="0" smtClean="0"/>
          </a:p>
          <a:p>
            <a:pPr lvl="0" fontAlgn="base"/>
            <a:r>
              <a:rPr lang="ru-RU" sz="2000" dirty="0" smtClean="0"/>
              <a:t>         </a:t>
            </a:r>
          </a:p>
          <a:p>
            <a:pPr lvl="4" eaLnBrk="1" hangingPunct="1">
              <a:lnSpc>
                <a:spcPct val="80000"/>
              </a:lnSpc>
              <a:buFontTx/>
              <a:buNone/>
              <a:defRPr/>
            </a:pPr>
            <a:endParaRPr lang="ru-RU" sz="1400" dirty="0" smtClean="0">
              <a:latin typeface="Times New Roman" pitchFamily="18" charset="0"/>
            </a:endParaRPr>
          </a:p>
        </p:txBody>
      </p:sp>
      <p:sp>
        <p:nvSpPr>
          <p:cNvPr id="23555" name="AutoShap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956550" y="6308725"/>
            <a:ext cx="647700" cy="288925"/>
          </a:xfrm>
          <a:prstGeom prst="leftArrow">
            <a:avLst>
              <a:gd name="adj1" fmla="val 50000"/>
              <a:gd name="adj2" fmla="val 5604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857488" y="1357298"/>
            <a:ext cx="44585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i="1" u="sng" dirty="0" smtClean="0"/>
              <a:t>агломерация</a:t>
            </a:r>
            <a:endParaRPr lang="ru-RU" sz="5400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2928934"/>
            <a:ext cx="702698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dirty="0" err="1" smtClean="0"/>
              <a:t>Мұхит суы</a:t>
            </a:r>
            <a:r>
              <a:rPr lang="ru-RU" sz="2800" dirty="0" smtClean="0"/>
              <a:t> </a:t>
            </a:r>
            <a:r>
              <a:rPr lang="ru-RU" sz="2800" dirty="0" err="1" smtClean="0"/>
              <a:t>тұздылығының өлшем бірлігі</a:t>
            </a:r>
            <a:r>
              <a:rPr lang="ru-RU" sz="2800" dirty="0" smtClean="0"/>
              <a:t>  </a:t>
            </a:r>
            <a:endParaRPr lang="ru-RU" sz="2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14810" y="4286256"/>
            <a:ext cx="33618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i="1" u="sng" dirty="0" smtClean="0"/>
              <a:t>промилле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3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3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5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0"/>
            <a:ext cx="8569325" cy="6858000"/>
          </a:xfrm>
        </p:spPr>
        <p:txBody>
          <a:bodyPr/>
          <a:lstStyle/>
          <a:p>
            <a:pPr fontAlgn="base"/>
            <a:r>
              <a:rPr lang="ru-RU" sz="2800" b="1" u="sng" dirty="0" smtClean="0"/>
              <a:t>Биология</a:t>
            </a:r>
            <a:endParaRPr lang="ru-RU" sz="2800" dirty="0" smtClean="0"/>
          </a:p>
          <a:p>
            <a:pPr lvl="0" fontAlgn="base"/>
            <a:r>
              <a:rPr lang="ru-RU" sz="2800" i="1" dirty="0" smtClean="0"/>
              <a:t>1.     </a:t>
            </a:r>
            <a:r>
              <a:rPr lang="ru-RU" sz="2800" dirty="0" err="1" smtClean="0"/>
              <a:t>Қызыл, сары</a:t>
            </a:r>
            <a:r>
              <a:rPr lang="ru-RU" sz="2800" dirty="0" smtClean="0"/>
              <a:t> </a:t>
            </a:r>
            <a:r>
              <a:rPr lang="ru-RU" sz="2800" dirty="0" err="1" smtClean="0"/>
              <a:t>немесе</a:t>
            </a:r>
            <a:r>
              <a:rPr lang="ru-RU" sz="2800" dirty="0" smtClean="0"/>
              <a:t> </a:t>
            </a:r>
            <a:r>
              <a:rPr lang="ru-RU" sz="2800" dirty="0" err="1" smtClean="0"/>
              <a:t>қызылсары бояутекті</a:t>
            </a:r>
            <a:r>
              <a:rPr lang="ru-RU" sz="2800" dirty="0" smtClean="0"/>
              <a:t> – </a:t>
            </a:r>
            <a:r>
              <a:rPr lang="ru-RU" sz="2800" dirty="0" err="1" smtClean="0"/>
              <a:t>каротиноидтары</a:t>
            </a:r>
            <a:r>
              <a:rPr lang="ru-RU" sz="2800" dirty="0" smtClean="0"/>
              <a:t> бар </a:t>
            </a:r>
            <a:r>
              <a:rPr lang="ru-RU" sz="2800" dirty="0" err="1" smtClean="0"/>
              <a:t>органойд</a:t>
            </a:r>
            <a:endParaRPr lang="ru-RU" sz="2800" dirty="0" smtClean="0"/>
          </a:p>
          <a:p>
            <a:pPr fontAlgn="base"/>
            <a:r>
              <a:rPr lang="ru-RU" sz="2800" i="1" u="sng" dirty="0" smtClean="0"/>
              <a:t>хромопласт</a:t>
            </a:r>
            <a:endParaRPr lang="ru-RU" sz="2800" dirty="0" smtClean="0"/>
          </a:p>
          <a:p>
            <a:pPr lvl="0" fontAlgn="base"/>
            <a:r>
              <a:rPr lang="ru-RU" sz="2800" dirty="0" err="1" smtClean="0"/>
              <a:t>Әлемдегі тіршілік</a:t>
            </a:r>
            <a:r>
              <a:rPr lang="ru-RU" sz="2800" dirty="0" smtClean="0"/>
              <a:t> </a:t>
            </a:r>
            <a:r>
              <a:rPr lang="ru-RU" sz="2800" dirty="0" err="1" smtClean="0"/>
              <a:t>иелері</a:t>
            </a:r>
            <a:r>
              <a:rPr lang="ru-RU" sz="2800" dirty="0" smtClean="0"/>
              <a:t> </a:t>
            </a:r>
            <a:r>
              <a:rPr lang="ru-RU" sz="2800" dirty="0" err="1" smtClean="0"/>
              <a:t>қандай жолдармен</a:t>
            </a:r>
            <a:r>
              <a:rPr lang="ru-RU" sz="2800" dirty="0" smtClean="0"/>
              <a:t> </a:t>
            </a:r>
            <a:r>
              <a:rPr lang="ru-RU" sz="2800" dirty="0" err="1" smtClean="0"/>
              <a:t>көбейеді?</a:t>
            </a:r>
            <a:r>
              <a:rPr lang="ru-RU" sz="2800" dirty="0" smtClean="0"/>
              <a:t>             </a:t>
            </a:r>
          </a:p>
          <a:p>
            <a:pPr marL="358775" lvl="2" indent="0">
              <a:lnSpc>
                <a:spcPct val="80000"/>
              </a:lnSpc>
              <a:buNone/>
              <a:defRPr/>
            </a:pPr>
            <a:r>
              <a:rPr lang="ru-RU" sz="3600" i="1" u="sng" dirty="0" err="1" smtClean="0"/>
              <a:t>жынысты</a:t>
            </a:r>
            <a:r>
              <a:rPr lang="ru-RU" sz="3600" i="1" u="sng" dirty="0" smtClean="0"/>
              <a:t> </a:t>
            </a:r>
            <a:r>
              <a:rPr lang="ru-RU" sz="3600" i="1" u="sng" dirty="0" err="1" smtClean="0"/>
              <a:t>және жыныссыз</a:t>
            </a:r>
            <a:endParaRPr lang="ru-RU" sz="3600" dirty="0" smtClean="0">
              <a:latin typeface="Times New Roman" pitchFamily="18" charset="0"/>
            </a:endParaRPr>
          </a:p>
        </p:txBody>
      </p:sp>
      <p:sp>
        <p:nvSpPr>
          <p:cNvPr id="24579" name="AutoShap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316913" y="6381750"/>
            <a:ext cx="647700" cy="476250"/>
          </a:xfrm>
          <a:prstGeom prst="leftArrow">
            <a:avLst>
              <a:gd name="adj1" fmla="val 50000"/>
              <a:gd name="adj2" fmla="val 34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5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5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5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2" name="Rectangle 2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6669088"/>
          </a:xfrm>
        </p:spPr>
        <p:txBody>
          <a:bodyPr/>
          <a:lstStyle/>
          <a:p>
            <a:pPr fontAlgn="base"/>
            <a:r>
              <a:rPr lang="ru-RU" sz="1800" b="1" u="sng" dirty="0" smtClean="0"/>
              <a:t>Физика</a:t>
            </a:r>
            <a:endParaRPr lang="ru-RU" sz="1800" dirty="0" smtClean="0"/>
          </a:p>
          <a:p>
            <a:pPr lvl="0" fontAlgn="base"/>
            <a:r>
              <a:rPr lang="ru-RU" sz="3200" i="1" dirty="0" smtClean="0"/>
              <a:t>1.     </a:t>
            </a:r>
            <a:r>
              <a:rPr lang="ru-RU" sz="3200" dirty="0" smtClean="0"/>
              <a:t>Энергия </a:t>
            </a:r>
            <a:r>
              <a:rPr lang="ru-RU" sz="3200" dirty="0" err="1" smtClean="0"/>
              <a:t>дегеніміз</a:t>
            </a:r>
            <a:r>
              <a:rPr lang="ru-RU" sz="3200" dirty="0" smtClean="0"/>
              <a:t> не?      </a:t>
            </a:r>
            <a:endParaRPr lang="ru-RU" sz="3200" i="1" u="sng" dirty="0" smtClean="0"/>
          </a:p>
          <a:p>
            <a:pPr lvl="0" fontAlgn="base"/>
            <a:r>
              <a:rPr lang="ru-RU" sz="3200" i="1" u="sng" dirty="0" err="1" smtClean="0"/>
              <a:t>дененің жұмыс істей</a:t>
            </a:r>
            <a:r>
              <a:rPr lang="ru-RU" sz="3200" i="1" u="sng" dirty="0" smtClean="0"/>
              <a:t> </a:t>
            </a:r>
            <a:r>
              <a:rPr lang="ru-RU" sz="3200" i="1" u="sng" dirty="0" err="1" smtClean="0"/>
              <a:t>алу</a:t>
            </a:r>
            <a:r>
              <a:rPr lang="ru-RU" sz="3200" i="1" u="sng" dirty="0" smtClean="0"/>
              <a:t> </a:t>
            </a:r>
            <a:r>
              <a:rPr lang="ru-RU" sz="3200" i="1" u="sng" dirty="0" err="1" smtClean="0"/>
              <a:t>қабілеті</a:t>
            </a:r>
            <a:endParaRPr lang="ru-RU" sz="3200" dirty="0" smtClean="0"/>
          </a:p>
          <a:p>
            <a:pPr lvl="0" fontAlgn="base"/>
            <a:r>
              <a:rPr lang="ru-RU" sz="3200" dirty="0" smtClean="0"/>
              <a:t>Электр </a:t>
            </a:r>
            <a:r>
              <a:rPr lang="ru-RU" sz="3200" dirty="0" err="1" smtClean="0"/>
              <a:t>тогының неше</a:t>
            </a:r>
            <a:r>
              <a:rPr lang="ru-RU" sz="3200" dirty="0" smtClean="0"/>
              <a:t> </a:t>
            </a:r>
            <a:r>
              <a:rPr lang="ru-RU" sz="3200" dirty="0" err="1" smtClean="0"/>
              <a:t>тегі</a:t>
            </a:r>
            <a:r>
              <a:rPr lang="ru-RU" sz="3200" dirty="0" smtClean="0"/>
              <a:t> бар?               </a:t>
            </a:r>
          </a:p>
          <a:p>
            <a:pPr lvl="0" fontAlgn="base"/>
            <a:endParaRPr lang="ru-RU" sz="3200" dirty="0" smtClean="0"/>
          </a:p>
          <a:p>
            <a:pPr lvl="0" fontAlgn="base"/>
            <a:r>
              <a:rPr lang="ru-RU" sz="3200" dirty="0" smtClean="0"/>
              <a:t>    </a:t>
            </a:r>
            <a:r>
              <a:rPr lang="ru-RU" sz="3200" i="1" u="sng" dirty="0" err="1" smtClean="0"/>
              <a:t>екі</a:t>
            </a:r>
            <a:r>
              <a:rPr lang="ru-RU" sz="3200" i="1" u="sng" dirty="0" smtClean="0"/>
              <a:t> </a:t>
            </a:r>
            <a:r>
              <a:rPr lang="ru-RU" sz="3200" i="1" u="sng" dirty="0" err="1" smtClean="0"/>
              <a:t>тегі</a:t>
            </a:r>
            <a:r>
              <a:rPr lang="ru-RU" sz="3200" i="1" u="sng" dirty="0" smtClean="0"/>
              <a:t>: </a:t>
            </a:r>
            <a:r>
              <a:rPr lang="ru-RU" sz="3200" i="1" u="sng" dirty="0" err="1" smtClean="0"/>
              <a:t>оң және теріс</a:t>
            </a:r>
            <a:endParaRPr lang="ru-RU" sz="3200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3200" dirty="0" smtClean="0"/>
          </a:p>
        </p:txBody>
      </p:sp>
      <p:sp>
        <p:nvSpPr>
          <p:cNvPr id="25603" name="AutoShape 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01013" y="6597650"/>
            <a:ext cx="719137" cy="260350"/>
          </a:xfrm>
          <a:prstGeom prst="leftArrow">
            <a:avLst>
              <a:gd name="adj1" fmla="val 50000"/>
              <a:gd name="adj2" fmla="val 6905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86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6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6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867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3" name="Rectangle 3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fontAlgn="base"/>
            <a:r>
              <a:rPr lang="ru-RU" sz="3200" b="1" u="sng" dirty="0" err="1" smtClean="0"/>
              <a:t>Қазақ тілі</a:t>
            </a:r>
            <a:endParaRPr lang="ru-RU" sz="3200" dirty="0" smtClean="0"/>
          </a:p>
          <a:p>
            <a:pPr lvl="0" fontAlgn="base"/>
            <a:r>
              <a:rPr lang="ru-RU" sz="3200" dirty="0" smtClean="0"/>
              <a:t>Орфография </a:t>
            </a:r>
            <a:r>
              <a:rPr lang="ru-RU" sz="3200" dirty="0" err="1" smtClean="0"/>
              <a:t>және </a:t>
            </a:r>
            <a:r>
              <a:rPr lang="ru-RU" sz="3200" dirty="0" smtClean="0"/>
              <a:t>орфоэпия </a:t>
            </a:r>
            <a:r>
              <a:rPr lang="ru-RU" sz="3200" dirty="0" err="1" smtClean="0"/>
              <a:t>дегеніміз</a:t>
            </a:r>
            <a:r>
              <a:rPr lang="ru-RU" sz="3200" dirty="0" smtClean="0"/>
              <a:t> не?</a:t>
            </a:r>
          </a:p>
          <a:p>
            <a:pPr fontAlgn="base"/>
            <a:endParaRPr lang="ru-RU" sz="3200" i="1" u="sng" dirty="0" smtClean="0"/>
          </a:p>
          <a:p>
            <a:pPr fontAlgn="base"/>
            <a:r>
              <a:rPr lang="ru-RU" sz="3200" i="1" u="sng" dirty="0" smtClean="0"/>
              <a:t>орфография – </a:t>
            </a:r>
            <a:r>
              <a:rPr lang="ru-RU" sz="3200" i="1" u="sng" dirty="0" err="1" smtClean="0"/>
              <a:t>дұрыс жазамын</a:t>
            </a:r>
            <a:endParaRPr lang="ru-RU" sz="3200" dirty="0" smtClean="0"/>
          </a:p>
          <a:p>
            <a:pPr fontAlgn="base"/>
            <a:r>
              <a:rPr lang="ru-RU" sz="3200" i="1" u="sng" dirty="0" smtClean="0"/>
              <a:t>орфоэпия – </a:t>
            </a:r>
            <a:r>
              <a:rPr lang="ru-RU" sz="3200" i="1" u="sng" dirty="0" err="1" smtClean="0"/>
              <a:t>дұрыс айтамын</a:t>
            </a:r>
            <a:endParaRPr lang="ru-RU" sz="3200" i="1" u="sng" dirty="0" smtClean="0"/>
          </a:p>
          <a:p>
            <a:pPr lvl="0" fontAlgn="base"/>
            <a:endParaRPr lang="ru-RU" sz="3200" dirty="0" smtClean="0"/>
          </a:p>
          <a:p>
            <a:pPr lvl="0" fontAlgn="base"/>
            <a:r>
              <a:rPr lang="ru-RU" sz="3200" dirty="0" err="1" smtClean="0"/>
              <a:t>Жақтың қатысына қарай дауысты</a:t>
            </a:r>
            <a:r>
              <a:rPr lang="ru-RU" sz="3200" dirty="0" smtClean="0"/>
              <a:t> </a:t>
            </a:r>
            <a:r>
              <a:rPr lang="ru-RU" sz="3200" dirty="0" err="1" smtClean="0"/>
              <a:t>дыбыстар</a:t>
            </a:r>
            <a:r>
              <a:rPr lang="ru-RU" sz="3200" dirty="0" smtClean="0"/>
              <a:t> </a:t>
            </a:r>
            <a:r>
              <a:rPr lang="ru-RU" sz="3200" dirty="0" err="1" smtClean="0"/>
              <a:t>қалай бөлінеді?</a:t>
            </a:r>
            <a:r>
              <a:rPr lang="ru-RU" sz="3200" dirty="0" smtClean="0"/>
              <a:t>               </a:t>
            </a:r>
          </a:p>
          <a:p>
            <a:pPr lvl="0" fontAlgn="base"/>
            <a:endParaRPr lang="ru-RU" sz="3200" i="1" u="sng" dirty="0" smtClean="0"/>
          </a:p>
          <a:p>
            <a:pPr lvl="0" fontAlgn="base"/>
            <a:r>
              <a:rPr lang="ru-RU" sz="3200" i="1" u="sng" dirty="0" err="1" smtClean="0"/>
              <a:t>ашық, қысаң</a:t>
            </a:r>
            <a:endParaRPr lang="ru-RU" sz="3200" dirty="0" smtClean="0"/>
          </a:p>
          <a:p>
            <a:pPr fontAlgn="base"/>
            <a:endParaRPr lang="ru-RU" sz="3200" dirty="0" smtClean="0"/>
          </a:p>
        </p:txBody>
      </p:sp>
      <p:sp>
        <p:nvSpPr>
          <p:cNvPr id="26627" name="AutoShap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885113" y="6165850"/>
            <a:ext cx="935037" cy="358775"/>
          </a:xfrm>
          <a:prstGeom prst="leftArrow">
            <a:avLst>
              <a:gd name="adj1" fmla="val 49556"/>
              <a:gd name="adj2" fmla="val 6504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7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7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7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75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75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75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75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75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7" name="Rectangle 3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6669088"/>
          </a:xfrm>
        </p:spPr>
        <p:txBody>
          <a:bodyPr/>
          <a:lstStyle/>
          <a:p>
            <a:pPr>
              <a:lnSpc>
                <a:spcPct val="80000"/>
              </a:lnSpc>
              <a:buNone/>
              <a:defRPr/>
            </a:pPr>
            <a:r>
              <a:rPr lang="ru-RU" sz="4000" b="1" u="sng" dirty="0" err="1" smtClean="0"/>
              <a:t>Қазақ әдебиеті</a:t>
            </a:r>
            <a:endParaRPr lang="ru-RU" sz="4000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kk-KZ" sz="4000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kk-KZ" sz="4000" smtClean="0"/>
              <a:t>Гүлмира апайдың </a:t>
            </a:r>
            <a:r>
              <a:rPr lang="kk-KZ" sz="4000" dirty="0" smtClean="0"/>
              <a:t>сұрағы</a:t>
            </a:r>
          </a:p>
          <a:p>
            <a:pPr marL="342900" indent="-342900" eaLnBrk="1" hangingPunct="1">
              <a:lnSpc>
                <a:spcPct val="80000"/>
              </a:lnSpc>
              <a:buFont typeface="+mj-lt"/>
              <a:buAutoNum type="arabicPeriod"/>
              <a:defRPr/>
            </a:pPr>
            <a:endParaRPr lang="kk-KZ" sz="1800" dirty="0" smtClean="0"/>
          </a:p>
          <a:p>
            <a:pPr marL="342900" indent="-342900" eaLnBrk="1" hangingPunct="1">
              <a:lnSpc>
                <a:spcPct val="80000"/>
              </a:lnSpc>
              <a:buFont typeface="+mj-lt"/>
              <a:buAutoNum type="arabicPeriod"/>
              <a:defRPr/>
            </a:pPr>
            <a:endParaRPr lang="kk-KZ" sz="1800" dirty="0" smtClean="0"/>
          </a:p>
          <a:p>
            <a:pPr marL="342900" indent="-342900" eaLnBrk="1" hangingPunct="1">
              <a:lnSpc>
                <a:spcPct val="80000"/>
              </a:lnSpc>
              <a:buFont typeface="+mj-lt"/>
              <a:buAutoNum type="arabicPeriod"/>
              <a:defRPr/>
            </a:pPr>
            <a:endParaRPr lang="kk-KZ" sz="1800" dirty="0" smtClean="0"/>
          </a:p>
          <a:p>
            <a:pPr marL="342900" indent="-342900" eaLnBrk="1" hangingPunct="1">
              <a:lnSpc>
                <a:spcPct val="80000"/>
              </a:lnSpc>
              <a:buFont typeface="+mj-lt"/>
              <a:buAutoNum type="arabicPeriod"/>
              <a:defRPr/>
            </a:pPr>
            <a:endParaRPr lang="kk-KZ" sz="1800" dirty="0" smtClean="0"/>
          </a:p>
          <a:p>
            <a:pPr marL="342900" indent="-342900" eaLnBrk="1" hangingPunct="1">
              <a:lnSpc>
                <a:spcPct val="80000"/>
              </a:lnSpc>
              <a:buFont typeface="+mj-lt"/>
              <a:buAutoNum type="arabicPeriod"/>
              <a:defRPr/>
            </a:pPr>
            <a:endParaRPr lang="kk-KZ" sz="1800" dirty="0" smtClean="0"/>
          </a:p>
        </p:txBody>
      </p:sp>
      <p:sp>
        <p:nvSpPr>
          <p:cNvPr id="27651" name="AutoShap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01013" y="6308725"/>
            <a:ext cx="719137" cy="360363"/>
          </a:xfrm>
          <a:prstGeom prst="leftArrow">
            <a:avLst>
              <a:gd name="adj1" fmla="val 49778"/>
              <a:gd name="adj2" fmla="val 4977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7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1" name="Rectangle 3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fontAlgn="base"/>
            <a:r>
              <a:rPr lang="ru-RU" sz="4800" b="1" u="sng" dirty="0" smtClean="0"/>
              <a:t>Математика</a:t>
            </a:r>
            <a:endParaRPr lang="ru-RU" sz="4800" dirty="0" smtClean="0"/>
          </a:p>
          <a:p>
            <a:pPr lvl="0" fontAlgn="base"/>
            <a:r>
              <a:rPr lang="ru-RU" sz="3200" dirty="0" err="1" smtClean="0"/>
              <a:t>1.Үстелдің </a:t>
            </a:r>
            <a:r>
              <a:rPr lang="ru-RU" sz="3200" dirty="0" smtClean="0"/>
              <a:t>4 </a:t>
            </a:r>
            <a:r>
              <a:rPr lang="ru-RU" sz="3200" dirty="0" err="1" smtClean="0"/>
              <a:t>бұрышы </a:t>
            </a:r>
            <a:r>
              <a:rPr lang="ru-RU" sz="3200" dirty="0" smtClean="0"/>
              <a:t>бар. </a:t>
            </a:r>
            <a:r>
              <a:rPr lang="ru-RU" sz="3200" dirty="0" err="1" smtClean="0"/>
              <a:t>Бір</a:t>
            </a:r>
            <a:r>
              <a:rPr lang="ru-RU" sz="3200" dirty="0" smtClean="0"/>
              <a:t> </a:t>
            </a:r>
            <a:r>
              <a:rPr lang="ru-RU" sz="3200" dirty="0" err="1" smtClean="0"/>
              <a:t>бұрышын кесіп</a:t>
            </a:r>
            <a:r>
              <a:rPr lang="ru-RU" sz="3200" dirty="0" smtClean="0"/>
              <a:t> </a:t>
            </a:r>
            <a:r>
              <a:rPr lang="ru-RU" sz="3200" dirty="0" err="1" smtClean="0"/>
              <a:t>тастағанда неше</a:t>
            </a:r>
            <a:r>
              <a:rPr lang="ru-RU" sz="3200" dirty="0" smtClean="0"/>
              <a:t> </a:t>
            </a:r>
            <a:r>
              <a:rPr lang="ru-RU" sz="3200" dirty="0" err="1" smtClean="0"/>
              <a:t>бұрышы қалады?</a:t>
            </a:r>
            <a:endParaRPr lang="ru-RU" sz="3200" dirty="0" smtClean="0"/>
          </a:p>
          <a:p>
            <a:pPr fontAlgn="base"/>
            <a:r>
              <a:rPr lang="ru-RU" sz="3200" i="1" u="sng" dirty="0" smtClean="0"/>
              <a:t>5 </a:t>
            </a:r>
            <a:r>
              <a:rPr lang="ru-RU" sz="3200" i="1" u="sng" dirty="0" err="1" smtClean="0"/>
              <a:t>бұрыш болады</a:t>
            </a:r>
            <a:endParaRPr lang="ru-RU" sz="3200" dirty="0" smtClean="0"/>
          </a:p>
          <a:p>
            <a:pPr lvl="0">
              <a:lnSpc>
                <a:spcPct val="80000"/>
              </a:lnSpc>
              <a:buNone/>
              <a:defRPr/>
            </a:pPr>
            <a:endParaRPr lang="ru-RU" sz="3200" dirty="0" smtClean="0"/>
          </a:p>
          <a:p>
            <a:pPr lvl="0">
              <a:lnSpc>
                <a:spcPct val="80000"/>
              </a:lnSpc>
              <a:buNone/>
              <a:defRPr/>
            </a:pPr>
            <a:r>
              <a:rPr lang="ru-RU" sz="3200" dirty="0" smtClean="0"/>
              <a:t>2.Жасы </a:t>
            </a:r>
            <a:r>
              <a:rPr lang="ru-RU" sz="3200" dirty="0" err="1" smtClean="0"/>
              <a:t>жүзге келген</a:t>
            </a:r>
            <a:r>
              <a:rPr lang="ru-RU" sz="3200" dirty="0" smtClean="0"/>
              <a:t> </a:t>
            </a:r>
            <a:r>
              <a:rPr lang="ru-RU" sz="3200" dirty="0" err="1" smtClean="0"/>
              <a:t>бір</a:t>
            </a:r>
            <a:r>
              <a:rPr lang="ru-RU" sz="3200" dirty="0" smtClean="0"/>
              <a:t> </a:t>
            </a:r>
            <a:r>
              <a:rPr lang="ru-RU" sz="3200" dirty="0" err="1" smtClean="0"/>
              <a:t>қарт болыпты</a:t>
            </a:r>
            <a:r>
              <a:rPr lang="ru-RU" sz="3200" dirty="0" smtClean="0"/>
              <a:t>. </a:t>
            </a:r>
            <a:r>
              <a:rPr lang="ru-RU" sz="3200" dirty="0" err="1" smtClean="0"/>
              <a:t>Бүкіл өмір бойы</a:t>
            </a:r>
            <a:r>
              <a:rPr lang="ru-RU" sz="3200" dirty="0" smtClean="0"/>
              <a:t> </a:t>
            </a:r>
            <a:r>
              <a:rPr lang="ru-RU" sz="3200" dirty="0" err="1" smtClean="0"/>
              <a:t>ол</a:t>
            </a:r>
            <a:r>
              <a:rPr lang="ru-RU" sz="3200" dirty="0" smtClean="0"/>
              <a:t> </a:t>
            </a:r>
            <a:r>
              <a:rPr lang="ru-RU" sz="3200" dirty="0" err="1" smtClean="0"/>
              <a:t>өзінің туған күнін </a:t>
            </a:r>
            <a:r>
              <a:rPr lang="ru-RU" sz="3200" dirty="0" smtClean="0"/>
              <a:t>тек 25 </a:t>
            </a:r>
            <a:r>
              <a:rPr lang="ru-RU" sz="3200" dirty="0" err="1" smtClean="0"/>
              <a:t>рет</a:t>
            </a:r>
            <a:r>
              <a:rPr lang="ru-RU" sz="3200" dirty="0" smtClean="0"/>
              <a:t> </a:t>
            </a:r>
            <a:r>
              <a:rPr lang="ru-RU" sz="3200" dirty="0" err="1" smtClean="0"/>
              <a:t>қана атап</a:t>
            </a:r>
            <a:r>
              <a:rPr lang="ru-RU" sz="3200" dirty="0" smtClean="0"/>
              <a:t> </a:t>
            </a:r>
            <a:r>
              <a:rPr lang="ru-RU" sz="3200" dirty="0" err="1" smtClean="0"/>
              <a:t>өтіпті</a:t>
            </a:r>
            <a:r>
              <a:rPr lang="ru-RU" sz="3200" dirty="0" smtClean="0"/>
              <a:t>. </a:t>
            </a:r>
            <a:r>
              <a:rPr lang="ru-RU" sz="3200" dirty="0" err="1" smtClean="0"/>
              <a:t>Бұлай болуы</a:t>
            </a:r>
            <a:r>
              <a:rPr lang="ru-RU" sz="3200" dirty="0" smtClean="0"/>
              <a:t> </a:t>
            </a:r>
            <a:r>
              <a:rPr lang="ru-RU" sz="3200" dirty="0" err="1" smtClean="0"/>
              <a:t>мүмкін бе</a:t>
            </a:r>
            <a:r>
              <a:rPr lang="ru-RU" sz="3200" dirty="0" smtClean="0"/>
              <a:t>?              </a:t>
            </a:r>
          </a:p>
          <a:p>
            <a:pPr lvl="0">
              <a:lnSpc>
                <a:spcPct val="80000"/>
              </a:lnSpc>
              <a:buNone/>
              <a:defRPr/>
            </a:pPr>
            <a:endParaRPr lang="ru-RU" sz="3200" dirty="0" smtClean="0"/>
          </a:p>
          <a:p>
            <a:pPr lvl="0">
              <a:lnSpc>
                <a:spcPct val="80000"/>
              </a:lnSpc>
              <a:buNone/>
              <a:defRPr/>
            </a:pPr>
            <a:r>
              <a:rPr lang="ru-RU" sz="3200" dirty="0" smtClean="0"/>
              <a:t> </a:t>
            </a:r>
            <a:r>
              <a:rPr lang="ru-RU" sz="3200" i="1" u="sng" dirty="0" err="1" smtClean="0"/>
              <a:t>ия</a:t>
            </a:r>
            <a:r>
              <a:rPr lang="ru-RU" sz="3200" i="1" u="sng" dirty="0" smtClean="0"/>
              <a:t>, </a:t>
            </a:r>
            <a:r>
              <a:rPr lang="ru-RU" sz="3200" i="1" u="sng" dirty="0" err="1" smtClean="0"/>
              <a:t>қарт </a:t>
            </a:r>
            <a:r>
              <a:rPr lang="ru-RU" sz="3200" i="1" u="sng" dirty="0" smtClean="0"/>
              <a:t>29 </a:t>
            </a:r>
            <a:r>
              <a:rPr lang="ru-RU" sz="3200" i="1" u="sng" dirty="0" err="1" smtClean="0"/>
              <a:t>ақпанда дүниеге келген</a:t>
            </a:r>
            <a:endParaRPr lang="ru-RU" sz="3200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3200" dirty="0" smtClean="0"/>
          </a:p>
        </p:txBody>
      </p:sp>
      <p:sp>
        <p:nvSpPr>
          <p:cNvPr id="28675" name="AutoShap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01013" y="6453188"/>
            <a:ext cx="792162" cy="215900"/>
          </a:xfrm>
          <a:prstGeom prst="leftArrow">
            <a:avLst>
              <a:gd name="adj1" fmla="val 50000"/>
              <a:gd name="adj2" fmla="val 9172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5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95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95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95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WordArt 4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928662" y="1196975"/>
            <a:ext cx="7891488" cy="366078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100000"/>
              </a:avLst>
            </a:prstTxWarp>
          </a:bodyPr>
          <a:lstStyle/>
          <a:p>
            <a:pPr algn="ctr"/>
            <a:r>
              <a:rPr lang="ru-RU" sz="3600" b="1" kern="10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/>
                <a:cs typeface="Arial"/>
              </a:rPr>
              <a:t>3-кезең</a:t>
            </a:r>
          </a:p>
          <a:p>
            <a:pPr algn="ctr"/>
            <a:r>
              <a:rPr lang="ru-RU" sz="3600" b="1" kern="10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/>
                <a:cs typeface="Arial"/>
              </a:rPr>
              <a:t>Дода</a:t>
            </a:r>
            <a:endParaRPr lang="ru-RU" sz="3600" b="1" kern="10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1" name="AutoShape 5"/>
          <p:cNvSpPr>
            <a:spLocks noChangeArrowheads="1"/>
          </p:cNvSpPr>
          <p:nvPr/>
        </p:nvSpPr>
        <p:spPr bwMode="auto">
          <a:xfrm>
            <a:off x="0" y="333375"/>
            <a:ext cx="3132138" cy="935038"/>
          </a:xfrm>
          <a:prstGeom prst="flowChartTerminator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400" dirty="0"/>
              <a:t>Жол басы</a:t>
            </a:r>
            <a:endParaRPr lang="ru-RU" sz="2400" dirty="0"/>
          </a:p>
        </p:txBody>
      </p:sp>
      <p:sp>
        <p:nvSpPr>
          <p:cNvPr id="29702" name="AutoShape 6"/>
          <p:cNvSpPr>
            <a:spLocks noChangeArrowheads="1"/>
          </p:cNvSpPr>
          <p:nvPr/>
        </p:nvSpPr>
        <p:spPr bwMode="auto">
          <a:xfrm>
            <a:off x="0" y="1989138"/>
            <a:ext cx="3203575" cy="935037"/>
          </a:xfrm>
          <a:prstGeom prst="flowChartTerminator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400" dirty="0"/>
              <a:t>Ғасырлық туынды</a:t>
            </a:r>
            <a:endParaRPr lang="ru-RU" sz="2400" dirty="0"/>
          </a:p>
        </p:txBody>
      </p:sp>
      <p:sp>
        <p:nvSpPr>
          <p:cNvPr id="29703" name="AutoShape 7"/>
          <p:cNvSpPr>
            <a:spLocks noChangeArrowheads="1"/>
          </p:cNvSpPr>
          <p:nvPr/>
        </p:nvSpPr>
        <p:spPr bwMode="auto">
          <a:xfrm>
            <a:off x="0" y="3644900"/>
            <a:ext cx="3348038" cy="935038"/>
          </a:xfrm>
          <a:prstGeom prst="flowChartTerminator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400" dirty="0"/>
              <a:t>Баспалдақтар</a:t>
            </a:r>
            <a:endParaRPr lang="ru-RU" sz="2400" dirty="0"/>
          </a:p>
        </p:txBody>
      </p:sp>
      <p:sp>
        <p:nvSpPr>
          <p:cNvPr id="29704" name="AutoShape 8"/>
          <p:cNvSpPr>
            <a:spLocks noChangeArrowheads="1"/>
          </p:cNvSpPr>
          <p:nvPr/>
        </p:nvSpPr>
        <p:spPr bwMode="auto">
          <a:xfrm>
            <a:off x="0" y="5229225"/>
            <a:ext cx="3384550" cy="935038"/>
          </a:xfrm>
          <a:prstGeom prst="flowChartTerminator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400"/>
              <a:t>Сегіз қырлы- бір </a:t>
            </a:r>
          </a:p>
          <a:p>
            <a:pPr algn="ctr"/>
            <a:r>
              <a:rPr lang="kk-KZ" sz="2400"/>
              <a:t>сырлы</a:t>
            </a:r>
            <a:endParaRPr lang="ru-RU" sz="2400"/>
          </a:p>
        </p:txBody>
      </p:sp>
      <p:sp>
        <p:nvSpPr>
          <p:cNvPr id="29705" name="AutoShape 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524750" y="1773238"/>
            <a:ext cx="1295400" cy="1223962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800"/>
              <a:t>50</a:t>
            </a:r>
            <a:endParaRPr lang="ru-RU" sz="2800"/>
          </a:p>
        </p:txBody>
      </p:sp>
      <p:sp>
        <p:nvSpPr>
          <p:cNvPr id="29707" name="AutoShape 1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084888" y="1844675"/>
            <a:ext cx="1295400" cy="1223963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800"/>
              <a:t>40</a:t>
            </a:r>
            <a:endParaRPr lang="ru-RU" sz="2800"/>
          </a:p>
        </p:txBody>
      </p:sp>
      <p:sp>
        <p:nvSpPr>
          <p:cNvPr id="29708" name="AutoShape 12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4643438" y="1844675"/>
            <a:ext cx="1295400" cy="1223963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800"/>
              <a:t>30</a:t>
            </a:r>
            <a:endParaRPr lang="ru-RU" sz="2800"/>
          </a:p>
        </p:txBody>
      </p:sp>
      <p:sp>
        <p:nvSpPr>
          <p:cNvPr id="29709" name="AutoShape 13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276600" y="1844675"/>
            <a:ext cx="1295400" cy="1223963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800"/>
              <a:t>20</a:t>
            </a:r>
            <a:endParaRPr lang="ru-RU" sz="2800"/>
          </a:p>
        </p:txBody>
      </p:sp>
      <p:sp>
        <p:nvSpPr>
          <p:cNvPr id="29710" name="AutoShape 14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7596188" y="3573463"/>
            <a:ext cx="1295400" cy="1223962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800"/>
              <a:t>50</a:t>
            </a:r>
            <a:endParaRPr lang="ru-RU" sz="2800"/>
          </a:p>
        </p:txBody>
      </p:sp>
      <p:sp>
        <p:nvSpPr>
          <p:cNvPr id="29711" name="AutoShape 15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6227763" y="3573463"/>
            <a:ext cx="1295400" cy="1223962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800"/>
              <a:t>40</a:t>
            </a:r>
            <a:endParaRPr lang="ru-RU" sz="2800"/>
          </a:p>
        </p:txBody>
      </p:sp>
      <p:sp>
        <p:nvSpPr>
          <p:cNvPr id="29712" name="AutoShape 16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4859338" y="3573463"/>
            <a:ext cx="1295400" cy="1223962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800"/>
              <a:t>30</a:t>
            </a:r>
            <a:endParaRPr lang="ru-RU" sz="2800"/>
          </a:p>
        </p:txBody>
      </p:sp>
      <p:sp>
        <p:nvSpPr>
          <p:cNvPr id="29713" name="AutoShape 17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419475" y="3573463"/>
            <a:ext cx="1295400" cy="1223962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800"/>
              <a:t>20</a:t>
            </a:r>
            <a:endParaRPr lang="ru-RU" sz="2800"/>
          </a:p>
        </p:txBody>
      </p:sp>
      <p:sp>
        <p:nvSpPr>
          <p:cNvPr id="29714" name="AutoShape 18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7596188" y="5084763"/>
            <a:ext cx="1295400" cy="1223962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800"/>
              <a:t>50</a:t>
            </a:r>
            <a:endParaRPr lang="ru-RU" sz="2800"/>
          </a:p>
        </p:txBody>
      </p:sp>
      <p:sp>
        <p:nvSpPr>
          <p:cNvPr id="29715" name="AutoShape 19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6227763" y="5084763"/>
            <a:ext cx="1295400" cy="1223962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800"/>
              <a:t>40</a:t>
            </a:r>
            <a:endParaRPr lang="ru-RU" sz="2800"/>
          </a:p>
        </p:txBody>
      </p:sp>
      <p:sp>
        <p:nvSpPr>
          <p:cNvPr id="29716" name="AutoShape 20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859338" y="5084763"/>
            <a:ext cx="1295400" cy="1223962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800"/>
              <a:t>30</a:t>
            </a:r>
            <a:endParaRPr lang="ru-RU" sz="2800"/>
          </a:p>
        </p:txBody>
      </p:sp>
      <p:sp>
        <p:nvSpPr>
          <p:cNvPr id="29717" name="AutoShap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492500" y="5084763"/>
            <a:ext cx="1295400" cy="1223962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800"/>
              <a:t>20</a:t>
            </a:r>
            <a:endParaRPr lang="ru-RU" sz="2800"/>
          </a:p>
        </p:txBody>
      </p:sp>
      <p:sp>
        <p:nvSpPr>
          <p:cNvPr id="29718" name="AutoShape 22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572000" y="333375"/>
            <a:ext cx="1295400" cy="1223963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/>
              <a:t>30</a:t>
            </a:r>
          </a:p>
        </p:txBody>
      </p:sp>
      <p:sp>
        <p:nvSpPr>
          <p:cNvPr id="29719" name="AutoShape 23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084888" y="333375"/>
            <a:ext cx="1295400" cy="1223963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800"/>
              <a:t>40</a:t>
            </a:r>
            <a:endParaRPr lang="ru-RU" sz="2800"/>
          </a:p>
        </p:txBody>
      </p:sp>
      <p:sp>
        <p:nvSpPr>
          <p:cNvPr id="29720" name="AutoShape 24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596188" y="260350"/>
            <a:ext cx="1295400" cy="1223963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800"/>
              <a:t>50</a:t>
            </a:r>
            <a:endParaRPr lang="ru-RU" sz="2800"/>
          </a:p>
        </p:txBody>
      </p:sp>
      <p:sp>
        <p:nvSpPr>
          <p:cNvPr id="29721" name="AutoShape 25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3203575" y="333375"/>
            <a:ext cx="1295400" cy="1223963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800" dirty="0" smtClean="0"/>
              <a:t>20</a:t>
            </a:r>
            <a:endParaRPr lang="ru-RU" sz="2800" dirty="0"/>
          </a:p>
        </p:txBody>
      </p:sp>
      <p:sp>
        <p:nvSpPr>
          <p:cNvPr id="29724" name="AutoShape 28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451725" y="6453188"/>
            <a:ext cx="1223963" cy="404812"/>
          </a:xfrm>
          <a:prstGeom prst="leftArrow">
            <a:avLst>
              <a:gd name="adj1" fmla="val 50000"/>
              <a:gd name="adj2" fmla="val 7558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" name="Стрелка вправо 22">
            <a:hlinkClick r:id="rId20" action="ppaction://hlinksldjump"/>
          </p:cNvPr>
          <p:cNvSpPr/>
          <p:nvPr/>
        </p:nvSpPr>
        <p:spPr>
          <a:xfrm>
            <a:off x="785786" y="6357958"/>
            <a:ext cx="1071570" cy="5000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00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00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00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00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2000" fill="hold"/>
                                        <p:tgtEl>
                                          <p:spTgt spid="297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000" fill="hold"/>
                                        <p:tgtEl>
                                          <p:spTgt spid="297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97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2000" fill="hold"/>
                                        <p:tgtEl>
                                          <p:spTgt spid="297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97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9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2000" fill="hold"/>
                                        <p:tgtEl>
                                          <p:spTgt spid="29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9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9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2000" fill="hold"/>
                                        <p:tgtEl>
                                          <p:spTgt spid="29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9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 animBg="1"/>
      <p:bldP spid="29702" grpId="0" animBg="1"/>
      <p:bldP spid="29703" grpId="0" animBg="1"/>
      <p:bldP spid="29704" grpId="0" animBg="1"/>
      <p:bldP spid="29705" grpId="0" animBg="1"/>
      <p:bldP spid="29707" grpId="0" animBg="1"/>
      <p:bldP spid="29708" grpId="0" animBg="1"/>
      <p:bldP spid="29709" grpId="0" animBg="1"/>
      <p:bldP spid="29710" grpId="0" animBg="1"/>
      <p:bldP spid="29711" grpId="0" animBg="1"/>
      <p:bldP spid="29712" grpId="0" animBg="1"/>
      <p:bldP spid="29713" grpId="0" animBg="1"/>
      <p:bldP spid="29714" grpId="0" animBg="1"/>
      <p:bldP spid="29715" grpId="0" animBg="1"/>
      <p:bldP spid="29716" grpId="0" animBg="1"/>
      <p:bldP spid="29717" grpId="0" animBg="1"/>
      <p:bldP spid="29718" grpId="0" animBg="1"/>
      <p:bldP spid="29719" grpId="0" animBg="1"/>
      <p:bldP spid="29720" grpId="0" animBg="1"/>
      <p:bldP spid="29721" grpId="0" animBg="1"/>
      <p:bldP spid="2972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AutoShape 4"/>
          <p:cNvSpPr>
            <a:spLocks noChangeArrowheads="1"/>
          </p:cNvSpPr>
          <p:nvPr/>
        </p:nvSpPr>
        <p:spPr bwMode="auto">
          <a:xfrm>
            <a:off x="2700338" y="188913"/>
            <a:ext cx="3529012" cy="935037"/>
          </a:xfrm>
          <a:prstGeom prst="flowChartTerminator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800"/>
              <a:t>Жол басы</a:t>
            </a:r>
            <a:endParaRPr lang="ru-RU" sz="2800"/>
          </a:p>
        </p:txBody>
      </p:sp>
      <p:sp>
        <p:nvSpPr>
          <p:cNvPr id="30725" name="AutoShape 5"/>
          <p:cNvSpPr>
            <a:spLocks noChangeArrowheads="1"/>
          </p:cNvSpPr>
          <p:nvPr/>
        </p:nvSpPr>
        <p:spPr bwMode="auto">
          <a:xfrm>
            <a:off x="3419475" y="1341438"/>
            <a:ext cx="1944688" cy="1655762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800" dirty="0"/>
              <a:t>20</a:t>
            </a:r>
            <a:endParaRPr lang="ru-RU" sz="2800" dirty="0"/>
          </a:p>
        </p:txBody>
      </p:sp>
      <p:sp>
        <p:nvSpPr>
          <p:cNvPr id="30726" name="WordArt 6"/>
          <p:cNvSpPr>
            <a:spLocks noChangeArrowheads="1" noChangeShapeType="1" noTextEdit="1"/>
          </p:cNvSpPr>
          <p:nvPr/>
        </p:nvSpPr>
        <p:spPr bwMode="auto">
          <a:xfrm>
            <a:off x="1619250" y="3284538"/>
            <a:ext cx="5905500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err="1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Ілиястың </a:t>
            </a:r>
            <a:r>
              <a:rPr lang="ru-RU" sz="3600" kern="10" dirty="0" err="1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туып</a:t>
            </a:r>
            <a:r>
              <a:rPr lang="ru-RU" sz="36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 </a:t>
            </a:r>
            <a:r>
              <a:rPr lang="ru-RU" sz="3600" kern="10" dirty="0" err="1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өскен жері</a:t>
            </a:r>
            <a:endParaRPr lang="ru-RU" sz="3600" kern="1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"/>
              <a:cs typeface="Arial"/>
            </a:endParaRPr>
          </a:p>
        </p:txBody>
      </p:sp>
      <p:sp>
        <p:nvSpPr>
          <p:cNvPr id="30727" name="WordArt 7"/>
          <p:cNvSpPr>
            <a:spLocks noChangeArrowheads="1" noChangeShapeType="1" noTextEdit="1"/>
          </p:cNvSpPr>
          <p:nvPr/>
        </p:nvSpPr>
        <p:spPr bwMode="auto">
          <a:xfrm>
            <a:off x="266700" y="4581525"/>
            <a:ext cx="8877300" cy="811213"/>
          </a:xfrm>
          <a:prstGeom prst="rect">
            <a:avLst/>
          </a:prstGeom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err="1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Талдықорған облысы</a:t>
            </a:r>
            <a:r>
              <a:rPr lang="ru-RU" sz="3600" kern="10" dirty="0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3600" kern="10" dirty="0" err="1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Ақсу ауылы</a:t>
            </a:r>
            <a:endParaRPr lang="ru-RU" sz="3600" kern="10" dirty="0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32774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596188" y="5949950"/>
            <a:ext cx="936625" cy="358775"/>
          </a:xfrm>
          <a:prstGeom prst="leftArrow">
            <a:avLst>
              <a:gd name="adj1" fmla="val 50000"/>
              <a:gd name="adj2" fmla="val 6526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70" decel="100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770" decel="100000"/>
                                        <p:tgtEl>
                                          <p:spTgt spid="3072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 animBg="1"/>
      <p:bldP spid="30725" grpId="0" animBg="1"/>
      <p:bldP spid="30726" grpId="0" animBg="1"/>
      <p:bldP spid="3072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9" name="AutoShape 5"/>
          <p:cNvSpPr>
            <a:spLocks noChangeArrowheads="1"/>
          </p:cNvSpPr>
          <p:nvPr/>
        </p:nvSpPr>
        <p:spPr bwMode="auto">
          <a:xfrm>
            <a:off x="2411413" y="188913"/>
            <a:ext cx="3673475" cy="935037"/>
          </a:xfrm>
          <a:prstGeom prst="flowChartTerminator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800"/>
              <a:t>Жол басы</a:t>
            </a:r>
            <a:endParaRPr lang="ru-RU" sz="2800"/>
          </a:p>
        </p:txBody>
      </p:sp>
      <p:sp>
        <p:nvSpPr>
          <p:cNvPr id="31750" name="WordArt 6"/>
          <p:cNvSpPr>
            <a:spLocks noChangeArrowheads="1" noChangeShapeType="1" noTextEdit="1"/>
          </p:cNvSpPr>
          <p:nvPr/>
        </p:nvSpPr>
        <p:spPr bwMode="auto">
          <a:xfrm>
            <a:off x="1403350" y="5373688"/>
            <a:ext cx="5903913" cy="865187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0"/>
              </a:avLst>
            </a:prstTxWarp>
          </a:bodyPr>
          <a:lstStyle/>
          <a:p>
            <a:pPr algn="ctr"/>
            <a:r>
              <a:rPr lang="kk-KZ" sz="3600" kern="10" dirty="0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4 жас</a:t>
            </a:r>
            <a:endParaRPr lang="ru-RU" sz="3600" kern="10" dirty="0">
              <a:ln w="12700">
                <a:solidFill>
                  <a:srgbClr val="B2B2B2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520402"/>
                  </a:gs>
                  <a:gs pos="100000">
                    <a:srgbClr val="FFCC00"/>
                  </a:gs>
                </a:gsLst>
                <a:lin ang="5400000" scaled="1"/>
              </a:gra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31752" name="AutoShape 8"/>
          <p:cNvSpPr>
            <a:spLocks noChangeArrowheads="1"/>
          </p:cNvSpPr>
          <p:nvPr/>
        </p:nvSpPr>
        <p:spPr bwMode="auto">
          <a:xfrm>
            <a:off x="3276600" y="1341438"/>
            <a:ext cx="1871663" cy="1366837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800" dirty="0"/>
              <a:t>30</a:t>
            </a:r>
            <a:endParaRPr lang="ru-RU" sz="2800" dirty="0"/>
          </a:p>
        </p:txBody>
      </p:sp>
      <p:sp>
        <p:nvSpPr>
          <p:cNvPr id="33797" name="AutoShape 10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5113" y="6381750"/>
            <a:ext cx="863600" cy="215900"/>
          </a:xfrm>
          <a:prstGeom prst="leftArrow">
            <a:avLst>
              <a:gd name="adj1" fmla="val 50000"/>
              <a:gd name="adj2" fmla="val 10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755" name="WordArt 11"/>
          <p:cNvSpPr>
            <a:spLocks noChangeArrowheads="1" noChangeShapeType="1" noTextEdit="1"/>
          </p:cNvSpPr>
          <p:nvPr/>
        </p:nvSpPr>
        <p:spPr bwMode="auto">
          <a:xfrm>
            <a:off x="900113" y="2997200"/>
            <a:ext cx="7559675" cy="2087563"/>
          </a:xfrm>
          <a:prstGeom prst="rect">
            <a:avLst/>
          </a:prstGeom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kk-KZ" sz="3600" kern="10" dirty="0" smtClean="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Сәкен неше жасында жетім қалды?</a:t>
            </a:r>
            <a:endParaRPr lang="ru-RU" sz="3600" kern="10" dirty="0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800" decel="1000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 animBg="1"/>
      <p:bldP spid="31750" grpId="0" animBg="1"/>
      <p:bldP spid="31752" grpId="0" animBg="1"/>
      <p:bldP spid="3175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981075"/>
            <a:ext cx="8229600" cy="514985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kk-KZ" i="1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WordArt 2"/>
          <p:cNvSpPr>
            <a:spLocks noChangeArrowheads="1" noChangeShapeType="1" noTextEdit="1"/>
          </p:cNvSpPr>
          <p:nvPr/>
        </p:nvSpPr>
        <p:spPr bwMode="auto">
          <a:xfrm>
            <a:off x="285720" y="3286124"/>
            <a:ext cx="8569325" cy="17287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kk-KZ" sz="3600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І.Жансүгіров атында қандай университет бар?</a:t>
            </a:r>
            <a:endParaRPr lang="ru-RU" sz="36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61443" name="WordArt 3"/>
          <p:cNvSpPr>
            <a:spLocks noChangeArrowheads="1" noChangeShapeType="1" noTextEdit="1"/>
          </p:cNvSpPr>
          <p:nvPr/>
        </p:nvSpPr>
        <p:spPr bwMode="auto">
          <a:xfrm>
            <a:off x="395288" y="5229225"/>
            <a:ext cx="8353425" cy="1225550"/>
          </a:xfrm>
          <a:prstGeom prst="rect">
            <a:avLst/>
          </a:prstGeom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dirty="0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imes New Roman KZ"/>
            </a:endParaRPr>
          </a:p>
        </p:txBody>
      </p:sp>
      <p:sp>
        <p:nvSpPr>
          <p:cNvPr id="34820" name="AutoShape 4"/>
          <p:cNvSpPr>
            <a:spLocks noChangeArrowheads="1"/>
          </p:cNvSpPr>
          <p:nvPr/>
        </p:nvSpPr>
        <p:spPr bwMode="auto">
          <a:xfrm>
            <a:off x="2843213" y="188913"/>
            <a:ext cx="3600450" cy="935037"/>
          </a:xfrm>
          <a:prstGeom prst="flowChartTerminator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800"/>
              <a:t>Жол басы</a:t>
            </a:r>
            <a:endParaRPr lang="ru-RU" sz="2800"/>
          </a:p>
        </p:txBody>
      </p:sp>
      <p:sp>
        <p:nvSpPr>
          <p:cNvPr id="34821" name="AutoShape 5"/>
          <p:cNvSpPr>
            <a:spLocks noChangeArrowheads="1"/>
          </p:cNvSpPr>
          <p:nvPr/>
        </p:nvSpPr>
        <p:spPr bwMode="auto">
          <a:xfrm>
            <a:off x="3492500" y="1412875"/>
            <a:ext cx="1800225" cy="1368425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800"/>
              <a:t>40</a:t>
            </a:r>
            <a:endParaRPr lang="ru-RU" sz="2800"/>
          </a:p>
        </p:txBody>
      </p:sp>
      <p:sp>
        <p:nvSpPr>
          <p:cNvPr id="34822" name="AutoShape 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5113" y="6453188"/>
            <a:ext cx="935037" cy="215900"/>
          </a:xfrm>
          <a:prstGeom prst="leftArrow">
            <a:avLst>
              <a:gd name="adj1" fmla="val 50000"/>
              <a:gd name="adj2" fmla="val 10827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-214346" y="5429264"/>
            <a:ext cx="87154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Талдықорған қаласында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І.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Жансүгіров атындағы Жетісу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университеті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WordArt 2"/>
          <p:cNvSpPr>
            <a:spLocks noChangeArrowheads="1" noChangeShapeType="1" noTextEdit="1"/>
          </p:cNvSpPr>
          <p:nvPr/>
        </p:nvSpPr>
        <p:spPr bwMode="auto">
          <a:xfrm>
            <a:off x="1619250" y="3068638"/>
            <a:ext cx="5905500" cy="1416050"/>
          </a:xfrm>
          <a:prstGeom prst="rect">
            <a:avLst/>
          </a:prstGeom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kern="10" dirty="0" err="1" smtClean="0">
                <a:gradFill rotWithShape="1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Үш бәйтерек қашан,калай</a:t>
            </a:r>
            <a:endParaRPr lang="ru-RU" sz="3600" kern="10" dirty="0">
              <a:gradFill rotWithShape="1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/>
            <a:r>
              <a:rPr lang="ru-RU" sz="3600" kern="10" dirty="0">
                <a:gradFill rotWithShape="1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3600" kern="10" dirty="0" err="1">
                <a:gradFill rotWithShape="1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қайтыс болды</a:t>
            </a:r>
            <a:r>
              <a:rPr lang="ru-RU" sz="3600" kern="10" dirty="0">
                <a:gradFill rotWithShape="1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?</a:t>
            </a:r>
          </a:p>
        </p:txBody>
      </p:sp>
      <p:sp>
        <p:nvSpPr>
          <p:cNvPr id="63491" name="WordArt 3"/>
          <p:cNvSpPr>
            <a:spLocks noChangeArrowheads="1" noChangeShapeType="1" noTextEdit="1"/>
          </p:cNvSpPr>
          <p:nvPr/>
        </p:nvSpPr>
        <p:spPr bwMode="auto">
          <a:xfrm>
            <a:off x="1403350" y="5300663"/>
            <a:ext cx="6121400" cy="13716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1181772"/>
              </a:avLst>
            </a:prstTxWarp>
          </a:bodyPr>
          <a:lstStyle/>
          <a:p>
            <a:pPr algn="ctr"/>
            <a:r>
              <a:rPr lang="ru-RU" sz="32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 KZ"/>
              </a:rPr>
              <a:t>1938 </a:t>
            </a:r>
            <a:r>
              <a:rPr lang="ru-RU" sz="3200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 KZ"/>
              </a:rPr>
              <a:t>жылы</a:t>
            </a:r>
            <a:r>
              <a:rPr lang="ru-RU" sz="32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 KZ"/>
              </a:rPr>
              <a:t> </a:t>
            </a:r>
            <a:r>
              <a:rPr lang="ru-RU" sz="3200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 KZ"/>
              </a:rPr>
              <a:t>репрессияға ұшырап </a:t>
            </a:r>
            <a:r>
              <a:rPr lang="ru-RU" sz="32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 KZ"/>
              </a:rPr>
              <a:t>,</a:t>
            </a:r>
            <a:r>
              <a:rPr lang="ru-RU" sz="3200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 KZ"/>
              </a:rPr>
              <a:t>опат</a:t>
            </a:r>
            <a:r>
              <a:rPr lang="ru-RU" sz="32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 KZ"/>
              </a:rPr>
              <a:t> </a:t>
            </a:r>
            <a:r>
              <a:rPr lang="ru-RU" sz="3200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 KZ"/>
              </a:rPr>
              <a:t>болды</a:t>
            </a:r>
            <a:endParaRPr lang="ru-RU" sz="32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latin typeface="Times New Roman KZ"/>
            </a:endParaRPr>
          </a:p>
        </p:txBody>
      </p:sp>
      <p:sp>
        <p:nvSpPr>
          <p:cNvPr id="35844" name="AutoShape 6"/>
          <p:cNvSpPr>
            <a:spLocks noChangeArrowheads="1"/>
          </p:cNvSpPr>
          <p:nvPr/>
        </p:nvSpPr>
        <p:spPr bwMode="auto">
          <a:xfrm>
            <a:off x="2843213" y="188913"/>
            <a:ext cx="3816350" cy="1079500"/>
          </a:xfrm>
          <a:prstGeom prst="flowChartTerminator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800"/>
              <a:t>Жол басы</a:t>
            </a:r>
            <a:endParaRPr lang="ru-RU" sz="2800"/>
          </a:p>
        </p:txBody>
      </p:sp>
      <p:sp>
        <p:nvSpPr>
          <p:cNvPr id="35845" name="AutoShape 7"/>
          <p:cNvSpPr>
            <a:spLocks noChangeArrowheads="1"/>
          </p:cNvSpPr>
          <p:nvPr/>
        </p:nvSpPr>
        <p:spPr bwMode="auto">
          <a:xfrm>
            <a:off x="3779838" y="1484313"/>
            <a:ext cx="1871662" cy="1368425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800"/>
              <a:t>50</a:t>
            </a:r>
            <a:endParaRPr lang="ru-RU" sz="2800"/>
          </a:p>
        </p:txBody>
      </p:sp>
      <p:sp>
        <p:nvSpPr>
          <p:cNvPr id="35846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667625" y="6021388"/>
            <a:ext cx="1008063" cy="431800"/>
          </a:xfrm>
          <a:prstGeom prst="leftArrow">
            <a:avLst>
              <a:gd name="adj1" fmla="val 50000"/>
              <a:gd name="adj2" fmla="val 5836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 animBg="1"/>
      <p:bldP spid="6349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WordArt 2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357158" y="3000372"/>
            <a:ext cx="8353425" cy="1944687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1102"/>
              </a:avLst>
            </a:prstTxWarp>
          </a:bodyPr>
          <a:lstStyle/>
          <a:p>
            <a:pPr algn="ctr"/>
            <a:r>
              <a:rPr lang="kk-KZ" sz="3200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Times New Roman KZ"/>
              </a:rPr>
              <a:t>І.Жансүгіровтің қандай поэмалары бар?</a:t>
            </a:r>
            <a:endParaRPr lang="ru-RU" sz="3200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Times New Roman KZ"/>
            </a:endParaRPr>
          </a:p>
        </p:txBody>
      </p:sp>
      <p:sp>
        <p:nvSpPr>
          <p:cNvPr id="65539" name="WordArt 3"/>
          <p:cNvSpPr>
            <a:spLocks noChangeArrowheads="1" noChangeShapeType="1" noTextEdit="1"/>
          </p:cNvSpPr>
          <p:nvPr/>
        </p:nvSpPr>
        <p:spPr bwMode="auto">
          <a:xfrm>
            <a:off x="2771775" y="5373688"/>
            <a:ext cx="3384550" cy="115728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 KZ"/>
              </a:rPr>
              <a:t>«Күйші», «Күй»</a:t>
            </a:r>
            <a:endParaRPr lang="ru-RU" sz="36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Times New Roman KZ"/>
            </a:endParaRPr>
          </a:p>
        </p:txBody>
      </p:sp>
      <p:sp>
        <p:nvSpPr>
          <p:cNvPr id="36868" name="AutoShape 4"/>
          <p:cNvSpPr>
            <a:spLocks noChangeArrowheads="1"/>
          </p:cNvSpPr>
          <p:nvPr/>
        </p:nvSpPr>
        <p:spPr bwMode="auto">
          <a:xfrm>
            <a:off x="2627313" y="188913"/>
            <a:ext cx="3529012" cy="935037"/>
          </a:xfrm>
          <a:prstGeom prst="flowChartTerminator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800" dirty="0"/>
              <a:t>Ғасырлық туынды</a:t>
            </a:r>
            <a:endParaRPr lang="ru-RU" sz="2800" dirty="0"/>
          </a:p>
        </p:txBody>
      </p:sp>
      <p:sp>
        <p:nvSpPr>
          <p:cNvPr id="36869" name="AutoShape 6"/>
          <p:cNvSpPr>
            <a:spLocks noChangeArrowheads="1"/>
          </p:cNvSpPr>
          <p:nvPr/>
        </p:nvSpPr>
        <p:spPr bwMode="auto">
          <a:xfrm>
            <a:off x="3348038" y="1412875"/>
            <a:ext cx="1655762" cy="1368425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800"/>
              <a:t>20</a:t>
            </a:r>
            <a:endParaRPr lang="ru-RU" sz="2800"/>
          </a:p>
        </p:txBody>
      </p:sp>
      <p:sp>
        <p:nvSpPr>
          <p:cNvPr id="36870" name="AutoShape 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667625" y="5876925"/>
            <a:ext cx="1008063" cy="720725"/>
          </a:xfrm>
          <a:prstGeom prst="leftArrow">
            <a:avLst>
              <a:gd name="adj1" fmla="val 50000"/>
              <a:gd name="adj2" fmla="val 349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5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8" grpId="0" animBg="1"/>
      <p:bldP spid="6553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WordArt 2"/>
          <p:cNvSpPr>
            <a:spLocks noChangeArrowheads="1" noChangeShapeType="1" noTextEdit="1"/>
          </p:cNvSpPr>
          <p:nvPr/>
        </p:nvSpPr>
        <p:spPr bwMode="auto">
          <a:xfrm>
            <a:off x="179388" y="3068638"/>
            <a:ext cx="8785225" cy="2447925"/>
          </a:xfrm>
          <a:prstGeom prst="rect">
            <a:avLst/>
          </a:prstGeom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kk-KZ" sz="2800" kern="10" dirty="0" smtClean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С.Сейфуллин қандай журналдың редакторы болды?</a:t>
            </a:r>
            <a:endParaRPr lang="ru-RU" sz="2800" kern="10" dirty="0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37892" name="AutoShape 4"/>
          <p:cNvSpPr>
            <a:spLocks noChangeArrowheads="1"/>
          </p:cNvSpPr>
          <p:nvPr/>
        </p:nvSpPr>
        <p:spPr bwMode="auto">
          <a:xfrm>
            <a:off x="2771775" y="188913"/>
            <a:ext cx="3887788" cy="935037"/>
          </a:xfrm>
          <a:prstGeom prst="flowChartTerminator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800"/>
              <a:t>Ғасырлық туынды</a:t>
            </a:r>
            <a:endParaRPr lang="ru-RU" sz="2800"/>
          </a:p>
        </p:txBody>
      </p:sp>
      <p:sp>
        <p:nvSpPr>
          <p:cNvPr id="37893" name="AutoShape 6"/>
          <p:cNvSpPr>
            <a:spLocks noChangeArrowheads="1"/>
          </p:cNvSpPr>
          <p:nvPr/>
        </p:nvSpPr>
        <p:spPr bwMode="auto">
          <a:xfrm>
            <a:off x="3563938" y="1412875"/>
            <a:ext cx="1798637" cy="1368425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800"/>
              <a:t>30</a:t>
            </a:r>
            <a:endParaRPr lang="ru-RU" sz="2800"/>
          </a:p>
        </p:txBody>
      </p:sp>
      <p:sp>
        <p:nvSpPr>
          <p:cNvPr id="37894" name="AutoShape 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712200" y="476250"/>
            <a:ext cx="431800" cy="360363"/>
          </a:xfrm>
          <a:prstGeom prst="leftArrow">
            <a:avLst>
              <a:gd name="adj1" fmla="val 50000"/>
              <a:gd name="adj2" fmla="val 2995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5103674"/>
            <a:ext cx="867519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«Әдебиет майданы» </a:t>
            </a:r>
          </a:p>
          <a:p>
            <a:pPr algn="ctr"/>
            <a:r>
              <a:rPr lang="kk-KZ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журналының редакторы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7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WordArt 2"/>
          <p:cNvSpPr>
            <a:spLocks noChangeArrowheads="1" noChangeShapeType="1" noTextEdit="1"/>
          </p:cNvSpPr>
          <p:nvPr/>
        </p:nvSpPr>
        <p:spPr bwMode="auto">
          <a:xfrm>
            <a:off x="250825" y="3500438"/>
            <a:ext cx="8569325" cy="1368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2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 KZ"/>
            </a:endParaRPr>
          </a:p>
        </p:txBody>
      </p:sp>
      <p:sp>
        <p:nvSpPr>
          <p:cNvPr id="69635" name="WordArt 3"/>
          <p:cNvSpPr>
            <a:spLocks noChangeArrowheads="1" noChangeShapeType="1" noTextEdit="1"/>
          </p:cNvSpPr>
          <p:nvPr/>
        </p:nvSpPr>
        <p:spPr bwMode="auto">
          <a:xfrm>
            <a:off x="755650" y="5229225"/>
            <a:ext cx="7129463" cy="1152525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0"/>
              </a:avLst>
            </a:prstTxWarp>
          </a:bodyPr>
          <a:lstStyle/>
          <a:p>
            <a:pPr algn="ctr"/>
            <a:endParaRPr lang="ru-RU" sz="3200" kern="10" dirty="0">
              <a:ln w="12700">
                <a:solidFill>
                  <a:srgbClr val="B2B2B2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520402"/>
                  </a:gs>
                  <a:gs pos="100000">
                    <a:srgbClr val="FFCC00"/>
                  </a:gs>
                </a:gsLst>
                <a:lin ang="5400000" scaled="1"/>
              </a:gra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latin typeface="Times New Roman KZ"/>
            </a:endParaRPr>
          </a:p>
        </p:txBody>
      </p:sp>
      <p:sp>
        <p:nvSpPr>
          <p:cNvPr id="38916" name="AutoShape 4"/>
          <p:cNvSpPr>
            <a:spLocks noChangeArrowheads="1"/>
          </p:cNvSpPr>
          <p:nvPr/>
        </p:nvSpPr>
        <p:spPr bwMode="auto">
          <a:xfrm>
            <a:off x="2627313" y="188913"/>
            <a:ext cx="3600450" cy="935037"/>
          </a:xfrm>
          <a:prstGeom prst="flowChartTerminator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400"/>
              <a:t>Ғасырлық туынды</a:t>
            </a:r>
            <a:endParaRPr lang="ru-RU" sz="2400"/>
          </a:p>
        </p:txBody>
      </p:sp>
      <p:sp>
        <p:nvSpPr>
          <p:cNvPr id="38917" name="AutoShape 6"/>
          <p:cNvSpPr>
            <a:spLocks noChangeArrowheads="1"/>
          </p:cNvSpPr>
          <p:nvPr/>
        </p:nvSpPr>
        <p:spPr bwMode="auto">
          <a:xfrm>
            <a:off x="3419475" y="1484313"/>
            <a:ext cx="1943100" cy="1368425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800"/>
              <a:t>40</a:t>
            </a:r>
            <a:endParaRPr lang="ru-RU" sz="2800"/>
          </a:p>
        </p:txBody>
      </p:sp>
      <p:sp>
        <p:nvSpPr>
          <p:cNvPr id="38918" name="AutoShape 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101013" y="6381750"/>
            <a:ext cx="647700" cy="287338"/>
          </a:xfrm>
          <a:prstGeom prst="leftArrow">
            <a:avLst>
              <a:gd name="adj1" fmla="val 50000"/>
              <a:gd name="adj2" fmla="val 5635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46" y="2000240"/>
            <a:ext cx="2571768" cy="2810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0" y="3286124"/>
            <a:ext cx="604460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Суреттегі</a:t>
            </a:r>
            <a:r>
              <a:rPr lang="ru-RU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4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қай ақын?</a:t>
            </a:r>
            <a:endParaRPr lang="ru-RU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 animBg="1"/>
      <p:bldP spid="6963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WordArt 2"/>
          <p:cNvSpPr>
            <a:spLocks noChangeArrowheads="1" noChangeShapeType="1" noTextEdit="1"/>
          </p:cNvSpPr>
          <p:nvPr/>
        </p:nvSpPr>
        <p:spPr bwMode="auto">
          <a:xfrm>
            <a:off x="323850" y="3141663"/>
            <a:ext cx="7988300" cy="19431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7255"/>
              </a:avLst>
            </a:prstTxWarp>
          </a:bodyPr>
          <a:lstStyle/>
          <a:p>
            <a:pPr algn="ctr"/>
            <a:endParaRPr lang="ru-RU" sz="32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latin typeface="Times New Roman KZ"/>
            </a:endParaRPr>
          </a:p>
        </p:txBody>
      </p:sp>
      <p:sp>
        <p:nvSpPr>
          <p:cNvPr id="71683" name="WordArt 3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971550" y="5300663"/>
            <a:ext cx="6408738" cy="12969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008000"/>
                </a:solidFill>
                <a:round/>
                <a:headEnd/>
                <a:tailEnd/>
              </a:ln>
              <a:blipFill dpi="0" rotWithShape="0">
                <a:blip r:embed="rId3"/>
                <a:srcRect/>
                <a:tile tx="0" ty="0" sx="100000" sy="100000" flip="none" algn="tl"/>
              </a:blipFill>
              <a:effectLst>
                <a:outerShdw dist="563972" dir="14049741" sx="125000" sy="125000" algn="tl" rotWithShape="0">
                  <a:srgbClr val="C7DFD3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39940" name="AutoShape 4"/>
          <p:cNvSpPr>
            <a:spLocks noChangeArrowheads="1"/>
          </p:cNvSpPr>
          <p:nvPr/>
        </p:nvSpPr>
        <p:spPr bwMode="auto">
          <a:xfrm>
            <a:off x="2771775" y="260350"/>
            <a:ext cx="3348038" cy="935038"/>
          </a:xfrm>
          <a:prstGeom prst="flowChartTerminator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800"/>
              <a:t>Баспалдақтар</a:t>
            </a:r>
            <a:endParaRPr lang="ru-RU" sz="2800"/>
          </a:p>
        </p:txBody>
      </p:sp>
      <p:sp>
        <p:nvSpPr>
          <p:cNvPr id="39941" name="AutoShape 6"/>
          <p:cNvSpPr>
            <a:spLocks noChangeArrowheads="1"/>
          </p:cNvSpPr>
          <p:nvPr/>
        </p:nvSpPr>
        <p:spPr bwMode="auto">
          <a:xfrm>
            <a:off x="3563938" y="1628775"/>
            <a:ext cx="1871662" cy="1368425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800"/>
              <a:t>50</a:t>
            </a:r>
            <a:endParaRPr lang="ru-RU" sz="2800"/>
          </a:p>
        </p:txBody>
      </p:sp>
      <p:sp>
        <p:nvSpPr>
          <p:cNvPr id="39942" name="AutoShape 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8027988" y="6308725"/>
            <a:ext cx="720725" cy="360363"/>
          </a:xfrm>
          <a:prstGeom prst="lef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87179" y="3286124"/>
            <a:ext cx="875682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/>
                <a:solidFill>
                  <a:schemeClr val="accent3"/>
                </a:solidFill>
                <a:effectLst/>
              </a:rPr>
              <a:t>С.Сейфуллин </a:t>
            </a:r>
            <a:r>
              <a:rPr lang="ru-RU" sz="2800" b="1" cap="none" spc="0" dirty="0" err="1" smtClean="0">
                <a:ln/>
                <a:solidFill>
                  <a:schemeClr val="accent3"/>
                </a:solidFill>
                <a:effectLst/>
              </a:rPr>
              <a:t>қандай орденмен</a:t>
            </a:r>
            <a:r>
              <a:rPr lang="ru-RU" sz="2800" b="1" cap="none" spc="0" dirty="0" smtClean="0">
                <a:ln/>
                <a:solidFill>
                  <a:schemeClr val="accent3"/>
                </a:solidFill>
                <a:effectLst/>
              </a:rPr>
              <a:t> </a:t>
            </a:r>
            <a:r>
              <a:rPr lang="ru-RU" sz="2800" b="1" cap="none" spc="0" dirty="0" err="1" smtClean="0">
                <a:ln/>
                <a:solidFill>
                  <a:schemeClr val="accent3"/>
                </a:solidFill>
                <a:effectLst/>
              </a:rPr>
              <a:t>марапатталды</a:t>
            </a:r>
            <a:r>
              <a:rPr lang="ru-RU" sz="2800" b="1" cap="none" spc="0" dirty="0" smtClean="0">
                <a:ln/>
                <a:solidFill>
                  <a:schemeClr val="accent3"/>
                </a:solidFill>
                <a:effectLst/>
              </a:rPr>
              <a:t>?</a:t>
            </a:r>
            <a:endParaRPr lang="ru-RU" sz="28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2844" y="4572008"/>
            <a:ext cx="851835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err="1" smtClean="0">
                <a:ln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Еңбек </a:t>
            </a:r>
            <a:r>
              <a:rPr lang="ru-RU" sz="4800" b="1" dirty="0" err="1" smtClean="0">
                <a:ln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Қ</a:t>
            </a:r>
            <a:r>
              <a:rPr lang="ru-RU" sz="4800" b="1" cap="none" spc="0" dirty="0" err="1" smtClean="0">
                <a:ln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ызыл </a:t>
            </a:r>
            <a:r>
              <a:rPr lang="ru-RU" sz="4800" b="1" cap="none" spc="0" dirty="0" smtClean="0">
                <a:ln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Ту </a:t>
            </a:r>
            <a:r>
              <a:rPr lang="ru-RU" sz="4800" b="1" cap="none" spc="0" dirty="0" err="1" smtClean="0">
                <a:ln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орденімен</a:t>
            </a:r>
            <a:endParaRPr lang="ru-RU" sz="4800" b="1" cap="none" spc="0" dirty="0">
              <a:ln>
                <a:prstDash val="solid"/>
              </a:ln>
              <a:solidFill>
                <a:srgbClr val="FF00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WordArt 2"/>
          <p:cNvSpPr>
            <a:spLocks noChangeArrowheads="1" noChangeShapeType="1" noTextEdit="1"/>
          </p:cNvSpPr>
          <p:nvPr/>
        </p:nvSpPr>
        <p:spPr bwMode="auto">
          <a:xfrm>
            <a:off x="684213" y="3500438"/>
            <a:ext cx="7777162" cy="1857375"/>
          </a:xfrm>
          <a:prstGeom prst="rect">
            <a:avLst/>
          </a:prstGeom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endParaRPr lang="ru-RU" sz="3600" kern="10" dirty="0">
              <a:gradFill rotWithShape="1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73731" name="WordArt 3"/>
          <p:cNvSpPr>
            <a:spLocks noChangeArrowheads="1" noChangeShapeType="1" noTextEdit="1"/>
          </p:cNvSpPr>
          <p:nvPr/>
        </p:nvSpPr>
        <p:spPr bwMode="auto">
          <a:xfrm>
            <a:off x="1692275" y="5589588"/>
            <a:ext cx="5975350" cy="863600"/>
          </a:xfrm>
          <a:prstGeom prst="rect">
            <a:avLst/>
          </a:prstGeom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spc="720" dirty="0">
              <a:gradFill rotWithShape="1">
                <a:gsLst>
                  <a:gs pos="0">
                    <a:srgbClr val="AAAAAA"/>
                  </a:gs>
                  <a:gs pos="100000">
                    <a:srgbClr val="FFFFFF"/>
                  </a:gs>
                </a:gsLst>
                <a:lin ang="5400000" scaled="1"/>
              </a:gradFill>
              <a:effectLst>
                <a:outerShdw dist="45791" dir="3378596" algn="ctr" rotWithShape="0">
                  <a:srgbClr val="4D4D4D">
                    <a:alpha val="79999"/>
                  </a:srgbClr>
                </a:outerShdw>
              </a:effectLst>
              <a:latin typeface="Times New Roman KZ"/>
            </a:endParaRPr>
          </a:p>
        </p:txBody>
      </p:sp>
      <p:sp>
        <p:nvSpPr>
          <p:cNvPr id="40964" name="AutoShape 4"/>
          <p:cNvSpPr>
            <a:spLocks noChangeArrowheads="1"/>
          </p:cNvSpPr>
          <p:nvPr/>
        </p:nvSpPr>
        <p:spPr bwMode="auto">
          <a:xfrm>
            <a:off x="2843213" y="188913"/>
            <a:ext cx="3348037" cy="1079500"/>
          </a:xfrm>
          <a:prstGeom prst="flowChartTerminator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800" dirty="0"/>
              <a:t>Баспалдақтар</a:t>
            </a:r>
            <a:endParaRPr lang="ru-RU" sz="2800" dirty="0"/>
          </a:p>
        </p:txBody>
      </p:sp>
      <p:sp>
        <p:nvSpPr>
          <p:cNvPr id="40965" name="AutoShape 6"/>
          <p:cNvSpPr>
            <a:spLocks noChangeArrowheads="1"/>
          </p:cNvSpPr>
          <p:nvPr/>
        </p:nvSpPr>
        <p:spPr bwMode="auto">
          <a:xfrm>
            <a:off x="3563938" y="1628775"/>
            <a:ext cx="1870075" cy="1368425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800"/>
              <a:t>20</a:t>
            </a:r>
            <a:endParaRPr lang="ru-RU" sz="2800"/>
          </a:p>
        </p:txBody>
      </p:sp>
      <p:sp>
        <p:nvSpPr>
          <p:cNvPr id="40966" name="AutoShape 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027988" y="6165850"/>
            <a:ext cx="792162" cy="692150"/>
          </a:xfrm>
          <a:prstGeom prst="leftArrow">
            <a:avLst>
              <a:gd name="adj1" fmla="val 50000"/>
              <a:gd name="adj2" fmla="val 2861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0" y="3143248"/>
            <a:ext cx="842615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000" b="1" dirty="0" smtClean="0"/>
              <a:t>«</a:t>
            </a:r>
            <a:r>
              <a:rPr lang="en-US" sz="2000" b="1" dirty="0" err="1" smtClean="0"/>
              <a:t>Байдың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қызы</a:t>
            </a:r>
            <a:r>
              <a:rPr lang="en-US" sz="2000" b="1" dirty="0" smtClean="0"/>
              <a:t>», «</a:t>
            </a:r>
            <a:r>
              <a:rPr lang="en-US" sz="2000" b="1" dirty="0" err="1" smtClean="0"/>
              <a:t>Рәзия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қызы</a:t>
            </a:r>
            <a:r>
              <a:rPr lang="en-US" sz="2000" b="1" dirty="0" smtClean="0"/>
              <a:t>», «</a:t>
            </a:r>
            <a:r>
              <a:rPr lang="en-US" sz="2000" b="1" dirty="0" err="1" smtClean="0"/>
              <a:t>Қашқын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келіншек</a:t>
            </a:r>
            <a:r>
              <a:rPr lang="en-US" sz="2000" b="1" dirty="0" smtClean="0"/>
              <a:t>», «</a:t>
            </a:r>
            <a:r>
              <a:rPr lang="en-US" sz="2000" b="1" dirty="0" err="1" smtClean="0"/>
              <a:t>Зайкүл</a:t>
            </a:r>
            <a:r>
              <a:rPr lang="en-US" sz="2000" b="1" dirty="0" smtClean="0"/>
              <a:t>», </a:t>
            </a:r>
            <a:endParaRPr lang="kk-KZ" sz="2000" b="1" dirty="0" smtClean="0"/>
          </a:p>
          <a:p>
            <a:pPr algn="ctr"/>
            <a:r>
              <a:rPr lang="en-US" sz="2000" b="1" dirty="0" smtClean="0"/>
              <a:t>«</a:t>
            </a:r>
            <a:r>
              <a:rPr lang="en-US" sz="2000" b="1" dirty="0" err="1" smtClean="0"/>
              <a:t>Маржан</a:t>
            </a:r>
            <a:r>
              <a:rPr lang="en-US" sz="2000" b="1" dirty="0" smtClean="0"/>
              <a:t>», «</a:t>
            </a:r>
            <a:r>
              <a:rPr lang="en-US" sz="2000" b="1" dirty="0" err="1" smtClean="0"/>
              <a:t>Өтірікке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бәйге</a:t>
            </a:r>
            <a:r>
              <a:rPr lang="en-US" sz="2000" b="1" dirty="0" smtClean="0"/>
              <a:t>», «</a:t>
            </a:r>
            <a:r>
              <a:rPr lang="en-US" sz="2000" b="1" dirty="0" err="1" smtClean="0"/>
              <a:t>Хан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күйеуі</a:t>
            </a:r>
            <a:r>
              <a:rPr lang="en-US" sz="2000" b="1" dirty="0" smtClean="0"/>
              <a:t>» </a:t>
            </a:r>
            <a:endParaRPr lang="kk-KZ" sz="2000" b="1" dirty="0" smtClean="0"/>
          </a:p>
          <a:p>
            <a:pPr algn="ctr"/>
            <a:r>
              <a:rPr lang="en-US" sz="2000" b="1" dirty="0" smtClean="0"/>
              <a:t>«</a:t>
            </a:r>
            <a:r>
              <a:rPr lang="en-US" sz="2000" b="1" dirty="0" err="1" smtClean="0"/>
              <a:t>Кемпірдің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ертегісі</a:t>
            </a:r>
            <a:r>
              <a:rPr lang="en-US" sz="2000" b="1" dirty="0" smtClean="0"/>
              <a:t>», «</a:t>
            </a:r>
            <a:r>
              <a:rPr lang="en-US" sz="2000" b="1" dirty="0" err="1" smtClean="0"/>
              <a:t>Бөліс</a:t>
            </a:r>
            <a:r>
              <a:rPr lang="en-US" sz="2000" b="1" dirty="0" smtClean="0"/>
              <a:t>», «</a:t>
            </a:r>
            <a:r>
              <a:rPr lang="en-US" sz="2000" b="1" dirty="0" err="1" smtClean="0"/>
              <a:t>Мырқымбай</a:t>
            </a:r>
            <a:r>
              <a:rPr lang="en-US" sz="2000" b="1" dirty="0" smtClean="0"/>
              <a:t>» </a:t>
            </a:r>
            <a:r>
              <a:rPr lang="kk-KZ" sz="2000" b="1" dirty="0" smtClean="0"/>
              <a:t>кімнің </a:t>
            </a:r>
            <a:r>
              <a:rPr lang="en-US" sz="2000" b="1" dirty="0" err="1" smtClean="0"/>
              <a:t>поэмалары</a:t>
            </a:r>
            <a:r>
              <a:rPr lang="kk-KZ" sz="2000" b="1" dirty="0" smtClean="0"/>
              <a:t>?</a:t>
            </a:r>
            <a:endParaRPr lang="ru-RU" sz="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28860" y="4857760"/>
            <a:ext cx="36588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Б.Майлин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WordArt 2"/>
          <p:cNvSpPr>
            <a:spLocks noChangeArrowheads="1" noChangeShapeType="1" noTextEdit="1"/>
          </p:cNvSpPr>
          <p:nvPr/>
        </p:nvSpPr>
        <p:spPr bwMode="auto">
          <a:xfrm>
            <a:off x="250825" y="4214818"/>
            <a:ext cx="8893175" cy="1368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200" kern="1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Times New Roman KZ"/>
            </a:endParaRPr>
          </a:p>
        </p:txBody>
      </p:sp>
      <p:sp>
        <p:nvSpPr>
          <p:cNvPr id="75779" name="WordArt 3"/>
          <p:cNvSpPr>
            <a:spLocks noChangeArrowheads="1" noChangeShapeType="1" noTextEdit="1"/>
          </p:cNvSpPr>
          <p:nvPr/>
        </p:nvSpPr>
        <p:spPr bwMode="auto">
          <a:xfrm>
            <a:off x="2843213" y="5373688"/>
            <a:ext cx="4105275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Times New Roman KZ"/>
            </a:endParaRPr>
          </a:p>
        </p:txBody>
      </p:sp>
      <p:sp>
        <p:nvSpPr>
          <p:cNvPr id="41988" name="AutoShape 4"/>
          <p:cNvSpPr>
            <a:spLocks noChangeArrowheads="1"/>
          </p:cNvSpPr>
          <p:nvPr/>
        </p:nvSpPr>
        <p:spPr bwMode="auto">
          <a:xfrm>
            <a:off x="2555875" y="188913"/>
            <a:ext cx="3744913" cy="1079500"/>
          </a:xfrm>
          <a:prstGeom prst="flowChartTerminator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800"/>
              <a:t>Баспалдақтар</a:t>
            </a:r>
            <a:endParaRPr lang="ru-RU" sz="2800"/>
          </a:p>
        </p:txBody>
      </p:sp>
      <p:sp>
        <p:nvSpPr>
          <p:cNvPr id="41989" name="AutoShape 6"/>
          <p:cNvSpPr>
            <a:spLocks noChangeArrowheads="1"/>
          </p:cNvSpPr>
          <p:nvPr/>
        </p:nvSpPr>
        <p:spPr bwMode="auto">
          <a:xfrm>
            <a:off x="3348038" y="1700213"/>
            <a:ext cx="1871662" cy="1439862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800"/>
              <a:t>30</a:t>
            </a:r>
            <a:endParaRPr lang="ru-RU" sz="2800"/>
          </a:p>
        </p:txBody>
      </p:sp>
      <p:sp>
        <p:nvSpPr>
          <p:cNvPr id="41990" name="AutoShape 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667625" y="6308725"/>
            <a:ext cx="1152525" cy="360363"/>
          </a:xfrm>
          <a:prstGeom prst="leftArrow">
            <a:avLst>
              <a:gd name="adj1" fmla="val 50000"/>
              <a:gd name="adj2" fmla="val 7995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3429000"/>
            <a:ext cx="851605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С.Сейфуллин 1934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жылы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қандай 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поэма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жазды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?</a:t>
            </a:r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0034" y="4572008"/>
            <a:ext cx="81821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ru-RU" sz="54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«Көкшетау» поэмасы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WordArt 2"/>
          <p:cNvSpPr>
            <a:spLocks noChangeArrowheads="1" noChangeShapeType="1" noTextEdit="1"/>
          </p:cNvSpPr>
          <p:nvPr/>
        </p:nvSpPr>
        <p:spPr bwMode="auto">
          <a:xfrm>
            <a:off x="250825" y="3789363"/>
            <a:ext cx="8642350" cy="1657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endParaRPr lang="ru-RU" sz="2800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CBCBCB"/>
                  </a:gs>
                  <a:gs pos="13000">
                    <a:srgbClr val="5F5F5F"/>
                  </a:gs>
                  <a:gs pos="21001">
                    <a:srgbClr val="5F5F5F"/>
                  </a:gs>
                  <a:gs pos="63000">
                    <a:srgbClr val="FFFFFF"/>
                  </a:gs>
                  <a:gs pos="67000">
                    <a:srgbClr val="B2B2B2"/>
                  </a:gs>
                  <a:gs pos="69000">
                    <a:srgbClr val="292929"/>
                  </a:gs>
                  <a:gs pos="82001">
                    <a:srgbClr val="777777"/>
                  </a:gs>
                  <a:gs pos="100000">
                    <a:srgbClr val="EAEAEA"/>
                  </a:gs>
                </a:gsLst>
                <a:lin ang="5400000" scaled="1"/>
              </a:gradFill>
              <a:latin typeface="Times New Roman"/>
              <a:cs typeface="Times New Roman"/>
            </a:endParaRPr>
          </a:p>
        </p:txBody>
      </p:sp>
      <p:sp>
        <p:nvSpPr>
          <p:cNvPr id="77827" name="WordArt 3"/>
          <p:cNvSpPr>
            <a:spLocks noChangeArrowheads="1" noChangeShapeType="1" noTextEdit="1"/>
          </p:cNvSpPr>
          <p:nvPr/>
        </p:nvSpPr>
        <p:spPr bwMode="auto">
          <a:xfrm>
            <a:off x="323850" y="5589588"/>
            <a:ext cx="8820150" cy="1008062"/>
          </a:xfrm>
          <a:prstGeom prst="rect">
            <a:avLst/>
          </a:prstGeom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200" kern="10" dirty="0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imes New Roman KZ"/>
            </a:endParaRPr>
          </a:p>
        </p:txBody>
      </p:sp>
      <p:sp>
        <p:nvSpPr>
          <p:cNvPr id="43012" name="AutoShape 4"/>
          <p:cNvSpPr>
            <a:spLocks noChangeArrowheads="1"/>
          </p:cNvSpPr>
          <p:nvPr/>
        </p:nvSpPr>
        <p:spPr bwMode="auto">
          <a:xfrm>
            <a:off x="2627313" y="188913"/>
            <a:ext cx="3889375" cy="1079500"/>
          </a:xfrm>
          <a:prstGeom prst="flowChartTerminator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800"/>
              <a:t>Баспалдақтар</a:t>
            </a:r>
            <a:endParaRPr lang="ru-RU" sz="2800"/>
          </a:p>
        </p:txBody>
      </p:sp>
      <p:sp>
        <p:nvSpPr>
          <p:cNvPr id="43013" name="AutoShape 6"/>
          <p:cNvSpPr>
            <a:spLocks noChangeArrowheads="1"/>
          </p:cNvSpPr>
          <p:nvPr/>
        </p:nvSpPr>
        <p:spPr bwMode="auto">
          <a:xfrm>
            <a:off x="3419475" y="1773238"/>
            <a:ext cx="1871663" cy="1511300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800"/>
              <a:t>40</a:t>
            </a:r>
            <a:endParaRPr lang="ru-RU" sz="2800"/>
          </a:p>
        </p:txBody>
      </p:sp>
      <p:sp>
        <p:nvSpPr>
          <p:cNvPr id="43014" name="AutoShape 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027988" y="6308725"/>
            <a:ext cx="792162" cy="360363"/>
          </a:xfrm>
          <a:prstGeom prst="leftArrow">
            <a:avLst>
              <a:gd name="adj1" fmla="val 50000"/>
              <a:gd name="adj2" fmla="val 5495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3571876"/>
            <a:ext cx="87371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Б.Майлин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қайда оқыды?</a:t>
            </a:r>
            <a:endParaRPr lang="ru-RU" sz="54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85786" y="4786322"/>
            <a:ext cx="822308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Уфадағы «Ғалия»медресесінде</a:t>
            </a:r>
            <a:endParaRPr lang="ru-RU" sz="40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WordArt 2"/>
          <p:cNvSpPr>
            <a:spLocks noChangeArrowheads="1" noChangeShapeType="1" noTextEdit="1"/>
          </p:cNvSpPr>
          <p:nvPr/>
        </p:nvSpPr>
        <p:spPr bwMode="auto">
          <a:xfrm>
            <a:off x="1908175" y="5876925"/>
            <a:ext cx="5184775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err="1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 KZ"/>
              </a:rPr>
              <a:t>"Еңлік- Кебек</a:t>
            </a:r>
            <a:r>
              <a:rPr lang="ru-RU" sz="36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 KZ"/>
              </a:rPr>
              <a:t>" </a:t>
            </a:r>
            <a:r>
              <a:rPr lang="ru-RU" sz="3600" kern="10" dirty="0" err="1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 KZ"/>
              </a:rPr>
              <a:t>пьесасы</a:t>
            </a:r>
            <a:endParaRPr lang="ru-RU" sz="3600" kern="1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Times New Roman KZ"/>
            </a:endParaRPr>
          </a:p>
        </p:txBody>
      </p:sp>
      <p:sp>
        <p:nvSpPr>
          <p:cNvPr id="79875" name="WordArt 3"/>
          <p:cNvSpPr>
            <a:spLocks noChangeArrowheads="1" noChangeShapeType="1" noTextEdit="1"/>
          </p:cNvSpPr>
          <p:nvPr/>
        </p:nvSpPr>
        <p:spPr bwMode="auto">
          <a:xfrm>
            <a:off x="611188" y="3213100"/>
            <a:ext cx="7993062" cy="2447925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27042"/>
              </a:avLst>
            </a:prstTxWarp>
          </a:bodyPr>
          <a:lstStyle/>
          <a:p>
            <a:pPr algn="ctr"/>
            <a:r>
              <a:rPr lang="ru-RU" sz="28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rPr>
              <a:t>1917 </a:t>
            </a:r>
            <a:r>
              <a:rPr lang="ru-RU" sz="2800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rPr>
              <a:t>жылы</a:t>
            </a:r>
            <a:r>
              <a:rPr lang="ru-RU" sz="28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ru-RU" sz="2800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rPr>
              <a:t>Ойқұдық жайлауында</a:t>
            </a:r>
            <a:r>
              <a:rPr lang="ru-RU" sz="28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</a:p>
          <a:p>
            <a:pPr algn="ctr"/>
            <a:r>
              <a:rPr lang="ru-RU" sz="2800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rPr>
              <a:t>Абайдың </a:t>
            </a:r>
            <a:r>
              <a:rPr lang="ru-RU" sz="28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rPr>
              <a:t>жары </a:t>
            </a:r>
            <a:r>
              <a:rPr lang="ru-RU" sz="2800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rPr>
              <a:t>Әйгерімнің киіз</a:t>
            </a:r>
            <a:r>
              <a:rPr lang="ru-RU" sz="28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ru-RU" sz="2800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rPr>
              <a:t>үйінде</a:t>
            </a:r>
            <a:r>
              <a:rPr lang="ru-RU" sz="28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</a:p>
          <a:p>
            <a:pPr algn="ctr"/>
            <a:r>
              <a:rPr lang="ru-RU" sz="2800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rPr>
              <a:t>тұңғыш жарық көрген туындысы</a:t>
            </a:r>
            <a:r>
              <a:rPr lang="ru-RU" sz="28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</a:p>
        </p:txBody>
      </p:sp>
      <p:sp>
        <p:nvSpPr>
          <p:cNvPr id="44036" name="AutoShape 5"/>
          <p:cNvSpPr>
            <a:spLocks noChangeArrowheads="1"/>
          </p:cNvSpPr>
          <p:nvPr/>
        </p:nvSpPr>
        <p:spPr bwMode="auto">
          <a:xfrm>
            <a:off x="3708400" y="1844675"/>
            <a:ext cx="1871663" cy="1439863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800"/>
              <a:t>50</a:t>
            </a:r>
            <a:endParaRPr lang="ru-RU" sz="2800"/>
          </a:p>
        </p:txBody>
      </p:sp>
      <p:sp>
        <p:nvSpPr>
          <p:cNvPr id="44037" name="AutoShape 6"/>
          <p:cNvSpPr>
            <a:spLocks noChangeArrowheads="1"/>
          </p:cNvSpPr>
          <p:nvPr/>
        </p:nvSpPr>
        <p:spPr bwMode="auto">
          <a:xfrm>
            <a:off x="2771775" y="188913"/>
            <a:ext cx="3816350" cy="1152525"/>
          </a:xfrm>
          <a:prstGeom prst="flowChartTerminator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800" dirty="0"/>
              <a:t>Баспалдақтар</a:t>
            </a:r>
            <a:endParaRPr lang="ru-RU" sz="2800" dirty="0"/>
          </a:p>
        </p:txBody>
      </p:sp>
      <p:sp>
        <p:nvSpPr>
          <p:cNvPr id="44038" name="AutoShape 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380288" y="6021388"/>
            <a:ext cx="1295400" cy="431800"/>
          </a:xfrm>
          <a:prstGeom prst="leftArrow">
            <a:avLst>
              <a:gd name="adj1" fmla="val 50000"/>
              <a:gd name="adj2" fmla="val 7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9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9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4" grpId="0"/>
      <p:bldP spid="79875" grpId="0"/>
      <p:bldP spid="44036" grpId="0" animBg="1"/>
      <p:bldP spid="4403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601" name="Group 49"/>
          <p:cNvGraphicFramePr>
            <a:graphicFrameLocks noGrp="1"/>
          </p:cNvGraphicFramePr>
          <p:nvPr/>
        </p:nvGraphicFramePr>
        <p:xfrm>
          <a:off x="395288" y="1916113"/>
          <a:ext cx="8208962" cy="3673477"/>
        </p:xfrm>
        <a:graphic>
          <a:graphicData uri="http://schemas.openxmlformats.org/drawingml/2006/table">
            <a:tbl>
              <a:tblPr/>
              <a:tblGrid>
                <a:gridCol w="647700"/>
                <a:gridCol w="5905500"/>
                <a:gridCol w="1655762"/>
              </a:tblGrid>
              <a:tr h="611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Асқарова Динара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10 “А”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2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Ахметова Эльмира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10 “А”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4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Қоңтай Нұрбол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10 “А”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1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Алтынбекова Раушан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10 “Б”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2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5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Аймағамбет Малика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10 “Б”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1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6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Әбдірахманова Жазира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10 “Б”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Rectangle 39"/>
          <p:cNvSpPr>
            <a:spLocks noChangeArrowheads="1"/>
          </p:cNvSpPr>
          <p:nvPr/>
        </p:nvSpPr>
        <p:spPr bwMode="auto">
          <a:xfrm>
            <a:off x="468313" y="981075"/>
            <a:ext cx="8229600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kk-KZ" sz="3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Ойынға қатысушылар тізімі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endParaRPr lang="ru-RU" sz="32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WordArt 2"/>
          <p:cNvSpPr>
            <a:spLocks noChangeArrowheads="1" noChangeShapeType="1" noTextEdit="1"/>
          </p:cNvSpPr>
          <p:nvPr/>
        </p:nvSpPr>
        <p:spPr bwMode="auto">
          <a:xfrm>
            <a:off x="827088" y="3500438"/>
            <a:ext cx="7416800" cy="144145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4847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endParaRPr lang="ru-RU" sz="3600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</a:gradFill>
              <a:latin typeface="Times New Roman"/>
              <a:cs typeface="Times New Roman"/>
            </a:endParaRPr>
          </a:p>
        </p:txBody>
      </p:sp>
      <p:sp>
        <p:nvSpPr>
          <p:cNvPr id="81923" name="WordArt 3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1476375" y="5300663"/>
            <a:ext cx="7127875" cy="129698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scene3d>
              <a:camera prst="legacyPerspectiveTopLeft">
                <a:rot lat="0" lon="20519994" rev="0"/>
              </a:camera>
              <a:lightRig rig="legacyHarsh3" dir="r"/>
            </a:scene3d>
            <a:sp3d extrusionH="430200" prstMaterial="legacyMatte">
              <a:extrusionClr>
                <a:srgbClr val="006600"/>
              </a:extrusionClr>
            </a:sp3d>
          </a:bodyPr>
          <a:lstStyle/>
          <a:p>
            <a:pPr algn="ctr"/>
            <a:endParaRPr lang="ru-RU" sz="3600" kern="10" dirty="0">
              <a:ln w="9525">
                <a:round/>
                <a:headEnd/>
                <a:tailEnd/>
              </a:ln>
              <a:blipFill dpi="0" rotWithShape="0">
                <a:blip r:embed="rId3"/>
                <a:srcRect/>
                <a:tile tx="0" ty="0" sx="100000" sy="100000" flip="none" algn="tl"/>
              </a:blipFill>
              <a:latin typeface="Times New Roman KZ"/>
            </a:endParaRPr>
          </a:p>
        </p:txBody>
      </p:sp>
      <p:sp>
        <p:nvSpPr>
          <p:cNvPr id="45060" name="AutoShape 4"/>
          <p:cNvSpPr>
            <a:spLocks noChangeArrowheads="1"/>
          </p:cNvSpPr>
          <p:nvPr/>
        </p:nvSpPr>
        <p:spPr bwMode="auto">
          <a:xfrm>
            <a:off x="2555875" y="188913"/>
            <a:ext cx="3887788" cy="1079500"/>
          </a:xfrm>
          <a:prstGeom prst="flowChartTerminator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400" dirty="0"/>
              <a:t>Сегіз қырлы- бір </a:t>
            </a:r>
          </a:p>
          <a:p>
            <a:pPr algn="ctr"/>
            <a:r>
              <a:rPr lang="kk-KZ" sz="2400" dirty="0"/>
              <a:t>сырлы</a:t>
            </a:r>
            <a:endParaRPr lang="ru-RU" sz="2400" dirty="0"/>
          </a:p>
        </p:txBody>
      </p:sp>
      <p:sp>
        <p:nvSpPr>
          <p:cNvPr id="45061" name="AutoShape 5"/>
          <p:cNvSpPr>
            <a:spLocks noChangeArrowheads="1"/>
          </p:cNvSpPr>
          <p:nvPr/>
        </p:nvSpPr>
        <p:spPr bwMode="auto">
          <a:xfrm>
            <a:off x="3276600" y="1628775"/>
            <a:ext cx="1798638" cy="1512888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800" dirty="0"/>
              <a:t>20</a:t>
            </a:r>
            <a:endParaRPr lang="ru-RU" sz="2800" dirty="0"/>
          </a:p>
        </p:txBody>
      </p:sp>
      <p:sp>
        <p:nvSpPr>
          <p:cNvPr id="45062" name="AutoShape 6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8243888" y="6237288"/>
            <a:ext cx="503237" cy="288925"/>
          </a:xfrm>
          <a:prstGeom prst="leftArrow">
            <a:avLst>
              <a:gd name="adj1" fmla="val 50000"/>
              <a:gd name="adj2" fmla="val 4354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2857496"/>
            <a:ext cx="6844502" cy="181588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dirty="0" smtClean="0"/>
              <a:t> </a:t>
            </a:r>
            <a:br>
              <a:rPr lang="kk-KZ" sz="2800" dirty="0" smtClean="0"/>
            </a:br>
            <a:r>
              <a:rPr lang="kk-KZ" sz="2800" dirty="0" smtClean="0"/>
              <a:t/>
            </a:r>
            <a:br>
              <a:rPr lang="kk-KZ" sz="2800" dirty="0" smtClean="0"/>
            </a:br>
            <a:r>
              <a:rPr lang="kk-KZ" sz="2800" dirty="0" smtClean="0"/>
              <a:t/>
            </a:r>
            <a:br>
              <a:rPr lang="kk-KZ" sz="2800" dirty="0" smtClean="0"/>
            </a:br>
            <a:r>
              <a:rPr lang="kk-KZ" sz="2800" dirty="0" smtClean="0"/>
              <a:t>Ілияс Жансүгіров қашан қайтыс болды?</a:t>
            </a:r>
            <a:endParaRPr lang="ru-RU" sz="28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14348" y="5072074"/>
            <a:ext cx="6929454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2800" dirty="0" smtClean="0"/>
              <a:t> </a:t>
            </a:r>
            <a:br>
              <a:rPr lang="kk-KZ" sz="2800" dirty="0" smtClean="0"/>
            </a:br>
            <a:r>
              <a:rPr lang="kk-KZ" sz="2800" dirty="0" smtClean="0"/>
              <a:t>Ілияс Жансүгіров 1938жылы 26 ақпанда қайтыс болды.</a:t>
            </a:r>
            <a:endParaRPr lang="ru-RU" sz="28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50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0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1" grpId="0" animBg="1"/>
      <p:bldP spid="7" grpId="0"/>
      <p:bldP spid="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WordArt 2"/>
          <p:cNvSpPr>
            <a:spLocks noChangeArrowheads="1" noChangeShapeType="1" noTextEdit="1"/>
          </p:cNvSpPr>
          <p:nvPr/>
        </p:nvSpPr>
        <p:spPr bwMode="auto">
          <a:xfrm>
            <a:off x="-468313" y="4292600"/>
            <a:ext cx="10369551" cy="50482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946612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latin typeface="Times New Roman KZ"/>
            </a:endParaRPr>
          </a:p>
        </p:txBody>
      </p:sp>
      <p:sp>
        <p:nvSpPr>
          <p:cNvPr id="83971" name="WordArt 3"/>
          <p:cNvSpPr>
            <a:spLocks noChangeArrowheads="1" noChangeShapeType="1" noTextEdit="1"/>
          </p:cNvSpPr>
          <p:nvPr/>
        </p:nvSpPr>
        <p:spPr bwMode="auto">
          <a:xfrm>
            <a:off x="1116013" y="5516563"/>
            <a:ext cx="7416800" cy="1028700"/>
          </a:xfrm>
          <a:prstGeom prst="rect">
            <a:avLst/>
          </a:prstGeom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spc="720" dirty="0">
              <a:gradFill rotWithShape="1">
                <a:gsLst>
                  <a:gs pos="0">
                    <a:srgbClr val="AAAAAA"/>
                  </a:gs>
                  <a:gs pos="100000">
                    <a:srgbClr val="FFFFFF"/>
                  </a:gs>
                </a:gsLst>
                <a:lin ang="5400000" scaled="1"/>
              </a:gradFill>
              <a:effectLst>
                <a:outerShdw dist="45791" dir="3378596" algn="ctr" rotWithShape="0">
                  <a:srgbClr val="4D4D4D">
                    <a:alpha val="79999"/>
                  </a:srgbClr>
                </a:outerShdw>
              </a:effectLst>
              <a:latin typeface="Times New Roman KZ"/>
            </a:endParaRPr>
          </a:p>
        </p:txBody>
      </p:sp>
      <p:sp>
        <p:nvSpPr>
          <p:cNvPr id="46084" name="AutoShape 4"/>
          <p:cNvSpPr>
            <a:spLocks noChangeArrowheads="1"/>
          </p:cNvSpPr>
          <p:nvPr/>
        </p:nvSpPr>
        <p:spPr bwMode="auto">
          <a:xfrm>
            <a:off x="2771775" y="188913"/>
            <a:ext cx="3600450" cy="1008062"/>
          </a:xfrm>
          <a:prstGeom prst="flowChartTerminator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400" dirty="0"/>
              <a:t>Сегіз қырлы- бір </a:t>
            </a:r>
          </a:p>
          <a:p>
            <a:pPr algn="ctr"/>
            <a:r>
              <a:rPr lang="kk-KZ" sz="2400" dirty="0"/>
              <a:t>сырлы</a:t>
            </a:r>
            <a:endParaRPr lang="ru-RU" sz="2400" dirty="0"/>
          </a:p>
        </p:txBody>
      </p:sp>
      <p:sp>
        <p:nvSpPr>
          <p:cNvPr id="46085" name="AutoShape 6"/>
          <p:cNvSpPr>
            <a:spLocks noChangeArrowheads="1"/>
          </p:cNvSpPr>
          <p:nvPr/>
        </p:nvSpPr>
        <p:spPr bwMode="auto">
          <a:xfrm>
            <a:off x="3492500" y="1557338"/>
            <a:ext cx="1871663" cy="1439862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800"/>
              <a:t>30</a:t>
            </a:r>
            <a:endParaRPr lang="ru-RU" sz="2800"/>
          </a:p>
        </p:txBody>
      </p:sp>
      <p:sp>
        <p:nvSpPr>
          <p:cNvPr id="46086" name="AutoShape 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5113" y="6308725"/>
            <a:ext cx="790575" cy="360363"/>
          </a:xfrm>
          <a:prstGeom prst="leftArrow">
            <a:avLst>
              <a:gd name="adj1" fmla="val 50000"/>
              <a:gd name="adj2" fmla="val 5484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0" y="3000372"/>
            <a:ext cx="836132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І.Жансүгіров </a:t>
            </a:r>
          </a:p>
          <a:p>
            <a:pPr algn="ctr"/>
            <a:r>
              <a:rPr lang="kk-KZ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қандай ақын деген атқа  ие болған?</a:t>
            </a:r>
            <a:endParaRPr lang="ru-RU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1472" y="4929198"/>
            <a:ext cx="831028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100" dirty="0" err="1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Ақындықтың </a:t>
            </a:r>
            <a:r>
              <a:rPr lang="ru-RU" sz="4000" b="1" spc="100" dirty="0" err="1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Құлагері атанған</a:t>
            </a:r>
            <a:endParaRPr lang="ru-RU" sz="40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4" grpId="0" animBg="1"/>
      <p:bldP spid="4608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WordArt 2"/>
          <p:cNvSpPr>
            <a:spLocks noChangeArrowheads="1" noChangeShapeType="1" noTextEdit="1"/>
          </p:cNvSpPr>
          <p:nvPr/>
        </p:nvSpPr>
        <p:spPr bwMode="auto">
          <a:xfrm>
            <a:off x="179388" y="3429000"/>
            <a:ext cx="8642350" cy="14779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Times New Roman KZ"/>
            </a:endParaRPr>
          </a:p>
        </p:txBody>
      </p:sp>
      <p:sp>
        <p:nvSpPr>
          <p:cNvPr id="86019" name="WordArt 3"/>
          <p:cNvSpPr>
            <a:spLocks noChangeArrowheads="1" noChangeShapeType="1" noTextEdit="1"/>
          </p:cNvSpPr>
          <p:nvPr/>
        </p:nvSpPr>
        <p:spPr bwMode="auto">
          <a:xfrm>
            <a:off x="0" y="5572140"/>
            <a:ext cx="8785225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Times New Roman KZ"/>
            </a:endParaRPr>
          </a:p>
        </p:txBody>
      </p:sp>
      <p:sp>
        <p:nvSpPr>
          <p:cNvPr id="47108" name="AutoShape 4"/>
          <p:cNvSpPr>
            <a:spLocks noChangeArrowheads="1"/>
          </p:cNvSpPr>
          <p:nvPr/>
        </p:nvSpPr>
        <p:spPr bwMode="auto">
          <a:xfrm>
            <a:off x="2411413" y="260350"/>
            <a:ext cx="3887787" cy="1152525"/>
          </a:xfrm>
          <a:prstGeom prst="flowChartTerminator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800" dirty="0"/>
              <a:t>Сегіз қырлы- бір </a:t>
            </a:r>
          </a:p>
          <a:p>
            <a:pPr algn="ctr"/>
            <a:r>
              <a:rPr lang="kk-KZ" sz="2800" dirty="0"/>
              <a:t>сырлы</a:t>
            </a:r>
            <a:endParaRPr lang="ru-RU" sz="2800" dirty="0"/>
          </a:p>
        </p:txBody>
      </p:sp>
      <p:sp>
        <p:nvSpPr>
          <p:cNvPr id="47109" name="AutoShape 5"/>
          <p:cNvSpPr>
            <a:spLocks noChangeArrowheads="1"/>
          </p:cNvSpPr>
          <p:nvPr/>
        </p:nvSpPr>
        <p:spPr bwMode="auto">
          <a:xfrm>
            <a:off x="3419475" y="1628775"/>
            <a:ext cx="1871663" cy="1511300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800"/>
              <a:t>40</a:t>
            </a:r>
            <a:endParaRPr lang="ru-RU" sz="2800"/>
          </a:p>
        </p:txBody>
      </p:sp>
      <p:sp>
        <p:nvSpPr>
          <p:cNvPr id="47110" name="AutoShape 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5113" y="6165850"/>
            <a:ext cx="863600" cy="431800"/>
          </a:xfrm>
          <a:prstGeom prst="lef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214414" y="3286124"/>
            <a:ext cx="707123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Сәкен кімнің </a:t>
            </a:r>
          </a:p>
          <a:p>
            <a:pPr algn="ctr"/>
            <a:r>
              <a:rPr lang="kk-KZ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ақындығына тәнті болған?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00430" y="4929198"/>
            <a:ext cx="19148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Абай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 animBg="1"/>
      <p:bldP spid="47109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WordArt 2" descr="Белый мрамор"/>
          <p:cNvSpPr>
            <a:spLocks noChangeArrowheads="1" noChangeShapeType="1" noTextEdit="1"/>
          </p:cNvSpPr>
          <p:nvPr/>
        </p:nvSpPr>
        <p:spPr bwMode="auto">
          <a:xfrm>
            <a:off x="611188" y="3644900"/>
            <a:ext cx="7561262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endParaRPr lang="ru-RU" sz="3600" kern="10" dirty="0">
              <a:ln w="9525">
                <a:round/>
                <a:headEnd/>
                <a:tailEnd/>
              </a:ln>
              <a:blipFill dpi="0" rotWithShape="0">
                <a:blip r:embed="rId3"/>
                <a:srcRect/>
                <a:tile tx="0" ty="0" sx="100000" sy="100000" flip="none" algn="tl"/>
              </a:blipFill>
              <a:latin typeface="Times New Roman KZ"/>
            </a:endParaRPr>
          </a:p>
        </p:txBody>
      </p:sp>
      <p:sp>
        <p:nvSpPr>
          <p:cNvPr id="88067" name="WordArt 3"/>
          <p:cNvSpPr>
            <a:spLocks noChangeArrowheads="1" noChangeShapeType="1" noTextEdit="1"/>
          </p:cNvSpPr>
          <p:nvPr/>
        </p:nvSpPr>
        <p:spPr bwMode="auto">
          <a:xfrm>
            <a:off x="323850" y="4437063"/>
            <a:ext cx="8496300" cy="242093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endParaRPr lang="ru-RU" sz="32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Times New Roman KZ"/>
            </a:endParaRPr>
          </a:p>
        </p:txBody>
      </p:sp>
      <p:sp>
        <p:nvSpPr>
          <p:cNvPr id="48132" name="AutoShape 4"/>
          <p:cNvSpPr>
            <a:spLocks noChangeArrowheads="1"/>
          </p:cNvSpPr>
          <p:nvPr/>
        </p:nvSpPr>
        <p:spPr bwMode="auto">
          <a:xfrm>
            <a:off x="2411413" y="333375"/>
            <a:ext cx="3889375" cy="1079500"/>
          </a:xfrm>
          <a:prstGeom prst="flowChartTerminator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800" dirty="0"/>
              <a:t>Сегіз қырлы- бір </a:t>
            </a:r>
          </a:p>
          <a:p>
            <a:pPr algn="ctr"/>
            <a:r>
              <a:rPr lang="kk-KZ" sz="2800" dirty="0"/>
              <a:t>сырлы</a:t>
            </a:r>
            <a:endParaRPr lang="ru-RU" sz="2800" dirty="0"/>
          </a:p>
        </p:txBody>
      </p:sp>
      <p:sp>
        <p:nvSpPr>
          <p:cNvPr id="48133" name="AutoShape 5"/>
          <p:cNvSpPr>
            <a:spLocks noChangeArrowheads="1"/>
          </p:cNvSpPr>
          <p:nvPr/>
        </p:nvSpPr>
        <p:spPr bwMode="auto">
          <a:xfrm>
            <a:off x="3563938" y="1700213"/>
            <a:ext cx="1871662" cy="1439862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800"/>
              <a:t>50</a:t>
            </a:r>
            <a:endParaRPr lang="ru-RU" sz="2800"/>
          </a:p>
        </p:txBody>
      </p:sp>
      <p:sp>
        <p:nvSpPr>
          <p:cNvPr id="48134" name="AutoShape 6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885113" y="6092825"/>
            <a:ext cx="935037" cy="576263"/>
          </a:xfrm>
          <a:prstGeom prst="leftArrow">
            <a:avLst>
              <a:gd name="adj1" fmla="val 50000"/>
              <a:gd name="adj2" fmla="val 4056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3143248"/>
            <a:ext cx="7964937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Б.Майлиннің</a:t>
            </a: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</a:p>
          <a:p>
            <a:pPr algn="ctr"/>
            <a:r>
              <a:rPr lang="ru-RU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алғашқы прозалық туындысы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14414" y="5072074"/>
            <a:ext cx="66704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“Шұғаның белгісі”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 animBg="1"/>
      <p:bldP spid="4813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643042" y="2000240"/>
            <a:ext cx="564360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8000" b="1" cap="none" spc="0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4-кезең</a:t>
            </a:r>
          </a:p>
          <a:p>
            <a:pPr algn="ctr"/>
            <a:r>
              <a:rPr lang="ru-RU" sz="8000" b="1" cap="none" spc="0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Полиглот</a:t>
            </a:r>
            <a:endParaRPr lang="ru-RU" sz="8000" b="1" cap="none" spc="0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85786" y="785794"/>
            <a:ext cx="7858180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12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5-кезең</a:t>
            </a:r>
          </a:p>
          <a:p>
            <a:pPr algn="ctr"/>
            <a:r>
              <a:rPr lang="ru-RU" sz="120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Көкпар</a:t>
            </a:r>
            <a:endParaRPr lang="ru-RU" sz="120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610244"/>
          </a:xfrm>
        </p:spPr>
        <p:txBody>
          <a:bodyPr>
            <a:normAutofit fontScale="55000" lnSpcReduction="20000"/>
          </a:bodyPr>
          <a:lstStyle/>
          <a:p>
            <a:pPr marL="514350" lvl="0" indent="-514350" fontAlgn="base">
              <a:buFont typeface="+mj-lt"/>
              <a:buAutoNum type="arabicPeriod"/>
            </a:pPr>
            <a:r>
              <a:rPr lang="ru-RU" dirty="0" err="1" smtClean="0"/>
              <a:t>Бүкіл әлемдік тартылыс</a:t>
            </a:r>
            <a:r>
              <a:rPr lang="ru-RU" dirty="0" smtClean="0"/>
              <a:t> </a:t>
            </a:r>
            <a:r>
              <a:rPr lang="ru-RU" dirty="0" err="1" smtClean="0"/>
              <a:t>заңын ашқан ағылшынның ұлы физигі</a:t>
            </a:r>
            <a:r>
              <a:rPr lang="ru-RU" dirty="0" smtClean="0"/>
              <a:t> </a:t>
            </a:r>
            <a:r>
              <a:rPr lang="ru-RU" dirty="0" err="1" smtClean="0"/>
              <a:t>әрі </a:t>
            </a:r>
            <a:r>
              <a:rPr lang="ru-RU" dirty="0" err="1" smtClean="0"/>
              <a:t>математигі</a:t>
            </a:r>
            <a:r>
              <a:rPr lang="ru-RU" dirty="0" smtClean="0"/>
              <a:t> (И.Ньютон</a:t>
            </a:r>
            <a:r>
              <a:rPr lang="ru-RU" dirty="0" smtClean="0"/>
              <a:t>)</a:t>
            </a:r>
            <a:endParaRPr lang="ru-RU" dirty="0" smtClean="0"/>
          </a:p>
          <a:p>
            <a:pPr marL="514350" lvl="0" indent="-514350" fontAlgn="base">
              <a:buFont typeface="+mj-lt"/>
              <a:buAutoNum type="arabicPeriod"/>
            </a:pPr>
            <a:r>
              <a:rPr lang="ru-RU" dirty="0" smtClean="0"/>
              <a:t>“</a:t>
            </a:r>
            <a:r>
              <a:rPr lang="ru-RU" dirty="0" err="1" smtClean="0"/>
              <a:t>Жеті</a:t>
            </a:r>
            <a:r>
              <a:rPr lang="ru-RU" dirty="0" smtClean="0"/>
              <a:t> </a:t>
            </a:r>
            <a:r>
              <a:rPr lang="ru-RU" dirty="0" err="1" smtClean="0"/>
              <a:t>жарғы” заңдар жинағы қай ханның тұсында жазылған?</a:t>
            </a:r>
            <a:r>
              <a:rPr lang="ru-RU" dirty="0" smtClean="0"/>
              <a:t>  </a:t>
            </a:r>
            <a:r>
              <a:rPr lang="ru-RU" dirty="0" err="1" smtClean="0"/>
              <a:t>(Тәуке </a:t>
            </a:r>
            <a:r>
              <a:rPr lang="ru-RU" dirty="0" smtClean="0"/>
              <a:t>хан)</a:t>
            </a:r>
            <a:endParaRPr lang="ru-RU" dirty="0" smtClean="0"/>
          </a:p>
          <a:p>
            <a:pPr marL="514350" lvl="0" indent="-514350" fontAlgn="base">
              <a:buFont typeface="+mj-lt"/>
              <a:buAutoNum type="arabicPeriod"/>
            </a:pPr>
            <a:r>
              <a:rPr lang="ru-RU" dirty="0" smtClean="0"/>
              <a:t>«</a:t>
            </a:r>
            <a:r>
              <a:rPr lang="ru-RU" dirty="0" err="1" smtClean="0"/>
              <a:t>Еспембет</a:t>
            </a:r>
            <a:r>
              <a:rPr lang="ru-RU" dirty="0" smtClean="0"/>
              <a:t>» </a:t>
            </a:r>
            <a:r>
              <a:rPr lang="ru-RU" dirty="0" err="1" smtClean="0"/>
              <a:t>дастаының </a:t>
            </a:r>
            <a:r>
              <a:rPr lang="ru-RU" dirty="0" smtClean="0"/>
              <a:t>авторы (</a:t>
            </a:r>
            <a:r>
              <a:rPr lang="ru-RU" dirty="0" err="1" smtClean="0"/>
              <a:t>Дулат</a:t>
            </a:r>
            <a:r>
              <a:rPr lang="ru-RU" dirty="0" smtClean="0"/>
              <a:t> </a:t>
            </a:r>
            <a:r>
              <a:rPr lang="ru-RU" dirty="0" err="1" smtClean="0"/>
              <a:t>Бабатайұлы</a:t>
            </a:r>
            <a:r>
              <a:rPr lang="ru-RU" dirty="0" smtClean="0"/>
              <a:t>)</a:t>
            </a:r>
          </a:p>
          <a:p>
            <a:pPr marL="514350" lvl="0" indent="-514350" fontAlgn="base">
              <a:buFont typeface="+mj-lt"/>
              <a:buAutoNum type="arabicPeriod"/>
            </a:pPr>
            <a:r>
              <a:rPr lang="ru-RU" dirty="0" smtClean="0"/>
              <a:t> </a:t>
            </a:r>
            <a:r>
              <a:rPr lang="ru-RU" dirty="0" err="1" smtClean="0"/>
              <a:t>Адамдар</a:t>
            </a:r>
            <a:r>
              <a:rPr lang="ru-RU" dirty="0" smtClean="0"/>
              <a:t> </a:t>
            </a:r>
            <a:r>
              <a:rPr lang="ru-RU" dirty="0" err="1" smtClean="0"/>
              <a:t>қауымдастығының рудан</a:t>
            </a:r>
            <a:r>
              <a:rPr lang="ru-RU" dirty="0" smtClean="0"/>
              <a:t> </a:t>
            </a:r>
            <a:r>
              <a:rPr lang="ru-RU" dirty="0" err="1" smtClean="0"/>
              <a:t>жоғары сатысы</a:t>
            </a:r>
            <a:r>
              <a:rPr lang="ru-RU" dirty="0" smtClean="0"/>
              <a:t>   </a:t>
            </a:r>
            <a:r>
              <a:rPr lang="ru-RU" dirty="0" smtClean="0"/>
              <a:t> (</a:t>
            </a:r>
            <a:r>
              <a:rPr lang="ru-RU" dirty="0" err="1" smtClean="0"/>
              <a:t>тайпа</a:t>
            </a:r>
            <a:r>
              <a:rPr lang="ru-RU" dirty="0" smtClean="0"/>
              <a:t>)</a:t>
            </a:r>
            <a:endParaRPr lang="ru-RU" dirty="0" smtClean="0"/>
          </a:p>
          <a:p>
            <a:pPr marL="514350" lvl="0" indent="-514350" fontAlgn="base">
              <a:buFont typeface="+mj-lt"/>
              <a:buAutoNum type="arabicPeriod"/>
            </a:pPr>
            <a:r>
              <a:rPr lang="ru-RU" dirty="0" err="1" smtClean="0"/>
              <a:t>Зар</a:t>
            </a:r>
            <a:r>
              <a:rPr lang="ru-RU" dirty="0" smtClean="0"/>
              <a:t> </a:t>
            </a:r>
            <a:r>
              <a:rPr lang="ru-RU" dirty="0" err="1" smtClean="0"/>
              <a:t>заман</a:t>
            </a:r>
            <a:r>
              <a:rPr lang="ru-RU" dirty="0" smtClean="0"/>
              <a:t> </a:t>
            </a:r>
            <a:r>
              <a:rPr lang="ru-RU" dirty="0" err="1" smtClean="0"/>
              <a:t>ақындары кім</a:t>
            </a:r>
            <a:r>
              <a:rPr lang="ru-RU" dirty="0" smtClean="0"/>
              <a:t>?(</a:t>
            </a:r>
            <a:r>
              <a:rPr lang="ru-RU" dirty="0" err="1" smtClean="0"/>
              <a:t>Шортанбай</a:t>
            </a:r>
            <a:r>
              <a:rPr lang="ru-RU" dirty="0" smtClean="0"/>
              <a:t> </a:t>
            </a:r>
            <a:r>
              <a:rPr lang="ru-RU" dirty="0" err="1" smtClean="0"/>
              <a:t>Мұрат Дулат</a:t>
            </a:r>
            <a:r>
              <a:rPr lang="ru-RU" dirty="0" smtClean="0"/>
              <a:t>)</a:t>
            </a:r>
          </a:p>
          <a:p>
            <a:pPr marL="514350" lvl="0" indent="-514350" fontAlgn="base">
              <a:buFont typeface="+mj-lt"/>
              <a:buAutoNum type="arabicPeriod"/>
            </a:pPr>
            <a:r>
              <a:rPr lang="kk-KZ" dirty="0" smtClean="0"/>
              <a:t> </a:t>
            </a:r>
            <a:r>
              <a:rPr lang="kk-KZ" dirty="0" smtClean="0"/>
              <a:t>Тілдердің жиынтығын зерттейтін сала (лексика)</a:t>
            </a:r>
            <a:endParaRPr lang="ru-RU" dirty="0" smtClean="0"/>
          </a:p>
          <a:p>
            <a:pPr marL="514350" lvl="0" indent="-514350" fontAlgn="base">
              <a:buFont typeface="+mj-lt"/>
              <a:buAutoNum type="arabicPeriod"/>
            </a:pPr>
            <a:r>
              <a:rPr lang="ru-RU" dirty="0" err="1" smtClean="0"/>
              <a:t>Қазақстан Республикасы</a:t>
            </a:r>
            <a:r>
              <a:rPr lang="ru-RU" dirty="0" smtClean="0"/>
              <a:t> </a:t>
            </a:r>
            <a:r>
              <a:rPr lang="ru-RU" dirty="0" err="1" smtClean="0"/>
              <a:t>Президенті</a:t>
            </a:r>
            <a:r>
              <a:rPr lang="ru-RU" dirty="0" smtClean="0"/>
              <a:t>  </a:t>
            </a:r>
            <a:r>
              <a:rPr lang="ru-RU" dirty="0" err="1" smtClean="0"/>
              <a:t>кашан</a:t>
            </a:r>
            <a:r>
              <a:rPr lang="ru-RU" dirty="0" smtClean="0"/>
              <a:t> </a:t>
            </a:r>
            <a:r>
              <a:rPr lang="ru-RU" dirty="0" err="1" smtClean="0"/>
              <a:t>сайланды</a:t>
            </a:r>
            <a:r>
              <a:rPr lang="ru-RU" dirty="0" smtClean="0"/>
              <a:t>?</a:t>
            </a:r>
            <a:r>
              <a:rPr lang="ru-RU" dirty="0" smtClean="0"/>
              <a:t> </a:t>
            </a:r>
            <a:r>
              <a:rPr lang="ru-RU" dirty="0" smtClean="0"/>
              <a:t>(</a:t>
            </a:r>
            <a:r>
              <a:rPr lang="ru-RU" dirty="0" smtClean="0"/>
              <a:t>1991 </a:t>
            </a:r>
            <a:r>
              <a:rPr lang="ru-RU" dirty="0" err="1" smtClean="0"/>
              <a:t>жылы</a:t>
            </a:r>
            <a:r>
              <a:rPr lang="ru-RU" dirty="0" smtClean="0"/>
              <a:t> 1 </a:t>
            </a:r>
            <a:r>
              <a:rPr lang="ru-RU" dirty="0" err="1" smtClean="0"/>
              <a:t>желтоқсанда</a:t>
            </a:r>
            <a:r>
              <a:rPr lang="ru-RU" dirty="0" smtClean="0"/>
              <a:t>) </a:t>
            </a:r>
            <a:endParaRPr lang="ru-RU" dirty="0" smtClean="0"/>
          </a:p>
          <a:p>
            <a:pPr marL="514350" lvl="0" indent="-514350" fontAlgn="base">
              <a:buFont typeface="+mj-lt"/>
              <a:buAutoNum type="arabicPeriod"/>
            </a:pPr>
            <a:r>
              <a:rPr lang="ru-RU" dirty="0" err="1" smtClean="0"/>
              <a:t>Үнемі солтүстік бағытты көрсетіп тұратын жұлдыз  </a:t>
            </a:r>
            <a:r>
              <a:rPr lang="ru-RU" dirty="0" err="1" smtClean="0"/>
              <a:t>(Темірқазық</a:t>
            </a:r>
            <a:r>
              <a:rPr lang="ru-RU" dirty="0" smtClean="0"/>
              <a:t>)</a:t>
            </a:r>
            <a:r>
              <a:rPr lang="ru-RU" dirty="0" smtClean="0"/>
              <a:t>  </a:t>
            </a:r>
          </a:p>
          <a:p>
            <a:pPr marL="514350" indent="-514350" fontAlgn="base">
              <a:buFont typeface="+mj-lt"/>
              <a:buAutoNum type="arabicPeriod"/>
            </a:pPr>
            <a:r>
              <a:rPr lang="ru-RU" dirty="0" err="1" smtClean="0"/>
              <a:t>Бұқаралық ақпарат құралдары дегеніміз</a:t>
            </a:r>
            <a:r>
              <a:rPr lang="ru-RU" dirty="0" smtClean="0"/>
              <a:t> не?     </a:t>
            </a:r>
            <a:r>
              <a:rPr lang="ru-RU" i="1" u="sng" dirty="0" smtClean="0"/>
              <a:t>газет, журнал, </a:t>
            </a:r>
            <a:r>
              <a:rPr lang="ru-RU" i="1" u="sng" dirty="0" smtClean="0"/>
              <a:t>телевидение</a:t>
            </a:r>
            <a:r>
              <a:rPr lang="ru-RU" dirty="0" smtClean="0"/>
              <a:t> </a:t>
            </a:r>
          </a:p>
          <a:p>
            <a:pPr marL="514350" lvl="0" indent="-514350" fontAlgn="base">
              <a:buFont typeface="+mj-lt"/>
              <a:buAutoNum type="arabicPeriod"/>
            </a:pPr>
            <a:r>
              <a:rPr lang="ru-RU" dirty="0" smtClean="0"/>
              <a:t>«</a:t>
            </a:r>
            <a:r>
              <a:rPr lang="ru-RU" dirty="0" err="1" smtClean="0"/>
              <a:t>Жасымнан</a:t>
            </a:r>
            <a:r>
              <a:rPr lang="ru-RU" dirty="0" smtClean="0"/>
              <a:t> </a:t>
            </a:r>
            <a:r>
              <a:rPr lang="ru-RU" dirty="0" err="1" smtClean="0"/>
              <a:t>жетік</a:t>
            </a:r>
            <a:r>
              <a:rPr lang="ru-RU" dirty="0" smtClean="0"/>
              <a:t> </a:t>
            </a:r>
            <a:r>
              <a:rPr lang="ru-RU" dirty="0" err="1" smtClean="0"/>
              <a:t>білдім</a:t>
            </a:r>
            <a:r>
              <a:rPr lang="ru-RU" dirty="0" smtClean="0"/>
              <a:t> </a:t>
            </a:r>
            <a:r>
              <a:rPr lang="ru-RU" dirty="0" err="1" smtClean="0"/>
              <a:t>түрік тілін</a:t>
            </a:r>
            <a:r>
              <a:rPr lang="ru-RU" dirty="0" smtClean="0"/>
              <a:t>» </a:t>
            </a:r>
            <a:r>
              <a:rPr lang="ru-RU" dirty="0" err="1" smtClean="0"/>
              <a:t>өлеңінің </a:t>
            </a:r>
            <a:r>
              <a:rPr lang="ru-RU" dirty="0" smtClean="0"/>
              <a:t>авторы?</a:t>
            </a:r>
            <a:r>
              <a:rPr lang="ru-RU" dirty="0" smtClean="0"/>
              <a:t>    </a:t>
            </a:r>
            <a:r>
              <a:rPr lang="ru-RU" dirty="0" err="1" smtClean="0"/>
              <a:t>(Шәкәрім</a:t>
            </a:r>
            <a:r>
              <a:rPr lang="ru-RU" dirty="0" smtClean="0"/>
              <a:t>)</a:t>
            </a:r>
            <a:r>
              <a:rPr lang="ru-RU" dirty="0" smtClean="0"/>
              <a:t>         </a:t>
            </a:r>
          </a:p>
          <a:p>
            <a:pPr marL="514350" lvl="0" indent="-514350" fontAlgn="base">
              <a:buFont typeface="+mj-lt"/>
              <a:buAutoNum type="arabicPeriod"/>
            </a:pPr>
            <a:r>
              <a:rPr lang="ru-RU" dirty="0" smtClean="0"/>
              <a:t>О </a:t>
            </a:r>
            <a:r>
              <a:rPr lang="ru-RU" dirty="0" err="1" smtClean="0"/>
              <a:t>Ақтан жас</a:t>
            </a:r>
            <a:r>
              <a:rPr lang="ru-RU" dirty="0" smtClean="0"/>
              <a:t>, </a:t>
            </a:r>
            <a:r>
              <a:rPr lang="ru-RU" dirty="0" err="1" smtClean="0"/>
              <a:t>Ақтан </a:t>
            </a:r>
            <a:r>
              <a:rPr lang="ru-RU" dirty="0" err="1" smtClean="0"/>
              <a:t>жас</a:t>
            </a:r>
            <a:r>
              <a:rPr lang="ru-RU" dirty="0" smtClean="0"/>
              <a:t> </a:t>
            </a:r>
            <a:r>
              <a:rPr lang="ru-RU" dirty="0" err="1" smtClean="0"/>
              <a:t>кімнің шығармасы</a:t>
            </a:r>
            <a:r>
              <a:rPr lang="ru-RU" dirty="0" smtClean="0"/>
              <a:t>? </a:t>
            </a:r>
            <a:r>
              <a:rPr lang="ru-RU" dirty="0" err="1" smtClean="0"/>
              <a:t>(Д.Бабатайұлы</a:t>
            </a:r>
            <a:r>
              <a:rPr lang="ru-RU" dirty="0" smtClean="0"/>
              <a:t>)</a:t>
            </a:r>
            <a:endParaRPr lang="ru-RU" dirty="0" smtClean="0"/>
          </a:p>
          <a:p>
            <a:pPr marL="514350" lvl="0" indent="-514350" fontAlgn="base">
              <a:buFont typeface="+mj-lt"/>
              <a:buAutoNum type="arabicPeriod"/>
            </a:pPr>
            <a:r>
              <a:rPr lang="ru-RU" dirty="0" err="1" smtClean="0"/>
              <a:t>«Қырық мысал</a:t>
            </a:r>
            <a:r>
              <a:rPr lang="ru-RU" dirty="0" smtClean="0"/>
              <a:t>»</a:t>
            </a:r>
            <a:r>
              <a:rPr lang="ru-RU" dirty="0" smtClean="0"/>
              <a:t>, </a:t>
            </a:r>
            <a:r>
              <a:rPr lang="ru-RU" dirty="0" err="1" smtClean="0"/>
              <a:t>«Маса»жинақтарының </a:t>
            </a:r>
            <a:r>
              <a:rPr lang="ru-RU" dirty="0" smtClean="0"/>
              <a:t>авторы</a:t>
            </a:r>
            <a:r>
              <a:rPr lang="ru-RU" dirty="0" smtClean="0"/>
              <a:t>?</a:t>
            </a:r>
            <a:r>
              <a:rPr lang="ru-RU" dirty="0" smtClean="0"/>
              <a:t>  </a:t>
            </a:r>
            <a:r>
              <a:rPr lang="ru-RU" dirty="0" err="1" smtClean="0"/>
              <a:t>(А.Байтұрсынұлы</a:t>
            </a:r>
            <a:r>
              <a:rPr lang="ru-RU" dirty="0" smtClean="0"/>
              <a:t>)</a:t>
            </a:r>
            <a:r>
              <a:rPr lang="ru-RU" dirty="0" smtClean="0"/>
              <a:t>   </a:t>
            </a:r>
          </a:p>
          <a:p>
            <a:pPr marL="514350" lvl="0" indent="-514350" fontAlgn="base">
              <a:buFont typeface="+mj-lt"/>
              <a:buAutoNum type="arabicPeriod"/>
            </a:pPr>
            <a:r>
              <a:rPr lang="ru-RU" dirty="0" err="1" smtClean="0"/>
              <a:t>Қазақстанның  алғашқы </a:t>
            </a:r>
            <a:r>
              <a:rPr lang="ru-RU" dirty="0" err="1" smtClean="0"/>
              <a:t>астанасы</a:t>
            </a:r>
            <a:r>
              <a:rPr lang="ru-RU" dirty="0" smtClean="0"/>
              <a:t>    </a:t>
            </a:r>
            <a:r>
              <a:rPr lang="ru-RU" dirty="0" err="1" smtClean="0"/>
              <a:t>(Қызылорда</a:t>
            </a:r>
            <a:r>
              <a:rPr lang="ru-RU" dirty="0" err="1" smtClean="0"/>
              <a:t> </a:t>
            </a:r>
            <a:r>
              <a:rPr lang="ru-RU" dirty="0" smtClean="0"/>
              <a:t>)</a:t>
            </a:r>
            <a:endParaRPr lang="ru-RU" dirty="0" smtClean="0"/>
          </a:p>
          <a:p>
            <a:pPr marL="514350" lvl="0" indent="-514350" fontAlgn="base">
              <a:buFont typeface="+mj-lt"/>
              <a:buAutoNum type="arabicPeriod"/>
            </a:pPr>
            <a:r>
              <a:rPr lang="ru-RU" dirty="0" smtClean="0"/>
              <a:t>Астана </a:t>
            </a:r>
            <a:r>
              <a:rPr lang="ru-RU" dirty="0" err="1" smtClean="0"/>
              <a:t>қаласының бейресми</a:t>
            </a:r>
            <a:r>
              <a:rPr lang="ru-RU" dirty="0" smtClean="0"/>
              <a:t> </a:t>
            </a:r>
            <a:r>
              <a:rPr lang="ru-RU" dirty="0" err="1" smtClean="0"/>
              <a:t>символына</a:t>
            </a:r>
            <a:r>
              <a:rPr lang="ru-RU" dirty="0" smtClean="0"/>
              <a:t> </a:t>
            </a:r>
            <a:r>
              <a:rPr lang="ru-RU" dirty="0" err="1" smtClean="0"/>
              <a:t>айналған ғимарат</a:t>
            </a:r>
            <a:r>
              <a:rPr lang="ru-RU" dirty="0" smtClean="0"/>
              <a:t>   </a:t>
            </a:r>
            <a:r>
              <a:rPr lang="ru-RU" dirty="0" smtClean="0"/>
              <a:t>(</a:t>
            </a:r>
            <a:r>
              <a:rPr lang="ru-RU" dirty="0" err="1" smtClean="0"/>
              <a:t>Бәйтерек</a:t>
            </a:r>
            <a:r>
              <a:rPr lang="ru-RU" dirty="0" smtClean="0"/>
              <a:t>)</a:t>
            </a:r>
            <a:endParaRPr lang="ru-RU" dirty="0" smtClean="0"/>
          </a:p>
          <a:p>
            <a:pPr marL="514350" lvl="0" indent="-514350" fontAlgn="base">
              <a:buFont typeface="+mj-lt"/>
              <a:buAutoNum type="arabicPeriod"/>
            </a:pPr>
            <a:r>
              <a:rPr lang="ru-RU" dirty="0" err="1" smtClean="0"/>
              <a:t>Бастауышы</a:t>
            </a:r>
            <a:r>
              <a:rPr lang="ru-RU" dirty="0" smtClean="0"/>
              <a:t> </a:t>
            </a:r>
            <a:r>
              <a:rPr lang="ru-RU" dirty="0" err="1" smtClean="0"/>
              <a:t>жоқ жай</a:t>
            </a:r>
            <a:r>
              <a:rPr lang="ru-RU" dirty="0" smtClean="0"/>
              <a:t> </a:t>
            </a:r>
            <a:r>
              <a:rPr lang="ru-RU" dirty="0" err="1" smtClean="0"/>
              <a:t>сөйлем (Жақсыз</a:t>
            </a:r>
            <a:r>
              <a:rPr lang="ru-RU" dirty="0" smtClean="0"/>
              <a:t>)</a:t>
            </a:r>
            <a:r>
              <a:rPr lang="ru-RU" dirty="0" smtClean="0"/>
              <a:t>   </a:t>
            </a:r>
          </a:p>
          <a:p>
            <a:pPr marL="514350" lvl="0" indent="-514350" fontAlgn="base">
              <a:buFont typeface="+mj-lt"/>
              <a:buAutoNum type="arabicPeriod"/>
            </a:pPr>
            <a:r>
              <a:rPr lang="ru-RU" dirty="0" err="1" smtClean="0"/>
              <a:t>Пәлеқор </a:t>
            </a:r>
            <a:r>
              <a:rPr lang="ru-RU" dirty="0" err="1" smtClean="0"/>
              <a:t>сөзі буын</a:t>
            </a:r>
            <a:r>
              <a:rPr lang="ru-RU" dirty="0" smtClean="0"/>
              <a:t> </a:t>
            </a:r>
            <a:r>
              <a:rPr lang="ru-RU" dirty="0" err="1" smtClean="0"/>
              <a:t>үндестігіне бағына ма</a:t>
            </a:r>
            <a:r>
              <a:rPr lang="ru-RU" dirty="0" smtClean="0"/>
              <a:t>? </a:t>
            </a:r>
            <a:r>
              <a:rPr lang="ru-RU" dirty="0" err="1" smtClean="0"/>
              <a:t>(жоқ</a:t>
            </a:r>
            <a:r>
              <a:rPr lang="ru-RU" dirty="0" smtClean="0"/>
              <a:t>)</a:t>
            </a:r>
            <a:r>
              <a:rPr lang="ru-RU" dirty="0" smtClean="0"/>
              <a:t>?</a:t>
            </a:r>
            <a:r>
              <a:rPr lang="ru-RU" dirty="0" smtClean="0"/>
              <a:t>      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«Фразеология» </a:t>
            </a:r>
            <a:r>
              <a:rPr lang="ru-RU" dirty="0" err="1" smtClean="0"/>
              <a:t>сөзінің баламасын</a:t>
            </a:r>
            <a:r>
              <a:rPr lang="ru-RU" dirty="0" smtClean="0"/>
              <a:t> </a:t>
            </a:r>
            <a:r>
              <a:rPr lang="ru-RU" dirty="0" err="1" smtClean="0"/>
              <a:t>табыңыз</a:t>
            </a:r>
            <a:r>
              <a:rPr lang="ru-RU" dirty="0" smtClean="0"/>
              <a:t>. </a:t>
            </a:r>
            <a:r>
              <a:rPr lang="ru-RU" dirty="0" err="1" smtClean="0"/>
              <a:t>(тұрақты тіркес</a:t>
            </a:r>
            <a:r>
              <a:rPr lang="ru-RU" dirty="0" smtClean="0"/>
              <a:t>)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.«Жаны </a:t>
            </a:r>
            <a:r>
              <a:rPr lang="ru-RU" dirty="0" err="1" smtClean="0"/>
              <a:t>зәр түбіне жету</a:t>
            </a:r>
            <a:r>
              <a:rPr lang="ru-RU" dirty="0" smtClean="0"/>
              <a:t>» </a:t>
            </a:r>
            <a:r>
              <a:rPr lang="ru-RU" dirty="0" err="1" smtClean="0"/>
              <a:t>мағынасы </a:t>
            </a:r>
            <a:r>
              <a:rPr lang="ru-RU" dirty="0" smtClean="0"/>
              <a:t>не? </a:t>
            </a:r>
            <a:r>
              <a:rPr lang="ru-RU" dirty="0" err="1" smtClean="0"/>
              <a:t>(қорқу</a:t>
            </a:r>
            <a:r>
              <a:rPr lang="ru-RU" dirty="0" smtClean="0"/>
              <a:t>)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 smtClean="0"/>
              <a:t> </a:t>
            </a:r>
            <a:r>
              <a:rPr lang="ru-RU" dirty="0" err="1" smtClean="0"/>
              <a:t>Қазақстан Республикасының ұлттық валютасы</a:t>
            </a:r>
            <a:r>
              <a:rPr lang="ru-RU" dirty="0" smtClean="0"/>
              <a:t> </a:t>
            </a:r>
            <a:r>
              <a:rPr lang="ru-RU" dirty="0" err="1" smtClean="0"/>
              <a:t>теңгенің ең кіші</a:t>
            </a:r>
            <a:r>
              <a:rPr lang="ru-RU" dirty="0" smtClean="0"/>
              <a:t> номиналы              </a:t>
            </a:r>
            <a:r>
              <a:rPr lang="ru-RU" i="1" u="sng" dirty="0" smtClean="0"/>
              <a:t>1тг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 err="1" smtClean="0"/>
              <a:t>Қазақ </a:t>
            </a:r>
            <a:r>
              <a:rPr lang="ru-RU" dirty="0" err="1" smtClean="0"/>
              <a:t>спортшылары</a:t>
            </a:r>
            <a:r>
              <a:rPr lang="ru-RU" dirty="0" smtClean="0"/>
              <a:t> </a:t>
            </a:r>
            <a:r>
              <a:rPr lang="ru-RU" dirty="0" err="1" smtClean="0"/>
              <a:t>арасынан</a:t>
            </a:r>
            <a:r>
              <a:rPr lang="ru-RU" dirty="0" smtClean="0"/>
              <a:t> </a:t>
            </a:r>
            <a:r>
              <a:rPr lang="ru-RU" dirty="0" err="1" smtClean="0"/>
              <a:t>шыққан тұңғыш </a:t>
            </a:r>
            <a:r>
              <a:rPr lang="ru-RU" dirty="0" smtClean="0"/>
              <a:t>олимпиада чемпионы</a:t>
            </a:r>
          </a:p>
          <a:p>
            <a:pPr fontAlgn="base"/>
            <a:r>
              <a:rPr lang="ru-RU" i="1" u="sng" dirty="0" smtClean="0"/>
              <a:t>Ж. </a:t>
            </a:r>
            <a:r>
              <a:rPr lang="ru-RU" i="1" u="sng" dirty="0" err="1" smtClean="0"/>
              <a:t>Үшкемпіров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400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WordArt 5"/>
          <p:cNvSpPr>
            <a:spLocks noChangeArrowheads="1" noChangeShapeType="1" noTextEdit="1"/>
          </p:cNvSpPr>
          <p:nvPr/>
        </p:nvSpPr>
        <p:spPr bwMode="auto">
          <a:xfrm>
            <a:off x="1500167" y="785794"/>
            <a:ext cx="6429420" cy="4286280"/>
          </a:xfrm>
          <a:prstGeom prst="rect">
            <a:avLst/>
          </a:prstGeom>
          <a:noFill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1-кезең</a:t>
            </a:r>
          </a:p>
          <a:p>
            <a:pPr algn="ctr"/>
            <a:r>
              <a:rPr lang="ru-RU" sz="3600" kern="10" dirty="0" err="1" smtClean="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Бәйге</a:t>
            </a:r>
            <a:endParaRPr lang="ru-RU" sz="3600" kern="10" dirty="0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kk-KZ" b="1" dirty="0" smtClean="0"/>
              <a:t>1.Ілияс Жансүгіровтің туған жылы?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kk-KZ" dirty="0" smtClean="0"/>
              <a:t> 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kk-KZ" dirty="0" smtClean="0"/>
              <a:t>      </a:t>
            </a:r>
            <a:r>
              <a:rPr lang="kk-KZ" sz="2800" dirty="0" smtClean="0">
                <a:latin typeface="Arial" pitchFamily="34" charset="0"/>
                <a:cs typeface="Arial" pitchFamily="34" charset="0"/>
              </a:rPr>
              <a:t>а)1854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kk-KZ" sz="2800" dirty="0" smtClean="0">
                <a:latin typeface="Arial" pitchFamily="34" charset="0"/>
                <a:cs typeface="Arial" pitchFamily="34" charset="0"/>
              </a:rPr>
              <a:t>      ә)1893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kk-KZ" sz="2800" dirty="0" smtClean="0">
                <a:latin typeface="Arial" pitchFamily="34" charset="0"/>
                <a:cs typeface="Arial" pitchFamily="34" charset="0"/>
              </a:rPr>
              <a:t>       б)1894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kk-KZ" sz="2800" dirty="0" smtClean="0">
                <a:latin typeface="Arial" pitchFamily="34" charset="0"/>
                <a:cs typeface="Arial" pitchFamily="34" charset="0"/>
              </a:rPr>
              <a:t>       в)1892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kk-KZ" sz="2800" b="1" dirty="0" smtClean="0">
                <a:latin typeface="Times New Roman" pitchFamily="18" charset="0"/>
                <a:cs typeface="Times New Roman" pitchFamily="18" charset="0"/>
              </a:rPr>
              <a:t>2. Бейімбеттің шын есімі?</a:t>
            </a:r>
          </a:p>
          <a:p>
            <a:pPr algn="ctr">
              <a:buNone/>
            </a:pPr>
            <a:r>
              <a:rPr lang="kk-KZ" sz="2800" b="1" dirty="0" smtClean="0">
                <a:latin typeface="Times New Roman" pitchFamily="18" charset="0"/>
                <a:cs typeface="Times New Roman" pitchFamily="18" charset="0"/>
              </a:rPr>
              <a:t>   а) Жармағанбет</a:t>
            </a:r>
          </a:p>
          <a:p>
            <a:pPr algn="ctr">
              <a:buNone/>
            </a:pPr>
            <a:r>
              <a:rPr lang="kk-KZ" sz="2800" b="1" dirty="0" smtClean="0">
                <a:latin typeface="Times New Roman" pitchFamily="18" charset="0"/>
                <a:cs typeface="Times New Roman" pitchFamily="18" charset="0"/>
              </a:rPr>
              <a:t>   в) Бейімбет</a:t>
            </a:r>
          </a:p>
          <a:p>
            <a:pPr algn="ctr">
              <a:buNone/>
            </a:pPr>
            <a:r>
              <a:rPr lang="kk-KZ" sz="2800" b="1" dirty="0" smtClean="0">
                <a:latin typeface="Times New Roman" pitchFamily="18" charset="0"/>
                <a:cs typeface="Times New Roman" pitchFamily="18" charset="0"/>
              </a:rPr>
              <a:t>   с) Бимағамбет</a:t>
            </a:r>
            <a:endParaRPr lang="kk-KZ" b="1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b="1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12291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kk-KZ" b="1" dirty="0" smtClean="0"/>
              <a:t>3.Сәкен Сейфуллиннің шын есімі?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kk-KZ" dirty="0" smtClean="0"/>
              <a:t>А)Сәттібай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kk-KZ" dirty="0" smtClean="0"/>
              <a:t>Б)Сәкен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kk-KZ" dirty="0" smtClean="0"/>
              <a:t>В)Сәдуақас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kk-KZ" dirty="0" smtClean="0"/>
              <a:t>Г)Сейфулла </a:t>
            </a:r>
            <a:endParaRPr lang="ru-RU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052513"/>
            <a:ext cx="8229600" cy="5106987"/>
          </a:xfrm>
        </p:spPr>
        <p:txBody>
          <a:bodyPr/>
          <a:lstStyle/>
          <a:p>
            <a:pPr algn="ctr">
              <a:buNone/>
            </a:pPr>
            <a:r>
              <a:rPr lang="kk-KZ" sz="2800" b="1" dirty="0" smtClean="0">
                <a:latin typeface="Times New Roman" pitchFamily="18" charset="0"/>
                <a:cs typeface="Times New Roman" pitchFamily="18" charset="0"/>
              </a:rPr>
              <a:t>4. «Шұғаның белгісі» шығармасы қандай үлгіде жазылған?</a:t>
            </a:r>
          </a:p>
          <a:p>
            <a:pPr algn="ctr">
              <a:buNone/>
            </a:pPr>
            <a:r>
              <a:rPr lang="kk-KZ" sz="2800" b="1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algn="ctr">
              <a:buNone/>
            </a:pPr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а) драма</a:t>
            </a:r>
          </a:p>
          <a:p>
            <a:pPr algn="ctr">
              <a:buNone/>
            </a:pPr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   Б) проза</a:t>
            </a:r>
          </a:p>
          <a:p>
            <a:pPr algn="ctr">
              <a:buNone/>
            </a:pPr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   В) поэзия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kk-KZ" dirty="0" smtClean="0"/>
              <a:t>Г)Поэма</a:t>
            </a:r>
            <a:endParaRPr lang="ru-RU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641</TotalTime>
  <Words>725</Words>
  <Application>Microsoft Office PowerPoint</Application>
  <PresentationFormat>Экран (4:3)</PresentationFormat>
  <Paragraphs>299</Paragraphs>
  <Slides>46</Slides>
  <Notes>35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Поток</vt:lpstr>
      <vt:lpstr>Слайд 1</vt:lpstr>
      <vt:lpstr>                      Үш бәйтерек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</vt:vector>
  </TitlesOfParts>
  <Company>Средняя школа №....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Merits</dc:creator>
  <cp:lastModifiedBy>User</cp:lastModifiedBy>
  <cp:revision>100</cp:revision>
  <dcterms:created xsi:type="dcterms:W3CDTF">2007-12-06T05:27:43Z</dcterms:created>
  <dcterms:modified xsi:type="dcterms:W3CDTF">2014-02-26T18:44:20Z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353583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D5.0.5</vt:lpwstr>
  </property>
</Properties>
</file>