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9" r:id="rId4"/>
    <p:sldId id="261" r:id="rId5"/>
    <p:sldId id="262" r:id="rId6"/>
    <p:sldId id="265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kk-K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Үстіңгі деректеме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Күн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1F98A-8469-4C41-B5AD-30285B7F56B3}" type="datetimeFigureOut">
              <a:rPr lang="ru-RU" smtClean="0"/>
              <a:t>02.02.2013</a:t>
            </a:fld>
            <a:endParaRPr lang="ru-RU"/>
          </a:p>
        </p:txBody>
      </p:sp>
      <p:sp>
        <p:nvSpPr>
          <p:cNvPr id="4" name="Слайд суреті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Жазбала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k-KZ" smtClean="0"/>
              <a:t>Мәтін үлгісі</a:t>
            </a:r>
          </a:p>
          <a:p>
            <a:pPr lvl="1"/>
            <a:r>
              <a:rPr lang="kk-KZ" smtClean="0"/>
              <a:t>Екінші деңгей</a:t>
            </a:r>
          </a:p>
          <a:p>
            <a:pPr lvl="2"/>
            <a:r>
              <a:rPr lang="kk-KZ" smtClean="0"/>
              <a:t>Үшінші деңгей</a:t>
            </a:r>
          </a:p>
          <a:p>
            <a:pPr lvl="3"/>
            <a:r>
              <a:rPr lang="kk-KZ" smtClean="0"/>
              <a:t>Төртінші деңгей</a:t>
            </a:r>
          </a:p>
          <a:p>
            <a:pPr lvl="4"/>
            <a:r>
              <a:rPr lang="kk-KZ" smtClean="0"/>
              <a:t>Бесінші деңгей</a:t>
            </a:r>
            <a:endParaRPr lang="ru-RU"/>
          </a:p>
        </p:txBody>
      </p:sp>
      <p:sp>
        <p:nvSpPr>
          <p:cNvPr id="6" name="Төменгі деректеме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Слайд нөмірі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B10CB-CB02-4246-AF41-040FAA0FDA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931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лайд суреті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Жазбала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лайд нөмірі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B10CB-CB02-4246-AF41-040FAA0FDA8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288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ақырып слайды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k-KZ" smtClean="0"/>
              <a:t>Тақырып үлгісі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k-KZ" smtClean="0"/>
              <a:t>Тақырыпша үлгісін өңдеу үшін нұқыңыз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F74D-1D95-4B79-AC21-ACB0DAE93040}" type="datetimeFigureOut">
              <a:rPr lang="kk-KZ" smtClean="0"/>
              <a:t>02.02.2013</a:t>
            </a:fld>
            <a:endParaRPr lang="kk-K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4AAA-4317-45C3-8544-B44CC9D2D519}" type="slidenum">
              <a:rPr lang="kk-KZ" smtClean="0"/>
              <a:t>‹#›</a:t>
            </a:fld>
            <a:endParaRPr lang="kk-K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Тақырып және тік мәті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k-KZ" smtClean="0"/>
              <a:t>Тақырып үлгісі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k-KZ" smtClean="0"/>
              <a:t>Мәтін үлгісі</a:t>
            </a:r>
          </a:p>
          <a:p>
            <a:pPr lvl="1" eaLnBrk="1" latinLnBrk="0" hangingPunct="1"/>
            <a:r>
              <a:rPr lang="kk-KZ" smtClean="0"/>
              <a:t>Екінші деңгей</a:t>
            </a:r>
          </a:p>
          <a:p>
            <a:pPr lvl="2" eaLnBrk="1" latinLnBrk="0" hangingPunct="1"/>
            <a:r>
              <a:rPr lang="kk-KZ" smtClean="0"/>
              <a:t>Үшінші деңгей</a:t>
            </a:r>
          </a:p>
          <a:p>
            <a:pPr lvl="3" eaLnBrk="1" latinLnBrk="0" hangingPunct="1"/>
            <a:r>
              <a:rPr lang="kk-KZ" smtClean="0"/>
              <a:t>Төртінші деңгей</a:t>
            </a:r>
          </a:p>
          <a:p>
            <a:pPr lvl="4" eaLnBrk="1" latinLnBrk="0" hangingPunct="1"/>
            <a:r>
              <a:rPr lang="kk-KZ" smtClean="0"/>
              <a:t>Бесінші деңгей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F74D-1D95-4B79-AC21-ACB0DAE93040}" type="datetimeFigureOut">
              <a:rPr lang="kk-KZ" smtClean="0"/>
              <a:t>02.02.2013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4AAA-4317-45C3-8544-B44CC9D2D519}" type="slidenum">
              <a:rPr lang="kk-KZ" smtClean="0"/>
              <a:t>‹#›</a:t>
            </a:fld>
            <a:endParaRPr lang="kk-K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Тік тақырып пен мәті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kk-KZ" smtClean="0"/>
              <a:t>Тақырып үлгісі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k-KZ" smtClean="0"/>
              <a:t>Мәтін үлгісі</a:t>
            </a:r>
          </a:p>
          <a:p>
            <a:pPr lvl="1" eaLnBrk="1" latinLnBrk="0" hangingPunct="1"/>
            <a:r>
              <a:rPr lang="kk-KZ" smtClean="0"/>
              <a:t>Екінші деңгей</a:t>
            </a:r>
          </a:p>
          <a:p>
            <a:pPr lvl="2" eaLnBrk="1" latinLnBrk="0" hangingPunct="1"/>
            <a:r>
              <a:rPr lang="kk-KZ" smtClean="0"/>
              <a:t>Үшінші деңгей</a:t>
            </a:r>
          </a:p>
          <a:p>
            <a:pPr lvl="3" eaLnBrk="1" latinLnBrk="0" hangingPunct="1"/>
            <a:r>
              <a:rPr lang="kk-KZ" smtClean="0"/>
              <a:t>Төртінші деңгей</a:t>
            </a:r>
          </a:p>
          <a:p>
            <a:pPr lvl="4" eaLnBrk="1" latinLnBrk="0" hangingPunct="1"/>
            <a:r>
              <a:rPr lang="kk-KZ" smtClean="0"/>
              <a:t>Бесінші деңгей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F74D-1D95-4B79-AC21-ACB0DAE93040}" type="datetimeFigureOut">
              <a:rPr lang="kk-KZ" smtClean="0"/>
              <a:t>02.02.2013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4AAA-4317-45C3-8544-B44CC9D2D519}" type="slidenum">
              <a:rPr lang="kk-KZ" smtClean="0"/>
              <a:t>‹#›</a:t>
            </a:fld>
            <a:endParaRPr lang="kk-K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Тақырып және ныса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k-KZ" smtClean="0"/>
              <a:t>Тақырып үлгісі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k-KZ" smtClean="0"/>
              <a:t>Мәтін үлгісі</a:t>
            </a:r>
          </a:p>
          <a:p>
            <a:pPr lvl="1" eaLnBrk="1" latinLnBrk="0" hangingPunct="1"/>
            <a:r>
              <a:rPr lang="kk-KZ" smtClean="0"/>
              <a:t>Екінші деңгей</a:t>
            </a:r>
          </a:p>
          <a:p>
            <a:pPr lvl="2" eaLnBrk="1" latinLnBrk="0" hangingPunct="1"/>
            <a:r>
              <a:rPr lang="kk-KZ" smtClean="0"/>
              <a:t>Үшінші деңгей</a:t>
            </a:r>
          </a:p>
          <a:p>
            <a:pPr lvl="3" eaLnBrk="1" latinLnBrk="0" hangingPunct="1"/>
            <a:r>
              <a:rPr lang="kk-KZ" smtClean="0"/>
              <a:t>Төртінші деңгей</a:t>
            </a:r>
          </a:p>
          <a:p>
            <a:pPr lvl="4" eaLnBrk="1" latinLnBrk="0" hangingPunct="1"/>
            <a:r>
              <a:rPr lang="kk-KZ" smtClean="0"/>
              <a:t>Бесінші деңгей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F74D-1D95-4B79-AC21-ACB0DAE93040}" type="datetimeFigureOut">
              <a:rPr lang="kk-KZ" smtClean="0"/>
              <a:t>02.02.2013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4AAA-4317-45C3-8544-B44CC9D2D519}" type="slidenum">
              <a:rPr lang="kk-KZ" smtClean="0"/>
              <a:t>‹#›</a:t>
            </a:fld>
            <a:endParaRPr lang="kk-K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Бөлім тақырыбы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k-KZ" smtClean="0"/>
              <a:t>Тақырып үлгісі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k-KZ" smtClean="0"/>
              <a:t>Мәтін үлгісі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F74D-1D95-4B79-AC21-ACB0DAE93040}" type="datetimeFigureOut">
              <a:rPr lang="kk-KZ" smtClean="0"/>
              <a:t>02.02.2013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4AAA-4317-45C3-8544-B44CC9D2D519}" type="slidenum">
              <a:rPr lang="kk-KZ" smtClean="0"/>
              <a:t>‹#›</a:t>
            </a:fld>
            <a:endParaRPr lang="kk-K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Екі ныса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k-KZ" smtClean="0"/>
              <a:t>Тақырып үлгісі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k-KZ" smtClean="0"/>
              <a:t>Мәтін үлгісі</a:t>
            </a:r>
          </a:p>
          <a:p>
            <a:pPr lvl="1" eaLnBrk="1" latinLnBrk="0" hangingPunct="1"/>
            <a:r>
              <a:rPr lang="kk-KZ" smtClean="0"/>
              <a:t>Екінші деңгей</a:t>
            </a:r>
          </a:p>
          <a:p>
            <a:pPr lvl="2" eaLnBrk="1" latinLnBrk="0" hangingPunct="1"/>
            <a:r>
              <a:rPr lang="kk-KZ" smtClean="0"/>
              <a:t>Үшінші деңгей</a:t>
            </a:r>
          </a:p>
          <a:p>
            <a:pPr lvl="3" eaLnBrk="1" latinLnBrk="0" hangingPunct="1"/>
            <a:r>
              <a:rPr lang="kk-KZ" smtClean="0"/>
              <a:t>Төртінші деңгей</a:t>
            </a:r>
          </a:p>
          <a:p>
            <a:pPr lvl="4" eaLnBrk="1" latinLnBrk="0" hangingPunct="1"/>
            <a:r>
              <a:rPr lang="kk-KZ" smtClean="0"/>
              <a:t>Бесінші деңгей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k-KZ" smtClean="0"/>
              <a:t>Мәтін үлгісі</a:t>
            </a:r>
          </a:p>
          <a:p>
            <a:pPr lvl="1" eaLnBrk="1" latinLnBrk="0" hangingPunct="1"/>
            <a:r>
              <a:rPr lang="kk-KZ" smtClean="0"/>
              <a:t>Екінші деңгей</a:t>
            </a:r>
          </a:p>
          <a:p>
            <a:pPr lvl="2" eaLnBrk="1" latinLnBrk="0" hangingPunct="1"/>
            <a:r>
              <a:rPr lang="kk-KZ" smtClean="0"/>
              <a:t>Үшінші деңгей</a:t>
            </a:r>
          </a:p>
          <a:p>
            <a:pPr lvl="3" eaLnBrk="1" latinLnBrk="0" hangingPunct="1"/>
            <a:r>
              <a:rPr lang="kk-KZ" smtClean="0"/>
              <a:t>Төртінші деңгей</a:t>
            </a:r>
          </a:p>
          <a:p>
            <a:pPr lvl="4" eaLnBrk="1" latinLnBrk="0" hangingPunct="1"/>
            <a:r>
              <a:rPr lang="kk-KZ" smtClean="0"/>
              <a:t>Бесінші деңгей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F74D-1D95-4B79-AC21-ACB0DAE93040}" type="datetimeFigureOut">
              <a:rPr lang="kk-KZ" smtClean="0"/>
              <a:t>02.02.2013</a:t>
            </a:fld>
            <a:endParaRPr lang="kk-K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4AAA-4317-45C3-8544-B44CC9D2D519}" type="slidenum">
              <a:rPr lang="kk-KZ" smtClean="0"/>
              <a:t>‹#›</a:t>
            </a:fld>
            <a:endParaRPr lang="kk-K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алысты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k-KZ" smtClean="0"/>
              <a:t>Тақырып үлгісі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k-KZ" smtClean="0"/>
              <a:t>Мәтін үлгісі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k-KZ" smtClean="0"/>
              <a:t>Мәтін үлгісі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k-KZ" smtClean="0"/>
              <a:t>Мәтін үлгісі</a:t>
            </a:r>
          </a:p>
          <a:p>
            <a:pPr lvl="1" eaLnBrk="1" latinLnBrk="0" hangingPunct="1"/>
            <a:r>
              <a:rPr lang="kk-KZ" smtClean="0"/>
              <a:t>Екінші деңгей</a:t>
            </a:r>
          </a:p>
          <a:p>
            <a:pPr lvl="2" eaLnBrk="1" latinLnBrk="0" hangingPunct="1"/>
            <a:r>
              <a:rPr lang="kk-KZ" smtClean="0"/>
              <a:t>Үшінші деңгей</a:t>
            </a:r>
          </a:p>
          <a:p>
            <a:pPr lvl="3" eaLnBrk="1" latinLnBrk="0" hangingPunct="1"/>
            <a:r>
              <a:rPr lang="kk-KZ" smtClean="0"/>
              <a:t>Төртінші деңгей</a:t>
            </a:r>
          </a:p>
          <a:p>
            <a:pPr lvl="4" eaLnBrk="1" latinLnBrk="0" hangingPunct="1"/>
            <a:r>
              <a:rPr lang="kk-KZ" smtClean="0"/>
              <a:t>Бесінші деңгей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k-KZ" smtClean="0"/>
              <a:t>Мәтін үлгісі</a:t>
            </a:r>
          </a:p>
          <a:p>
            <a:pPr lvl="1" eaLnBrk="1" latinLnBrk="0" hangingPunct="1"/>
            <a:r>
              <a:rPr lang="kk-KZ" smtClean="0"/>
              <a:t>Екінші деңгей</a:t>
            </a:r>
          </a:p>
          <a:p>
            <a:pPr lvl="2" eaLnBrk="1" latinLnBrk="0" hangingPunct="1"/>
            <a:r>
              <a:rPr lang="kk-KZ" smtClean="0"/>
              <a:t>Үшінші деңгей</a:t>
            </a:r>
          </a:p>
          <a:p>
            <a:pPr lvl="3" eaLnBrk="1" latinLnBrk="0" hangingPunct="1"/>
            <a:r>
              <a:rPr lang="kk-KZ" smtClean="0"/>
              <a:t>Төртінші деңгей</a:t>
            </a:r>
          </a:p>
          <a:p>
            <a:pPr lvl="4" eaLnBrk="1" latinLnBrk="0" hangingPunct="1"/>
            <a:r>
              <a:rPr lang="kk-KZ" smtClean="0"/>
              <a:t>Бесінші деңгей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F74D-1D95-4B79-AC21-ACB0DAE93040}" type="datetimeFigureOut">
              <a:rPr lang="kk-KZ" smtClean="0"/>
              <a:t>02.02.2013</a:t>
            </a:fld>
            <a:endParaRPr lang="kk-K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4AAA-4317-45C3-8544-B44CC9D2D519}" type="slidenum">
              <a:rPr lang="kk-KZ" smtClean="0"/>
              <a:t>‹#›</a:t>
            </a:fld>
            <a:endParaRPr lang="kk-K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ек тақыры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k-KZ" smtClean="0"/>
              <a:t>Тақырып үлгісі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F74D-1D95-4B79-AC21-ACB0DAE93040}" type="datetimeFigureOut">
              <a:rPr lang="kk-KZ" smtClean="0"/>
              <a:t>02.02.2013</a:t>
            </a:fld>
            <a:endParaRPr lang="kk-K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4AAA-4317-45C3-8544-B44CC9D2D519}" type="slidenum">
              <a:rPr lang="kk-KZ" smtClean="0"/>
              <a:t>‹#›</a:t>
            </a:fld>
            <a:endParaRPr lang="kk-K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Б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F74D-1D95-4B79-AC21-ACB0DAE93040}" type="datetimeFigureOut">
              <a:rPr lang="kk-KZ" smtClean="0"/>
              <a:t>02.02.2013</a:t>
            </a:fld>
            <a:endParaRPr lang="kk-K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4AAA-4317-45C3-8544-B44CC9D2D519}" type="slidenum">
              <a:rPr lang="kk-KZ" smtClean="0"/>
              <a:t>‹#›</a:t>
            </a:fld>
            <a:endParaRPr lang="kk-K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Тақырыбы бар ныса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k-KZ" smtClean="0"/>
              <a:t>Тақырып үлгісі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k-KZ" smtClean="0"/>
              <a:t>Мәтін үлгісі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k-KZ" smtClean="0"/>
              <a:t>Мәтін үлгісі</a:t>
            </a:r>
          </a:p>
          <a:p>
            <a:pPr lvl="1" eaLnBrk="1" latinLnBrk="0" hangingPunct="1"/>
            <a:r>
              <a:rPr lang="kk-KZ" smtClean="0"/>
              <a:t>Екінші деңгей</a:t>
            </a:r>
          </a:p>
          <a:p>
            <a:pPr lvl="2" eaLnBrk="1" latinLnBrk="0" hangingPunct="1"/>
            <a:r>
              <a:rPr lang="kk-KZ" smtClean="0"/>
              <a:t>Үшінші деңгей</a:t>
            </a:r>
          </a:p>
          <a:p>
            <a:pPr lvl="3" eaLnBrk="1" latinLnBrk="0" hangingPunct="1"/>
            <a:r>
              <a:rPr lang="kk-KZ" smtClean="0"/>
              <a:t>Төртінші деңгей</a:t>
            </a:r>
          </a:p>
          <a:p>
            <a:pPr lvl="4" eaLnBrk="1" latinLnBrk="0" hangingPunct="1"/>
            <a:r>
              <a:rPr lang="kk-KZ" smtClean="0"/>
              <a:t>Бесінші деңгей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F74D-1D95-4B79-AC21-ACB0DAE93040}" type="datetimeFigureOut">
              <a:rPr lang="kk-KZ" smtClean="0"/>
              <a:t>02.02.2013</a:t>
            </a:fld>
            <a:endParaRPr lang="kk-K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54AAA-4317-45C3-8544-B44CC9D2D519}" type="slidenum">
              <a:rPr lang="kk-KZ" smtClean="0"/>
              <a:t>‹#›</a:t>
            </a:fld>
            <a:endParaRPr lang="kk-K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Тақырыбы бар сур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k-KZ" smtClean="0"/>
              <a:t>Тақырып үлгісі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k-KZ" smtClean="0"/>
              <a:t>Мәтін үлгісі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4F74D-1D95-4B79-AC21-ACB0DAE93040}" type="datetimeFigureOut">
              <a:rPr lang="kk-KZ" smtClean="0"/>
              <a:t>02.02.2013</a:t>
            </a:fld>
            <a:endParaRPr lang="kk-K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3454AAA-4317-45C3-8544-B44CC9D2D519}" type="slidenum">
              <a:rPr lang="kk-KZ" smtClean="0"/>
              <a:t>‹#›</a:t>
            </a:fld>
            <a:endParaRPr lang="kk-K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k-KZ" smtClean="0"/>
              <a:t>Суретті қосу үшін белгішені нұқыңыз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k-KZ" smtClean="0"/>
              <a:t>Тақырып үлгісі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k-KZ" smtClean="0"/>
              <a:t>Мәтін үлгісі</a:t>
            </a:r>
          </a:p>
          <a:p>
            <a:pPr lvl="1" eaLnBrk="1" latinLnBrk="0" hangingPunct="1"/>
            <a:r>
              <a:rPr kumimoji="0" lang="kk-KZ" smtClean="0"/>
              <a:t>Екінші деңгей</a:t>
            </a:r>
          </a:p>
          <a:p>
            <a:pPr lvl="2" eaLnBrk="1" latinLnBrk="0" hangingPunct="1"/>
            <a:r>
              <a:rPr kumimoji="0" lang="kk-KZ" smtClean="0"/>
              <a:t>Үшінші деңгей</a:t>
            </a:r>
          </a:p>
          <a:p>
            <a:pPr lvl="3" eaLnBrk="1" latinLnBrk="0" hangingPunct="1"/>
            <a:r>
              <a:rPr kumimoji="0" lang="kk-KZ" smtClean="0"/>
              <a:t>Төртінші деңгей</a:t>
            </a:r>
          </a:p>
          <a:p>
            <a:pPr lvl="4" eaLnBrk="1" latinLnBrk="0" hangingPunct="1"/>
            <a:r>
              <a:rPr kumimoji="0" lang="kk-KZ" smtClean="0"/>
              <a:t>Бесінші деңгей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F4F74D-1D95-4B79-AC21-ACB0DAE93040}" type="datetimeFigureOut">
              <a:rPr lang="kk-KZ" smtClean="0"/>
              <a:t>02.02.2013</a:t>
            </a:fld>
            <a:endParaRPr lang="kk-K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kk-K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454AAA-4317-45C3-8544-B44CC9D2D519}" type="slidenum">
              <a:rPr lang="kk-KZ" smtClean="0"/>
              <a:t>‹#›</a:t>
            </a:fld>
            <a:endParaRPr lang="kk-K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61445" y="2420888"/>
            <a:ext cx="65314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k-KZ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Лексикадан </a:t>
            </a:r>
            <a:r>
              <a:rPr lang="kk-KZ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өткенді қайталау</a:t>
            </a:r>
            <a:endParaRPr lang="kk-KZ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2" name="Тақырып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ru-RU" dirty="0" smtClean="0"/>
              <a:t>Та</a:t>
            </a:r>
            <a:r>
              <a:rPr lang="kk-KZ" dirty="0" err="1" smtClean="0"/>
              <a:t>қырыбы</a:t>
            </a:r>
            <a:r>
              <a:rPr lang="kk-KZ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475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азмұн 2"/>
          <p:cNvSpPr>
            <a:spLocks noGrp="1"/>
          </p:cNvSpPr>
          <p:nvPr>
            <p:ph idx="1"/>
          </p:nvPr>
        </p:nvSpPr>
        <p:spPr>
          <a:xfrm>
            <a:off x="0" y="908720"/>
            <a:ext cx="8686800" cy="5415880"/>
          </a:xfrm>
        </p:spPr>
        <p:txBody>
          <a:bodyPr>
            <a:normAutofit lnSpcReduction="10000"/>
          </a:bodyPr>
          <a:lstStyle/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Сабақтың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мақсаты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Білімділік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Бұрынғы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өткен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сабақтан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алған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мәліметтерді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тереңдету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ойда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қалғандарды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нақтылау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меңгерген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білімдерді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ұмытып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қалуға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бермеу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білімді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жетілдірудегі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негізгі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заңдылықтарды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есте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берік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қалдыру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білімдегі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олқылықтарды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Дамытушылық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Сөз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байлығын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дамыту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сөздік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қорын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байыту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күрделендіру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ойлау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қабілеттерін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дамыту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Тәрбиелік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Білімге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құштарлыққа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тәрбиелеу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тіл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құдіретін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сезіне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білуге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сөз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мағынасын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келістіре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отырып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құбылтып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оларды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мейлінше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дұрыс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қолданып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дәл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түсінуге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тәрбиелеу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198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2471738"/>
            <a:ext cx="232410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Түзу көрсеткілі қосылым сызығы 8"/>
          <p:cNvCxnSpPr>
            <a:stCxn id="3074" idx="1"/>
          </p:cNvCxnSpPr>
          <p:nvPr/>
        </p:nvCxnSpPr>
        <p:spPr>
          <a:xfrm flipH="1" flipV="1">
            <a:off x="2051720" y="3429000"/>
            <a:ext cx="135823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Түзу көрсеткілі қосылым сызығы 10"/>
          <p:cNvCxnSpPr>
            <a:stCxn id="3074" idx="3"/>
          </p:cNvCxnSpPr>
          <p:nvPr/>
        </p:nvCxnSpPr>
        <p:spPr>
          <a:xfrm>
            <a:off x="5734050" y="3429001"/>
            <a:ext cx="121421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Түзу көрсеткілі қосылым сызығы 13"/>
          <p:cNvCxnSpPr>
            <a:stCxn id="3074" idx="0"/>
          </p:cNvCxnSpPr>
          <p:nvPr/>
        </p:nvCxnSpPr>
        <p:spPr>
          <a:xfrm flipV="1">
            <a:off x="4572000" y="1556792"/>
            <a:ext cx="0" cy="9149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Түзу көрсеткілі қосылым сызығы 15"/>
          <p:cNvCxnSpPr>
            <a:stCxn id="3074" idx="2"/>
          </p:cNvCxnSpPr>
          <p:nvPr/>
        </p:nvCxnSpPr>
        <p:spPr>
          <a:xfrm>
            <a:off x="4572000" y="4386263"/>
            <a:ext cx="0" cy="9869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Түзу көрсеткілі қосылым сызығы 17"/>
          <p:cNvCxnSpPr/>
          <p:nvPr/>
        </p:nvCxnSpPr>
        <p:spPr>
          <a:xfrm>
            <a:off x="5508103" y="4005064"/>
            <a:ext cx="833053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Түзу көрсеткілі қосылым сызығы 19"/>
          <p:cNvCxnSpPr/>
          <p:nvPr/>
        </p:nvCxnSpPr>
        <p:spPr>
          <a:xfrm flipV="1">
            <a:off x="5220072" y="1844824"/>
            <a:ext cx="70455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Түзу көрсеткілі қосылым сызығы 21"/>
          <p:cNvCxnSpPr/>
          <p:nvPr/>
        </p:nvCxnSpPr>
        <p:spPr>
          <a:xfrm flipH="1" flipV="1">
            <a:off x="2987824" y="2014265"/>
            <a:ext cx="848576" cy="682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Түзу көрсеткілі қосылым сызығы 23"/>
          <p:cNvCxnSpPr/>
          <p:nvPr/>
        </p:nvCxnSpPr>
        <p:spPr>
          <a:xfrm flipH="1">
            <a:off x="2987824" y="4005064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539552" y="0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Біздің</a:t>
            </a:r>
            <a:r>
              <a:rPr lang="ru-RU" sz="32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3200" dirty="0" err="1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бастапқы</a:t>
            </a:r>
            <a:r>
              <a:rPr lang="ru-RU" sz="32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3200" dirty="0" err="1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сөзіміз</a:t>
            </a:r>
            <a:r>
              <a:rPr lang="ru-RU" sz="32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лексика </a:t>
            </a:r>
            <a:r>
              <a:rPr lang="ru-RU" sz="3200" dirty="0" err="1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тарауын</a:t>
            </a:r>
            <a:r>
              <a:rPr lang="ru-RU" sz="32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3200" dirty="0" err="1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қайталап</a:t>
            </a:r>
            <a:r>
              <a:rPr lang="ru-RU" sz="32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, </a:t>
            </a:r>
            <a:r>
              <a:rPr lang="ru-RU" sz="3200" dirty="0" err="1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пысықтауға</a:t>
            </a:r>
            <a:r>
              <a:rPr lang="ru-RU" sz="32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3200" dirty="0" err="1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арналмақ</a:t>
            </a:r>
            <a:r>
              <a:rPr lang="ru-RU" sz="32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15476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азмұн 2"/>
          <p:cNvSpPr>
            <a:spLocks noGrp="1"/>
          </p:cNvSpPr>
          <p:nvPr>
            <p:ph idx="1"/>
          </p:nvPr>
        </p:nvSpPr>
        <p:spPr>
          <a:xfrm>
            <a:off x="107504" y="1935480"/>
            <a:ext cx="8579296" cy="492252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900" b="1" dirty="0">
                <a:latin typeface="+mj-lt"/>
              </a:rPr>
              <a:t>1.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Мына</a:t>
            </a:r>
            <a:r>
              <a:rPr lang="ru-RU" sz="2900" b="1" dirty="0">
                <a:latin typeface="+mj-lt"/>
                <a:cs typeface="Times New Roman" pitchFamily="18" charset="0"/>
              </a:rPr>
              <a:t>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үзіндіден</a:t>
            </a:r>
            <a:r>
              <a:rPr lang="ru-RU" sz="2900" b="1" dirty="0">
                <a:latin typeface="+mj-lt"/>
                <a:cs typeface="Times New Roman" pitchFamily="18" charset="0"/>
              </a:rPr>
              <a:t>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көнерген</a:t>
            </a:r>
            <a:r>
              <a:rPr lang="ru-RU" sz="2900" b="1" dirty="0">
                <a:latin typeface="+mj-lt"/>
                <a:cs typeface="Times New Roman" pitchFamily="18" charset="0"/>
              </a:rPr>
              <a:t>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сөзді</a:t>
            </a:r>
            <a:r>
              <a:rPr lang="ru-RU" sz="2900" b="1" dirty="0">
                <a:latin typeface="+mj-lt"/>
                <a:cs typeface="Times New Roman" pitchFamily="18" charset="0"/>
              </a:rPr>
              <a:t>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тауып</a:t>
            </a:r>
            <a:r>
              <a:rPr lang="ru-RU" sz="2900" b="1" dirty="0">
                <a:latin typeface="+mj-lt"/>
                <a:cs typeface="Times New Roman" pitchFamily="18" charset="0"/>
              </a:rPr>
              <a:t>,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көнерген</a:t>
            </a:r>
            <a:r>
              <a:rPr lang="ru-RU" sz="2900" b="1" dirty="0">
                <a:latin typeface="+mj-lt"/>
                <a:cs typeface="Times New Roman" pitchFamily="18" charset="0"/>
              </a:rPr>
              <a:t>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сөздің</a:t>
            </a:r>
            <a:r>
              <a:rPr lang="ru-RU" sz="2900" b="1" dirty="0">
                <a:latin typeface="+mj-lt"/>
                <a:cs typeface="Times New Roman" pitchFamily="18" charset="0"/>
              </a:rPr>
              <a:t> 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қай</a:t>
            </a:r>
            <a:r>
              <a:rPr lang="ru-RU" sz="2900" b="1" dirty="0">
                <a:latin typeface="+mj-lt"/>
                <a:cs typeface="Times New Roman" pitchFamily="18" charset="0"/>
              </a:rPr>
              <a:t>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түріне</a:t>
            </a:r>
            <a:r>
              <a:rPr lang="ru-RU" sz="2900" b="1" dirty="0">
                <a:latin typeface="+mj-lt"/>
                <a:cs typeface="Times New Roman" pitchFamily="18" charset="0"/>
              </a:rPr>
              <a:t>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жататынын</a:t>
            </a:r>
            <a:r>
              <a:rPr lang="ru-RU" sz="2900" b="1" dirty="0">
                <a:latin typeface="+mj-lt"/>
                <a:cs typeface="Times New Roman" pitchFamily="18" charset="0"/>
              </a:rPr>
              <a:t>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айт</a:t>
            </a:r>
            <a:r>
              <a:rPr lang="ru-RU" sz="2900" b="1" dirty="0">
                <a:latin typeface="+mj-lt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900" dirty="0">
                <a:latin typeface="+mj-lt"/>
                <a:cs typeface="Times New Roman" pitchFamily="18" charset="0"/>
              </a:rPr>
              <a:t>    </a:t>
            </a:r>
          </a:p>
          <a:p>
            <a:pPr marL="0" indent="0" algn="ctr">
              <a:buNone/>
            </a:pPr>
            <a:r>
              <a:rPr lang="ru-RU" sz="2900" dirty="0" err="1">
                <a:latin typeface="+mj-lt"/>
                <a:cs typeface="Times New Roman" pitchFamily="18" charset="0"/>
              </a:rPr>
              <a:t>Айтулы</a:t>
            </a:r>
            <a:r>
              <a:rPr lang="ru-RU" sz="2900" dirty="0">
                <a:latin typeface="+mj-lt"/>
                <a:cs typeface="Times New Roman" pitchFamily="18" charset="0"/>
              </a:rPr>
              <a:t> </a:t>
            </a:r>
            <a:r>
              <a:rPr lang="ru-RU" sz="2900" dirty="0" err="1">
                <a:latin typeface="+mj-lt"/>
                <a:cs typeface="Times New Roman" pitchFamily="18" charset="0"/>
              </a:rPr>
              <a:t>ерлер</a:t>
            </a:r>
            <a:r>
              <a:rPr lang="ru-RU" sz="2900" dirty="0">
                <a:latin typeface="+mj-lt"/>
                <a:cs typeface="Times New Roman" pitchFamily="18" charset="0"/>
              </a:rPr>
              <a:t> бар </a:t>
            </a:r>
            <a:r>
              <a:rPr lang="ru-RU" sz="2900" dirty="0" err="1">
                <a:latin typeface="+mj-lt"/>
                <a:cs typeface="Times New Roman" pitchFamily="18" charset="0"/>
              </a:rPr>
              <a:t>екен</a:t>
            </a:r>
            <a:r>
              <a:rPr lang="ru-RU" sz="2900" dirty="0">
                <a:latin typeface="+mj-lt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sz="2900" dirty="0" err="1">
                <a:latin typeface="+mj-lt"/>
                <a:cs typeface="Times New Roman" pitchFamily="18" charset="0"/>
              </a:rPr>
              <a:t>Жүйріктері</a:t>
            </a:r>
            <a:r>
              <a:rPr lang="ru-RU" sz="2900" dirty="0">
                <a:latin typeface="+mj-lt"/>
                <a:cs typeface="Times New Roman" pitchFamily="18" charset="0"/>
              </a:rPr>
              <a:t> </a:t>
            </a:r>
            <a:r>
              <a:rPr lang="ru-RU" sz="2900" dirty="0" err="1">
                <a:latin typeface="+mj-lt"/>
                <a:cs typeface="Times New Roman" pitchFamily="18" charset="0"/>
              </a:rPr>
              <a:t>баптаулы</a:t>
            </a:r>
            <a:r>
              <a:rPr lang="ru-RU" sz="2900" dirty="0">
                <a:latin typeface="+mj-lt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900" dirty="0" err="1">
                <a:latin typeface="+mj-lt"/>
                <a:cs typeface="Times New Roman" pitchFamily="18" charset="0"/>
              </a:rPr>
              <a:t>Найзалары</a:t>
            </a:r>
            <a:r>
              <a:rPr lang="ru-RU" sz="2900" dirty="0">
                <a:latin typeface="+mj-lt"/>
                <a:cs typeface="Times New Roman" pitchFamily="18" charset="0"/>
              </a:rPr>
              <a:t> </a:t>
            </a:r>
            <a:r>
              <a:rPr lang="ru-RU" sz="2900" dirty="0" err="1">
                <a:latin typeface="+mj-lt"/>
                <a:cs typeface="Times New Roman" pitchFamily="18" charset="0"/>
              </a:rPr>
              <a:t>саптаулы</a:t>
            </a:r>
            <a:r>
              <a:rPr lang="ru-RU" sz="2900" dirty="0">
                <a:latin typeface="+mj-lt"/>
                <a:cs typeface="Times New Roman" pitchFamily="18" charset="0"/>
              </a:rPr>
              <a:t> ,</a:t>
            </a:r>
          </a:p>
          <a:p>
            <a:pPr marL="0" indent="0" algn="ctr">
              <a:buNone/>
            </a:pPr>
            <a:r>
              <a:rPr lang="ru-RU" sz="2900" dirty="0" err="1">
                <a:latin typeface="+mj-lt"/>
                <a:cs typeface="Times New Roman" pitchFamily="18" charset="0"/>
              </a:rPr>
              <a:t>Дұшпанға</a:t>
            </a:r>
            <a:r>
              <a:rPr lang="ru-RU" sz="2900" dirty="0">
                <a:latin typeface="+mj-lt"/>
                <a:cs typeface="Times New Roman" pitchFamily="18" charset="0"/>
              </a:rPr>
              <a:t> </a:t>
            </a:r>
            <a:r>
              <a:rPr lang="ru-RU" sz="2900" dirty="0" err="1">
                <a:latin typeface="+mj-lt"/>
                <a:cs typeface="Times New Roman" pitchFamily="18" charset="0"/>
              </a:rPr>
              <a:t>атар</a:t>
            </a:r>
            <a:r>
              <a:rPr lang="ru-RU" sz="2900" dirty="0">
                <a:latin typeface="+mj-lt"/>
                <a:cs typeface="Times New Roman" pitchFamily="18" charset="0"/>
              </a:rPr>
              <a:t> </a:t>
            </a:r>
            <a:r>
              <a:rPr lang="ru-RU" sz="2900" dirty="0" err="1">
                <a:latin typeface="+mj-lt"/>
                <a:cs typeface="Times New Roman" pitchFamily="18" charset="0"/>
              </a:rPr>
              <a:t>жебесі</a:t>
            </a:r>
            <a:r>
              <a:rPr lang="ru-RU" sz="2900" dirty="0">
                <a:latin typeface="+mj-lt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900" dirty="0" err="1">
                <a:latin typeface="+mj-lt"/>
                <a:cs typeface="Times New Roman" pitchFamily="18" charset="0"/>
              </a:rPr>
              <a:t>Қорамсақпен</a:t>
            </a:r>
            <a:r>
              <a:rPr lang="ru-RU" sz="2900" dirty="0">
                <a:latin typeface="+mj-lt"/>
                <a:cs typeface="Times New Roman" pitchFamily="18" charset="0"/>
              </a:rPr>
              <a:t> </a:t>
            </a:r>
            <a:r>
              <a:rPr lang="ru-RU" sz="2900" dirty="0" err="1">
                <a:latin typeface="+mj-lt"/>
                <a:cs typeface="Times New Roman" pitchFamily="18" charset="0"/>
              </a:rPr>
              <a:t>қаптаулы</a:t>
            </a:r>
            <a:r>
              <a:rPr lang="ru-RU" sz="2900" dirty="0">
                <a:latin typeface="+mj-lt"/>
                <a:cs typeface="Times New Roman" pitchFamily="18" charset="0"/>
              </a:rPr>
              <a:t>.</a:t>
            </a:r>
          </a:p>
          <a:p>
            <a:pPr algn="ctr"/>
            <a:endParaRPr lang="ru-RU" sz="2900" dirty="0">
              <a:latin typeface="+mj-lt"/>
              <a:cs typeface="Times New Roman" pitchFamily="18" charset="0"/>
            </a:endParaRPr>
          </a:p>
          <a:p>
            <a:pPr algn="ctr"/>
            <a:r>
              <a:rPr lang="ru-RU" sz="2900" b="1" dirty="0">
                <a:latin typeface="+mj-lt"/>
                <a:cs typeface="Times New Roman" pitchFamily="18" charset="0"/>
              </a:rPr>
              <a:t>2.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Үзіндіден</a:t>
            </a:r>
            <a:r>
              <a:rPr lang="ru-RU" sz="2900" b="1" dirty="0">
                <a:latin typeface="+mj-lt"/>
                <a:cs typeface="Times New Roman" pitchFamily="18" charset="0"/>
              </a:rPr>
              <a:t>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кірме</a:t>
            </a:r>
            <a:r>
              <a:rPr lang="ru-RU" sz="2900" b="1" dirty="0">
                <a:latin typeface="+mj-lt"/>
                <a:cs typeface="Times New Roman" pitchFamily="18" charset="0"/>
              </a:rPr>
              <a:t> </a:t>
            </a:r>
            <a:r>
              <a:rPr lang="ru-RU" sz="2900" b="1" dirty="0" err="1">
                <a:latin typeface="+mj-lt"/>
                <a:cs typeface="Times New Roman" pitchFamily="18" charset="0"/>
              </a:rPr>
              <a:t>сөзді</a:t>
            </a:r>
            <a:r>
              <a:rPr lang="ru-RU" sz="2900" b="1" dirty="0">
                <a:latin typeface="+mj-lt"/>
                <a:cs typeface="Times New Roman" pitchFamily="18" charset="0"/>
              </a:rPr>
              <a:t> тап</a:t>
            </a:r>
            <a:r>
              <a:rPr lang="ru-RU" sz="2900" b="1" dirty="0" smtClean="0">
                <a:latin typeface="+mj-lt"/>
                <a:cs typeface="Times New Roman" pitchFamily="18" charset="0"/>
              </a:rPr>
              <a:t>. </a:t>
            </a:r>
            <a:endParaRPr lang="ru-RU" sz="2900" b="1" dirty="0">
              <a:latin typeface="+mj-lt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dirty="0" smtClean="0">
                <a:latin typeface="+mj-lt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2900" dirty="0" smtClean="0">
                <a:latin typeface="+mj-lt"/>
                <a:cs typeface="Times New Roman" pitchFamily="18" charset="0"/>
              </a:rPr>
              <a:t> </a:t>
            </a:r>
            <a:r>
              <a:rPr lang="ru-RU" sz="2900" dirty="0" err="1">
                <a:latin typeface="+mj-lt"/>
                <a:cs typeface="Times New Roman" pitchFamily="18" charset="0"/>
              </a:rPr>
              <a:t>Дастархан</a:t>
            </a:r>
            <a:r>
              <a:rPr lang="ru-RU" sz="2900" dirty="0">
                <a:latin typeface="+mj-lt"/>
                <a:cs typeface="Times New Roman" pitchFamily="18" charset="0"/>
              </a:rPr>
              <a:t>  </a:t>
            </a:r>
            <a:r>
              <a:rPr lang="ru-RU" sz="2900" dirty="0" err="1">
                <a:latin typeface="+mj-lt"/>
                <a:cs typeface="Times New Roman" pitchFamily="18" charset="0"/>
              </a:rPr>
              <a:t>жайып</a:t>
            </a:r>
            <a:r>
              <a:rPr lang="ru-RU" sz="2900" dirty="0">
                <a:latin typeface="+mj-lt"/>
                <a:cs typeface="Times New Roman" pitchFamily="18" charset="0"/>
              </a:rPr>
              <a:t> </a:t>
            </a:r>
            <a:r>
              <a:rPr lang="ru-RU" sz="2900" dirty="0" err="1">
                <a:latin typeface="+mj-lt"/>
                <a:cs typeface="Times New Roman" pitchFamily="18" charset="0"/>
              </a:rPr>
              <a:t>құрметтеп</a:t>
            </a:r>
            <a:r>
              <a:rPr lang="ru-RU" sz="2900" dirty="0">
                <a:latin typeface="+mj-lt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sz="2900" dirty="0" smtClean="0">
                <a:latin typeface="+mj-lt"/>
                <a:cs typeface="Times New Roman" pitchFamily="18" charset="0"/>
              </a:rPr>
              <a:t> </a:t>
            </a:r>
            <a:r>
              <a:rPr lang="ru-RU" sz="2900" dirty="0" err="1">
                <a:latin typeface="+mj-lt"/>
                <a:cs typeface="Times New Roman" pitchFamily="18" charset="0"/>
              </a:rPr>
              <a:t>Төкті</a:t>
            </a:r>
            <a:r>
              <a:rPr lang="ru-RU" sz="2900" dirty="0">
                <a:latin typeface="+mj-lt"/>
                <a:cs typeface="Times New Roman" pitchFamily="18" charset="0"/>
              </a:rPr>
              <a:t> </a:t>
            </a:r>
            <a:r>
              <a:rPr lang="ru-RU" sz="2900" dirty="0" err="1">
                <a:latin typeface="+mj-lt"/>
                <a:cs typeface="Times New Roman" pitchFamily="18" charset="0"/>
              </a:rPr>
              <a:t>түрлі</a:t>
            </a:r>
            <a:r>
              <a:rPr lang="ru-RU" sz="2900" dirty="0">
                <a:latin typeface="+mj-lt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+mj-lt"/>
                <a:cs typeface="Times New Roman" pitchFamily="18" charset="0"/>
              </a:rPr>
              <a:t>жемісті</a:t>
            </a:r>
            <a:endParaRPr lang="ru-RU" sz="2900" dirty="0" smtClean="0">
              <a:latin typeface="+mj-lt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900" dirty="0" smtClean="0">
                <a:latin typeface="+mj-lt"/>
                <a:cs typeface="Times New Roman" pitchFamily="18" charset="0"/>
              </a:rPr>
              <a:t>    </a:t>
            </a:r>
            <a:r>
              <a:rPr lang="ru-RU" sz="2900" dirty="0" err="1" smtClean="0">
                <a:latin typeface="+mj-lt"/>
                <a:cs typeface="Times New Roman" pitchFamily="18" charset="0"/>
              </a:rPr>
              <a:t>Жез</a:t>
            </a:r>
            <a:r>
              <a:rPr lang="ru-RU" sz="2900" dirty="0" smtClean="0">
                <a:latin typeface="+mj-lt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+mj-lt"/>
                <a:cs typeface="Times New Roman" pitchFamily="18" charset="0"/>
              </a:rPr>
              <a:t>самаурын</a:t>
            </a:r>
            <a:r>
              <a:rPr lang="ru-RU" sz="2900" dirty="0" smtClean="0">
                <a:latin typeface="+mj-lt"/>
                <a:cs typeface="Times New Roman" pitchFamily="18" charset="0"/>
              </a:rPr>
              <a:t> </a:t>
            </a:r>
            <a:r>
              <a:rPr lang="ru-RU" sz="2900" dirty="0" err="1" smtClean="0">
                <a:latin typeface="+mj-lt"/>
                <a:cs typeface="Times New Roman" pitchFamily="18" charset="0"/>
              </a:rPr>
              <a:t>қайнаулы</a:t>
            </a:r>
            <a:r>
              <a:rPr lang="ru-RU" sz="2900" dirty="0" smtClean="0">
                <a:latin typeface="+mj-lt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sz="2900" dirty="0" smtClean="0">
                <a:latin typeface="+mj-lt"/>
                <a:cs typeface="Times New Roman" pitchFamily="18" charset="0"/>
              </a:rPr>
              <a:t>    </a:t>
            </a:r>
            <a:r>
              <a:rPr lang="ru-RU" sz="2900" dirty="0" err="1">
                <a:latin typeface="+mj-lt"/>
                <a:cs typeface="Times New Roman" pitchFamily="18" charset="0"/>
              </a:rPr>
              <a:t>Союға</a:t>
            </a:r>
            <a:r>
              <a:rPr lang="ru-RU" sz="2900" dirty="0">
                <a:latin typeface="+mj-lt"/>
                <a:cs typeface="Times New Roman" pitchFamily="18" charset="0"/>
              </a:rPr>
              <a:t> </a:t>
            </a:r>
            <a:r>
              <a:rPr lang="ru-RU" sz="2900" dirty="0" err="1">
                <a:latin typeface="+mj-lt"/>
                <a:cs typeface="Times New Roman" pitchFamily="18" charset="0"/>
              </a:rPr>
              <a:t>бағлан</a:t>
            </a:r>
            <a:r>
              <a:rPr lang="ru-RU" sz="2900" dirty="0">
                <a:latin typeface="+mj-lt"/>
                <a:cs typeface="Times New Roman" pitchFamily="18" charset="0"/>
              </a:rPr>
              <a:t> </a:t>
            </a:r>
            <a:r>
              <a:rPr lang="ru-RU" sz="2900" dirty="0" err="1">
                <a:latin typeface="+mj-lt"/>
                <a:cs typeface="Times New Roman" pitchFamily="18" charset="0"/>
              </a:rPr>
              <a:t>байлаулы</a:t>
            </a:r>
            <a:r>
              <a:rPr lang="ru-RU" sz="2900" dirty="0">
                <a:latin typeface="+mj-lt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764704"/>
            <a:ext cx="47719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Тапсырмалар</a:t>
            </a:r>
            <a:endParaRPr lang="kk-KZ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93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азмұн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b="1" dirty="0">
                <a:latin typeface="+mj-lt"/>
                <a:cs typeface="Times New Roman" pitchFamily="18" charset="0"/>
              </a:rPr>
              <a:t>3.Антоним </a:t>
            </a:r>
            <a:r>
              <a:rPr lang="ru-RU" b="1" dirty="0" err="1">
                <a:latin typeface="+mj-lt"/>
                <a:cs typeface="Times New Roman" pitchFamily="18" charset="0"/>
              </a:rPr>
              <a:t>сөздерді</a:t>
            </a:r>
            <a:r>
              <a:rPr lang="ru-RU" b="1" dirty="0">
                <a:latin typeface="+mj-lt"/>
                <a:cs typeface="Times New Roman" pitchFamily="18" charset="0"/>
              </a:rPr>
              <a:t> тап.</a:t>
            </a:r>
          </a:p>
          <a:p>
            <a:endParaRPr lang="ru-RU" dirty="0">
              <a:latin typeface="+mj-lt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+mj-lt"/>
                <a:cs typeface="Times New Roman" pitchFamily="18" charset="0"/>
              </a:rPr>
              <a:t>   </a:t>
            </a:r>
            <a:r>
              <a:rPr lang="ru-RU" dirty="0" err="1">
                <a:latin typeface="+mj-lt"/>
                <a:cs typeface="Times New Roman" pitchFamily="18" charset="0"/>
              </a:rPr>
              <a:t>Көл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дария</a:t>
            </a:r>
            <a:r>
              <a:rPr lang="ru-RU" dirty="0">
                <a:latin typeface="+mj-lt"/>
                <a:cs typeface="Times New Roman" pitchFamily="18" charset="0"/>
              </a:rPr>
              <a:t>, </a:t>
            </a:r>
            <a:r>
              <a:rPr lang="ru-RU" dirty="0" err="1">
                <a:latin typeface="+mj-lt"/>
                <a:cs typeface="Times New Roman" pitchFamily="18" charset="0"/>
              </a:rPr>
              <a:t>көл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болса</a:t>
            </a:r>
            <a:r>
              <a:rPr lang="ru-RU" dirty="0">
                <a:latin typeface="+mj-lt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dirty="0">
                <a:latin typeface="+mj-lt"/>
                <a:cs typeface="Times New Roman" pitchFamily="18" charset="0"/>
              </a:rPr>
              <a:t>     Бай мен </a:t>
            </a:r>
            <a:r>
              <a:rPr lang="ru-RU" dirty="0" err="1">
                <a:latin typeface="+mj-lt"/>
                <a:cs typeface="Times New Roman" pitchFamily="18" charset="0"/>
              </a:rPr>
              <a:t>жарлы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тең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болса</a:t>
            </a:r>
            <a:r>
              <a:rPr lang="ru-RU" dirty="0">
                <a:latin typeface="+mj-lt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dirty="0">
                <a:latin typeface="+mj-lt"/>
                <a:cs typeface="Times New Roman" pitchFamily="18" charset="0"/>
              </a:rPr>
              <a:t>  </a:t>
            </a:r>
            <a:r>
              <a:rPr lang="ru-RU" dirty="0" smtClean="0">
                <a:latin typeface="+mj-lt"/>
                <a:cs typeface="Times New Roman" pitchFamily="18" charset="0"/>
              </a:rPr>
              <a:t>   </a:t>
            </a:r>
            <a:r>
              <a:rPr lang="ru-RU" dirty="0" err="1">
                <a:latin typeface="+mj-lt"/>
                <a:cs typeface="Times New Roman" pitchFamily="18" charset="0"/>
              </a:rPr>
              <a:t>Диханшылық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көп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болса</a:t>
            </a:r>
            <a:r>
              <a:rPr lang="ru-RU" dirty="0">
                <a:latin typeface="+mj-lt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dirty="0">
                <a:latin typeface="+mj-lt"/>
                <a:cs typeface="Times New Roman" pitchFamily="18" charset="0"/>
              </a:rPr>
              <a:t>        </a:t>
            </a:r>
            <a:r>
              <a:rPr lang="ru-RU" dirty="0" err="1">
                <a:latin typeface="+mj-lt"/>
                <a:cs typeface="Times New Roman" pitchFamily="18" charset="0"/>
              </a:rPr>
              <a:t>Қатерсіз</a:t>
            </a:r>
            <a:r>
              <a:rPr lang="ru-RU" dirty="0">
                <a:latin typeface="+mj-lt"/>
                <a:cs typeface="Times New Roman" pitchFamily="18" charset="0"/>
              </a:rPr>
              <a:t>- </a:t>
            </a:r>
            <a:r>
              <a:rPr lang="ru-RU" dirty="0" err="1">
                <a:latin typeface="+mj-lt"/>
                <a:cs typeface="Times New Roman" pitchFamily="18" charset="0"/>
              </a:rPr>
              <a:t>дағы</a:t>
            </a:r>
            <a:r>
              <a:rPr lang="ru-RU" dirty="0">
                <a:latin typeface="+mj-lt"/>
                <a:cs typeface="Times New Roman" pitchFamily="18" charset="0"/>
              </a:rPr>
              <a:t> ел </a:t>
            </a:r>
            <a:r>
              <a:rPr lang="ru-RU" dirty="0" err="1">
                <a:latin typeface="+mj-lt"/>
                <a:cs typeface="Times New Roman" pitchFamily="18" charset="0"/>
              </a:rPr>
              <a:t>болып</a:t>
            </a:r>
            <a:endParaRPr lang="ru-RU" dirty="0">
              <a:latin typeface="+mj-lt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+mj-lt"/>
                <a:cs typeface="Times New Roman" pitchFamily="18" charset="0"/>
              </a:rPr>
              <a:t>            </a:t>
            </a:r>
          </a:p>
          <a:p>
            <a:pPr marL="0" indent="0" algn="ctr">
              <a:buNone/>
            </a:pPr>
            <a:r>
              <a:rPr lang="ru-RU" dirty="0">
                <a:latin typeface="+mj-lt"/>
                <a:cs typeface="Times New Roman" pitchFamily="18" charset="0"/>
              </a:rPr>
              <a:t>       </a:t>
            </a:r>
            <a:r>
              <a:rPr lang="ru-RU" dirty="0" err="1">
                <a:latin typeface="+mj-lt"/>
                <a:cs typeface="Times New Roman" pitchFamily="18" charset="0"/>
              </a:rPr>
              <a:t>Жаман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сөз-жанға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кірген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тікен</a:t>
            </a:r>
            <a:r>
              <a:rPr lang="ru-RU" dirty="0">
                <a:latin typeface="+mj-lt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dirty="0">
                <a:latin typeface="+mj-lt"/>
                <a:cs typeface="Times New Roman" pitchFamily="18" charset="0"/>
              </a:rPr>
              <a:t>     </a:t>
            </a:r>
            <a:r>
              <a:rPr lang="ru-RU" dirty="0" err="1">
                <a:latin typeface="+mj-lt"/>
                <a:cs typeface="Times New Roman" pitchFamily="18" charset="0"/>
              </a:rPr>
              <a:t>Жақсы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сөз-таусылмайтын</a:t>
            </a:r>
            <a:r>
              <a:rPr lang="ru-RU" dirty="0">
                <a:latin typeface="+mj-lt"/>
                <a:cs typeface="Times New Roman" pitchFamily="18" charset="0"/>
              </a:rPr>
              <a:t> ем.</a:t>
            </a:r>
          </a:p>
          <a:p>
            <a:endParaRPr lang="ru-RU" dirty="0">
              <a:latin typeface="+mj-lt"/>
              <a:cs typeface="Times New Roman" pitchFamily="18" charset="0"/>
            </a:endParaRPr>
          </a:p>
          <a:p>
            <a:pPr algn="ctr"/>
            <a:r>
              <a:rPr lang="ru-RU" b="1" dirty="0">
                <a:latin typeface="+mj-lt"/>
                <a:cs typeface="Times New Roman" pitchFamily="18" charset="0"/>
              </a:rPr>
              <a:t>4. </a:t>
            </a:r>
            <a:r>
              <a:rPr lang="ru-RU" b="1" dirty="0" err="1">
                <a:latin typeface="+mj-lt"/>
                <a:cs typeface="Times New Roman" pitchFamily="18" charset="0"/>
              </a:rPr>
              <a:t>Төмендегі</a:t>
            </a:r>
            <a:r>
              <a:rPr lang="ru-RU" b="1" dirty="0">
                <a:latin typeface="+mj-lt"/>
                <a:cs typeface="Times New Roman" pitchFamily="18" charset="0"/>
              </a:rPr>
              <a:t> </a:t>
            </a:r>
            <a:r>
              <a:rPr lang="ru-RU" b="1" dirty="0" err="1">
                <a:latin typeface="+mj-lt"/>
                <a:cs typeface="Times New Roman" pitchFamily="18" charset="0"/>
              </a:rPr>
              <a:t>тұрақты</a:t>
            </a:r>
            <a:r>
              <a:rPr lang="ru-RU" b="1" dirty="0">
                <a:latin typeface="+mj-lt"/>
                <a:cs typeface="Times New Roman" pitchFamily="18" charset="0"/>
              </a:rPr>
              <a:t> </a:t>
            </a:r>
            <a:r>
              <a:rPr lang="ru-RU" b="1" dirty="0" err="1">
                <a:latin typeface="+mj-lt"/>
                <a:cs typeface="Times New Roman" pitchFamily="18" charset="0"/>
              </a:rPr>
              <a:t>сөздер</a:t>
            </a:r>
            <a:r>
              <a:rPr lang="ru-RU" b="1" dirty="0">
                <a:latin typeface="+mj-lt"/>
                <a:cs typeface="Times New Roman" pitchFamily="18" charset="0"/>
              </a:rPr>
              <a:t> </a:t>
            </a:r>
            <a:r>
              <a:rPr lang="ru-RU" b="1" dirty="0" err="1">
                <a:latin typeface="+mj-lt"/>
                <a:cs typeface="Times New Roman" pitchFamily="18" charset="0"/>
              </a:rPr>
              <a:t>тіркесінің</a:t>
            </a:r>
            <a:r>
              <a:rPr lang="ru-RU" b="1" dirty="0">
                <a:latin typeface="+mj-lt"/>
                <a:cs typeface="Times New Roman" pitchFamily="18" charset="0"/>
              </a:rPr>
              <a:t> </a:t>
            </a:r>
            <a:r>
              <a:rPr lang="ru-RU" b="1" dirty="0" err="1">
                <a:latin typeface="+mj-lt"/>
                <a:cs typeface="Times New Roman" pitchFamily="18" charset="0"/>
              </a:rPr>
              <a:t>мағыналарын</a:t>
            </a:r>
            <a:r>
              <a:rPr lang="ru-RU" b="1" dirty="0">
                <a:latin typeface="+mj-lt"/>
                <a:cs typeface="Times New Roman" pitchFamily="18" charset="0"/>
              </a:rPr>
              <a:t> </a:t>
            </a:r>
            <a:r>
              <a:rPr lang="ru-RU" b="1" dirty="0" err="1">
                <a:latin typeface="+mj-lt"/>
                <a:cs typeface="Times New Roman" pitchFamily="18" charset="0"/>
              </a:rPr>
              <a:t>анықтап,сөйлем</a:t>
            </a:r>
            <a:r>
              <a:rPr lang="ru-RU" b="1" dirty="0">
                <a:latin typeface="+mj-lt"/>
                <a:cs typeface="Times New Roman" pitchFamily="18" charset="0"/>
              </a:rPr>
              <a:t> </a:t>
            </a:r>
            <a:r>
              <a:rPr lang="ru-RU" b="1" dirty="0" err="1">
                <a:latin typeface="+mj-lt"/>
                <a:cs typeface="Times New Roman" pitchFamily="18" charset="0"/>
              </a:rPr>
              <a:t>құра</a:t>
            </a:r>
            <a:r>
              <a:rPr lang="ru-RU" b="1" dirty="0">
                <a:latin typeface="+mj-lt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+mj-lt"/>
                <a:cs typeface="Times New Roman" pitchFamily="18" charset="0"/>
              </a:rPr>
              <a:t>     </a:t>
            </a:r>
          </a:p>
          <a:p>
            <a:pPr marL="0" indent="0" algn="ctr">
              <a:buNone/>
            </a:pPr>
            <a:r>
              <a:rPr lang="ru-RU" dirty="0">
                <a:latin typeface="+mj-lt"/>
                <a:cs typeface="Times New Roman" pitchFamily="18" charset="0"/>
              </a:rPr>
              <a:t>     </a:t>
            </a:r>
            <a:r>
              <a:rPr lang="ru-RU" dirty="0" err="1">
                <a:latin typeface="+mj-lt"/>
                <a:cs typeface="Times New Roman" pitchFamily="18" charset="0"/>
              </a:rPr>
              <a:t>Ит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терісін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басына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қаптады</a:t>
            </a:r>
            <a:r>
              <a:rPr lang="ru-RU" dirty="0">
                <a:latin typeface="+mj-lt"/>
                <a:cs typeface="Times New Roman" pitchFamily="18" charset="0"/>
              </a:rPr>
              <a:t>-</a:t>
            </a:r>
          </a:p>
          <a:p>
            <a:pPr marL="0" indent="0" algn="ctr">
              <a:buNone/>
            </a:pPr>
            <a:r>
              <a:rPr lang="ru-RU" dirty="0">
                <a:latin typeface="+mj-lt"/>
                <a:cs typeface="Times New Roman" pitchFamily="18" charset="0"/>
              </a:rPr>
              <a:t>     </a:t>
            </a:r>
            <a:r>
              <a:rPr lang="ru-RU" dirty="0" err="1">
                <a:latin typeface="+mj-lt"/>
                <a:cs typeface="Times New Roman" pitchFamily="18" charset="0"/>
              </a:rPr>
              <a:t>Қыздың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 smtClean="0">
                <a:latin typeface="+mj-lt"/>
                <a:cs typeface="Times New Roman" pitchFamily="18" charset="0"/>
              </a:rPr>
              <a:t>жиған</a:t>
            </a:r>
            <a:r>
              <a:rPr lang="ru-RU" dirty="0" smtClean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жүгіндей</a:t>
            </a:r>
            <a:r>
              <a:rPr lang="ru-RU" dirty="0">
                <a:latin typeface="+mj-lt"/>
                <a:cs typeface="Times New Roman" pitchFamily="18" charset="0"/>
              </a:rPr>
              <a:t>-</a:t>
            </a:r>
          </a:p>
          <a:p>
            <a:pPr marL="0" indent="0" algn="ctr">
              <a:buNone/>
            </a:pPr>
            <a:r>
              <a:rPr lang="ru-RU" dirty="0">
                <a:latin typeface="+mj-lt"/>
                <a:cs typeface="Times New Roman" pitchFamily="18" charset="0"/>
              </a:rPr>
              <a:t>     </a:t>
            </a:r>
            <a:r>
              <a:rPr lang="ru-RU" dirty="0" err="1">
                <a:latin typeface="+mj-lt"/>
                <a:cs typeface="Times New Roman" pitchFamily="18" charset="0"/>
              </a:rPr>
              <a:t>Жұмған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аузын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ашпау</a:t>
            </a:r>
            <a:r>
              <a:rPr lang="ru-RU" dirty="0">
                <a:latin typeface="+mj-lt"/>
                <a:cs typeface="Times New Roman" pitchFamily="18" charset="0"/>
              </a:rPr>
              <a:t>-</a:t>
            </a:r>
          </a:p>
          <a:p>
            <a:pPr marL="0" indent="0" algn="ctr">
              <a:buNone/>
            </a:pPr>
            <a:r>
              <a:rPr lang="ru-RU" dirty="0">
                <a:latin typeface="+mj-lt"/>
                <a:cs typeface="Times New Roman" pitchFamily="18" charset="0"/>
              </a:rPr>
              <a:t>     </a:t>
            </a:r>
            <a:r>
              <a:rPr lang="ru-RU" dirty="0" err="1">
                <a:latin typeface="+mj-lt"/>
                <a:cs typeface="Times New Roman" pitchFamily="18" charset="0"/>
              </a:rPr>
              <a:t>Ат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ізін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 smtClean="0">
                <a:latin typeface="+mj-lt"/>
                <a:cs typeface="Times New Roman" pitchFamily="18" charset="0"/>
              </a:rPr>
              <a:t>салмау</a:t>
            </a:r>
            <a:r>
              <a:rPr lang="ru-RU" dirty="0" smtClean="0">
                <a:latin typeface="+mj-lt"/>
                <a:cs typeface="Times New Roman" pitchFamily="18" charset="0"/>
              </a:rPr>
              <a:t>-</a:t>
            </a:r>
          </a:p>
          <a:p>
            <a:pPr marL="0" indent="0" algn="ctr">
              <a:buNone/>
            </a:pPr>
            <a:r>
              <a:rPr lang="ru-RU" dirty="0" smtClean="0">
                <a:latin typeface="+mj-lt"/>
                <a:cs typeface="Times New Roman" pitchFamily="18" charset="0"/>
              </a:rPr>
              <a:t>  </a:t>
            </a:r>
            <a:r>
              <a:rPr lang="ru-RU" dirty="0" err="1" smtClean="0">
                <a:latin typeface="+mj-lt"/>
                <a:cs typeface="Times New Roman" pitchFamily="18" charset="0"/>
              </a:rPr>
              <a:t>Көрер</a:t>
            </a:r>
            <a:r>
              <a:rPr lang="ru-RU" dirty="0" smtClean="0">
                <a:latin typeface="+mj-lt"/>
                <a:cs typeface="Times New Roman" pitchFamily="18" charset="0"/>
              </a:rPr>
              <a:t> </a:t>
            </a:r>
            <a:r>
              <a:rPr lang="ru-RU" dirty="0" err="1" smtClean="0">
                <a:latin typeface="+mj-lt"/>
                <a:cs typeface="Times New Roman" pitchFamily="18" charset="0"/>
              </a:rPr>
              <a:t>таңды</a:t>
            </a:r>
            <a:r>
              <a:rPr lang="ru-RU" dirty="0" smtClean="0">
                <a:latin typeface="+mj-lt"/>
                <a:cs typeface="Times New Roman" pitchFamily="18" charset="0"/>
              </a:rPr>
              <a:t> </a:t>
            </a:r>
            <a:r>
              <a:rPr lang="ru-RU" dirty="0" err="1" smtClean="0">
                <a:latin typeface="+mj-lt"/>
                <a:cs typeface="Times New Roman" pitchFamily="18" charset="0"/>
              </a:rPr>
              <a:t>көзімен</a:t>
            </a:r>
            <a:r>
              <a:rPr lang="ru-RU" dirty="0" smtClean="0">
                <a:latin typeface="+mj-lt"/>
                <a:cs typeface="Times New Roman" pitchFamily="18" charset="0"/>
              </a:rPr>
              <a:t> </a:t>
            </a:r>
            <a:r>
              <a:rPr lang="ru-RU" dirty="0" err="1" smtClean="0">
                <a:latin typeface="+mj-lt"/>
                <a:cs typeface="Times New Roman" pitchFamily="18" charset="0"/>
              </a:rPr>
              <a:t>атырды</a:t>
            </a:r>
            <a:r>
              <a:rPr lang="ru-RU" dirty="0" smtClean="0">
                <a:latin typeface="+mj-lt"/>
                <a:cs typeface="Times New Roman" pitchFamily="18" charset="0"/>
              </a:rPr>
              <a:t>-</a:t>
            </a:r>
          </a:p>
          <a:p>
            <a:pPr marL="0" indent="0" algn="ctr">
              <a:buNone/>
            </a:pPr>
            <a:r>
              <a:rPr lang="ru-RU" dirty="0" err="1" smtClean="0">
                <a:latin typeface="+mj-lt"/>
                <a:cs typeface="Times New Roman" pitchFamily="18" charset="0"/>
              </a:rPr>
              <a:t>Көзді</a:t>
            </a:r>
            <a:r>
              <a:rPr lang="ru-RU" dirty="0" smtClean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ашып-жұмғанша</a:t>
            </a:r>
            <a:r>
              <a:rPr lang="ru-RU" dirty="0">
                <a:latin typeface="+mj-lt"/>
                <a:cs typeface="Times New Roman" pitchFamily="18" charset="0"/>
              </a:rPr>
              <a:t>-</a:t>
            </a:r>
          </a:p>
          <a:p>
            <a:pPr marL="0" indent="0" algn="ctr">
              <a:buNone/>
            </a:pPr>
            <a:r>
              <a:rPr lang="ru-RU" dirty="0" smtClean="0">
                <a:latin typeface="+mj-lt"/>
                <a:cs typeface="Times New Roman" pitchFamily="18" charset="0"/>
              </a:rPr>
              <a:t>    </a:t>
            </a:r>
            <a:r>
              <a:rPr lang="ru-RU" dirty="0" err="1">
                <a:latin typeface="+mj-lt"/>
                <a:cs typeface="Times New Roman" pitchFamily="18" charset="0"/>
              </a:rPr>
              <a:t>Төбе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шашы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тік</a:t>
            </a:r>
            <a:r>
              <a:rPr lang="ru-RU" dirty="0">
                <a:latin typeface="+mj-lt"/>
                <a:cs typeface="Times New Roman" pitchFamily="18" charset="0"/>
              </a:rPr>
              <a:t> </a:t>
            </a:r>
            <a:r>
              <a:rPr lang="ru-RU" dirty="0" err="1">
                <a:latin typeface="+mj-lt"/>
                <a:cs typeface="Times New Roman" pitchFamily="18" charset="0"/>
              </a:rPr>
              <a:t>тұру</a:t>
            </a:r>
            <a:r>
              <a:rPr lang="ru-RU" dirty="0">
                <a:latin typeface="+mj-lt"/>
                <a:cs typeface="Times New Roman" pitchFamily="18" charset="0"/>
              </a:rPr>
              <a:t>-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2353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қырып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dirty="0" err="1"/>
              <a:t>Семантикалық</a:t>
            </a:r>
            <a:r>
              <a:rPr lang="ru-RU" dirty="0"/>
              <a:t> </a:t>
            </a:r>
            <a:r>
              <a:rPr lang="ru-RU" dirty="0" smtClean="0"/>
              <a:t>карта</a:t>
            </a:r>
            <a:endParaRPr lang="ru-RU" dirty="0"/>
          </a:p>
        </p:txBody>
      </p:sp>
      <p:graphicFrame>
        <p:nvGraphicFramePr>
          <p:cNvPr id="6" name="Мазмұн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1939865"/>
              </p:ext>
            </p:extLst>
          </p:nvPr>
        </p:nvGraphicFramePr>
        <p:xfrm>
          <a:off x="683568" y="1268760"/>
          <a:ext cx="7632848" cy="5475861"/>
        </p:xfrm>
        <a:graphic>
          <a:graphicData uri="http://schemas.openxmlformats.org/drawingml/2006/table">
            <a:tbl>
              <a:tblPr firstRow="1" firstCol="1" bandRow="1"/>
              <a:tblGrid>
                <a:gridCol w="1223398"/>
                <a:gridCol w="432787"/>
                <a:gridCol w="360040"/>
                <a:gridCol w="360040"/>
                <a:gridCol w="288032"/>
                <a:gridCol w="432048"/>
                <a:gridCol w="432048"/>
                <a:gridCol w="432047"/>
                <a:gridCol w="576064"/>
                <a:gridCol w="360041"/>
                <a:gridCol w="432048"/>
                <a:gridCol w="648071"/>
                <a:gridCol w="432048"/>
                <a:gridCol w="648072"/>
                <a:gridCol w="576064"/>
              </a:tblGrid>
              <a:tr h="10467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уәзір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қоза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зағип</a:t>
                      </a: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ұры</a:t>
                      </a: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сүгірет</a:t>
                      </a: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глобус</a:t>
                      </a: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ұлыма</a:t>
                      </a: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терең өзен</a:t>
                      </a: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өткір тіл</a:t>
                      </a: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ғарыш</a:t>
                      </a: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Әдемі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көрікті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пән</a:t>
                      </a: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Ит арқсаы қиянда</a:t>
                      </a: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еркежан</a:t>
                      </a:r>
                    </a:p>
                  </a:txBody>
                  <a:tcPr marL="52516" marR="52516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Эвфемизм</a:t>
                      </a: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Дисфемизм</a:t>
                      </a: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Кәсіби сөз</a:t>
                      </a: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Термин </a:t>
                      </a:r>
                      <a:r>
                        <a:rPr lang="ru-RU" sz="16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сөз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Табу</a:t>
                      </a: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6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Көнерген сөз</a:t>
                      </a: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Жаңа сөз</a:t>
                      </a: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Синоним</a:t>
                      </a: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Кірме сөз</a:t>
                      </a: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9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Тура мағына</a:t>
                      </a: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Ауыспалы мағына</a:t>
                      </a: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Тұрақты тіркес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Диалект сөз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2516" marR="525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7461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қырып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kk-KZ" dirty="0" smtClean="0"/>
              <a:t>Тест жұмысы</a:t>
            </a:r>
            <a:endParaRPr lang="ru-RU" dirty="0"/>
          </a:p>
        </p:txBody>
      </p:sp>
      <p:sp>
        <p:nvSpPr>
          <p:cNvPr id="3" name="Мазмұн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84576"/>
          </a:xfrm>
        </p:spPr>
        <p:txBody>
          <a:bodyPr>
            <a:normAutofit fontScale="85000" lnSpcReduction="10000"/>
          </a:bodyPr>
          <a:lstStyle/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1.Синоним сөздерді тап</a:t>
            </a:r>
          </a:p>
          <a:p>
            <a:pPr marL="0" indent="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А)амандасу,есендесу      В)бал,әсем</a:t>
            </a:r>
            <a:r>
              <a:rPr lang="kk-KZ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   С)сұлу,сүлгі</a:t>
            </a:r>
            <a:r>
              <a:rPr lang="kk-KZ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)тарих,қақпа</a:t>
            </a:r>
          </a:p>
          <a:p>
            <a:pPr marL="0" indent="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2.Ағаш ұсталығына қатысты кәсіби сөзді тап</a:t>
            </a:r>
          </a:p>
          <a:p>
            <a:pPr marL="0" indent="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А)шанышқы                     В)қоза</a:t>
            </a:r>
            <a:r>
              <a:rPr lang="kk-KZ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           С)сүргі</a:t>
            </a:r>
            <a:r>
              <a:rPr lang="kk-KZ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)Керней</a:t>
            </a:r>
          </a:p>
          <a:p>
            <a:pPr marL="0" indent="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3.Эвфемизмге жататын сөзді белгіле</a:t>
            </a:r>
          </a:p>
          <a:p>
            <a:pPr marL="0" indent="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kk-KZ" dirty="0" err="1" smtClean="0">
                <a:latin typeface="Times New Roman" pitchFamily="18" charset="0"/>
                <a:cs typeface="Times New Roman" pitchFamily="18" charset="0"/>
              </a:rPr>
              <a:t>бақиға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аттанды            В)қасқыр</a:t>
            </a:r>
            <a:r>
              <a:rPr lang="kk-KZ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    С)найзағай</a:t>
            </a:r>
            <a:r>
              <a:rPr lang="kk-KZ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)Мылжың</a:t>
            </a:r>
          </a:p>
          <a:p>
            <a:pPr marL="0" indent="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4. «Мырза жігіт», «кенже бала»сөздері қай сөзге қатысты?</a:t>
            </a:r>
          </a:p>
          <a:p>
            <a:pPr marL="0" indent="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А)тұрақты тіркес             В)табу</a:t>
            </a:r>
            <a:r>
              <a:rPr lang="kk-KZ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   С)көнерген сөз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)Омоним</a:t>
            </a:r>
          </a:p>
          <a:p>
            <a:pPr marL="0" indent="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5.Антонимнің анықтамасы</a:t>
            </a:r>
          </a:p>
          <a:p>
            <a:pPr marL="0" indent="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А)қарама-қарсы сөздер   В)мағынасы жақын сөздер</a:t>
            </a:r>
          </a:p>
          <a:p>
            <a:pPr marL="0" indent="0"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С)Сыпайы сөздер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)Дыбысталуы бірдей,мағынасы басқа сөздер</a:t>
            </a: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kk-KZ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00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азмұн 2"/>
          <p:cNvSpPr>
            <a:spLocks noGrp="1"/>
          </p:cNvSpPr>
          <p:nvPr>
            <p:ph idx="1"/>
          </p:nvPr>
        </p:nvSpPr>
        <p:spPr>
          <a:xfrm>
            <a:off x="467544" y="233264"/>
            <a:ext cx="8229600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6.Жаңа сөздерді тап</a:t>
            </a:r>
          </a:p>
          <a:p>
            <a:pPr marL="0" indent="0">
              <a:buNone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А)космос,самолет    В)кеден,зейнеткер</a:t>
            </a:r>
            <a:r>
              <a:rPr lang="kk-KZ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     С)емтихан,әдебиет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)адрес,помидор </a:t>
            </a:r>
          </a:p>
          <a:p>
            <a:pPr marL="0" indent="0">
              <a:buNone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7.Математика ғылымына байланысты сөздерді тап</a:t>
            </a:r>
          </a:p>
          <a:p>
            <a:pPr marL="0" indent="0">
              <a:buNone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А)бөлшек,</a:t>
            </a:r>
            <a:r>
              <a:rPr lang="kk-KZ" sz="2000" dirty="0" err="1" smtClean="0">
                <a:latin typeface="Times New Roman" pitchFamily="18" charset="0"/>
                <a:cs typeface="Times New Roman" pitchFamily="18" charset="0"/>
              </a:rPr>
              <a:t>квадра</a:t>
            </a:r>
            <a:r>
              <a:rPr lang="kk-KZ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    В)жер шары,жұлдыз   С)сақ,тайпа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)лексика,тарихи сөз</a:t>
            </a:r>
          </a:p>
          <a:p>
            <a:pPr marL="0" indent="0">
              <a:buNone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8.Белгілі бір аймақта ғана қолданылатын сөзді қалай атайды?</a:t>
            </a:r>
          </a:p>
          <a:p>
            <a:pPr marL="0" indent="0">
              <a:buNone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А)Кірме                    В)</a:t>
            </a:r>
            <a:r>
              <a:rPr lang="kk-KZ" sz="2000" dirty="0" err="1" smtClean="0">
                <a:latin typeface="Times New Roman" pitchFamily="18" charset="0"/>
                <a:cs typeface="Times New Roman" pitchFamily="18" charset="0"/>
              </a:rPr>
              <a:t>Диалкет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 сөз              С)Эвфемизм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)Кәсіби</a:t>
            </a:r>
          </a:p>
          <a:p>
            <a:pPr marL="0" indent="0">
              <a:buNone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9.Тұрақты тіркестің әдеби </a:t>
            </a:r>
            <a:r>
              <a:rPr lang="kk-KZ" sz="2000" dirty="0" err="1" smtClean="0">
                <a:latin typeface="Times New Roman" pitchFamily="18" charset="0"/>
                <a:cs typeface="Times New Roman" pitchFamily="18" charset="0"/>
              </a:rPr>
              <a:t>балмасын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 анықта</a:t>
            </a:r>
          </a:p>
          <a:p>
            <a:pPr marL="0" indent="0">
              <a:buNone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А)суды төкті             В)мақтады</a:t>
            </a:r>
            <a:r>
              <a:rPr lang="kk-KZ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                   С)ұрысты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)Төбе шашы тік тұрды</a:t>
            </a:r>
          </a:p>
          <a:p>
            <a:pPr marL="0" indent="0">
              <a:buNone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10.Мақалдың жалғасын тап</a:t>
            </a:r>
          </a:p>
          <a:p>
            <a:pPr marL="0" indent="0">
              <a:buNone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Оқу білім бұлағы...</a:t>
            </a:r>
          </a:p>
          <a:p>
            <a:pPr marL="0" indent="0">
              <a:buNone/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kk-KZ" sz="2000" dirty="0" err="1" smtClean="0">
                <a:latin typeface="Times New Roman" pitchFamily="18" charset="0"/>
                <a:cs typeface="Times New Roman" pitchFamily="18" charset="0"/>
              </a:rPr>
              <a:t>еңбек-ырыстың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 бұлағы   В)</a:t>
            </a:r>
            <a:r>
              <a:rPr lang="kk-KZ" sz="2000" dirty="0" err="1" smtClean="0">
                <a:latin typeface="Times New Roman" pitchFamily="18" charset="0"/>
                <a:cs typeface="Times New Roman" pitchFamily="18" charset="0"/>
              </a:rPr>
              <a:t>еңбек-бақыттың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 шырағы С)</a:t>
            </a:r>
            <a:r>
              <a:rPr lang="kk-KZ" sz="2000" dirty="0" err="1" smtClean="0">
                <a:latin typeface="Times New Roman" pitchFamily="18" charset="0"/>
                <a:cs typeface="Times New Roman" pitchFamily="18" charset="0"/>
              </a:rPr>
              <a:t>білім-өмір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err="1" smtClean="0">
                <a:latin typeface="Times New Roman" pitchFamily="18" charset="0"/>
                <a:cs typeface="Times New Roman" pitchFamily="18" charset="0"/>
              </a:rPr>
              <a:t>щырағы</a:t>
            </a:r>
            <a:endParaRPr lang="kk-KZ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kk-KZ" sz="2000" dirty="0" err="1" smtClean="0">
                <a:latin typeface="Times New Roman" pitchFamily="18" charset="0"/>
                <a:cs typeface="Times New Roman" pitchFamily="18" charset="0"/>
              </a:rPr>
              <a:t>жер-ырыстың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 кіндігі</a:t>
            </a:r>
          </a:p>
          <a:p>
            <a:pPr marL="0" indent="0">
              <a:buNone/>
            </a:pPr>
            <a:endParaRPr lang="kk-KZ" dirty="0" smtClean="0"/>
          </a:p>
          <a:p>
            <a:pPr marL="0" indent="0">
              <a:buNone/>
            </a:pPr>
            <a:endParaRPr lang="kk-KZ" dirty="0" smtClean="0"/>
          </a:p>
          <a:p>
            <a:pPr marL="0" indent="0">
              <a:buNone/>
            </a:pPr>
            <a:endParaRPr lang="kk-KZ" dirty="0" smtClean="0"/>
          </a:p>
        </p:txBody>
      </p:sp>
    </p:spTree>
    <p:extLst>
      <p:ext uri="{BB962C8B-B14F-4D97-AF65-F5344CB8AC3E}">
        <p14:creationId xmlns:p14="http://schemas.microsoft.com/office/powerpoint/2010/main" val="232425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20875" y="19351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Мазмұн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5255584"/>
              </p:ext>
            </p:extLst>
          </p:nvPr>
        </p:nvGraphicFramePr>
        <p:xfrm>
          <a:off x="539552" y="1628800"/>
          <a:ext cx="7992887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2664047"/>
                <a:gridCol w="2664047"/>
                <a:gridCol w="2664793"/>
              </a:tblGrid>
              <a:tr h="9875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Нені білдім?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Нені білдім?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Нені білгім келеді?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88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kk-KZ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971600" y="5489256"/>
            <a:ext cx="2140114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Бағалау.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Үйге тапсырма.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221</a:t>
            </a: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222-жатты</a:t>
            </a:r>
            <a:r>
              <a:rPr kumimoji="0" lang="kk-K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0036" y="908720"/>
            <a:ext cx="2381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INSERT  c</a:t>
            </a:r>
            <a:r>
              <a:rPr lang="ru-RU" dirty="0" err="1"/>
              <a:t>тратегиясы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1744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асқын">
  <a:themeElements>
    <a:clrScheme name="Тасқын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Тасқын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асқын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ақырыбы">
  <a:themeElements>
    <a:clrScheme name="Стандартты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ты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т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438</Words>
  <Application>Microsoft Office PowerPoint</Application>
  <PresentationFormat>Экранда көрсету (4:3)</PresentationFormat>
  <Paragraphs>307</Paragraphs>
  <Slides>9</Slides>
  <Notes>1</Notes>
  <HiddenSlides>0</HiddenSlides>
  <MMClips>0</MMClips>
  <ScaleCrop>false</ScaleCrop>
  <HeadingPairs>
    <vt:vector size="4" baseType="variant">
      <vt:variant>
        <vt:lpstr>Тақырып</vt:lpstr>
      </vt:variant>
      <vt:variant>
        <vt:i4>1</vt:i4>
      </vt:variant>
      <vt:variant>
        <vt:lpstr>Слайд тақырыптары</vt:lpstr>
      </vt:variant>
      <vt:variant>
        <vt:i4>9</vt:i4>
      </vt:variant>
    </vt:vector>
  </HeadingPairs>
  <TitlesOfParts>
    <vt:vector size="10" baseType="lpstr">
      <vt:lpstr>Тасқын</vt:lpstr>
      <vt:lpstr>Тақырыбы:</vt:lpstr>
      <vt:lpstr>PowerPoint көрсетілімі</vt:lpstr>
      <vt:lpstr>PowerPoint көрсетілімі</vt:lpstr>
      <vt:lpstr>PowerPoint көрсетілімі</vt:lpstr>
      <vt:lpstr>PowerPoint көрсетілімі</vt:lpstr>
      <vt:lpstr>Семантикалық карта</vt:lpstr>
      <vt:lpstr>Тест жұмысы</vt:lpstr>
      <vt:lpstr>PowerPoint көрсетілімі</vt:lpstr>
      <vt:lpstr>PowerPoint көрсетілімі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көрсетілімі</dc:title>
  <dc:creator>окушы</dc:creator>
  <cp:lastModifiedBy>Окушы</cp:lastModifiedBy>
  <cp:revision>6</cp:revision>
  <dcterms:created xsi:type="dcterms:W3CDTF">2013-01-30T02:13:28Z</dcterms:created>
  <dcterms:modified xsi:type="dcterms:W3CDTF">2013-02-02T05:37:00Z</dcterms:modified>
</cp:coreProperties>
</file>