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6" r:id="rId2"/>
    <p:sldId id="278" r:id="rId3"/>
    <p:sldId id="277" r:id="rId4"/>
    <p:sldId id="257" r:id="rId5"/>
    <p:sldId id="258" r:id="rId6"/>
    <p:sldId id="279" r:id="rId7"/>
    <p:sldId id="259" r:id="rId8"/>
    <p:sldId id="260" r:id="rId9"/>
    <p:sldId id="274" r:id="rId10"/>
    <p:sldId id="262" r:id="rId11"/>
    <p:sldId id="266" r:id="rId12"/>
    <p:sldId id="280" r:id="rId13"/>
    <p:sldId id="267" r:id="rId14"/>
    <p:sldId id="281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104" autoAdjust="0"/>
  </p:normalViewPr>
  <p:slideViewPr>
    <p:cSldViewPr>
      <p:cViewPr>
        <p:scale>
          <a:sx n="69" d="100"/>
          <a:sy n="69" d="100"/>
        </p:scale>
        <p:origin x="-72" y="-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ED9A9-4D70-41D8-AB62-68A9F64DBADC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1BA07-6F6B-4E88-BF8E-69B98F454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1BA07-6F6B-4E88-BF8E-69B98F454B1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628800"/>
            <a:ext cx="7772400" cy="3456384"/>
          </a:xfrm>
        </p:spPr>
        <p:txBody>
          <a:bodyPr>
            <a:normAutofit fontScale="90000"/>
          </a:bodyPr>
          <a:lstStyle/>
          <a:p>
            <a:pPr algn="ctr"/>
            <a:r>
              <a:rPr lang="kk-KZ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Ақпанның алтысы</a:t>
            </a:r>
            <a:br>
              <a:rPr lang="kk-KZ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k-KZ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Сынып жұмысы</a:t>
            </a:r>
            <a:br>
              <a:rPr lang="kk-KZ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k-KZ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Есімшенің жасалу жолдары </a:t>
            </a:r>
            <a:br>
              <a:rPr lang="kk-KZ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562074"/>
          </a:xfrm>
        </p:spPr>
        <p:txBody>
          <a:bodyPr>
            <a:normAutofit/>
          </a:bodyPr>
          <a:lstStyle/>
          <a:p>
            <a:pPr algn="ctr"/>
            <a:r>
              <a:rPr lang="kk-KZ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Сөйлем мүшесіне талдаңдар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6309320"/>
          </a:xfrm>
        </p:spPr>
        <p:txBody>
          <a:bodyPr>
            <a:normAutofit fontScale="92500" lnSpcReduction="20000"/>
          </a:bodyPr>
          <a:lstStyle/>
          <a:p>
            <a:r>
              <a:rPr lang="kk-KZ" sz="4000" i="1" dirty="0" smtClean="0"/>
              <a:t>Оқыған білімді болады.</a:t>
            </a:r>
            <a:endParaRPr lang="ru-RU" sz="4000" dirty="0" smtClean="0"/>
          </a:p>
          <a:p>
            <a:r>
              <a:rPr lang="kk-KZ" sz="4000" i="1" dirty="0" smtClean="0"/>
              <a:t>Арман бағана кетіп қалған.</a:t>
            </a:r>
          </a:p>
          <a:p>
            <a:endParaRPr lang="kk-KZ" sz="4000" i="1" dirty="0" smtClean="0"/>
          </a:p>
          <a:p>
            <a:r>
              <a:rPr lang="kk-KZ" sz="4000" i="1" dirty="0" smtClean="0"/>
              <a:t>Көрген көзде жазық жоқ. </a:t>
            </a:r>
          </a:p>
          <a:p>
            <a:r>
              <a:rPr lang="kk-KZ" sz="4000" i="1" dirty="0" smtClean="0"/>
              <a:t>Сөзді тыңдайтынға айт.</a:t>
            </a:r>
          </a:p>
          <a:p>
            <a:endParaRPr lang="kk-KZ" sz="4000" i="1" dirty="0" smtClean="0"/>
          </a:p>
          <a:p>
            <a:r>
              <a:rPr lang="kk-KZ" sz="4000" i="1" dirty="0" smtClean="0"/>
              <a:t>Адасқанның айыбы жоқ. </a:t>
            </a:r>
            <a:endParaRPr lang="ru-RU" sz="4000" dirty="0" smtClean="0"/>
          </a:p>
          <a:p>
            <a:r>
              <a:rPr lang="kk-KZ" sz="4000" i="1" dirty="0" smtClean="0"/>
              <a:t>Бітіргендер сыртқа шықты. </a:t>
            </a:r>
          </a:p>
          <a:p>
            <a:endParaRPr lang="ru-RU" sz="4000" dirty="0" smtClean="0"/>
          </a:p>
          <a:p>
            <a:r>
              <a:rPr lang="kk-KZ" sz="4000" i="1" dirty="0" smtClean="0"/>
              <a:t>Мен үйге барғанға дейін  кітап оқыдым.  </a:t>
            </a:r>
          </a:p>
          <a:p>
            <a:r>
              <a:rPr lang="kk-KZ" sz="4000" i="1" dirty="0" smtClean="0"/>
              <a:t>Омар жазғандарын әкесіне көрсетті.</a:t>
            </a:r>
            <a:endParaRPr lang="ru-RU" sz="4000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64704"/>
          </a:xfrm>
        </p:spPr>
        <p:txBody>
          <a:bodyPr>
            <a:normAutofit fontScale="90000"/>
          </a:bodyPr>
          <a:lstStyle/>
          <a:p>
            <a:pPr algn="ctr"/>
            <a:r>
              <a:rPr lang="kk-KZ" b="1" dirty="0" smtClean="0">
                <a:solidFill>
                  <a:srgbClr val="FF0000"/>
                </a:solidFill>
              </a:rPr>
              <a:t>Есімшелерді түрлендір 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389120"/>
          </a:xfrm>
        </p:spPr>
        <p:txBody>
          <a:bodyPr>
            <a:normAutofit/>
          </a:bodyPr>
          <a:lstStyle/>
          <a:p>
            <a:r>
              <a:rPr lang="kk-KZ" sz="4800" dirty="0" smtClean="0"/>
              <a:t>Айтқан сөзін тәуелдеу</a:t>
            </a:r>
          </a:p>
          <a:p>
            <a:r>
              <a:rPr lang="kk-KZ" sz="4800" dirty="0" smtClean="0"/>
              <a:t>Баратын сөзін септеу </a:t>
            </a:r>
          </a:p>
          <a:p>
            <a:r>
              <a:rPr lang="kk-KZ" sz="4800" dirty="0" smtClean="0"/>
              <a:t>Жазар  сөзін көптеу</a:t>
            </a:r>
          </a:p>
          <a:p>
            <a:r>
              <a:rPr lang="kk-KZ" sz="4800" dirty="0" smtClean="0"/>
              <a:t>Тапқан сөзін жіктеу</a:t>
            </a:r>
            <a:endParaRPr lang="ru-RU" sz="4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476672"/>
          <a:ext cx="9144000" cy="6381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601930">
                <a:tc>
                  <a:txBody>
                    <a:bodyPr/>
                    <a:lstStyle/>
                    <a:p>
                      <a:pPr algn="ctr"/>
                      <a:r>
                        <a:rPr lang="kk-KZ" sz="3200" dirty="0" smtClean="0">
                          <a:solidFill>
                            <a:srgbClr val="FFFF00"/>
                          </a:solidFill>
                        </a:rPr>
                        <a:t>Білемін 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dirty="0" smtClean="0">
                          <a:solidFill>
                            <a:srgbClr val="FFFF00"/>
                          </a:solidFill>
                        </a:rPr>
                        <a:t>Білгім келеді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dirty="0" smtClean="0">
                          <a:solidFill>
                            <a:srgbClr val="FFFF00"/>
                          </a:solidFill>
                        </a:rPr>
                        <a:t>Жаңа ақпарат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5779398">
                <a:tc>
                  <a:txBody>
                    <a:bodyPr/>
                    <a:lstStyle/>
                    <a:p>
                      <a:r>
                        <a:rPr lang="kk-KZ" dirty="0" smtClean="0"/>
                        <a:t>1.</a:t>
                      </a:r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404664"/>
          </a:xfrm>
        </p:spPr>
        <p:txBody>
          <a:bodyPr>
            <a:noAutofit/>
          </a:bodyPr>
          <a:lstStyle/>
          <a:p>
            <a:r>
              <a:rPr lang="kk-KZ" sz="2800" dirty="0" smtClean="0"/>
              <a:t>Мағынаны тану                 </a:t>
            </a:r>
            <a:r>
              <a:rPr lang="kk-KZ" sz="2800" dirty="0" smtClean="0">
                <a:solidFill>
                  <a:srgbClr val="FF0000"/>
                </a:solidFill>
              </a:rPr>
              <a:t>ББҮ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964488" cy="1331640"/>
          </a:xfrm>
        </p:spPr>
        <p:txBody>
          <a:bodyPr>
            <a:normAutofit fontScale="90000"/>
          </a:bodyPr>
          <a:lstStyle/>
          <a:p>
            <a:pPr algn="ctr"/>
            <a:r>
              <a:rPr lang="kk-KZ" sz="4400" dirty="0" smtClean="0"/>
              <a:t/>
            </a:r>
            <a:br>
              <a:rPr lang="kk-KZ" sz="4400" dirty="0" smtClean="0"/>
            </a:br>
            <a:r>
              <a:rPr lang="kk-KZ" sz="4400" dirty="0" smtClean="0"/>
              <a:t/>
            </a:r>
            <a:br>
              <a:rPr lang="kk-KZ" sz="4400" dirty="0" smtClean="0"/>
            </a:br>
            <a:r>
              <a:rPr lang="kk-KZ" sz="4400" dirty="0" smtClean="0"/>
              <a:t/>
            </a:r>
            <a:br>
              <a:rPr lang="kk-KZ" sz="4400" dirty="0" smtClean="0"/>
            </a:br>
            <a:r>
              <a:rPr lang="kk-KZ" sz="4400" dirty="0" smtClean="0"/>
              <a:t/>
            </a:r>
            <a:br>
              <a:rPr lang="kk-KZ" sz="4400" dirty="0" smtClean="0"/>
            </a:br>
            <a:r>
              <a:rPr lang="kk-KZ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Ой толғаныс</a:t>
            </a:r>
            <a:r>
              <a:rPr lang="kk-KZ" sz="4400" dirty="0" smtClean="0"/>
              <a:t/>
            </a:r>
            <a:br>
              <a:rPr lang="kk-KZ" sz="4400" dirty="0" smtClean="0"/>
            </a:br>
            <a:r>
              <a:rPr lang="kk-KZ" sz="4400" dirty="0" smtClean="0">
                <a:solidFill>
                  <a:srgbClr val="C00000"/>
                </a:solidFill>
              </a:rPr>
              <a:t> </a:t>
            </a:r>
            <a:r>
              <a:rPr lang="kk-KZ" sz="3600" dirty="0" smtClean="0">
                <a:solidFill>
                  <a:srgbClr val="C00000"/>
                </a:solidFill>
              </a:rPr>
              <a:t>Семантикалық карта</a:t>
            </a:r>
            <a:br>
              <a:rPr lang="kk-KZ" sz="3600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4" y="1268761"/>
          <a:ext cx="9144003" cy="5589234"/>
        </p:xfrm>
        <a:graphic>
          <a:graphicData uri="http://schemas.openxmlformats.org/drawingml/2006/table">
            <a:tbl>
              <a:tblPr/>
              <a:tblGrid>
                <a:gridCol w="1979716"/>
                <a:gridCol w="1368152"/>
                <a:gridCol w="1223577"/>
                <a:gridCol w="1523815"/>
                <a:gridCol w="1523815"/>
                <a:gridCol w="1524928"/>
              </a:tblGrid>
              <a:tr h="8169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Мысалдар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Өздік етіс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Өзгелік етіс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Ырықсыз етіс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Ортақ етіс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Есімше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Айтылды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Жаздыр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Көрген жоқ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Айтармын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Киіндім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Көрсетті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Сөйлесермін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Бастамаспын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келмес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Бітірген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Барған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Келген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964488" cy="1331640"/>
          </a:xfrm>
        </p:spPr>
        <p:txBody>
          <a:bodyPr>
            <a:normAutofit fontScale="90000"/>
          </a:bodyPr>
          <a:lstStyle/>
          <a:p>
            <a:pPr algn="ctr"/>
            <a:r>
              <a:rPr lang="kk-KZ" sz="4400" dirty="0" smtClean="0"/>
              <a:t/>
            </a:r>
            <a:br>
              <a:rPr lang="kk-KZ" sz="4400" dirty="0" smtClean="0"/>
            </a:br>
            <a:r>
              <a:rPr lang="kk-KZ" sz="4400" dirty="0" smtClean="0"/>
              <a:t/>
            </a:r>
            <a:br>
              <a:rPr lang="kk-KZ" sz="4400" dirty="0" smtClean="0"/>
            </a:br>
            <a:r>
              <a:rPr lang="kk-KZ" sz="4400" dirty="0" smtClean="0"/>
              <a:t/>
            </a:r>
            <a:br>
              <a:rPr lang="kk-KZ" sz="4400" dirty="0" smtClean="0"/>
            </a:br>
            <a:r>
              <a:rPr lang="kk-KZ" sz="4400" dirty="0" smtClean="0"/>
              <a:t/>
            </a:r>
            <a:br>
              <a:rPr lang="kk-KZ" sz="4400" dirty="0" smtClean="0"/>
            </a:br>
            <a:r>
              <a:rPr lang="kk-KZ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Ой толғаныс</a:t>
            </a:r>
            <a:r>
              <a:rPr lang="kk-KZ" sz="4400" dirty="0" smtClean="0"/>
              <a:t/>
            </a:r>
            <a:br>
              <a:rPr lang="kk-KZ" sz="4400" dirty="0" smtClean="0"/>
            </a:br>
            <a:r>
              <a:rPr lang="kk-KZ" sz="4400" dirty="0" smtClean="0">
                <a:solidFill>
                  <a:srgbClr val="C00000"/>
                </a:solidFill>
              </a:rPr>
              <a:t> </a:t>
            </a:r>
            <a:r>
              <a:rPr lang="kk-KZ" sz="3600" dirty="0" smtClean="0">
                <a:solidFill>
                  <a:srgbClr val="C00000"/>
                </a:solidFill>
              </a:rPr>
              <a:t>Семантикалық карта</a:t>
            </a:r>
            <a:br>
              <a:rPr lang="kk-KZ" sz="3600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4" y="1268761"/>
          <a:ext cx="9144003" cy="5589234"/>
        </p:xfrm>
        <a:graphic>
          <a:graphicData uri="http://schemas.openxmlformats.org/drawingml/2006/table">
            <a:tbl>
              <a:tblPr/>
              <a:tblGrid>
                <a:gridCol w="1979716"/>
                <a:gridCol w="1368152"/>
                <a:gridCol w="1223577"/>
                <a:gridCol w="1523815"/>
                <a:gridCol w="1523815"/>
                <a:gridCol w="1524928"/>
              </a:tblGrid>
              <a:tr h="8169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Мысалдар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Өздік етіс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Өзгелік етіс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Ырықсыз етіс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Ортақ етіс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Есімше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Айтылды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Жаздыр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Көрген жоқ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Айтармын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Киіндім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Көрсетті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Сөйлесермін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Бастамаспын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келмес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Бітірген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Барған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Келген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20888"/>
            <a:ext cx="8964488" cy="47678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sz="3200" dirty="0" smtClean="0"/>
              <a:t>Зат есім</a:t>
            </a:r>
          </a:p>
          <a:p>
            <a:pPr>
              <a:buNone/>
            </a:pPr>
            <a:r>
              <a:rPr lang="kk-KZ" sz="3200" dirty="0" smtClean="0"/>
              <a:t>2 сын есім </a:t>
            </a:r>
          </a:p>
          <a:p>
            <a:pPr>
              <a:buNone/>
            </a:pPr>
            <a:r>
              <a:rPr lang="kk-KZ" sz="3200" dirty="0" smtClean="0"/>
              <a:t>3 етістік </a:t>
            </a:r>
          </a:p>
          <a:p>
            <a:pPr>
              <a:buNone/>
            </a:pPr>
            <a:r>
              <a:rPr lang="kk-KZ" sz="3200" dirty="0" smtClean="0"/>
              <a:t>Сөйлем   </a:t>
            </a:r>
          </a:p>
          <a:p>
            <a:pPr>
              <a:buNone/>
            </a:pPr>
            <a:r>
              <a:rPr lang="kk-KZ" sz="3200" dirty="0" smtClean="0"/>
              <a:t>Синоним </a:t>
            </a:r>
            <a:endParaRPr lang="ru-RU" sz="32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964488" cy="1331640"/>
          </a:xfrm>
        </p:spPr>
        <p:txBody>
          <a:bodyPr>
            <a:normAutofit fontScale="90000"/>
          </a:bodyPr>
          <a:lstStyle/>
          <a:p>
            <a:pPr algn="ctr"/>
            <a:r>
              <a:rPr lang="kk-KZ" sz="4400" dirty="0" smtClean="0"/>
              <a:t/>
            </a:r>
            <a:br>
              <a:rPr lang="kk-KZ" sz="4400" dirty="0" smtClean="0"/>
            </a:br>
            <a:r>
              <a:rPr lang="kk-KZ" sz="4400" dirty="0" smtClean="0"/>
              <a:t/>
            </a:r>
            <a:br>
              <a:rPr lang="kk-KZ" sz="4400" dirty="0" smtClean="0"/>
            </a:br>
            <a:r>
              <a:rPr lang="kk-KZ" sz="4400" dirty="0" smtClean="0"/>
              <a:t/>
            </a:r>
            <a:br>
              <a:rPr lang="kk-KZ" sz="4400" dirty="0" smtClean="0"/>
            </a:br>
            <a:r>
              <a:rPr lang="kk-KZ" sz="4400" dirty="0" smtClean="0"/>
              <a:t/>
            </a:r>
            <a:br>
              <a:rPr lang="kk-KZ" sz="4400" dirty="0" smtClean="0"/>
            </a:br>
            <a:r>
              <a:rPr lang="kk-KZ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Ой толғаныс</a:t>
            </a:r>
            <a:r>
              <a:rPr lang="kk-KZ" sz="4400" dirty="0" smtClean="0"/>
              <a:t/>
            </a:r>
            <a:br>
              <a:rPr lang="kk-KZ" sz="4400" dirty="0" smtClean="0"/>
            </a:br>
            <a:r>
              <a:rPr lang="kk-KZ" sz="4400" dirty="0" smtClean="0">
                <a:solidFill>
                  <a:srgbClr val="C00000"/>
                </a:solidFill>
              </a:rPr>
              <a:t> Бес жолды өлең </a:t>
            </a:r>
            <a:r>
              <a:rPr lang="kk-KZ" sz="3600" dirty="0" smtClean="0">
                <a:solidFill>
                  <a:srgbClr val="C00000"/>
                </a:solidFill>
              </a:rPr>
              <a:t/>
            </a:r>
            <a:br>
              <a:rPr lang="kk-KZ" sz="3600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55840"/>
          </a:xfrm>
        </p:spPr>
        <p:txBody>
          <a:bodyPr>
            <a:normAutofit/>
          </a:bodyPr>
          <a:lstStyle/>
          <a:p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Кері байланыс </a:t>
            </a:r>
          </a:p>
          <a:p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Бағалау </a:t>
            </a:r>
          </a:p>
          <a:p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Үйге тапсырма</a:t>
            </a:r>
          </a:p>
          <a:p>
            <a:pPr>
              <a:buNone/>
            </a:pPr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            128-бет 251-жаттығу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418058"/>
          </a:xfrm>
        </p:spPr>
        <p:txBody>
          <a:bodyPr>
            <a:normAutofit fontScale="90000"/>
          </a:bodyPr>
          <a:lstStyle/>
          <a:p>
            <a:pPr algn="ctr"/>
            <a:r>
              <a:rPr lang="kk-KZ" b="1" dirty="0" smtClean="0">
                <a:solidFill>
                  <a:srgbClr val="FF0000"/>
                </a:solidFill>
              </a:rPr>
              <a:t>Сабақтың  барысы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76672"/>
            <a:ext cx="8229600" cy="6381328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kk-KZ" dirty="0" smtClean="0"/>
              <a:t>Ұйымдастыру кезеңі</a:t>
            </a:r>
          </a:p>
          <a:p>
            <a:pPr>
              <a:buFont typeface="Wingdings" pitchFamily="2" charset="2"/>
              <a:buChar char="ü"/>
            </a:pPr>
            <a:r>
              <a:rPr lang="kk-KZ" dirty="0" smtClean="0"/>
              <a:t>Өткен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тақырыпқа</a:t>
            </a:r>
            <a:r>
              <a:rPr lang="kk-KZ" dirty="0" smtClean="0"/>
              <a:t> шолу /ауызша тест/</a:t>
            </a:r>
          </a:p>
          <a:p>
            <a:pPr>
              <a:buFont typeface="Wingdings" pitchFamily="2" charset="2"/>
              <a:buChar char="ü"/>
            </a:pPr>
            <a:r>
              <a:rPr lang="kk-KZ" dirty="0" smtClean="0"/>
              <a:t>Қызығушылықты ояту </a:t>
            </a:r>
          </a:p>
          <a:p>
            <a:pPr algn="ctr">
              <a:buFont typeface="Wingdings" pitchFamily="2" charset="2"/>
              <a:buChar char="v"/>
            </a:pPr>
            <a:r>
              <a:rPr lang="kk-KZ" dirty="0">
                <a:solidFill>
                  <a:srgbClr val="C00000"/>
                </a:solidFill>
              </a:rPr>
              <a:t> </a:t>
            </a:r>
            <a:r>
              <a:rPr lang="kk-KZ" dirty="0" smtClean="0">
                <a:solidFill>
                  <a:srgbClr val="C00000"/>
                </a:solidFill>
              </a:rPr>
              <a:t>   </a:t>
            </a:r>
            <a:r>
              <a:rPr lang="kk-KZ" i="1" dirty="0" smtClean="0">
                <a:solidFill>
                  <a:srgbClr val="C00000"/>
                </a:solidFill>
              </a:rPr>
              <a:t>топтастыру </a:t>
            </a:r>
          </a:p>
          <a:p>
            <a:pPr>
              <a:buFont typeface="Wingdings" pitchFamily="2" charset="2"/>
              <a:buChar char="ü"/>
            </a:pPr>
            <a:r>
              <a:rPr lang="kk-KZ" dirty="0" smtClean="0"/>
              <a:t>Мағынаны ашу </a:t>
            </a:r>
          </a:p>
          <a:p>
            <a:pPr algn="ctr">
              <a:buFont typeface="Wingdings" pitchFamily="2" charset="2"/>
              <a:buChar char="v"/>
            </a:pPr>
            <a:r>
              <a:rPr lang="kk-KZ" dirty="0"/>
              <a:t> </a:t>
            </a:r>
            <a:r>
              <a:rPr lang="kk-KZ" dirty="0" smtClean="0">
                <a:solidFill>
                  <a:srgbClr val="C00000"/>
                </a:solidFill>
              </a:rPr>
              <a:t>БҮҮ</a:t>
            </a:r>
          </a:p>
          <a:p>
            <a:pPr algn="ctr">
              <a:buFont typeface="Wingdings" pitchFamily="2" charset="2"/>
              <a:buChar char="v"/>
            </a:pPr>
            <a:r>
              <a:rPr lang="kk-KZ" dirty="0" smtClean="0">
                <a:solidFill>
                  <a:srgbClr val="C00000"/>
                </a:solidFill>
              </a:rPr>
              <a:t>Өзара оқыту </a:t>
            </a:r>
          </a:p>
          <a:p>
            <a:pPr algn="ctr">
              <a:buFont typeface="Wingdings" pitchFamily="2" charset="2"/>
              <a:buChar char="v"/>
            </a:pPr>
            <a:r>
              <a:rPr lang="kk-KZ" dirty="0" smtClean="0">
                <a:solidFill>
                  <a:srgbClr val="C00000"/>
                </a:solidFill>
              </a:rPr>
              <a:t>Тапсырмалар </a:t>
            </a:r>
          </a:p>
          <a:p>
            <a:pPr>
              <a:buFont typeface="Wingdings" pitchFamily="2" charset="2"/>
              <a:buChar char="ü"/>
            </a:pPr>
            <a:r>
              <a:rPr lang="kk-KZ" dirty="0" smtClean="0"/>
              <a:t>Ой толғаныс </a:t>
            </a:r>
          </a:p>
          <a:p>
            <a:pPr algn="ctr">
              <a:buFont typeface="Wingdings" pitchFamily="2" charset="2"/>
              <a:buChar char="v"/>
            </a:pPr>
            <a:r>
              <a:rPr lang="kk-KZ" dirty="0">
                <a:solidFill>
                  <a:srgbClr val="C00000"/>
                </a:solidFill>
              </a:rPr>
              <a:t> </a:t>
            </a:r>
            <a:r>
              <a:rPr lang="kk-KZ" dirty="0" smtClean="0">
                <a:solidFill>
                  <a:srgbClr val="C00000"/>
                </a:solidFill>
              </a:rPr>
              <a:t>Семантикалық карта</a:t>
            </a:r>
          </a:p>
          <a:p>
            <a:pPr algn="ctr">
              <a:buFont typeface="Wingdings" pitchFamily="2" charset="2"/>
              <a:buChar char="v"/>
            </a:pPr>
            <a:r>
              <a:rPr lang="kk-KZ" dirty="0" smtClean="0">
                <a:solidFill>
                  <a:srgbClr val="C00000"/>
                </a:solidFill>
              </a:rPr>
              <a:t>Бес жолды өлең</a:t>
            </a:r>
          </a:p>
          <a:p>
            <a:pPr>
              <a:buFont typeface="Wingdings" pitchFamily="2" charset="2"/>
              <a:buChar char="ü"/>
            </a:pPr>
            <a:r>
              <a:rPr lang="kk-KZ" dirty="0" smtClean="0"/>
              <a:t>Кері байланыс </a:t>
            </a:r>
          </a:p>
          <a:p>
            <a:pPr>
              <a:buFont typeface="Wingdings" pitchFamily="2" charset="2"/>
              <a:buChar char="ü"/>
            </a:pPr>
            <a:r>
              <a:rPr lang="kk-KZ" dirty="0" smtClean="0"/>
              <a:t>Бағалау </a:t>
            </a:r>
          </a:p>
          <a:p>
            <a:pPr>
              <a:buFont typeface="Wingdings" pitchFamily="2" charset="2"/>
              <a:buChar char="ü"/>
            </a:pPr>
            <a:r>
              <a:rPr lang="kk-KZ" dirty="0" smtClean="0"/>
              <a:t>Үй тапсырмасы</a:t>
            </a:r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16024" y="399147"/>
            <a:ext cx="8927976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1.Етіс дегеніміз не?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А.Тек қана іс қимылды білдіреді;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Б.Іс әрекеттің орындалуында орындаушының қатысы қандай екенін білдіреді.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В.Қимылдың, іс-әрекеттің болу,  болмауын білдіреді.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2.Етістің неше түрі бар?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А.5               Б.2                  В</a:t>
            </a:r>
            <a:r>
              <a:rPr kumimoji="0" lang="kk-KZ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.4          </a:t>
            </a:r>
            <a:r>
              <a:rPr kumimoji="0" lang="en-US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D.6</a:t>
            </a:r>
            <a:endParaRPr kumimoji="0" lang="kk-KZ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3.Сабақты етістіктерге –ын, -ін, -н жұрнақтары арқылы жасалатын етістіктің түрі: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А.ырықсыз етіс;                Б.өздік етіс               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В.өзгелік етіс                  D.ортақ етіс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4.Қимылды, іс-әрекетті орындаушы өзге біреу /қимылды өзге біреуге орындатады/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А.ырықсыз етіс;             Б.өздік </a:t>
            </a:r>
            <a:r>
              <a:rPr kumimoji="0" lang="kk-KZ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етіс                       В.өзгелік етіс                       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D.ортақ етіс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5.Қимылды орындаушы өзі істейді.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А.ырықсыз етіс;                    Б.өздік етіс                   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В.өзгелік етіс              D.ортақ етіс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6.Қимылдың орындаушысы айтылмай, іс-әрекет өздігінен жасалғандай көрінеді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А.ырықсыз етіс;                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Б.өздік етіс                     В.өзгелік етіс                D.ортақ етіс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7.Қимылды орындаушы біреумен бірлесіп ортақтасып істейді.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А.ырықсыз етіс;              Б.өздік етіс                      В.өзгелік </a:t>
            </a:r>
            <a:r>
              <a:rPr kumimoji="0" lang="kk-KZ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етіс                 D.ортақ етіс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8.Жасалу жолдары: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А.ырықсыз етіс:		-ыл,-іл, -л, -ын,-ін,-н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Б.өздік етіс:			-ын,-ін,-н;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В.өзгелік етіс:		-дыр,-дір,-тыр,-тір,-ғыз, -гіз, -қыз, -кіз,-т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D.ортақ етіс:			-ыс, -іс, -с.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0"/>
            <a:ext cx="5310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400" b="1" dirty="0" smtClean="0">
                <a:solidFill>
                  <a:srgbClr val="C00000"/>
                </a:solidFill>
              </a:rPr>
              <a:t>Өткен тақырыпқа шолу /ауызша тест/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346050"/>
          </a:xfrm>
        </p:spPr>
        <p:txBody>
          <a:bodyPr>
            <a:noAutofit/>
          </a:bodyPr>
          <a:lstStyle/>
          <a:p>
            <a:pPr algn="ctr"/>
            <a:r>
              <a:rPr lang="kk-KZ" sz="3600" dirty="0" smtClean="0"/>
              <a:t>Есімше  туралы не білесіңдер?</a:t>
            </a:r>
            <a:endParaRPr lang="ru-RU" sz="3600" dirty="0"/>
          </a:p>
        </p:txBody>
      </p:sp>
      <p:sp>
        <p:nvSpPr>
          <p:cNvPr id="4" name="Овал 3"/>
          <p:cNvSpPr/>
          <p:nvPr/>
        </p:nvSpPr>
        <p:spPr>
          <a:xfrm>
            <a:off x="3419872" y="2780928"/>
            <a:ext cx="2304256" cy="79208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</a:rPr>
              <a:t>Есімше</a:t>
            </a:r>
            <a:r>
              <a:rPr lang="kk-KZ" sz="4000" b="1" dirty="0" smtClean="0">
                <a:solidFill>
                  <a:srgbClr val="FF0000"/>
                </a:solidFill>
              </a:rPr>
              <a:t>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0"/>
            <a:ext cx="8229600" cy="3460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Қызығушылықты ояту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2915816" y="306896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3707904" y="3573016"/>
            <a:ext cx="14401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220072" y="3645024"/>
            <a:ext cx="28803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724128" y="2996952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3779912" y="2420888"/>
            <a:ext cx="216024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4860032" y="234888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476672"/>
          <a:ext cx="9144000" cy="6381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601930">
                <a:tc>
                  <a:txBody>
                    <a:bodyPr/>
                    <a:lstStyle/>
                    <a:p>
                      <a:pPr algn="ctr"/>
                      <a:r>
                        <a:rPr lang="kk-KZ" sz="3200" dirty="0" smtClean="0">
                          <a:solidFill>
                            <a:srgbClr val="FFFF00"/>
                          </a:solidFill>
                        </a:rPr>
                        <a:t>Білемін 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dirty="0" smtClean="0">
                          <a:solidFill>
                            <a:srgbClr val="FFFF00"/>
                          </a:solidFill>
                        </a:rPr>
                        <a:t>Білгім келеді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dirty="0" smtClean="0">
                          <a:solidFill>
                            <a:srgbClr val="FFFF00"/>
                          </a:solidFill>
                        </a:rPr>
                        <a:t>Жаңа ақпарат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5779398">
                <a:tc>
                  <a:txBody>
                    <a:bodyPr/>
                    <a:lstStyle/>
                    <a:p>
                      <a:r>
                        <a:rPr lang="kk-KZ" dirty="0" smtClean="0"/>
                        <a:t>1.</a:t>
                      </a:r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404664"/>
          </a:xfrm>
        </p:spPr>
        <p:txBody>
          <a:bodyPr>
            <a:noAutofit/>
          </a:bodyPr>
          <a:lstStyle/>
          <a:p>
            <a:r>
              <a:rPr lang="kk-KZ" sz="2800" dirty="0" smtClean="0"/>
              <a:t>Мағынаны тану                 </a:t>
            </a:r>
            <a:r>
              <a:rPr lang="kk-KZ" sz="2800" dirty="0" smtClean="0">
                <a:solidFill>
                  <a:srgbClr val="FF0000"/>
                </a:solidFill>
              </a:rPr>
              <a:t>ББҮ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>
            <a:spLocks noGrp="1"/>
          </p:cNvSpPr>
          <p:nvPr>
            <p:ph type="title"/>
          </p:nvPr>
        </p:nvSpPr>
        <p:spPr>
          <a:xfrm>
            <a:off x="323528" y="836712"/>
            <a:ext cx="8229600" cy="1080120"/>
          </a:xfrm>
        </p:spPr>
        <p:txBody>
          <a:bodyPr>
            <a:noAutofit/>
          </a:bodyPr>
          <a:lstStyle/>
          <a:p>
            <a:pPr algn="ctr"/>
            <a:r>
              <a:rPr lang="kk-KZ" sz="2800" b="1" dirty="0" smtClean="0">
                <a:solidFill>
                  <a:schemeClr val="tx1"/>
                </a:solidFill>
              </a:rPr>
              <a:t>Мағынаны тану  </a:t>
            </a:r>
            <a:r>
              <a:rPr lang="kk-KZ" sz="2800" dirty="0" smtClean="0">
                <a:solidFill>
                  <a:srgbClr val="FF0000"/>
                </a:solidFill>
              </a:rPr>
              <a:t/>
            </a:r>
            <a:br>
              <a:rPr lang="kk-KZ" sz="2800" dirty="0" smtClean="0">
                <a:solidFill>
                  <a:srgbClr val="FF0000"/>
                </a:solidFill>
              </a:rPr>
            </a:br>
            <a:r>
              <a:rPr lang="kk-KZ" sz="2800" dirty="0" smtClean="0">
                <a:solidFill>
                  <a:srgbClr val="FF0000"/>
                </a:solidFill>
              </a:rPr>
              <a:t> Өзара оқыту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395536" y="1268760"/>
            <a:ext cx="8229600" cy="4320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2800" dirty="0" smtClean="0">
                <a:latin typeface="+mj-lt"/>
                <a:ea typeface="+mj-ea"/>
                <a:cs typeface="+mj-cs"/>
              </a:rPr>
              <a:t>Жаңа тақырып есімшенің жасалу жолы  мен түрлерін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2800" dirty="0" smtClean="0">
                <a:latin typeface="+mj-lt"/>
                <a:ea typeface="+mj-ea"/>
                <a:cs typeface="+mj-cs"/>
              </a:rPr>
              <a:t> өзара бір-біріне түсіндіру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2800" dirty="0" smtClean="0">
                <a:latin typeface="+mj-lt"/>
                <a:ea typeface="+mj-ea"/>
                <a:cs typeface="+mj-cs"/>
              </a:rPr>
              <a:t>/үй тобынан жұмыс тобына бөлінеді/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kk-KZ" b="1" dirty="0" smtClean="0">
                <a:solidFill>
                  <a:srgbClr val="FF0000"/>
                </a:solidFill>
              </a:rPr>
              <a:t>Есімше 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404664"/>
          <a:ext cx="9144000" cy="6453337"/>
        </p:xfrm>
        <a:graphic>
          <a:graphicData uri="http://schemas.openxmlformats.org/drawingml/2006/table">
            <a:tbl>
              <a:tblPr/>
              <a:tblGrid>
                <a:gridCol w="644885"/>
                <a:gridCol w="4592134"/>
                <a:gridCol w="3906981"/>
              </a:tblGrid>
              <a:tr h="5656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Есімшенің жұрнақтары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>
                          <a:latin typeface="Times New Roman"/>
                          <a:ea typeface="Calibri"/>
                          <a:cs typeface="Times New Roman"/>
                        </a:rPr>
                        <a:t>Мысалдар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2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38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2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2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908721"/>
          <a:ext cx="8568951" cy="5085171"/>
        </p:xfrm>
        <a:graphic>
          <a:graphicData uri="http://schemas.openxmlformats.org/drawingml/2006/table">
            <a:tbl>
              <a:tblPr/>
              <a:tblGrid>
                <a:gridCol w="604329"/>
                <a:gridCol w="4148199"/>
                <a:gridCol w="3816423"/>
              </a:tblGrid>
              <a:tr h="6480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latin typeface="Times New Roman"/>
                          <a:ea typeface="Calibri"/>
                          <a:cs typeface="Times New Roman"/>
                        </a:rPr>
                        <a:t>Есімшенің жұрнақтары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>
                          <a:latin typeface="Times New Roman"/>
                          <a:ea typeface="Calibri"/>
                          <a:cs typeface="Times New Roman"/>
                        </a:rPr>
                        <a:t>Мысалдар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latin typeface="Times New Roman"/>
                          <a:ea typeface="Calibri"/>
                          <a:cs typeface="Times New Roman"/>
                        </a:rPr>
                        <a:t>-ған,-ген,-қан,-кен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latin typeface="Times New Roman"/>
                          <a:ea typeface="Calibri"/>
                          <a:cs typeface="Times New Roman"/>
                        </a:rPr>
                        <a:t>ал-ған, кел-ген, </a:t>
                      </a:r>
                      <a:r>
                        <a:rPr lang="kk-KZ" sz="2400" dirty="0" smtClean="0">
                          <a:latin typeface="Times New Roman"/>
                          <a:ea typeface="Calibri"/>
                          <a:cs typeface="Times New Roman"/>
                        </a:rPr>
                        <a:t>айт-қан</a:t>
                      </a:r>
                      <a:r>
                        <a:rPr lang="kk-KZ" sz="2400" dirty="0">
                          <a:latin typeface="Times New Roman"/>
                          <a:ea typeface="Calibri"/>
                          <a:cs typeface="Times New Roman"/>
                        </a:rPr>
                        <a:t>, кет-кен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33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latin typeface="Times New Roman"/>
                          <a:ea typeface="Calibri"/>
                          <a:cs typeface="Times New Roman"/>
                        </a:rPr>
                        <a:t>-ар,-ер,-р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latin typeface="Times New Roman"/>
                          <a:ea typeface="Calibri"/>
                          <a:cs typeface="Times New Roman"/>
                        </a:rPr>
                        <a:t>Болымсыз етістіктің жұрнағынан кейін –с жұрнағы жалғанады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latin typeface="Times New Roman"/>
                          <a:ea typeface="Calibri"/>
                          <a:cs typeface="Times New Roman"/>
                        </a:rPr>
                        <a:t>бар-ар, жүр-ер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latin typeface="Times New Roman"/>
                          <a:ea typeface="Calibri"/>
                          <a:cs typeface="Times New Roman"/>
                        </a:rPr>
                        <a:t>оқы-ма-с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latin typeface="Times New Roman"/>
                          <a:ea typeface="Calibri"/>
                          <a:cs typeface="Times New Roman"/>
                        </a:rPr>
                        <a:t>-атын,-етін,-йтын,-йтін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latin typeface="Times New Roman"/>
                          <a:ea typeface="Calibri"/>
                          <a:cs typeface="Times New Roman"/>
                        </a:rPr>
                        <a:t>жаз-атын, өр-етін, қара-йтын, кел-ме-йтін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latin typeface="Times New Roman"/>
                          <a:ea typeface="Calibri"/>
                          <a:cs typeface="Times New Roman"/>
                        </a:rPr>
                        <a:t>-мақ, -мек, -пақ,-пек,-бақ,-бек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latin typeface="Times New Roman"/>
                          <a:ea typeface="Calibri"/>
                          <a:cs typeface="Times New Roman"/>
                        </a:rPr>
                        <a:t>бар-мақ, кел-мек,айт-пақ, кет-пек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779912" y="0"/>
            <a:ext cx="18662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b="1" dirty="0" smtClean="0">
                <a:solidFill>
                  <a:srgbClr val="FF0000"/>
                </a:solidFill>
              </a:rPr>
              <a:t>Есімше</a:t>
            </a:r>
            <a:r>
              <a:rPr lang="kk-KZ" b="1" dirty="0" smtClean="0">
                <a:solidFill>
                  <a:srgbClr val="FF0000"/>
                </a:solidFill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kk-KZ" b="1" dirty="0" smtClean="0">
                <a:solidFill>
                  <a:srgbClr val="FF0000"/>
                </a:solidFill>
              </a:rPr>
              <a:t>Есімшелерді табыңдар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7606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kk-KZ" sz="3600" dirty="0" smtClean="0"/>
              <a:t>Құдасының ауылына Ұлжан отыз шақты кісімен келген. </a:t>
            </a:r>
          </a:p>
          <a:p>
            <a:pPr>
              <a:buNone/>
            </a:pPr>
            <a:endParaRPr lang="kk-KZ" sz="3600" dirty="0" smtClean="0"/>
          </a:p>
          <a:p>
            <a:pPr>
              <a:buNone/>
            </a:pPr>
            <a:r>
              <a:rPr lang="kk-KZ" sz="3600" dirty="0" smtClean="0"/>
              <a:t>Қазыбектің өзінен тараған қырық шамалы ауыл осы жерге сіресе қонар еді.</a:t>
            </a:r>
          </a:p>
          <a:p>
            <a:pPr>
              <a:buNone/>
            </a:pPr>
            <a:r>
              <a:rPr lang="kk-KZ" sz="3600" dirty="0" smtClean="0"/>
              <a:t> </a:t>
            </a:r>
          </a:p>
          <a:p>
            <a:pPr>
              <a:buNone/>
            </a:pPr>
            <a:r>
              <a:rPr lang="kk-KZ" sz="3600" dirty="0" smtClean="0"/>
              <a:t>Құнанбайдың екі ауылы да Жидебайға жиылмақ еді.</a:t>
            </a:r>
          </a:p>
          <a:p>
            <a:pPr>
              <a:buNone/>
            </a:pPr>
            <a:r>
              <a:rPr lang="kk-KZ" sz="3600" dirty="0" smtClean="0"/>
              <a:t> </a:t>
            </a:r>
          </a:p>
          <a:p>
            <a:pPr>
              <a:buNone/>
            </a:pPr>
            <a:r>
              <a:rPr lang="kk-KZ" sz="3600" dirty="0" smtClean="0"/>
              <a:t>Әр үйде қара сабалар пісіліп жататын.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147</TotalTime>
  <Words>488</Words>
  <Application>Microsoft Office PowerPoint</Application>
  <PresentationFormat>Экран (4:3)</PresentationFormat>
  <Paragraphs>173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Ақпанның алтысы Сынып жұмысы Есімшенің жасалу жолдары  </vt:lpstr>
      <vt:lpstr>Сабақтың  барысы</vt:lpstr>
      <vt:lpstr>Слайд 3</vt:lpstr>
      <vt:lpstr>Есімше  туралы не білесіңдер?</vt:lpstr>
      <vt:lpstr>Мағынаны тану                 ББҮ</vt:lpstr>
      <vt:lpstr>Мағынаны тану    Өзара оқыту</vt:lpstr>
      <vt:lpstr>Есімше </vt:lpstr>
      <vt:lpstr>Слайд 8</vt:lpstr>
      <vt:lpstr>Есімшелерді табыңдар</vt:lpstr>
      <vt:lpstr>Сөйлем мүшесіне талдаңдар</vt:lpstr>
      <vt:lpstr>Есімшелерді түрлендір  </vt:lpstr>
      <vt:lpstr>Мағынаны тану                 ББҮ</vt:lpstr>
      <vt:lpstr>    Ой толғаныс  Семантикалық карта </vt:lpstr>
      <vt:lpstr>    Ой толғаныс  Семантикалық карта </vt:lpstr>
      <vt:lpstr>    Ой толғаныс  Бес жолды өлең  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Ақпанның бесі Сынып жұмысы Есімше  </dc:title>
  <dc:creator>teacher</dc:creator>
  <cp:lastModifiedBy>teacher</cp:lastModifiedBy>
  <cp:revision>17</cp:revision>
  <dcterms:created xsi:type="dcterms:W3CDTF">2013-02-05T10:27:54Z</dcterms:created>
  <dcterms:modified xsi:type="dcterms:W3CDTF">2013-02-06T07:46:41Z</dcterms:modified>
</cp:coreProperties>
</file>