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8" r:id="rId3"/>
    <p:sldId id="259" r:id="rId4"/>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33CC33"/>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106" d="100"/>
          <a:sy n="106" d="100"/>
        </p:scale>
        <p:origin x="-1728" y="-96"/>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slide" Target="slides/slide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21.12.2013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21.12.2013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21.12.2013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21.12.2013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5B106E36-FD25-4E2D-B0AA-010F637433A0}" type="datetimeFigureOut">
              <a:rPr lang="ru-RU" smtClean="0"/>
              <a:pPr/>
              <a:t>21.12.2013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5B106E36-FD25-4E2D-B0AA-010F637433A0}" type="datetimeFigureOut">
              <a:rPr lang="ru-RU" smtClean="0"/>
              <a:pPr/>
              <a:t>21.12.2013</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5B106E36-FD25-4E2D-B0AA-010F637433A0}" type="datetimeFigureOut">
              <a:rPr lang="ru-RU" smtClean="0"/>
              <a:pPr/>
              <a:t>21.12.2013</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5B106E36-FD25-4E2D-B0AA-010F637433A0}" type="datetimeFigureOut">
              <a:rPr lang="ru-RU" smtClean="0"/>
              <a:pPr/>
              <a:t>21.12.2013</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5B106E36-FD25-4E2D-B0AA-010F637433A0}" type="datetimeFigureOut">
              <a:rPr lang="ru-RU" smtClean="0"/>
              <a:pPr/>
              <a:t>21.12.2013</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5B106E36-FD25-4E2D-B0AA-010F637433A0}" type="datetimeFigureOut">
              <a:rPr lang="ru-RU" smtClean="0"/>
              <a:pPr/>
              <a:t>21.12.2013</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5B106E36-FD25-4E2D-B0AA-010F637433A0}" type="datetimeFigureOut">
              <a:rPr lang="ru-RU" smtClean="0"/>
              <a:pPr/>
              <a:t>21.12.2013</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B106E36-FD25-4E2D-B0AA-010F637433A0}" type="datetimeFigureOut">
              <a:rPr lang="ru-RU" smtClean="0"/>
              <a:pPr/>
              <a:t>21.12.2013</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25C68B6-61C2-468F-89AB-4B9F7531AA68}"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D:\Шахназ\Фоны для презентаций\3HOXFCAXII3L2CAK5V4FDCAMBODCICAP497R1CAQAB2DQCA3K0GFJCAO1PAWVCAVJ14SACAHQ83W8CA9T8Z10CAI1JV2TCA1VUR10CAQ0P8XVCA4XFGHRCA6DF4C6CA23IUO2CADZKYBACA2ZOKT7CAGUFGOJ.jpg"/>
          <p:cNvPicPr>
            <a:picLocks noChangeAspect="1" noChangeArrowheads="1"/>
          </p:cNvPicPr>
          <p:nvPr/>
        </p:nvPicPr>
        <p:blipFill>
          <a:blip r:embed="rId2"/>
          <a:srcRect/>
          <a:stretch>
            <a:fillRect/>
          </a:stretch>
        </p:blipFill>
        <p:spPr bwMode="auto">
          <a:xfrm>
            <a:off x="0" y="-1"/>
            <a:ext cx="9001156" cy="6750867"/>
          </a:xfrm>
          <a:prstGeom prst="rect">
            <a:avLst/>
          </a:prstGeom>
          <a:noFill/>
        </p:spPr>
      </p:pic>
      <p:sp>
        <p:nvSpPr>
          <p:cNvPr id="1027" name="Rectangle 3"/>
          <p:cNvSpPr>
            <a:spLocks noChangeArrowheads="1"/>
          </p:cNvSpPr>
          <p:nvPr/>
        </p:nvSpPr>
        <p:spPr bwMode="auto">
          <a:xfrm>
            <a:off x="1285852" y="1357298"/>
            <a:ext cx="6500858" cy="397031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kk-KZ" b="0" i="0" u="none" strike="noStrike" cap="none" normalizeH="0" baseline="0" dirty="0" smtClean="0">
                <a:ln>
                  <a:noFill/>
                </a:ln>
                <a:solidFill>
                  <a:srgbClr val="FF0000"/>
                </a:solidFill>
                <a:effectLst/>
                <a:latin typeface="Times New Roman" pitchFamily="18" charset="0"/>
                <a:ea typeface="Calibri" pitchFamily="34" charset="0"/>
                <a:cs typeface="Times New Roman" pitchFamily="18" charset="0"/>
              </a:rPr>
              <a:t>I топ </a:t>
            </a:r>
            <a:endParaRPr kumimoji="0" lang="ru-RU" b="0" i="0" u="none" strike="noStrike" cap="none" normalizeH="0" baseline="0" dirty="0" smtClean="0">
              <a:ln>
                <a:noFill/>
              </a:ln>
              <a:solidFill>
                <a:srgbClr val="FF0000"/>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kk-KZ" b="0" i="0" u="none" strike="noStrike" cap="none" normalizeH="0" baseline="0" dirty="0" smtClean="0">
                <a:ln>
                  <a:noFill/>
                </a:ln>
                <a:solidFill>
                  <a:srgbClr val="0000FF"/>
                </a:solidFill>
                <a:effectLst/>
                <a:latin typeface="Times New Roman" pitchFamily="18" charset="0"/>
                <a:ea typeface="Calibri" pitchFamily="34" charset="0"/>
                <a:cs typeface="Times New Roman" pitchFamily="18" charset="0"/>
              </a:rPr>
              <a:t>Араб, парсы тілінен енген сөздер: </a:t>
            </a:r>
            <a:endParaRPr kumimoji="0" lang="ru-RU" b="0" i="0" u="none" strike="noStrike" cap="none" normalizeH="0" baseline="0" dirty="0" smtClean="0">
              <a:ln>
                <a:noFill/>
              </a:ln>
              <a:solidFill>
                <a:srgbClr val="0000FF"/>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kk-KZ" b="1" i="1" u="none" strike="noStrike" cap="none" normalizeH="0" baseline="0" dirty="0" smtClean="0">
                <a:ln>
                  <a:noFill/>
                </a:ln>
                <a:solidFill>
                  <a:schemeClr val="accent3">
                    <a:lumMod val="75000"/>
                  </a:schemeClr>
                </a:solidFill>
                <a:effectLst/>
                <a:latin typeface="Times New Roman" pitchFamily="18" charset="0"/>
                <a:ea typeface="Calibri" pitchFamily="34" charset="0"/>
                <a:cs typeface="Times New Roman" pitchFamily="18" charset="0"/>
              </a:rPr>
              <a:t>адам, әлем, ғылым, қоғам, мектеп, білім, тарих, әдебиет, мәдениет, пән, тәрбие, емле, т.б.</a:t>
            </a:r>
            <a:endParaRPr kumimoji="0" lang="ru-RU" b="1" i="0" u="none" strike="noStrike" cap="none" normalizeH="0" baseline="0" dirty="0" smtClean="0">
              <a:ln>
                <a:noFill/>
              </a:ln>
              <a:solidFill>
                <a:schemeClr val="accent3">
                  <a:lumMod val="75000"/>
                </a:schemeClr>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kk-KZ" b="1" i="0" u="none" strike="noStrike" cap="none" normalizeH="0" baseline="0" dirty="0" smtClean="0">
                <a:ln>
                  <a:noFill/>
                </a:ln>
                <a:solidFill>
                  <a:schemeClr val="accent3">
                    <a:lumMod val="75000"/>
                  </a:schemeClr>
                </a:solidFill>
                <a:effectLst/>
                <a:latin typeface="Times New Roman" pitchFamily="18" charset="0"/>
                <a:ea typeface="Calibri" pitchFamily="34" charset="0"/>
                <a:cs typeface="Times New Roman" pitchFamily="18" charset="0"/>
              </a:rPr>
              <a:t>Тарихи дерек: Қазақ даласы Х-ХІІ ғасырларда араб халифатының қарамағында болды. Ислам діні тарады. Ислам мәдениетін жасауда қазақ жерінен шыққан көптеген ақын, ғалым, ойшылдардың үлесі мол болды. Әунасыр әл Фараби, Ғаббас әл Жауһари, әл Сығанақи сияқты тұлғалар шықты. Поэзияда парсы тілі, ғылымда араб тілі басым болғанына қарамастан, Ахмет Иассуаи, Ахмет Иүгенеки, Сүлеймен Бақырғани, Жүсіп Баласағұни, Махмұд Қашқаридай түркі даналары еңбектерін өз ана тілінде жазды. </a:t>
            </a:r>
            <a:endParaRPr kumimoji="0" lang="kk-KZ" b="1" i="0" u="none" strike="noStrike" cap="none" normalizeH="0" baseline="0" dirty="0" smtClean="0">
              <a:ln>
                <a:noFill/>
              </a:ln>
              <a:solidFill>
                <a:schemeClr val="accent3">
                  <a:lumMod val="75000"/>
                </a:schemeClr>
              </a:solidFill>
              <a:effectLst/>
              <a:latin typeface="Arial" pitchFamily="34" charset="0"/>
              <a:cs typeface="Arial"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D:\Шахназ\Фоны для презентаций\3HOXFCAXII3L2CAK5V4FDCAMBODCICAP497R1CAQAB2DQCA3K0GFJCAO1PAWVCAVJ14SACAHQ83W8CA9T8Z10CAI1JV2TCA1VUR10CAQ0P8XVCA4XFGHRCA6DF4C6CA23IUO2CADZKYBACA2ZOKT7CAGUFGOJ.jpg"/>
          <p:cNvPicPr>
            <a:picLocks noChangeAspect="1" noChangeArrowheads="1"/>
          </p:cNvPicPr>
          <p:nvPr/>
        </p:nvPicPr>
        <p:blipFill>
          <a:blip r:embed="rId2"/>
          <a:srcRect/>
          <a:stretch>
            <a:fillRect/>
          </a:stretch>
        </p:blipFill>
        <p:spPr bwMode="auto">
          <a:xfrm>
            <a:off x="0" y="-1"/>
            <a:ext cx="9144000" cy="6858001"/>
          </a:xfrm>
          <a:prstGeom prst="rect">
            <a:avLst/>
          </a:prstGeom>
          <a:noFill/>
        </p:spPr>
      </p:pic>
      <p:sp>
        <p:nvSpPr>
          <p:cNvPr id="3075" name="Rectangle 3"/>
          <p:cNvSpPr>
            <a:spLocks noChangeArrowheads="1"/>
          </p:cNvSpPr>
          <p:nvPr/>
        </p:nvSpPr>
        <p:spPr bwMode="auto">
          <a:xfrm>
            <a:off x="1071538" y="1285860"/>
            <a:ext cx="6715172" cy="452431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kk-KZ" b="0" i="0" u="none" strike="noStrike" cap="none" normalizeH="0" baseline="0" dirty="0" smtClean="0">
                <a:ln>
                  <a:noFill/>
                </a:ln>
                <a:solidFill>
                  <a:srgbClr val="FF0000"/>
                </a:solidFill>
                <a:effectLst/>
                <a:latin typeface="Times New Roman" pitchFamily="18" charset="0"/>
                <a:ea typeface="Calibri" pitchFamily="34" charset="0"/>
                <a:cs typeface="Times New Roman" pitchFamily="18" charset="0"/>
              </a:rPr>
              <a:t>III топ</a:t>
            </a:r>
            <a:endParaRPr kumimoji="0" lang="ru-RU" b="0" i="0" u="none" strike="noStrike" cap="none" normalizeH="0" baseline="0" dirty="0" smtClean="0">
              <a:ln>
                <a:noFill/>
              </a:ln>
              <a:solidFill>
                <a:srgbClr val="FF0000"/>
              </a:solidFill>
              <a:effectLst/>
              <a:latin typeface="Times New Roman" pitchFamily="18" charset="0"/>
              <a:cs typeface="Times New Roman" pitchFamily="18"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kk-KZ" b="0" i="0" u="none" strike="noStrike" cap="none" normalizeH="0" baseline="0" dirty="0" smtClean="0">
                <a:ln>
                  <a:noFill/>
                </a:ln>
                <a:solidFill>
                  <a:srgbClr val="0000FF"/>
                </a:solidFill>
                <a:effectLst/>
                <a:latin typeface="Times New Roman" pitchFamily="18" charset="0"/>
                <a:ea typeface="Calibri" pitchFamily="34" charset="0"/>
                <a:cs typeface="Times New Roman" pitchFamily="18" charset="0"/>
              </a:rPr>
              <a:t>Орыс тілінен енген сөздер:</a:t>
            </a:r>
            <a:endParaRPr kumimoji="0" lang="ru-RU" b="0" i="0" u="none" strike="noStrike" cap="none" normalizeH="0" baseline="0" dirty="0" smtClean="0">
              <a:ln>
                <a:noFill/>
              </a:ln>
              <a:solidFill>
                <a:srgbClr val="0000FF"/>
              </a:solidFill>
              <a:effectLst/>
              <a:latin typeface="Times New Roman" pitchFamily="18" charset="0"/>
              <a:cs typeface="Times New Roman" pitchFamily="18"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kk-KZ" b="0" i="1" u="none" strike="noStrike" cap="none" normalizeH="0" baseline="0" dirty="0" smtClean="0">
                <a:ln>
                  <a:noFill/>
                </a:ln>
                <a:solidFill>
                  <a:schemeClr val="accent3">
                    <a:lumMod val="75000"/>
                  </a:schemeClr>
                </a:solidFill>
                <a:effectLst/>
                <a:latin typeface="Times New Roman" pitchFamily="18" charset="0"/>
                <a:ea typeface="Calibri" pitchFamily="34" charset="0"/>
                <a:cs typeface="Times New Roman" pitchFamily="18" charset="0"/>
              </a:rPr>
              <a:t>А) Қазан төңкерісіне дейін енген сөздер: болыс, сот, жәшік, кереует, бөтелке, кәмпит, сөмке, тұрба, т.б.</a:t>
            </a:r>
            <a:endParaRPr kumimoji="0" lang="ru-RU" b="0" i="0" u="none" strike="noStrike" cap="none" normalizeH="0" baseline="0" dirty="0" smtClean="0">
              <a:ln>
                <a:noFill/>
              </a:ln>
              <a:solidFill>
                <a:schemeClr val="accent3">
                  <a:lumMod val="75000"/>
                </a:schemeClr>
              </a:solidFill>
              <a:effectLst/>
              <a:latin typeface="Times New Roman" pitchFamily="18" charset="0"/>
              <a:cs typeface="Times New Roman" pitchFamily="18"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kk-KZ" b="0" i="1" u="none" strike="noStrike" cap="none" normalizeH="0" baseline="0" dirty="0" smtClean="0">
                <a:ln>
                  <a:noFill/>
                </a:ln>
                <a:solidFill>
                  <a:schemeClr val="accent3">
                    <a:lumMod val="75000"/>
                  </a:schemeClr>
                </a:solidFill>
                <a:effectLst/>
                <a:latin typeface="Times New Roman" pitchFamily="18" charset="0"/>
                <a:ea typeface="Calibri" pitchFamily="34" charset="0"/>
                <a:cs typeface="Times New Roman" pitchFamily="18" charset="0"/>
              </a:rPr>
              <a:t>Ә) кеңестік дәуірде кірген термин сөздер: телефон, телеграф, автомобиль, т.б.</a:t>
            </a:r>
            <a:endParaRPr kumimoji="0" lang="ru-RU" b="0" i="0" u="none" strike="noStrike" cap="none" normalizeH="0" baseline="0" dirty="0" smtClean="0">
              <a:ln>
                <a:noFill/>
              </a:ln>
              <a:solidFill>
                <a:schemeClr val="accent3">
                  <a:lumMod val="75000"/>
                </a:schemeClr>
              </a:solidFill>
              <a:effectLst/>
              <a:latin typeface="Times New Roman" pitchFamily="18" charset="0"/>
              <a:cs typeface="Times New Roman" pitchFamily="18"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kk-KZ" b="0" i="0" u="none" strike="noStrike" cap="none" normalizeH="0" baseline="0" dirty="0" smtClean="0">
                <a:ln>
                  <a:noFill/>
                </a:ln>
                <a:solidFill>
                  <a:schemeClr val="accent3">
                    <a:lumMod val="75000"/>
                  </a:schemeClr>
                </a:solidFill>
                <a:effectLst/>
                <a:latin typeface="Times New Roman" pitchFamily="18" charset="0"/>
                <a:ea typeface="Calibri" pitchFamily="34" charset="0"/>
                <a:cs typeface="Times New Roman" pitchFamily="18" charset="0"/>
              </a:rPr>
              <a:t>Тарихи дерек: Қазақстанның ХІХ ғасырдағы тарихи оқиғалары Ресей үкіметімен тығыз байланысты. Осы кезеңде қазақ даласына қалалар көптеп салынып, орыс қоныстанушыларының саны артып, үлкен өзгерістер болды.</a:t>
            </a:r>
          </a:p>
          <a:p>
            <a:pPr marL="0" marR="0" lvl="0" indent="0" algn="just" defTabSz="914400" rtl="0" eaLnBrk="0" fontAlgn="base" latinLnBrk="0" hangingPunct="0">
              <a:lnSpc>
                <a:spcPct val="100000"/>
              </a:lnSpc>
              <a:spcBef>
                <a:spcPct val="0"/>
              </a:spcBef>
              <a:spcAft>
                <a:spcPct val="0"/>
              </a:spcAft>
              <a:buClrTx/>
              <a:buSzTx/>
              <a:buFontTx/>
              <a:buNone/>
              <a:tabLst/>
            </a:pPr>
            <a:r>
              <a:rPr kumimoji="0" lang="kk-KZ" b="0" i="0" u="none" strike="noStrike" cap="none" normalizeH="0" baseline="0" dirty="0" smtClean="0">
                <a:ln>
                  <a:noFill/>
                </a:ln>
                <a:solidFill>
                  <a:schemeClr val="accent3">
                    <a:lumMod val="75000"/>
                  </a:schemeClr>
                </a:solidFill>
                <a:effectLst/>
                <a:latin typeface="Times New Roman" pitchFamily="18" charset="0"/>
                <a:ea typeface="Calibri" pitchFamily="34" charset="0"/>
                <a:cs typeface="Times New Roman" pitchFamily="18" charset="0"/>
              </a:rPr>
              <a:t>Араб, парсы, монғол тілдерінің сөздері бірнеше ғасыр бойы қолданылу барысында өздерінің бастапқы қалпын мүлде - өзгертіп, қазақ тілінің заңдылығына бейімделіп, біржола кірігіп кеткен. Соңғы жылдарда кірме сөздердің біразы қазақшаға аударылған. Мысалы: самолет – ұшақ, вертолет – тікұшақ, коллектив – ұжым, герб – елтаңба, гимн – әнұран</a:t>
            </a:r>
            <a:r>
              <a:rPr kumimoji="0" lang="ru-RU" b="0" i="0" u="none" strike="noStrike" cap="none" normalizeH="0" baseline="0" dirty="0" smtClean="0">
                <a:ln>
                  <a:noFill/>
                </a:ln>
                <a:solidFill>
                  <a:schemeClr val="accent3">
                    <a:lumMod val="75000"/>
                  </a:schemeClr>
                </a:solidFill>
                <a:effectLst/>
                <a:latin typeface="Times New Roman" pitchFamily="18" charset="0"/>
                <a:cs typeface="Times New Roman" pitchFamily="18" charset="0"/>
              </a:rPr>
              <a:t> </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D:\Шахназ\Фоны для презентаций\3HOXFCAXII3L2CAK5V4FDCAMBODCICAP497R1CAQAB2DQCA3K0GFJCAO1PAWVCAVJ14SACAHQ83W8CA9T8Z10CAI1JV2TCA1VUR10CAQ0P8XVCA4XFGHRCA6DF4C6CA23IUO2CADZKYBACA2ZOKT7CAGUFGOJ.jpg"/>
          <p:cNvPicPr>
            <a:picLocks noChangeAspect="1" noChangeArrowheads="1"/>
          </p:cNvPicPr>
          <p:nvPr/>
        </p:nvPicPr>
        <p:blipFill>
          <a:blip r:embed="rId2"/>
          <a:srcRect/>
          <a:stretch>
            <a:fillRect/>
          </a:stretch>
        </p:blipFill>
        <p:spPr bwMode="auto">
          <a:xfrm>
            <a:off x="0" y="-1"/>
            <a:ext cx="9144000" cy="6858001"/>
          </a:xfrm>
          <a:prstGeom prst="rect">
            <a:avLst/>
          </a:prstGeom>
          <a:noFill/>
        </p:spPr>
      </p:pic>
      <p:sp>
        <p:nvSpPr>
          <p:cNvPr id="16385" name="Rectangle 1"/>
          <p:cNvSpPr>
            <a:spLocks noChangeArrowheads="1"/>
          </p:cNvSpPr>
          <p:nvPr/>
        </p:nvSpPr>
        <p:spPr bwMode="auto">
          <a:xfrm>
            <a:off x="1000100" y="928670"/>
            <a:ext cx="7215238" cy="5047536"/>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kk-KZ" sz="1600" b="0" i="0" u="none" strike="noStrike" cap="none" normalizeH="0" baseline="0" dirty="0" smtClean="0">
                <a:ln>
                  <a:noFill/>
                </a:ln>
                <a:solidFill>
                  <a:srgbClr val="FF0000"/>
                </a:solidFill>
                <a:effectLst/>
                <a:latin typeface="Times New Roman" pitchFamily="18" charset="0"/>
                <a:ea typeface="Calibri" pitchFamily="34" charset="0"/>
                <a:cs typeface="Times New Roman" pitchFamily="18" charset="0"/>
              </a:rPr>
              <a:t>II топ</a:t>
            </a:r>
            <a:endParaRPr kumimoji="0" lang="ru-RU" sz="1600" b="0" i="0" u="none" strike="noStrike" cap="none" normalizeH="0" baseline="0" dirty="0" smtClean="0">
              <a:ln>
                <a:noFill/>
              </a:ln>
              <a:solidFill>
                <a:srgbClr val="FF0000"/>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kk-KZ" sz="1600" b="0" i="0" u="none" strike="noStrike" cap="none" normalizeH="0" baseline="0" dirty="0" smtClean="0">
                <a:ln>
                  <a:noFill/>
                </a:ln>
                <a:solidFill>
                  <a:srgbClr val="0000FF"/>
                </a:solidFill>
                <a:effectLst/>
                <a:latin typeface="Times New Roman" pitchFamily="18" charset="0"/>
                <a:ea typeface="Calibri" pitchFamily="34" charset="0"/>
                <a:cs typeface="Times New Roman" pitchFamily="18" charset="0"/>
              </a:rPr>
              <a:t>Монғол тілінен енген сөздер:</a:t>
            </a:r>
            <a:endParaRPr kumimoji="0" lang="ru-RU" sz="1600" b="0" i="0" u="none" strike="noStrike" cap="none" normalizeH="0" baseline="0" dirty="0" smtClean="0">
              <a:ln>
                <a:noFill/>
              </a:ln>
              <a:solidFill>
                <a:srgbClr val="0000FF"/>
              </a:solidFill>
              <a:effectLst/>
              <a:latin typeface="Times New Roman" pitchFamily="18" charset="0"/>
              <a:cs typeface="Times New Roman" pitchFamily="18"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kk-KZ" sz="1600" b="1" i="1" u="none" strike="noStrike" cap="none" normalizeH="0" baseline="0" dirty="0" smtClean="0">
                <a:ln>
                  <a:noFill/>
                </a:ln>
                <a:solidFill>
                  <a:schemeClr val="accent3">
                    <a:lumMod val="75000"/>
                  </a:schemeClr>
                </a:solidFill>
                <a:effectLst/>
                <a:latin typeface="Times New Roman" pitchFamily="18" charset="0"/>
                <a:ea typeface="Calibri" pitchFamily="34" charset="0"/>
                <a:cs typeface="Times New Roman" pitchFamily="18" charset="0"/>
              </a:rPr>
              <a:t>А) ел билеуге байланысты сөздер: ұлыс, нөкер, жасақ, аймақ, жарлық, т.б.</a:t>
            </a:r>
            <a:endParaRPr kumimoji="0" lang="ru-RU" sz="1600" b="1" i="0" u="none" strike="noStrike" cap="none" normalizeH="0" baseline="0" dirty="0" smtClean="0">
              <a:ln>
                <a:noFill/>
              </a:ln>
              <a:solidFill>
                <a:schemeClr val="accent3">
                  <a:lumMod val="75000"/>
                </a:schemeClr>
              </a:solidFill>
              <a:effectLst/>
              <a:latin typeface="Times New Roman" pitchFamily="18" charset="0"/>
              <a:cs typeface="Times New Roman" pitchFamily="18"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kk-KZ" sz="1600" b="1" i="1" u="none" strike="noStrike" cap="none" normalizeH="0" baseline="0" dirty="0" smtClean="0">
                <a:ln>
                  <a:noFill/>
                </a:ln>
                <a:solidFill>
                  <a:schemeClr val="accent3">
                    <a:lumMod val="75000"/>
                  </a:schemeClr>
                </a:solidFill>
                <a:effectLst/>
                <a:latin typeface="Times New Roman" pitchFamily="18" charset="0"/>
                <a:ea typeface="Calibri" pitchFamily="34" charset="0"/>
                <a:cs typeface="Times New Roman" pitchFamily="18" charset="0"/>
              </a:rPr>
              <a:t>Ә) жер-су атаулары: Тарбағатай, Нарынқол, Нұра, Баянауыл, Зайсан, Қордай, Алтай, т.б.</a:t>
            </a:r>
            <a:endParaRPr kumimoji="0" lang="ru-RU" sz="1600" b="1" i="0" u="none" strike="noStrike" cap="none" normalizeH="0" baseline="0" dirty="0" smtClean="0">
              <a:ln>
                <a:noFill/>
              </a:ln>
              <a:solidFill>
                <a:schemeClr val="accent3">
                  <a:lumMod val="75000"/>
                </a:schemeClr>
              </a:solidFill>
              <a:effectLst/>
              <a:latin typeface="Times New Roman" pitchFamily="18" charset="0"/>
              <a:cs typeface="Times New Roman" pitchFamily="18"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kk-KZ" sz="1600" b="1" i="0" u="none" strike="noStrike" cap="none" normalizeH="0" baseline="0" dirty="0" smtClean="0">
                <a:ln>
                  <a:noFill/>
                </a:ln>
                <a:solidFill>
                  <a:schemeClr val="accent3">
                    <a:lumMod val="75000"/>
                  </a:schemeClr>
                </a:solidFill>
                <a:effectLst/>
                <a:latin typeface="Times New Roman" pitchFamily="18" charset="0"/>
                <a:ea typeface="Calibri" pitchFamily="34" charset="0"/>
                <a:cs typeface="Times New Roman" pitchFamily="18" charset="0"/>
              </a:rPr>
              <a:t>Тарихи дерек: 1219 жылы Шыңғысхан Қазақстанның ескі қаласы Отырарды қоршауға алады. Отырар тұрғындары қаланы алты ай бойы қорғайды. Тек бір сатқын қаланы ашып бергеннен кейін ғана монғолдар қаланы жаулап алады. Тек Отырар ғана емес, мұнан кейін Сығанақ, Ашнас, Баршынкент, Үзгент қалаларын тонап, халқын қырғынға ұшыратқан.</a:t>
            </a:r>
            <a:endParaRPr kumimoji="0" lang="ru-RU" sz="1600" b="1" i="0" u="none" strike="noStrike" cap="none" normalizeH="0" baseline="0" dirty="0" smtClean="0">
              <a:ln>
                <a:noFill/>
              </a:ln>
              <a:solidFill>
                <a:schemeClr val="accent3">
                  <a:lumMod val="75000"/>
                </a:schemeClr>
              </a:solidFill>
              <a:effectLst/>
              <a:latin typeface="Times New Roman" pitchFamily="18" charset="0"/>
              <a:cs typeface="Times New Roman" pitchFamily="18"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kk-KZ" sz="1600" b="1" i="0" u="none" strike="noStrike" cap="none" normalizeH="0" baseline="0" dirty="0" smtClean="0">
                <a:ln>
                  <a:noFill/>
                </a:ln>
                <a:solidFill>
                  <a:schemeClr val="accent3">
                    <a:lumMod val="75000"/>
                  </a:schemeClr>
                </a:solidFill>
                <a:effectLst/>
                <a:latin typeface="Times New Roman" pitchFamily="18" charset="0"/>
                <a:ea typeface="Calibri" pitchFamily="34" charset="0"/>
                <a:cs typeface="Times New Roman" pitchFamily="18" charset="0"/>
              </a:rPr>
              <a:t>	Жер – су атауларының шығу тарихын зерттейтін ғалымдардың пікірінше Тарбағатай монғолдың «тарбаған» (суыр) деген сөзінен шыққан, «тай» тау деген сөз. Сонда Тарбағатай тауының мағынасы «суырлы тау» деп түсіндіріледі. Алтай «заңғар тау, алып тау» деген сөзден шыққан дейді. </a:t>
            </a:r>
            <a:endParaRPr kumimoji="0" lang="ru-RU" sz="1600" b="1" i="0" u="none" strike="noStrike" cap="none" normalizeH="0" baseline="0" dirty="0" smtClean="0">
              <a:ln>
                <a:noFill/>
              </a:ln>
              <a:solidFill>
                <a:schemeClr val="accent3">
                  <a:lumMod val="75000"/>
                </a:schemeClr>
              </a:solidFill>
              <a:effectLst/>
              <a:latin typeface="Times New Roman" pitchFamily="18" charset="0"/>
              <a:cs typeface="Times New Roman" pitchFamily="18"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kk-KZ" sz="1600" b="1" i="0" u="none" strike="noStrike" cap="none" normalizeH="0" baseline="0" dirty="0" smtClean="0">
                <a:ln>
                  <a:noFill/>
                </a:ln>
                <a:solidFill>
                  <a:schemeClr val="accent3">
                    <a:lumMod val="75000"/>
                  </a:schemeClr>
                </a:solidFill>
                <a:effectLst/>
                <a:latin typeface="Times New Roman" pitchFamily="18" charset="0"/>
                <a:ea typeface="Calibri" pitchFamily="34" charset="0"/>
                <a:cs typeface="Times New Roman" pitchFamily="18" charset="0"/>
              </a:rPr>
              <a:t>Зайсан көлінің аталуы ол аштыққа ұшыраған көптеген адамдардың өмірін тайдай тулаған балығымен сақтап қалуымен байланыстырады. Сонда Зайсанның қазақша аудармасы «игі, игілік, мейірман» деген мағынаны білдіреді. </a:t>
            </a:r>
            <a:endParaRPr kumimoji="0" lang="ru-RU" sz="1600" b="1" i="0" u="none" strike="noStrike" cap="none" normalizeH="0" baseline="0" dirty="0" smtClean="0">
              <a:ln>
                <a:noFill/>
              </a:ln>
              <a:solidFill>
                <a:schemeClr val="accent3">
                  <a:lumMod val="75000"/>
                </a:schemeClr>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ru-RU" sz="18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14</TotalTime>
  <Words>352</Words>
  <PresentationFormat>Экран (4:3)</PresentationFormat>
  <Paragraphs>17</Paragraphs>
  <Slides>3</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3</vt:i4>
      </vt:variant>
    </vt:vector>
  </HeadingPairs>
  <TitlesOfParts>
    <vt:vector size="4" baseType="lpstr">
      <vt:lpstr>Тема Office</vt:lpstr>
      <vt:lpstr>Слайд 1</vt:lpstr>
      <vt:lpstr>Слайд 2</vt:lpstr>
      <vt:lpstr>Слайд 3</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11</dc:creator>
  <cp:lastModifiedBy>11</cp:lastModifiedBy>
  <cp:revision>5</cp:revision>
  <dcterms:created xsi:type="dcterms:W3CDTF">2013-12-18T16:14:42Z</dcterms:created>
  <dcterms:modified xsi:type="dcterms:W3CDTF">2013-12-21T07:40:30Z</dcterms:modified>
</cp:coreProperties>
</file>