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323" r:id="rId2"/>
    <p:sldId id="325" r:id="rId3"/>
    <p:sldId id="310" r:id="rId4"/>
    <p:sldId id="311" r:id="rId5"/>
    <p:sldId id="312" r:id="rId6"/>
    <p:sldId id="314" r:id="rId7"/>
    <p:sldId id="313" r:id="rId8"/>
    <p:sldId id="315" r:id="rId9"/>
    <p:sldId id="317" r:id="rId10"/>
    <p:sldId id="318" r:id="rId11"/>
    <p:sldId id="319" r:id="rId12"/>
    <p:sldId id="335" r:id="rId13"/>
    <p:sldId id="326" r:id="rId14"/>
    <p:sldId id="336" r:id="rId15"/>
    <p:sldId id="337" r:id="rId16"/>
    <p:sldId id="338" r:id="rId17"/>
    <p:sldId id="321" r:id="rId18"/>
    <p:sldId id="322" r:id="rId19"/>
    <p:sldId id="339" r:id="rId20"/>
    <p:sldId id="341" r:id="rId21"/>
    <p:sldId id="340" r:id="rId22"/>
    <p:sldId id="324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0000FF"/>
    <a:srgbClr val="990000"/>
    <a:srgbClr val="CC3300"/>
    <a:srgbClr val="800000"/>
    <a:srgbClr val="000000"/>
    <a:srgbClr val="0000C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94678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E5FB5-350E-453D-80C3-006EB0752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6A816-5429-4F59-B988-F27CBED108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C58F6-0E45-430C-BAF3-F3853F0ACD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D528E-D3B1-4FC0-AA78-F1DE95DC2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11BE6-243E-4A4A-BBD8-D424E9AB9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E5753-5C1C-44C3-8682-8DAD14D55F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579BC-ED33-4867-8E03-4C39CEC99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2D6EF-839D-4D59-8D8E-3F72EAA316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91A4E-5695-4F9F-A7FC-1A4870160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39465-3E69-4194-848D-A8A661CBFD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A2FEE-EC7C-4524-8A71-09FEF1A4BC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1D6E0"/>
            </a:gs>
            <a:gs pos="25000">
              <a:srgbClr val="21D6E0"/>
            </a:gs>
            <a:gs pos="73000">
              <a:srgbClr val="03D4A8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37F6117-696D-4339-95C3-4C9FBCA92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</p:sldLayoutIdLst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  <p:bldP spid="30" grpId="0" build="p"/>
      <p:bldP spid="30" grpId="1" build="allAtOnce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accent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4" descr="сш№1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5400000">
            <a:off x="2127496" y="587093"/>
            <a:ext cx="4960445" cy="67866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3315" name="Группа 21"/>
          <p:cNvGrpSpPr>
            <a:grpSpLocks/>
          </p:cNvGrpSpPr>
          <p:nvPr/>
        </p:nvGrpSpPr>
        <p:grpSpPr bwMode="auto">
          <a:xfrm>
            <a:off x="0" y="142875"/>
            <a:ext cx="1403350" cy="1196975"/>
            <a:chOff x="0" y="115888"/>
            <a:chExt cx="1403350" cy="1196975"/>
          </a:xfrm>
        </p:grpSpPr>
        <p:pic>
          <p:nvPicPr>
            <p:cNvPr id="13317" name="Picture 10" descr="MCj0434871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14628"/>
              <a:ext cx="362786" cy="349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8" name="Arc 11"/>
            <p:cNvSpPr>
              <a:spLocks/>
            </p:cNvSpPr>
            <p:nvPr/>
          </p:nvSpPr>
          <p:spPr bwMode="auto">
            <a:xfrm>
              <a:off x="165557" y="115888"/>
              <a:ext cx="1237793" cy="1196975"/>
            </a:xfrm>
            <a:custGeom>
              <a:avLst/>
              <a:gdLst>
                <a:gd name="T0" fmla="*/ 0 w 40989"/>
                <a:gd name="T1" fmla="*/ 256941785 h 43200"/>
                <a:gd name="T2" fmla="*/ 60336912 w 40989"/>
                <a:gd name="T3" fmla="*/ 737471325 h 43200"/>
                <a:gd name="T4" fmla="*/ 533945810 w 40989"/>
                <a:gd name="T5" fmla="*/ 459470990 h 43200"/>
                <a:gd name="T6" fmla="*/ 0 60000 65536"/>
                <a:gd name="T7" fmla="*/ 0 60000 65536"/>
                <a:gd name="T8" fmla="*/ 0 60000 65536"/>
                <a:gd name="T9" fmla="*/ 0 w 40989"/>
                <a:gd name="T10" fmla="*/ 0 h 43200"/>
                <a:gd name="T11" fmla="*/ 40989 w 4098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989" h="43200" fill="none" extrusionOk="0">
                  <a:moveTo>
                    <a:pt x="0" y="12079"/>
                  </a:moveTo>
                  <a:cubicBezTo>
                    <a:pt x="3631" y="4685"/>
                    <a:pt x="11151" y="-1"/>
                    <a:pt x="19389" y="0"/>
                  </a:cubicBezTo>
                  <a:cubicBezTo>
                    <a:pt x="31318" y="0"/>
                    <a:pt x="40989" y="9670"/>
                    <a:pt x="40989" y="21600"/>
                  </a:cubicBezTo>
                  <a:cubicBezTo>
                    <a:pt x="40989" y="33529"/>
                    <a:pt x="31318" y="43200"/>
                    <a:pt x="19389" y="43200"/>
                  </a:cubicBezTo>
                  <a:cubicBezTo>
                    <a:pt x="12638" y="43200"/>
                    <a:pt x="6275" y="40043"/>
                    <a:pt x="2191" y="34668"/>
                  </a:cubicBezTo>
                </a:path>
                <a:path w="40989" h="43200" stroke="0" extrusionOk="0">
                  <a:moveTo>
                    <a:pt x="0" y="12079"/>
                  </a:moveTo>
                  <a:cubicBezTo>
                    <a:pt x="3631" y="4685"/>
                    <a:pt x="11151" y="-1"/>
                    <a:pt x="19389" y="0"/>
                  </a:cubicBezTo>
                  <a:cubicBezTo>
                    <a:pt x="31318" y="0"/>
                    <a:pt x="40989" y="9670"/>
                    <a:pt x="40989" y="21600"/>
                  </a:cubicBezTo>
                  <a:cubicBezTo>
                    <a:pt x="40989" y="33529"/>
                    <a:pt x="31318" y="43200"/>
                    <a:pt x="19389" y="43200"/>
                  </a:cubicBezTo>
                  <a:cubicBezTo>
                    <a:pt x="12638" y="43200"/>
                    <a:pt x="6275" y="40043"/>
                    <a:pt x="2191" y="34668"/>
                  </a:cubicBezTo>
                  <a:lnTo>
                    <a:pt x="19389" y="21600"/>
                  </a:lnTo>
                  <a:close/>
                </a:path>
              </a:pathLst>
            </a:custGeom>
            <a:noFill/>
            <a:ln w="762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13319" name="Picture 12" descr="MCj0441357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283" y="265510"/>
              <a:ext cx="1031572" cy="9476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" name="Picture 14" descr="сш№1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7902" y="545128"/>
              <a:ext cx="587528" cy="412280"/>
            </a:xfrm>
            <a:prstGeom prst="rect">
              <a:avLst/>
            </a:prstGeom>
            <a:noFill/>
            <a:ln w="9525">
              <a:solidFill>
                <a:srgbClr val="C00000"/>
              </a:solidFill>
              <a:miter lim="800000"/>
              <a:headEnd/>
              <a:tailEnd/>
            </a:ln>
          </p:spPr>
        </p:pic>
        <p:pic>
          <p:nvPicPr>
            <p:cNvPr id="13321" name="Picture 22" descr="MCj04325840000[1]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42759" y="670597"/>
              <a:ext cx="461257" cy="442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2" name="WordArt 9"/>
            <p:cNvSpPr>
              <a:spLocks noChangeArrowheads="1" noChangeShapeType="1" noTextEdit="1"/>
            </p:cNvSpPr>
            <p:nvPr/>
          </p:nvSpPr>
          <p:spPr bwMode="auto">
            <a:xfrm rot="4883137">
              <a:off x="237536" y="141048"/>
              <a:ext cx="990530" cy="1182614"/>
            </a:xfrm>
            <a:prstGeom prst="rect">
              <a:avLst/>
            </a:prstGeom>
          </p:spPr>
          <p:txBody>
            <a:bodyPr spcFirstLastPara="1" wrap="none" fromWordArt="1">
              <a:prstTxWarp prst="textButton">
                <a:avLst>
                  <a:gd name="adj" fmla="val 7773986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3366FF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latin typeface="Times New Roman"/>
                  <a:cs typeface="Times New Roman"/>
                </a:rPr>
                <a:t>Семей қаласы "Т.Аманов атындағы №16 жалпы орта білім беретін мектеп" ММ</a:t>
              </a:r>
            </a:p>
          </p:txBody>
        </p:sp>
      </p:grp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928688" y="214313"/>
            <a:ext cx="8215312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rgbClr val="C00000"/>
                </a:solidFill>
              </a:rPr>
              <a:t>    </a:t>
            </a:r>
            <a:r>
              <a:rPr lang="kk-KZ" sz="3000" b="1">
                <a:solidFill>
                  <a:srgbClr val="990000"/>
                </a:solidFill>
              </a:rPr>
              <a:t>Семей қаласындағы  “Т. Аманов атындағы </a:t>
            </a:r>
            <a:endParaRPr lang="en-US" sz="3000" b="1">
              <a:solidFill>
                <a:srgbClr val="990000"/>
              </a:solidFill>
            </a:endParaRPr>
          </a:p>
          <a:p>
            <a:pPr algn="ctr"/>
            <a:r>
              <a:rPr lang="kk-KZ" sz="3000" b="1">
                <a:solidFill>
                  <a:srgbClr val="990000"/>
                </a:solidFill>
              </a:rPr>
              <a:t>    №16 </a:t>
            </a:r>
            <a:r>
              <a:rPr lang="ru-RU" sz="3000" b="1">
                <a:solidFill>
                  <a:srgbClr val="990000"/>
                </a:solidFill>
              </a:rPr>
              <a:t>жалпы орта </a:t>
            </a:r>
            <a:r>
              <a:rPr lang="kk-KZ" sz="3000" b="1">
                <a:solidFill>
                  <a:srgbClr val="990000"/>
                </a:solidFill>
              </a:rPr>
              <a:t>білім беретін мектеп” ММ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5429264"/>
            <a:ext cx="1441450" cy="1143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107950" y="1387475"/>
            <a:ext cx="85677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3600" b="1">
                <a:solidFill>
                  <a:srgbClr val="FF0000"/>
                </a:solidFill>
              </a:rPr>
              <a:t>Қазақ тілінде неше сөйлем мүшесі  бар?</a:t>
            </a:r>
            <a:endParaRPr lang="ru-RU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00958" y="5500702"/>
            <a:ext cx="1441450" cy="1143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323850" y="549275"/>
            <a:ext cx="8424863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kk-KZ" sz="3200" b="1">
                <a:solidFill>
                  <a:srgbClr val="FF0000"/>
                </a:solidFill>
              </a:rPr>
              <a:t>   Үш күндік жолдың бүгінгі соңғы күніне бала шәкірт барын салды. </a:t>
            </a:r>
            <a:r>
              <a:rPr lang="kk-KZ" sz="2000" b="1">
                <a:solidFill>
                  <a:srgbClr val="FF0000"/>
                </a:solidFill>
              </a:rPr>
              <a:t>(Сөйлем мүшесіне талдау)</a:t>
            </a:r>
            <a:endParaRPr lang="ru-RU" sz="2000" b="1">
              <a:solidFill>
                <a:srgbClr val="FF0000"/>
              </a:solidFill>
            </a:endParaRPr>
          </a:p>
        </p:txBody>
      </p:sp>
      <p:sp>
        <p:nvSpPr>
          <p:cNvPr id="23556" name="Line 6"/>
          <p:cNvSpPr>
            <a:spLocks noChangeShapeType="1"/>
          </p:cNvSpPr>
          <p:nvPr/>
        </p:nvSpPr>
        <p:spPr bwMode="auto">
          <a:xfrm>
            <a:off x="250825" y="3141663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7" name="Line 7"/>
          <p:cNvSpPr>
            <a:spLocks noChangeShapeType="1"/>
          </p:cNvSpPr>
          <p:nvPr/>
        </p:nvSpPr>
        <p:spPr bwMode="auto">
          <a:xfrm flipV="1">
            <a:off x="250825" y="3787775"/>
            <a:ext cx="7921625" cy="1588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8" name="Line 8"/>
          <p:cNvSpPr>
            <a:spLocks noChangeShapeType="1"/>
          </p:cNvSpPr>
          <p:nvPr/>
        </p:nvSpPr>
        <p:spPr bwMode="auto">
          <a:xfrm flipV="1">
            <a:off x="250825" y="4365625"/>
            <a:ext cx="74168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9" name="Line 9"/>
          <p:cNvSpPr>
            <a:spLocks noChangeShapeType="1"/>
          </p:cNvSpPr>
          <p:nvPr/>
        </p:nvSpPr>
        <p:spPr bwMode="auto">
          <a:xfrm>
            <a:off x="179388" y="5084763"/>
            <a:ext cx="648017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0" name="Line 10"/>
          <p:cNvSpPr>
            <a:spLocks noChangeShapeType="1"/>
          </p:cNvSpPr>
          <p:nvPr/>
        </p:nvSpPr>
        <p:spPr bwMode="auto">
          <a:xfrm>
            <a:off x="250825" y="2060575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1" name="Line 11"/>
          <p:cNvSpPr>
            <a:spLocks noChangeShapeType="1"/>
          </p:cNvSpPr>
          <p:nvPr/>
        </p:nvSpPr>
        <p:spPr bwMode="auto">
          <a:xfrm>
            <a:off x="250825" y="2636838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2" name="Line 12"/>
          <p:cNvSpPr>
            <a:spLocks noChangeShapeType="1"/>
          </p:cNvSpPr>
          <p:nvPr/>
        </p:nvSpPr>
        <p:spPr bwMode="auto">
          <a:xfrm>
            <a:off x="179388" y="5876925"/>
            <a:ext cx="5545137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1D6E0"/>
            </a:gs>
            <a:gs pos="25000">
              <a:srgbClr val="21D6E0"/>
            </a:gs>
            <a:gs pos="73000">
              <a:srgbClr val="FFFFFF"/>
            </a:gs>
            <a:gs pos="75000">
              <a:srgbClr val="0087E6"/>
            </a:gs>
            <a:gs pos="100000">
              <a:srgbClr val="005CBF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5429264"/>
            <a:ext cx="1441450" cy="1143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4579" name="Line 4"/>
          <p:cNvSpPr>
            <a:spLocks noChangeShapeType="1"/>
          </p:cNvSpPr>
          <p:nvPr/>
        </p:nvSpPr>
        <p:spPr bwMode="auto">
          <a:xfrm>
            <a:off x="250825" y="1846263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0" name="Line 5"/>
          <p:cNvSpPr>
            <a:spLocks noChangeShapeType="1"/>
          </p:cNvSpPr>
          <p:nvPr/>
        </p:nvSpPr>
        <p:spPr bwMode="auto">
          <a:xfrm>
            <a:off x="250825" y="2422525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1" name="Line 6"/>
          <p:cNvSpPr>
            <a:spLocks noChangeShapeType="1"/>
          </p:cNvSpPr>
          <p:nvPr/>
        </p:nvSpPr>
        <p:spPr bwMode="auto">
          <a:xfrm flipV="1">
            <a:off x="250825" y="3068638"/>
            <a:ext cx="7921625" cy="1587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2" name="Line 7"/>
          <p:cNvSpPr>
            <a:spLocks noChangeShapeType="1"/>
          </p:cNvSpPr>
          <p:nvPr/>
        </p:nvSpPr>
        <p:spPr bwMode="auto">
          <a:xfrm flipV="1">
            <a:off x="684213" y="3644900"/>
            <a:ext cx="755967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3" name="Line 8"/>
          <p:cNvSpPr>
            <a:spLocks noChangeShapeType="1"/>
          </p:cNvSpPr>
          <p:nvPr/>
        </p:nvSpPr>
        <p:spPr bwMode="auto">
          <a:xfrm>
            <a:off x="1692275" y="4365625"/>
            <a:ext cx="6551613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4" name="Line 9"/>
          <p:cNvSpPr>
            <a:spLocks noChangeShapeType="1"/>
          </p:cNvSpPr>
          <p:nvPr/>
        </p:nvSpPr>
        <p:spPr bwMode="auto">
          <a:xfrm>
            <a:off x="250825" y="1341438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5" name="Line 10"/>
          <p:cNvSpPr>
            <a:spLocks noChangeShapeType="1"/>
          </p:cNvSpPr>
          <p:nvPr/>
        </p:nvSpPr>
        <p:spPr bwMode="auto">
          <a:xfrm>
            <a:off x="2411413" y="5013325"/>
            <a:ext cx="61214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6" name="Line 11"/>
          <p:cNvSpPr>
            <a:spLocks noChangeShapeType="1"/>
          </p:cNvSpPr>
          <p:nvPr/>
        </p:nvSpPr>
        <p:spPr bwMode="auto">
          <a:xfrm>
            <a:off x="3635375" y="5805488"/>
            <a:ext cx="4970463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1D6E0"/>
            </a:gs>
            <a:gs pos="25000">
              <a:srgbClr val="21D6E0"/>
            </a:gs>
            <a:gs pos="73000">
              <a:srgbClr val="FFFFFF"/>
            </a:gs>
            <a:gs pos="75000">
              <a:srgbClr val="0087E6"/>
            </a:gs>
            <a:gs pos="100000">
              <a:srgbClr val="005CBF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5429264"/>
            <a:ext cx="1441450" cy="1143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323850" y="1412875"/>
            <a:ext cx="7954963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kk-KZ" sz="3200" b="1">
                <a:solidFill>
                  <a:srgbClr val="FF0000"/>
                </a:solidFill>
              </a:rPr>
              <a:t>   Үш күндік жолдың бүгінгі соңғы күніне бала шәкірт барын салды. </a:t>
            </a:r>
            <a:r>
              <a:rPr lang="kk-KZ" sz="2000" b="1">
                <a:solidFill>
                  <a:srgbClr val="FF0000"/>
                </a:solidFill>
              </a:rPr>
              <a:t>(Сөйлемдегі сөздердің байланысу ерекшелігін айқындау)</a:t>
            </a:r>
            <a:endParaRPr lang="ru-RU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1D6E0"/>
            </a:gs>
            <a:gs pos="25000">
              <a:srgbClr val="21D6E0"/>
            </a:gs>
            <a:gs pos="73000">
              <a:srgbClr val="FFFFFF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00958" y="5500702"/>
            <a:ext cx="1441450" cy="1143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6627" name="Line 4"/>
          <p:cNvSpPr>
            <a:spLocks noChangeShapeType="1"/>
          </p:cNvSpPr>
          <p:nvPr/>
        </p:nvSpPr>
        <p:spPr bwMode="auto">
          <a:xfrm>
            <a:off x="250825" y="1846263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8" name="Line 5"/>
          <p:cNvSpPr>
            <a:spLocks noChangeShapeType="1"/>
          </p:cNvSpPr>
          <p:nvPr/>
        </p:nvSpPr>
        <p:spPr bwMode="auto">
          <a:xfrm>
            <a:off x="250825" y="2422525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9" name="Line 6"/>
          <p:cNvSpPr>
            <a:spLocks noChangeShapeType="1"/>
          </p:cNvSpPr>
          <p:nvPr/>
        </p:nvSpPr>
        <p:spPr bwMode="auto">
          <a:xfrm flipV="1">
            <a:off x="250825" y="3068638"/>
            <a:ext cx="7921625" cy="1587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0" name="Line 7"/>
          <p:cNvSpPr>
            <a:spLocks noChangeShapeType="1"/>
          </p:cNvSpPr>
          <p:nvPr/>
        </p:nvSpPr>
        <p:spPr bwMode="auto">
          <a:xfrm flipV="1">
            <a:off x="250825" y="3644900"/>
            <a:ext cx="7993063" cy="1588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1" name="Line 8"/>
          <p:cNvSpPr>
            <a:spLocks noChangeShapeType="1"/>
          </p:cNvSpPr>
          <p:nvPr/>
        </p:nvSpPr>
        <p:spPr bwMode="auto">
          <a:xfrm>
            <a:off x="179388" y="4365625"/>
            <a:ext cx="7561262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2" name="Line 9"/>
          <p:cNvSpPr>
            <a:spLocks noChangeShapeType="1"/>
          </p:cNvSpPr>
          <p:nvPr/>
        </p:nvSpPr>
        <p:spPr bwMode="auto">
          <a:xfrm>
            <a:off x="250825" y="1341438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1D6E0"/>
            </a:gs>
            <a:gs pos="25000">
              <a:srgbClr val="21D6E0"/>
            </a:gs>
            <a:gs pos="73000">
              <a:srgbClr val="FFFFFF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00958" y="5500702"/>
            <a:ext cx="1441450" cy="1143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95288" y="1196975"/>
            <a:ext cx="8353425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kk-KZ" sz="3200" b="1">
                <a:solidFill>
                  <a:srgbClr val="FF0000"/>
                </a:solidFill>
              </a:rPr>
              <a:t>Үш күндік жолдың бүгінгі соңғы күніне бала шәкірт барын салды.</a:t>
            </a:r>
            <a:r>
              <a:rPr lang="kk-KZ" b="1">
                <a:solidFill>
                  <a:srgbClr val="FF0000"/>
                </a:solidFill>
              </a:rPr>
              <a:t> (Сөйлемнің құрылымдық, мағыналық ерекшелігін айқындау)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250825" y="3502025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>
            <a:off x="250825" y="4078288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 flipV="1">
            <a:off x="323850" y="4724400"/>
            <a:ext cx="6913563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 flipV="1">
            <a:off x="250825" y="5300663"/>
            <a:ext cx="6265863" cy="1587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179388" y="6021388"/>
            <a:ext cx="5472112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250825" y="2997200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1D6E0"/>
            </a:gs>
            <a:gs pos="25000">
              <a:srgbClr val="21D6E0"/>
            </a:gs>
            <a:gs pos="73000">
              <a:srgbClr val="FFFFFF"/>
            </a:gs>
            <a:gs pos="75000">
              <a:srgbClr val="0087E6"/>
            </a:gs>
            <a:gs pos="100000">
              <a:srgbClr val="005CBF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5429264"/>
            <a:ext cx="1441450" cy="1143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8675" name="Line 3"/>
          <p:cNvSpPr>
            <a:spLocks noChangeShapeType="1"/>
          </p:cNvSpPr>
          <p:nvPr/>
        </p:nvSpPr>
        <p:spPr bwMode="auto">
          <a:xfrm>
            <a:off x="250825" y="1846263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250825" y="2422525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 flipV="1">
            <a:off x="250825" y="3068638"/>
            <a:ext cx="7921625" cy="1587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 flipV="1">
            <a:off x="611188" y="3644900"/>
            <a:ext cx="763270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>
            <a:off x="1476375" y="4365625"/>
            <a:ext cx="6767513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250825" y="1341438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2700338" y="5084763"/>
            <a:ext cx="619125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>
                <a:lumMod val="95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00958" y="5500702"/>
            <a:ext cx="1441450" cy="1143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179388" y="836613"/>
            <a:ext cx="8497887" cy="188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kk-KZ" sz="2800" b="1">
                <a:solidFill>
                  <a:srgbClr val="FF0000"/>
                </a:solidFill>
              </a:rPr>
              <a:t>Ағыбай мен Төреқұлды табыстырған тағдырдың өзі – ерекше тарих. </a:t>
            </a:r>
            <a:r>
              <a:rPr lang="kk-KZ" b="1">
                <a:solidFill>
                  <a:srgbClr val="FF0000"/>
                </a:solidFill>
              </a:rPr>
              <a:t>(Сөйлем мүшесіне талдау)</a:t>
            </a:r>
            <a:endParaRPr lang="ru-RU" b="1">
              <a:solidFill>
                <a:srgbClr val="FF0000"/>
              </a:solidFill>
            </a:endParaRPr>
          </a:p>
          <a:p>
            <a:pPr>
              <a:lnSpc>
                <a:spcPct val="140000"/>
              </a:lnSpc>
            </a:pPr>
            <a:endParaRPr lang="ru-RU" sz="2800" b="1">
              <a:solidFill>
                <a:srgbClr val="FF0000"/>
              </a:solidFill>
            </a:endParaRPr>
          </a:p>
        </p:txBody>
      </p:sp>
      <p:sp>
        <p:nvSpPr>
          <p:cNvPr id="29700" name="Line 5"/>
          <p:cNvSpPr>
            <a:spLocks noChangeShapeType="1"/>
          </p:cNvSpPr>
          <p:nvPr/>
        </p:nvSpPr>
        <p:spPr bwMode="auto">
          <a:xfrm>
            <a:off x="250825" y="3357563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1" name="Line 6"/>
          <p:cNvSpPr>
            <a:spLocks noChangeShapeType="1"/>
          </p:cNvSpPr>
          <p:nvPr/>
        </p:nvSpPr>
        <p:spPr bwMode="auto">
          <a:xfrm>
            <a:off x="250825" y="3933825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2" name="Line 7"/>
          <p:cNvSpPr>
            <a:spLocks noChangeShapeType="1"/>
          </p:cNvSpPr>
          <p:nvPr/>
        </p:nvSpPr>
        <p:spPr bwMode="auto">
          <a:xfrm flipV="1">
            <a:off x="323850" y="4579938"/>
            <a:ext cx="6913563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3" name="Line 8"/>
          <p:cNvSpPr>
            <a:spLocks noChangeShapeType="1"/>
          </p:cNvSpPr>
          <p:nvPr/>
        </p:nvSpPr>
        <p:spPr bwMode="auto">
          <a:xfrm flipV="1">
            <a:off x="250825" y="5156200"/>
            <a:ext cx="6265863" cy="1588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4" name="Line 9"/>
          <p:cNvSpPr>
            <a:spLocks noChangeShapeType="1"/>
          </p:cNvSpPr>
          <p:nvPr/>
        </p:nvSpPr>
        <p:spPr bwMode="auto">
          <a:xfrm>
            <a:off x="179388" y="5876925"/>
            <a:ext cx="561657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5" name="Line 10"/>
          <p:cNvSpPr>
            <a:spLocks noChangeShapeType="1"/>
          </p:cNvSpPr>
          <p:nvPr/>
        </p:nvSpPr>
        <p:spPr bwMode="auto">
          <a:xfrm>
            <a:off x="250825" y="2852738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5429264"/>
            <a:ext cx="1441450" cy="1143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395288" y="981075"/>
            <a:ext cx="7993062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kk-KZ" sz="2800" b="1">
                <a:solidFill>
                  <a:srgbClr val="FF0000"/>
                </a:solidFill>
                <a:latin typeface="Arial" charset="0"/>
              </a:rPr>
              <a:t>    </a:t>
            </a:r>
            <a:r>
              <a:rPr lang="kk-KZ" sz="2800" b="1">
                <a:solidFill>
                  <a:srgbClr val="FF0000"/>
                </a:solidFill>
              </a:rPr>
              <a:t>Ағыбай мен Төреқұлды табыстырған тағдырдың өзі</a:t>
            </a:r>
            <a:r>
              <a:rPr lang="en-US" sz="2800" b="1">
                <a:solidFill>
                  <a:srgbClr val="FF0000"/>
                </a:solidFill>
              </a:rPr>
              <a:t> </a:t>
            </a:r>
            <a:r>
              <a:rPr lang="kk-KZ" sz="2800" b="1">
                <a:solidFill>
                  <a:srgbClr val="FF0000"/>
                </a:solidFill>
              </a:rPr>
              <a:t>–</a:t>
            </a:r>
            <a:r>
              <a:rPr lang="en-US" sz="2800" b="1">
                <a:solidFill>
                  <a:srgbClr val="FF0000"/>
                </a:solidFill>
              </a:rPr>
              <a:t> </a:t>
            </a:r>
            <a:r>
              <a:rPr lang="kk-KZ" sz="2800" b="1">
                <a:solidFill>
                  <a:srgbClr val="FF0000"/>
                </a:solidFill>
              </a:rPr>
              <a:t>ерекше тарих. </a:t>
            </a:r>
            <a:r>
              <a:rPr lang="kk-KZ" b="1">
                <a:solidFill>
                  <a:srgbClr val="FF0000"/>
                </a:solidFill>
              </a:rPr>
              <a:t>(Сөйлемдегі сөздердің байланысу ерекшелігін айқындау)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30724" name="Line 5"/>
          <p:cNvSpPr>
            <a:spLocks noChangeShapeType="1"/>
          </p:cNvSpPr>
          <p:nvPr/>
        </p:nvSpPr>
        <p:spPr bwMode="auto">
          <a:xfrm>
            <a:off x="250825" y="3502025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5" name="Line 6"/>
          <p:cNvSpPr>
            <a:spLocks noChangeShapeType="1"/>
          </p:cNvSpPr>
          <p:nvPr/>
        </p:nvSpPr>
        <p:spPr bwMode="auto">
          <a:xfrm>
            <a:off x="1258888" y="4078288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6" name="Line 7"/>
          <p:cNvSpPr>
            <a:spLocks noChangeShapeType="1"/>
          </p:cNvSpPr>
          <p:nvPr/>
        </p:nvSpPr>
        <p:spPr bwMode="auto">
          <a:xfrm flipV="1">
            <a:off x="1908175" y="4724400"/>
            <a:ext cx="712787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7" name="Line 8"/>
          <p:cNvSpPr>
            <a:spLocks noChangeShapeType="1"/>
          </p:cNvSpPr>
          <p:nvPr/>
        </p:nvSpPr>
        <p:spPr bwMode="auto">
          <a:xfrm flipV="1">
            <a:off x="2627313" y="5300663"/>
            <a:ext cx="6265862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8" name="Line 9"/>
          <p:cNvSpPr>
            <a:spLocks noChangeShapeType="1"/>
          </p:cNvSpPr>
          <p:nvPr/>
        </p:nvSpPr>
        <p:spPr bwMode="auto">
          <a:xfrm>
            <a:off x="3708400" y="6021388"/>
            <a:ext cx="561657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9" name="Line 10"/>
          <p:cNvSpPr>
            <a:spLocks noChangeShapeType="1"/>
          </p:cNvSpPr>
          <p:nvPr/>
        </p:nvSpPr>
        <p:spPr bwMode="auto">
          <a:xfrm>
            <a:off x="250825" y="2997200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30" name="Line 11"/>
          <p:cNvSpPr>
            <a:spLocks noChangeShapeType="1"/>
          </p:cNvSpPr>
          <p:nvPr/>
        </p:nvSpPr>
        <p:spPr bwMode="auto">
          <a:xfrm>
            <a:off x="250825" y="2492375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1D6E0"/>
            </a:gs>
            <a:gs pos="25000">
              <a:srgbClr val="21D6E0"/>
            </a:gs>
            <a:gs pos="73000">
              <a:srgbClr val="FFFFFF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00958" y="5500702"/>
            <a:ext cx="1441450" cy="1143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79388" y="898525"/>
            <a:ext cx="871378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>
                <a:solidFill>
                  <a:srgbClr val="FF0000"/>
                </a:solidFill>
              </a:rPr>
              <a:t>Анам</a:t>
            </a:r>
            <a:r>
              <a:rPr lang="en-US" sz="2800" b="1">
                <a:solidFill>
                  <a:srgbClr val="FF0000"/>
                </a:solidFill>
              </a:rPr>
              <a:t> </a:t>
            </a:r>
            <a:r>
              <a:rPr lang="kk-KZ" sz="2800" b="1">
                <a:solidFill>
                  <a:srgbClr val="FF0000"/>
                </a:solidFill>
              </a:rPr>
              <a:t>–</a:t>
            </a:r>
            <a:r>
              <a:rPr lang="en-US" sz="2800" b="1">
                <a:solidFill>
                  <a:srgbClr val="FF0000"/>
                </a:solidFill>
              </a:rPr>
              <a:t> </a:t>
            </a:r>
            <a:r>
              <a:rPr lang="kk-KZ" sz="2800" b="1">
                <a:solidFill>
                  <a:srgbClr val="FF0000"/>
                </a:solidFill>
              </a:rPr>
              <a:t>оқымаған, қарапайым қазақ әйелі – бүкіл </a:t>
            </a:r>
            <a:r>
              <a:rPr lang="en-US" sz="2800" b="1">
                <a:solidFill>
                  <a:srgbClr val="FF0000"/>
                </a:solidFill>
              </a:rPr>
              <a:t> </a:t>
            </a:r>
            <a:r>
              <a:rPr lang="kk-KZ" sz="2800" b="1">
                <a:solidFill>
                  <a:srgbClr val="FF0000"/>
                </a:solidFill>
              </a:rPr>
              <a:t> ауылға ортақ ана сияқты болатын, сондықтан ауыл жұртшылығы ерекше құрмет тұтатын. </a:t>
            </a:r>
            <a:r>
              <a:rPr lang="kk-KZ" b="1">
                <a:solidFill>
                  <a:srgbClr val="FF0000"/>
                </a:solidFill>
              </a:rPr>
              <a:t>(Сөйлем мүшелерін айқындау)</a:t>
            </a:r>
            <a:endParaRPr lang="ru-RU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ru-RU" sz="2800" b="1">
              <a:solidFill>
                <a:srgbClr val="FF0000"/>
              </a:solidFill>
            </a:endParaRPr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250825" y="3502025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250825" y="4078288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0" name="Line 6"/>
          <p:cNvSpPr>
            <a:spLocks noChangeShapeType="1"/>
          </p:cNvSpPr>
          <p:nvPr/>
        </p:nvSpPr>
        <p:spPr bwMode="auto">
          <a:xfrm flipV="1">
            <a:off x="323850" y="4724400"/>
            <a:ext cx="6913563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 flipV="1">
            <a:off x="250825" y="5300663"/>
            <a:ext cx="6265863" cy="1587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>
            <a:off x="179388" y="6021388"/>
            <a:ext cx="540067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3" name="Line 9"/>
          <p:cNvSpPr>
            <a:spLocks noChangeShapeType="1"/>
          </p:cNvSpPr>
          <p:nvPr/>
        </p:nvSpPr>
        <p:spPr bwMode="auto">
          <a:xfrm>
            <a:off x="250825" y="2997200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2000">
              <a:schemeClr val="accent3">
                <a:lumMod val="20000"/>
                <a:lumOff val="80000"/>
                <a:alpha val="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85750" y="785813"/>
            <a:ext cx="8858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2800" b="1">
                <a:solidFill>
                  <a:srgbClr val="FF0000"/>
                </a:solidFill>
              </a:rPr>
              <a:t>Семей қаласындағы Т. Аманов атындағы </a:t>
            </a:r>
            <a:endParaRPr lang="en-US" sz="2800" b="1">
              <a:solidFill>
                <a:srgbClr val="FF0000"/>
              </a:solidFill>
            </a:endParaRPr>
          </a:p>
          <a:p>
            <a:pPr algn="ctr"/>
            <a:r>
              <a:rPr lang="kk-KZ" sz="2800" b="1">
                <a:solidFill>
                  <a:srgbClr val="FF0000"/>
                </a:solidFill>
              </a:rPr>
              <a:t>№16 орта мектеп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143000" y="2286000"/>
            <a:ext cx="685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3600" b="1">
                <a:solidFill>
                  <a:srgbClr val="0000CC"/>
                </a:solidFill>
              </a:rPr>
              <a:t>10-сынып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635125" y="6083300"/>
            <a:ext cx="5600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2400" b="1">
                <a:solidFill>
                  <a:srgbClr val="FF0000"/>
                </a:solidFill>
              </a:rPr>
              <a:t>2009-2010 оқу жылы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14341" name="Прямоугольник 4"/>
          <p:cNvSpPr>
            <a:spLocks noChangeArrowheads="1"/>
          </p:cNvSpPr>
          <p:nvPr/>
        </p:nvSpPr>
        <p:spPr bwMode="auto">
          <a:xfrm>
            <a:off x="1143000" y="5589588"/>
            <a:ext cx="78216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kk-KZ" sz="2000">
                <a:solidFill>
                  <a:srgbClr val="0000FF"/>
                </a:solidFill>
              </a:rPr>
              <a:t>Пән мұғалімі- </a:t>
            </a:r>
            <a:r>
              <a:rPr lang="kk-KZ" sz="2000" b="1">
                <a:solidFill>
                  <a:srgbClr val="FF0000"/>
                </a:solidFill>
              </a:rPr>
              <a:t>Гүлнара Ағзанқызы Құнафина</a:t>
            </a:r>
            <a:endParaRPr lang="ru-RU" sz="2000" b="1">
              <a:solidFill>
                <a:srgbClr val="FF0000"/>
              </a:solidFill>
            </a:endParaRPr>
          </a:p>
        </p:txBody>
      </p:sp>
      <p:sp>
        <p:nvSpPr>
          <p:cNvPr id="14342" name="Прямоугольник 6"/>
          <p:cNvSpPr>
            <a:spLocks noChangeArrowheads="1"/>
          </p:cNvSpPr>
          <p:nvPr/>
        </p:nvSpPr>
        <p:spPr bwMode="auto">
          <a:xfrm>
            <a:off x="214313" y="3000375"/>
            <a:ext cx="8429625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4800" b="1">
                <a:solidFill>
                  <a:srgbClr val="0000CC"/>
                </a:solidFill>
              </a:rPr>
              <a:t>Қазақ тілі (таңдау сабағы)</a:t>
            </a:r>
            <a:endParaRPr lang="en-US" sz="4800" b="1">
              <a:solidFill>
                <a:srgbClr val="0000CC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kk-KZ" sz="4000" b="1">
                <a:solidFill>
                  <a:srgbClr val="0000CC"/>
                </a:solidFill>
              </a:rPr>
              <a:t>(Мүрсалимовтің грамматикалық талдау әдістемесі бойынша)</a:t>
            </a:r>
            <a:endParaRPr lang="ru-RU" sz="40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00958" y="5500702"/>
            <a:ext cx="1441450" cy="1143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79388" y="898525"/>
            <a:ext cx="871378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>
                <a:solidFill>
                  <a:srgbClr val="FF0000"/>
                </a:solidFill>
              </a:rPr>
              <a:t>Анам</a:t>
            </a:r>
            <a:r>
              <a:rPr lang="en-US" sz="2800" b="1">
                <a:solidFill>
                  <a:srgbClr val="FF0000"/>
                </a:solidFill>
              </a:rPr>
              <a:t> </a:t>
            </a:r>
            <a:r>
              <a:rPr lang="kk-KZ" sz="2800" b="1">
                <a:solidFill>
                  <a:srgbClr val="FF0000"/>
                </a:solidFill>
              </a:rPr>
              <a:t>–</a:t>
            </a:r>
            <a:r>
              <a:rPr lang="en-US" sz="2800" b="1">
                <a:solidFill>
                  <a:srgbClr val="FF0000"/>
                </a:solidFill>
              </a:rPr>
              <a:t> </a:t>
            </a:r>
            <a:r>
              <a:rPr lang="kk-KZ" sz="2800" b="1">
                <a:solidFill>
                  <a:srgbClr val="FF0000"/>
                </a:solidFill>
              </a:rPr>
              <a:t>оқымаған, қарапайым қазақ әйелі – бүкіл </a:t>
            </a:r>
            <a:r>
              <a:rPr lang="en-US" sz="2800" b="1">
                <a:solidFill>
                  <a:srgbClr val="FF0000"/>
                </a:solidFill>
              </a:rPr>
              <a:t> </a:t>
            </a:r>
            <a:r>
              <a:rPr lang="kk-KZ" sz="2800" b="1">
                <a:solidFill>
                  <a:srgbClr val="FF0000"/>
                </a:solidFill>
              </a:rPr>
              <a:t> ауылға ортақ ана сияқты болатын, сондықтан ауыл жұртшылығы ерекше құрмет тұтатын. </a:t>
            </a:r>
            <a:r>
              <a:rPr lang="kk-KZ" b="1">
                <a:solidFill>
                  <a:srgbClr val="FF0000"/>
                </a:solidFill>
              </a:rPr>
              <a:t>(Сөйлемнің құрылымдық, мағыналық ерекшелігін айқындау)</a:t>
            </a:r>
            <a:endParaRPr lang="ru-RU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ru-RU" sz="2800" b="1">
              <a:solidFill>
                <a:srgbClr val="FF0000"/>
              </a:solidFill>
            </a:endParaRPr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250825" y="3502025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250825" y="4078288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 flipV="1">
            <a:off x="323850" y="4724400"/>
            <a:ext cx="6913563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 flipV="1">
            <a:off x="250825" y="5300663"/>
            <a:ext cx="6265863" cy="1587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>
            <a:off x="179388" y="6021388"/>
            <a:ext cx="540067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250825" y="2997200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1D6E0"/>
            </a:gs>
            <a:gs pos="25000">
              <a:srgbClr val="21D6E0"/>
            </a:gs>
            <a:gs pos="73000">
              <a:srgbClr val="FFFFFF"/>
            </a:gs>
            <a:gs pos="75000">
              <a:srgbClr val="0087E6"/>
            </a:gs>
            <a:gs pos="100000">
              <a:srgbClr val="005CBF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5429264"/>
            <a:ext cx="1441450" cy="1143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3795" name="Line 3"/>
          <p:cNvSpPr>
            <a:spLocks noChangeShapeType="1"/>
          </p:cNvSpPr>
          <p:nvPr/>
        </p:nvSpPr>
        <p:spPr bwMode="auto">
          <a:xfrm>
            <a:off x="250825" y="1846263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6" name="Line 4"/>
          <p:cNvSpPr>
            <a:spLocks noChangeShapeType="1"/>
          </p:cNvSpPr>
          <p:nvPr/>
        </p:nvSpPr>
        <p:spPr bwMode="auto">
          <a:xfrm>
            <a:off x="250825" y="2422525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250825" y="3068638"/>
            <a:ext cx="7921625" cy="1587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8" name="Line 6"/>
          <p:cNvSpPr>
            <a:spLocks noChangeShapeType="1"/>
          </p:cNvSpPr>
          <p:nvPr/>
        </p:nvSpPr>
        <p:spPr bwMode="auto">
          <a:xfrm flipV="1">
            <a:off x="755650" y="3644900"/>
            <a:ext cx="7488238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9" name="Line 7"/>
          <p:cNvSpPr>
            <a:spLocks noChangeShapeType="1"/>
          </p:cNvSpPr>
          <p:nvPr/>
        </p:nvSpPr>
        <p:spPr bwMode="auto">
          <a:xfrm>
            <a:off x="1619250" y="4365625"/>
            <a:ext cx="6624638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0" name="Line 8"/>
          <p:cNvSpPr>
            <a:spLocks noChangeShapeType="1"/>
          </p:cNvSpPr>
          <p:nvPr/>
        </p:nvSpPr>
        <p:spPr bwMode="auto">
          <a:xfrm>
            <a:off x="250825" y="1341438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2555875" y="5084763"/>
            <a:ext cx="583247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2" name="Line 10"/>
          <p:cNvSpPr>
            <a:spLocks noChangeShapeType="1"/>
          </p:cNvSpPr>
          <p:nvPr/>
        </p:nvSpPr>
        <p:spPr bwMode="auto">
          <a:xfrm>
            <a:off x="3492500" y="5805488"/>
            <a:ext cx="5040313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03" name="Line 11"/>
          <p:cNvSpPr>
            <a:spLocks noChangeShapeType="1"/>
          </p:cNvSpPr>
          <p:nvPr/>
        </p:nvSpPr>
        <p:spPr bwMode="auto">
          <a:xfrm>
            <a:off x="4356100" y="6524625"/>
            <a:ext cx="4248150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214313" y="2286000"/>
            <a:ext cx="87868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3200" b="1"/>
              <a:t>  </a:t>
            </a:r>
            <a:r>
              <a:rPr lang="kk-KZ" sz="4000" b="1">
                <a:solidFill>
                  <a:srgbClr val="0000FF"/>
                </a:solidFill>
              </a:rPr>
              <a:t>“Абай жолы” роман-эпопеясынан </a:t>
            </a:r>
          </a:p>
          <a:p>
            <a:pPr algn="ctr"/>
            <a:r>
              <a:rPr lang="kk-KZ" sz="4000" b="1">
                <a:solidFill>
                  <a:srgbClr val="0000FF"/>
                </a:solidFill>
              </a:rPr>
              <a:t>3 сөйлем жазып, талдап келу. </a:t>
            </a:r>
          </a:p>
          <a:p>
            <a:pPr algn="ctr"/>
            <a:r>
              <a:rPr lang="kk-KZ" sz="4000" b="1">
                <a:solidFill>
                  <a:srgbClr val="0000FF"/>
                </a:solidFill>
              </a:rPr>
              <a:t>Ережелерді қайталап, еске сақтау</a:t>
            </a:r>
            <a:r>
              <a:rPr lang="kk-KZ" sz="4000">
                <a:solidFill>
                  <a:srgbClr val="0000FF"/>
                </a:solidFill>
              </a:rPr>
              <a:t>.</a:t>
            </a:r>
            <a:endParaRPr lang="ru-RU" sz="400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857232"/>
            <a:ext cx="7000904" cy="1200329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7200" dirty="0">
                <a:solidFill>
                  <a:srgbClr val="C00000"/>
                </a:solidFill>
              </a:rPr>
              <a:t>Үйге тапсырма:</a:t>
            </a:r>
          </a:p>
        </p:txBody>
      </p:sp>
      <p:pic>
        <p:nvPicPr>
          <p:cNvPr id="5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00958" y="5500702"/>
            <a:ext cx="1441450" cy="1143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4000">
              <a:schemeClr val="tx2">
                <a:lumMod val="20000"/>
                <a:lumOff val="8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566738" y="1066800"/>
            <a:ext cx="82962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0333" y="1382702"/>
            <a:ext cx="8501122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bliqueBottom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kk-KZ" sz="54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Синтаксис тарауы </a:t>
            </a:r>
          </a:p>
          <a:p>
            <a:pPr algn="ctr">
              <a:defRPr/>
            </a:pPr>
            <a:r>
              <a:rPr lang="kk-KZ" sz="54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бойынша қайталау сабақ</a:t>
            </a:r>
            <a:endParaRPr lang="ru-RU" sz="5400" b="1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7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5429264"/>
            <a:ext cx="1441450" cy="1143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accent4">
                <a:lumMod val="20000"/>
                <a:lumOff val="80000"/>
                <a:alpha val="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6"/>
          <p:cNvSpPr>
            <a:spLocks noChangeArrowheads="1"/>
          </p:cNvSpPr>
          <p:nvPr/>
        </p:nvSpPr>
        <p:spPr bwMode="auto">
          <a:xfrm>
            <a:off x="285750" y="2428875"/>
            <a:ext cx="53578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900" b="1">
                <a:solidFill>
                  <a:srgbClr val="FF0000"/>
                </a:solidFill>
                <a:cs typeface="Times New Roman" pitchFamily="18" charset="0"/>
              </a:rPr>
              <a:t>Сабақтың міндеті:</a:t>
            </a:r>
            <a:endParaRPr lang="ru-RU" sz="290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16387" name="TextBox 7"/>
          <p:cNvSpPr txBox="1">
            <a:spLocks noChangeArrowheads="1"/>
          </p:cNvSpPr>
          <p:nvPr/>
        </p:nvSpPr>
        <p:spPr bwMode="auto">
          <a:xfrm>
            <a:off x="214313" y="3000375"/>
            <a:ext cx="8715375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kk-KZ" sz="2800" b="1">
                <a:solidFill>
                  <a:srgbClr val="FF0000"/>
                </a:solidFill>
                <a:cs typeface="Times New Roman" pitchFamily="18" charset="0"/>
              </a:rPr>
              <a:t>Білімділік:</a:t>
            </a:r>
            <a:r>
              <a:rPr lang="kk-KZ" sz="280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kk-KZ" sz="2800">
                <a:cs typeface="Times New Roman" pitchFamily="18" charset="0"/>
              </a:rPr>
              <a:t>Синтаксис бойынша білімдерін жинақтап практикада көрсете біледі. Синтаксистің зерттеу обьектілерін анықтап, ерекшеліктерін баяндайды.</a:t>
            </a:r>
          </a:p>
          <a:p>
            <a:pPr algn="just"/>
            <a:r>
              <a:rPr lang="kk-KZ" sz="2800" b="1">
                <a:solidFill>
                  <a:srgbClr val="FF0000"/>
                </a:solidFill>
                <a:cs typeface="Times New Roman" pitchFamily="18" charset="0"/>
              </a:rPr>
              <a:t>Дамытушылық:</a:t>
            </a:r>
            <a:r>
              <a:rPr lang="kk-KZ" sz="280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kk-KZ" sz="2800">
                <a:cs typeface="Times New Roman" pitchFamily="18" charset="0"/>
              </a:rPr>
              <a:t>Тапсырма беру арқылы шығармашы-лық  белсенділіктері,  қызығушылықтары  арттырыла-ды.</a:t>
            </a:r>
          </a:p>
          <a:p>
            <a:pPr algn="just"/>
            <a:r>
              <a:rPr lang="kk-KZ" sz="2800" b="1">
                <a:solidFill>
                  <a:srgbClr val="FF0000"/>
                </a:solidFill>
                <a:cs typeface="Times New Roman" pitchFamily="18" charset="0"/>
              </a:rPr>
              <a:t>Тәрбиелік:</a:t>
            </a:r>
            <a:r>
              <a:rPr lang="kk-KZ" sz="280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kk-KZ" sz="2800">
                <a:cs typeface="Times New Roman" pitchFamily="18" charset="0"/>
              </a:rPr>
              <a:t>Өзіндік пікір айтады және қорғай біледі. Басқаның пікіріне құрметпен қарайды</a:t>
            </a:r>
            <a:r>
              <a:rPr lang="kk-KZ" sz="2800">
                <a:solidFill>
                  <a:srgbClr val="0000FF"/>
                </a:solidFill>
                <a:cs typeface="Times New Roman" pitchFamily="18" charset="0"/>
              </a:rPr>
              <a:t>.</a:t>
            </a:r>
            <a:endParaRPr lang="ru-RU" sz="280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323850" y="1557338"/>
            <a:ext cx="76327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400"/>
              <a:t>Синтаксис бойынша  теориялық білімдерін  практикада көрсету </a:t>
            </a:r>
            <a:r>
              <a:rPr lang="en-US" sz="2400"/>
              <a:t> </a:t>
            </a:r>
            <a:r>
              <a:rPr lang="kk-KZ" sz="2400"/>
              <a:t>(теория</a:t>
            </a:r>
            <a:r>
              <a:rPr lang="kk-KZ" sz="2400">
                <a:cs typeface="Times New Roman" pitchFamily="18" charset="0"/>
              </a:rPr>
              <a:t>→практика→теория</a:t>
            </a:r>
            <a:r>
              <a:rPr lang="kk-KZ" sz="2400"/>
              <a:t>)</a:t>
            </a:r>
            <a:endParaRPr lang="ru-RU" sz="2400"/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250825" y="981075"/>
            <a:ext cx="46085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>
                <a:solidFill>
                  <a:srgbClr val="FF0000"/>
                </a:solidFill>
              </a:rPr>
              <a:t>Сабақтың мақсаты:</a:t>
            </a:r>
            <a:r>
              <a:rPr lang="kk-KZ"/>
              <a:t> </a:t>
            </a:r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accent4">
                <a:lumMod val="40000"/>
                <a:lumOff val="60000"/>
                <a:alpha val="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00958" y="5500702"/>
            <a:ext cx="1441450" cy="1143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411" name="WordArt 4"/>
          <p:cNvSpPr>
            <a:spLocks noChangeArrowheads="1" noChangeShapeType="1" noTextEdit="1"/>
          </p:cNvSpPr>
          <p:nvPr/>
        </p:nvSpPr>
        <p:spPr bwMode="auto">
          <a:xfrm>
            <a:off x="684213" y="549275"/>
            <a:ext cx="7488237" cy="884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Синтаксис</a:t>
            </a:r>
          </a:p>
        </p:txBody>
      </p:sp>
      <p:sp>
        <p:nvSpPr>
          <p:cNvPr id="17412" name="Line 5"/>
          <p:cNvSpPr>
            <a:spLocks noChangeShapeType="1"/>
          </p:cNvSpPr>
          <p:nvPr/>
        </p:nvSpPr>
        <p:spPr bwMode="auto">
          <a:xfrm>
            <a:off x="250825" y="2781300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3" name="Line 6"/>
          <p:cNvSpPr>
            <a:spLocks noChangeShapeType="1"/>
          </p:cNvSpPr>
          <p:nvPr/>
        </p:nvSpPr>
        <p:spPr bwMode="auto">
          <a:xfrm>
            <a:off x="250825" y="3357563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4" name="Line 7"/>
          <p:cNvSpPr>
            <a:spLocks noChangeShapeType="1"/>
          </p:cNvSpPr>
          <p:nvPr/>
        </p:nvSpPr>
        <p:spPr bwMode="auto">
          <a:xfrm>
            <a:off x="250825" y="4005263"/>
            <a:ext cx="74898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5" name="Line 8"/>
          <p:cNvSpPr>
            <a:spLocks noChangeShapeType="1"/>
          </p:cNvSpPr>
          <p:nvPr/>
        </p:nvSpPr>
        <p:spPr bwMode="auto">
          <a:xfrm>
            <a:off x="250825" y="4581525"/>
            <a:ext cx="68421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6" name="Line 9"/>
          <p:cNvSpPr>
            <a:spLocks noChangeShapeType="1"/>
          </p:cNvSpPr>
          <p:nvPr/>
        </p:nvSpPr>
        <p:spPr bwMode="auto">
          <a:xfrm>
            <a:off x="179388" y="5300663"/>
            <a:ext cx="5976937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7" name="Line 10"/>
          <p:cNvSpPr>
            <a:spLocks noChangeShapeType="1"/>
          </p:cNvSpPr>
          <p:nvPr/>
        </p:nvSpPr>
        <p:spPr bwMode="auto">
          <a:xfrm>
            <a:off x="250825" y="2276475"/>
            <a:ext cx="792162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rgbClr val="CCFFCC"/>
            </a:gs>
            <a:gs pos="73000">
              <a:srgbClr val="03D4A8"/>
            </a:gs>
            <a:gs pos="73000">
              <a:schemeClr val="accent4">
                <a:lumMod val="20000"/>
                <a:lumOff val="80000"/>
                <a:alpha val="6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5429264"/>
            <a:ext cx="1441450" cy="1143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23850" y="1268413"/>
            <a:ext cx="8424863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45000"/>
              </a:lnSpc>
              <a:defRPr/>
            </a:pPr>
            <a:r>
              <a:rPr lang="kk-KZ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   </a:t>
            </a:r>
            <a:r>
              <a:rPr lang="kk-KZ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Сөйлем дегеніміз не, оның қандай түрлері бар және оның ерекшелігіне тоқтал?</a:t>
            </a:r>
            <a:endParaRPr lang="ru-RU" sz="3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>
                <a:lumMod val="95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00958" y="5500702"/>
            <a:ext cx="1441450" cy="1143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395288" y="1557338"/>
            <a:ext cx="81375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</a:pPr>
            <a:r>
              <a:rPr lang="kk-KZ" sz="3000" b="1">
                <a:solidFill>
                  <a:srgbClr val="FF0000"/>
                </a:solidFill>
              </a:rPr>
              <a:t>    Сөз тіркесінің негізгі белгілерін ата, оның қандай түрлері бар?</a:t>
            </a:r>
            <a:endParaRPr lang="ru-RU" sz="3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5429264"/>
            <a:ext cx="1441450" cy="1143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395288" y="1700213"/>
            <a:ext cx="79740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3000" b="1">
                <a:solidFill>
                  <a:srgbClr val="FF0000"/>
                </a:solidFill>
              </a:rPr>
              <a:t>Сөздердің байланысу түрлері мен байланысу</a:t>
            </a:r>
          </a:p>
          <a:p>
            <a:r>
              <a:rPr lang="kk-KZ" sz="3000" b="1">
                <a:solidFill>
                  <a:srgbClr val="FF0000"/>
                </a:solidFill>
              </a:rPr>
              <a:t>тәсілдері туралы не білесіңдер?</a:t>
            </a:r>
            <a:endParaRPr lang="ru-RU" sz="3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3000">
              <a:schemeClr val="bg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ffice2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00958" y="5500702"/>
            <a:ext cx="1441450" cy="1143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323850" y="1341438"/>
            <a:ext cx="8066088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kk-KZ" sz="2800" b="1">
                <a:solidFill>
                  <a:srgbClr val="FF0000"/>
                </a:solidFill>
              </a:rPr>
              <a:t>Қандай қатынасты предикаттық қатынас дейміз, тағы қандай қатынастарды білесіңдер?</a:t>
            </a:r>
            <a:endParaRPr lang="ru-RU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1180</TotalTime>
  <Words>353</Words>
  <Application>Microsoft Office PowerPoint</Application>
  <PresentationFormat>Экран (4:3)</PresentationFormat>
  <Paragraphs>36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Times New Roman</vt:lpstr>
      <vt:lpstr>Arial</vt:lpstr>
      <vt:lpstr>Calibri</vt:lpstr>
      <vt:lpstr>Constantia</vt:lpstr>
      <vt:lpstr>Wingdings 2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Majitov Nurken</cp:lastModifiedBy>
  <cp:revision>59</cp:revision>
  <dcterms:created xsi:type="dcterms:W3CDTF">2009-05-08T05:36:58Z</dcterms:created>
  <dcterms:modified xsi:type="dcterms:W3CDTF">2010-05-06T14:36:27Z</dcterms:modified>
</cp:coreProperties>
</file>