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8" r:id="rId4"/>
    <p:sldId id="260" r:id="rId5"/>
    <p:sldId id="262" r:id="rId6"/>
    <p:sldId id="263" r:id="rId7"/>
    <p:sldId id="264" r:id="rId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28" autoAdjust="0"/>
    <p:restoredTop sz="94660"/>
  </p:normalViewPr>
  <p:slideViewPr>
    <p:cSldViewPr>
      <p:cViewPr varScale="1">
        <p:scale>
          <a:sx n="69" d="100"/>
          <a:sy n="69" d="100"/>
        </p:scale>
        <p:origin x="-142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922FF77-84E0-4100-AFC9-3E53907230C7}" type="datetimeFigureOut">
              <a:rPr lang="ru-RU" smtClean="0"/>
              <a:pPr/>
              <a:t>06.01.2015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9767DE9-68F5-4C43-9E81-9522FA3FE9B6}"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922FF77-84E0-4100-AFC9-3E53907230C7}" type="datetimeFigureOut">
              <a:rPr lang="ru-RU" smtClean="0"/>
              <a:pPr/>
              <a:t>06.01.2015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9767DE9-68F5-4C43-9E81-9522FA3FE9B6}"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922FF77-84E0-4100-AFC9-3E53907230C7}" type="datetimeFigureOut">
              <a:rPr lang="ru-RU" smtClean="0"/>
              <a:pPr/>
              <a:t>06.01.2015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9767DE9-68F5-4C43-9E81-9522FA3FE9B6}"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922FF77-84E0-4100-AFC9-3E53907230C7}" type="datetimeFigureOut">
              <a:rPr lang="ru-RU" smtClean="0"/>
              <a:pPr/>
              <a:t>06.01.2015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9767DE9-68F5-4C43-9E81-9522FA3FE9B6}"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922FF77-84E0-4100-AFC9-3E53907230C7}" type="datetimeFigureOut">
              <a:rPr lang="ru-RU" smtClean="0"/>
              <a:pPr/>
              <a:t>06.01.2015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9767DE9-68F5-4C43-9E81-9522FA3FE9B6}"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E922FF77-84E0-4100-AFC9-3E53907230C7}" type="datetimeFigureOut">
              <a:rPr lang="ru-RU" smtClean="0"/>
              <a:pPr/>
              <a:t>06.01.2015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9767DE9-68F5-4C43-9E81-9522FA3FE9B6}"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922FF77-84E0-4100-AFC9-3E53907230C7}" type="datetimeFigureOut">
              <a:rPr lang="ru-RU" smtClean="0"/>
              <a:pPr/>
              <a:t>06.01.2015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9767DE9-68F5-4C43-9E81-9522FA3FE9B6}"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922FF77-84E0-4100-AFC9-3E53907230C7}" type="datetimeFigureOut">
              <a:rPr lang="ru-RU" smtClean="0"/>
              <a:pPr/>
              <a:t>06.01.2015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9767DE9-68F5-4C43-9E81-9522FA3FE9B6}"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922FF77-84E0-4100-AFC9-3E53907230C7}" type="datetimeFigureOut">
              <a:rPr lang="ru-RU" smtClean="0"/>
              <a:pPr/>
              <a:t>06.01.2015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9767DE9-68F5-4C43-9E81-9522FA3FE9B6}"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922FF77-84E0-4100-AFC9-3E53907230C7}" type="datetimeFigureOut">
              <a:rPr lang="ru-RU" smtClean="0"/>
              <a:pPr/>
              <a:t>06.01.2015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9767DE9-68F5-4C43-9E81-9522FA3FE9B6}"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922FF77-84E0-4100-AFC9-3E53907230C7}" type="datetimeFigureOut">
              <a:rPr lang="ru-RU" smtClean="0"/>
              <a:pPr/>
              <a:t>06.01.2015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9767DE9-68F5-4C43-9E81-9522FA3FE9B6}"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22FF77-84E0-4100-AFC9-3E53907230C7}" type="datetimeFigureOut">
              <a:rPr lang="ru-RU" smtClean="0"/>
              <a:pPr/>
              <a:t>06.01.2015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767DE9-68F5-4C43-9E81-9522FA3FE9B6}"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7504" y="764704"/>
            <a:ext cx="8530412" cy="2954655"/>
          </a:xfrm>
          <a:prstGeom prst="rect">
            <a:avLst/>
          </a:prstGeom>
          <a:noFill/>
        </p:spPr>
        <p:txBody>
          <a:bodyPr wrap="none" rtlCol="0">
            <a:spAutoFit/>
          </a:bodyPr>
          <a:lstStyle/>
          <a:p>
            <a:r>
              <a:rPr lang="kk-KZ" sz="6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Жергілікті  жерде </a:t>
            </a:r>
          </a:p>
          <a:p>
            <a:r>
              <a:rPr lang="kk-KZ" sz="6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картасыз бағдарлану</a:t>
            </a:r>
            <a:r>
              <a:rPr lang="ru-RU" sz="6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endParaRPr lang="ru-RU" sz="6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a:p>
            <a:endParaRPr lang="ru-RU"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4" name="Рисунок 3" descr="Рисунок1.jpg"/>
          <p:cNvPicPr>
            <a:picLocks noChangeAspect="1"/>
          </p:cNvPicPr>
          <p:nvPr/>
        </p:nvPicPr>
        <p:blipFill>
          <a:blip r:embed="rId2" cstate="print"/>
          <a:stretch>
            <a:fillRect/>
          </a:stretch>
        </p:blipFill>
        <p:spPr>
          <a:xfrm>
            <a:off x="5143504" y="3214686"/>
            <a:ext cx="2857500" cy="2143125"/>
          </a:xfrm>
          <a:prstGeom prst="rect">
            <a:avLst/>
          </a:prstGeom>
        </p:spPr>
      </p:pic>
      <p:sp>
        <p:nvSpPr>
          <p:cNvPr id="2" name="Прямоугольник 1"/>
          <p:cNvSpPr/>
          <p:nvPr/>
        </p:nvSpPr>
        <p:spPr>
          <a:xfrm>
            <a:off x="251520" y="4167664"/>
            <a:ext cx="5184576" cy="2308324"/>
          </a:xfrm>
          <a:prstGeom prst="rect">
            <a:avLst/>
          </a:prstGeom>
        </p:spPr>
        <p:txBody>
          <a:bodyPr wrap="square">
            <a:spAutoFit/>
          </a:bodyPr>
          <a:lstStyle/>
          <a:p>
            <a:r>
              <a:rPr lang="kk-KZ" sz="2400" b="1" dirty="0">
                <a:latin typeface="Times New Roman" panose="02020603050405020304" pitchFamily="18" charset="0"/>
                <a:cs typeface="Times New Roman" panose="02020603050405020304" pitchFamily="18" charset="0"/>
              </a:rPr>
              <a:t>ШҚО,Тарбағатай ауданы</a:t>
            </a:r>
            <a:r>
              <a:rPr lang="kk-KZ" sz="2400" b="1" dirty="0" smtClean="0">
                <a:latin typeface="Times New Roman" panose="02020603050405020304" pitchFamily="18" charset="0"/>
                <a:cs typeface="Times New Roman" panose="02020603050405020304" pitchFamily="18" charset="0"/>
              </a:rPr>
              <a:t>,</a:t>
            </a:r>
          </a:p>
          <a:p>
            <a:r>
              <a:rPr lang="kk-KZ" sz="2400" b="1" dirty="0" smtClean="0">
                <a:latin typeface="Times New Roman" panose="02020603050405020304" pitchFamily="18" charset="0"/>
                <a:cs typeface="Times New Roman" panose="02020603050405020304" pitchFamily="18" charset="0"/>
              </a:rPr>
              <a:t>Тана </a:t>
            </a:r>
            <a:r>
              <a:rPr lang="kk-KZ" sz="2400" b="1" dirty="0">
                <a:latin typeface="Times New Roman" panose="02020603050405020304" pitchFamily="18" charset="0"/>
                <a:cs typeface="Times New Roman" panose="02020603050405020304" pitchFamily="18" charset="0"/>
              </a:rPr>
              <a:t>мырза орта мектебі</a:t>
            </a:r>
            <a:endParaRPr lang="ru-RU" sz="2400" b="1" dirty="0">
              <a:latin typeface="Times New Roman" panose="02020603050405020304" pitchFamily="18" charset="0"/>
              <a:cs typeface="Times New Roman" panose="02020603050405020304" pitchFamily="18" charset="0"/>
            </a:endParaRPr>
          </a:p>
          <a:p>
            <a:r>
              <a:rPr lang="kk-KZ" sz="2400" b="1" dirty="0">
                <a:latin typeface="Times New Roman" panose="02020603050405020304" pitchFamily="18" charset="0"/>
                <a:cs typeface="Times New Roman" panose="02020603050405020304" pitchFamily="18" charset="0"/>
              </a:rPr>
              <a:t>Алғашқы  әскери дайындық пәнінің оқытушы-ұйымдастырушысы </a:t>
            </a:r>
            <a:r>
              <a:rPr lang="kk-KZ" sz="2400" b="1" dirty="0" smtClean="0">
                <a:latin typeface="Times New Roman" panose="02020603050405020304" pitchFamily="18" charset="0"/>
                <a:cs typeface="Times New Roman" panose="02020603050405020304" pitchFamily="18" charset="0"/>
              </a:rPr>
              <a:t>:</a:t>
            </a:r>
          </a:p>
          <a:p>
            <a:r>
              <a:rPr lang="kk-KZ" sz="2400" b="1" dirty="0" smtClean="0">
                <a:latin typeface="Times New Roman" panose="02020603050405020304" pitchFamily="18" charset="0"/>
                <a:cs typeface="Times New Roman" panose="02020603050405020304" pitchFamily="18" charset="0"/>
              </a:rPr>
              <a:t>Байназаров </a:t>
            </a:r>
            <a:r>
              <a:rPr lang="kk-KZ" sz="2400" b="1" dirty="0">
                <a:latin typeface="Times New Roman" panose="02020603050405020304" pitchFamily="18" charset="0"/>
                <a:cs typeface="Times New Roman" panose="02020603050405020304" pitchFamily="18" charset="0"/>
              </a:rPr>
              <a:t>Айдын  Айтқалиұлы</a:t>
            </a:r>
            <a:endParaRPr lang="ru-RU" sz="24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4893" y="1985132"/>
            <a:ext cx="6158488" cy="4062651"/>
          </a:xfrm>
          <a:prstGeom prst="rect">
            <a:avLst/>
          </a:prstGeom>
          <a:noFill/>
        </p:spPr>
        <p:txBody>
          <a:bodyPr wrap="square" rtlCol="0">
            <a:spAutoFit/>
          </a:bodyPr>
          <a:lstStyle/>
          <a:p>
            <a:r>
              <a:rPr lang="ru-RU"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Жергілікті</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жерде</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табиғи</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және</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жасанды</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объектілер</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болады.Олар</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біркелкі</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белгілері</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бойынша</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белгілі</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бір</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топтарға</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бірігеді</a:t>
            </a:r>
            <a:r>
              <a:rPr lang="ru-RU" sz="1600" i="1" dirty="0" smtClean="0">
                <a:latin typeface="Times New Roman" pitchFamily="18" charset="0"/>
                <a:cs typeface="Times New Roman" pitchFamily="18" charset="0"/>
              </a:rPr>
              <a:t>..</a:t>
            </a:r>
            <a:r>
              <a:rPr lang="ru-RU" sz="1600" i="1" dirty="0" err="1" smtClean="0">
                <a:latin typeface="Times New Roman" pitchFamily="18" charset="0"/>
                <a:cs typeface="Times New Roman" pitchFamily="18" charset="0"/>
              </a:rPr>
              <a:t>Ол</a:t>
            </a:r>
            <a:r>
              <a:rPr lang="ru-RU" sz="1600" i="1" dirty="0" smtClean="0">
                <a:latin typeface="Times New Roman" pitchFamily="18" charset="0"/>
                <a:cs typeface="Times New Roman" pitchFamily="18" charset="0"/>
              </a:rPr>
              <a:t>  </a:t>
            </a:r>
            <a:r>
              <a:rPr lang="ru-RU" sz="1600" b="1" i="1" dirty="0" err="1" smtClean="0">
                <a:latin typeface="Times New Roman" pitchFamily="18" charset="0"/>
                <a:cs typeface="Times New Roman" pitchFamily="18" charset="0"/>
              </a:rPr>
              <a:t>топографиялық</a:t>
            </a:r>
            <a:r>
              <a:rPr lang="ru-RU" sz="1600" b="1" i="1" dirty="0" smtClean="0">
                <a:latin typeface="Times New Roman" pitchFamily="18" charset="0"/>
                <a:cs typeface="Times New Roman" pitchFamily="18" charset="0"/>
              </a:rPr>
              <a:t> </a:t>
            </a:r>
            <a:r>
              <a:rPr lang="ru-RU" sz="1600" b="1" i="1" dirty="0" err="1" smtClean="0">
                <a:latin typeface="Times New Roman" pitchFamily="18" charset="0"/>
                <a:cs typeface="Times New Roman" pitchFamily="18" charset="0"/>
              </a:rPr>
              <a:t>элементтер</a:t>
            </a:r>
            <a:r>
              <a:rPr lang="ru-RU" sz="1600" b="1"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деп</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аталады</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Оған</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жататындар</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бедер,елді</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мекендер,өндіріс</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кәсіпорындары</a:t>
            </a:r>
            <a:r>
              <a:rPr lang="ru-RU" sz="1600" i="1" dirty="0" smtClean="0">
                <a:latin typeface="Times New Roman" pitchFamily="18" charset="0"/>
                <a:cs typeface="Times New Roman" pitchFamily="18" charset="0"/>
              </a:rPr>
              <a:t>(</a:t>
            </a:r>
            <a:r>
              <a:rPr lang="ru-RU" sz="1600" i="1" dirty="0" err="1" smtClean="0">
                <a:latin typeface="Times New Roman" pitchFamily="18" charset="0"/>
                <a:cs typeface="Times New Roman" pitchFamily="18" charset="0"/>
              </a:rPr>
              <a:t>өнеркәсіптік,ауылшаруашылық</a:t>
            </a:r>
            <a:r>
              <a:rPr lang="ru-RU" sz="1600" i="1" dirty="0" smtClean="0">
                <a:latin typeface="Times New Roman" pitchFamily="18" charset="0"/>
                <a:cs typeface="Times New Roman" pitchFamily="18" charset="0"/>
              </a:rPr>
              <a:t>),</a:t>
            </a:r>
            <a:r>
              <a:rPr lang="ru-RU" sz="1600" i="1" dirty="0" err="1" smtClean="0">
                <a:latin typeface="Times New Roman" pitchFamily="18" charset="0"/>
                <a:cs typeface="Times New Roman" pitchFamily="18" charset="0"/>
              </a:rPr>
              <a:t>жол</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торабы</a:t>
            </a:r>
            <a:r>
              <a:rPr lang="ru-RU" sz="1600" i="1" dirty="0" smtClean="0">
                <a:latin typeface="Times New Roman" pitchFamily="18" charset="0"/>
                <a:cs typeface="Times New Roman" pitchFamily="18" charset="0"/>
              </a:rPr>
              <a:t>(</a:t>
            </a:r>
            <a:r>
              <a:rPr lang="ru-RU" sz="1600" i="1" dirty="0" err="1" smtClean="0">
                <a:latin typeface="Times New Roman" pitchFamily="18" charset="0"/>
                <a:cs typeface="Times New Roman" pitchFamily="18" charset="0"/>
              </a:rPr>
              <a:t>автокөлік,теміржолдар,қара</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жолдар</a:t>
            </a:r>
            <a:r>
              <a:rPr lang="ru-RU" sz="1600" i="1" dirty="0" smtClean="0">
                <a:latin typeface="Times New Roman" pitchFamily="18" charset="0"/>
                <a:cs typeface="Times New Roman" pitchFamily="18" charset="0"/>
              </a:rPr>
              <a:t>),</a:t>
            </a:r>
            <a:r>
              <a:rPr lang="ru-RU" sz="1600" i="1" dirty="0" err="1" smtClean="0">
                <a:latin typeface="Times New Roman" pitchFamily="18" charset="0"/>
                <a:cs typeface="Times New Roman" pitchFamily="18" charset="0"/>
              </a:rPr>
              <a:t>топырақ-өсімдік</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жамылғылары,гидрография</a:t>
            </a:r>
            <a:r>
              <a:rPr lang="ru-RU" sz="1600" i="1" dirty="0" smtClean="0">
                <a:latin typeface="Times New Roman" pitchFamily="18" charset="0"/>
                <a:cs typeface="Times New Roman" pitchFamily="18" charset="0"/>
              </a:rPr>
              <a:t>(</a:t>
            </a:r>
            <a:r>
              <a:rPr lang="ru-RU" sz="1600" i="1" dirty="0" err="1" smtClean="0">
                <a:latin typeface="Times New Roman" pitchFamily="18" charset="0"/>
                <a:cs typeface="Times New Roman" pitchFamily="18" charset="0"/>
              </a:rPr>
              <a:t>өзендер,көлдер,су</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қоймалары</a:t>
            </a:r>
            <a:r>
              <a:rPr lang="ru-RU" sz="1600" i="1" dirty="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т.б</a:t>
            </a:r>
            <a:r>
              <a:rPr lang="ru-RU" sz="1600" i="1" dirty="0" smtClean="0">
                <a:latin typeface="Times New Roman" pitchFamily="18" charset="0"/>
                <a:cs typeface="Times New Roman" pitchFamily="18" charset="0"/>
              </a:rPr>
              <a:t>)</a:t>
            </a:r>
            <a:r>
              <a:rPr lang="ru-RU" sz="1600" i="1" dirty="0" err="1" smtClean="0">
                <a:latin typeface="Times New Roman" pitchFamily="18" charset="0"/>
                <a:cs typeface="Times New Roman" pitchFamily="18" charset="0"/>
              </a:rPr>
              <a:t>Жер</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бетін</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құрайтын</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біркелкі</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тегіс</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еместіктер</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жергілікті</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жер</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бедері,ал</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адам</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еңбегімен</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немесе</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табиғатпен</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жасалған,сол</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жерде</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орналасқан</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заттардың</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барлығы</a:t>
            </a:r>
            <a:r>
              <a:rPr lang="ru-RU" sz="1600" i="1" dirty="0" smtClean="0">
                <a:latin typeface="Times New Roman" pitchFamily="18" charset="0"/>
                <a:cs typeface="Times New Roman" pitchFamily="18" charset="0"/>
              </a:rPr>
              <a:t> </a:t>
            </a:r>
            <a:r>
              <a:rPr lang="ru-RU" sz="1600" b="1" i="1" dirty="0" err="1" smtClean="0">
                <a:latin typeface="Times New Roman" pitchFamily="18" charset="0"/>
                <a:cs typeface="Times New Roman" pitchFamily="18" charset="0"/>
              </a:rPr>
              <a:t>жергілікті</a:t>
            </a:r>
            <a:r>
              <a:rPr lang="ru-RU" sz="1600" b="1" i="1" dirty="0" smtClean="0">
                <a:latin typeface="Times New Roman" pitchFamily="18" charset="0"/>
                <a:cs typeface="Times New Roman" pitchFamily="18" charset="0"/>
              </a:rPr>
              <a:t> </a:t>
            </a:r>
            <a:r>
              <a:rPr lang="ru-RU" sz="1600" b="1" i="1" dirty="0" err="1" smtClean="0">
                <a:latin typeface="Times New Roman" pitchFamily="18" charset="0"/>
                <a:cs typeface="Times New Roman" pitchFamily="18" charset="0"/>
              </a:rPr>
              <a:t>заттар</a:t>
            </a:r>
            <a:r>
              <a:rPr lang="ru-RU" sz="1600" b="1"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деп</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аталады</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Ұрыста</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жергілікті</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жерді</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зерделеп,барлау</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жүргізу</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және</a:t>
            </a:r>
            <a:r>
              <a:rPr lang="ru-RU" sz="1600" i="1" dirty="0" smtClean="0">
                <a:latin typeface="Times New Roman" pitchFamily="18" charset="0"/>
                <a:cs typeface="Times New Roman" pitchFamily="18" charset="0"/>
              </a:rPr>
              <a:t> оны </a:t>
            </a:r>
            <a:r>
              <a:rPr lang="ru-RU" sz="1600" i="1" dirty="0" err="1" smtClean="0">
                <a:latin typeface="Times New Roman" pitchFamily="18" charset="0"/>
                <a:cs typeface="Times New Roman" pitchFamily="18" charset="0"/>
              </a:rPr>
              <a:t>дұрыс</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бағалай</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білу</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ғана</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емес,сонымен</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қатар</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оған</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ыңғайлана</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білу</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қажет</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Жергілікті</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жерге</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дұрыс</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бейімделу</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дегеніміз-яғни</a:t>
            </a:r>
            <a:r>
              <a:rPr lang="ru-RU" sz="1600" i="1" dirty="0" smtClean="0">
                <a:latin typeface="Times New Roman" pitchFamily="18" charset="0"/>
                <a:cs typeface="Times New Roman" pitchFamily="18" charset="0"/>
              </a:rPr>
              <a:t> бедер </a:t>
            </a:r>
            <a:r>
              <a:rPr lang="ru-RU" sz="1600" i="1" dirty="0" err="1" smtClean="0">
                <a:latin typeface="Times New Roman" pitchFamily="18" charset="0"/>
                <a:cs typeface="Times New Roman" pitchFamily="18" charset="0"/>
              </a:rPr>
              <a:t>ерекшелігін,сонымен</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бірге</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жергілікті</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заттарды</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жасырын</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қозғалыс</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үшін</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толық</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пайдалану</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және</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қаруды,әскери</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техниканы</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ең</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жақсы</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деңгейде</a:t>
            </a:r>
            <a:r>
              <a:rPr lang="ru-RU" sz="1600" i="1" dirty="0" smtClean="0">
                <a:latin typeface="Times New Roman" pitchFamily="18" charset="0"/>
                <a:cs typeface="Times New Roman" pitchFamily="18" charset="0"/>
              </a:rPr>
              <a:t>  </a:t>
            </a:r>
            <a:r>
              <a:rPr lang="ru-RU" sz="1600" i="1" dirty="0" err="1" smtClean="0">
                <a:latin typeface="Times New Roman" pitchFamily="18" charset="0"/>
                <a:cs typeface="Times New Roman" pitchFamily="18" charset="0"/>
              </a:rPr>
              <a:t>қолдану</a:t>
            </a:r>
            <a:endParaRPr lang="ru-RU" sz="1600" i="1" dirty="0" smtClean="0">
              <a:latin typeface="Times New Roman" pitchFamily="18" charset="0"/>
              <a:cs typeface="Times New Roman" pitchFamily="18" charset="0"/>
            </a:endParaRPr>
          </a:p>
        </p:txBody>
      </p:sp>
      <p:sp>
        <p:nvSpPr>
          <p:cNvPr id="3" name="TextBox 2"/>
          <p:cNvSpPr txBox="1"/>
          <p:nvPr/>
        </p:nvSpPr>
        <p:spPr>
          <a:xfrm>
            <a:off x="1907704" y="0"/>
            <a:ext cx="5832648" cy="584775"/>
          </a:xfrm>
          <a:prstGeom prst="rect">
            <a:avLst/>
          </a:prstGeom>
          <a:noFill/>
        </p:spPr>
        <p:txBody>
          <a:bodyPr wrap="square" rtlCol="0">
            <a:spAutoFit/>
          </a:bodyPr>
          <a:lstStyle/>
          <a:p>
            <a:r>
              <a:rPr lang="kk-KZ"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Картасыз бағдарлану</a:t>
            </a:r>
            <a:endPar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p:txBody>
      </p:sp>
      <p:sp>
        <p:nvSpPr>
          <p:cNvPr id="4" name="TextBox 3"/>
          <p:cNvSpPr txBox="1"/>
          <p:nvPr/>
        </p:nvSpPr>
        <p:spPr>
          <a:xfrm>
            <a:off x="218480" y="597743"/>
            <a:ext cx="8925520" cy="1200329"/>
          </a:xfrm>
          <a:prstGeom prst="rect">
            <a:avLst/>
          </a:prstGeom>
          <a:noFill/>
        </p:spPr>
        <p:txBody>
          <a:bodyPr wrap="square" rtlCol="0">
            <a:spAutoFit/>
          </a:bodyPr>
          <a:lstStyle/>
          <a:p>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Жергілікті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жер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әскерлердің</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ұрыстық</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әрекеттеріне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елеулі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ықпал</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етеді.Жергілікті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заттар</a:t>
            </a:r>
            <a:r>
              <a:rPr lang="ru-RU" sz="2400" dirty="0" smtClean="0">
                <a:latin typeface="Times New Roman" pitchFamily="18" charset="0"/>
                <a:cs typeface="Times New Roman" pitchFamily="18" charset="0"/>
              </a:rPr>
              <a:t> мен </a:t>
            </a:r>
            <a:r>
              <a:rPr lang="ru-RU" sz="2400" dirty="0" err="1" smtClean="0">
                <a:latin typeface="Times New Roman" pitchFamily="18" charset="0"/>
                <a:cs typeface="Times New Roman" pitchFamily="18" charset="0"/>
              </a:rPr>
              <a:t>жер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бедерін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пайдалана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отырып,әскерлер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жасырын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қозғалысты</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жүзеге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асырады</a:t>
            </a:r>
            <a:r>
              <a:rPr lang="ru-RU" sz="2400" dirty="0" smtClean="0">
                <a:latin typeface="Times New Roman" pitchFamily="18" charset="0"/>
                <a:cs typeface="Times New Roman" pitchFamily="18" charset="0"/>
              </a:rPr>
              <a:t>.</a:t>
            </a:r>
          </a:p>
        </p:txBody>
      </p:sp>
      <p:pic>
        <p:nvPicPr>
          <p:cNvPr id="6" name="Рисунок 5" descr="Рисунок2.jpg"/>
          <p:cNvPicPr>
            <a:picLocks noChangeAspect="1"/>
          </p:cNvPicPr>
          <p:nvPr/>
        </p:nvPicPr>
        <p:blipFill>
          <a:blip r:embed="rId2" cstate="print"/>
          <a:stretch>
            <a:fillRect/>
          </a:stretch>
        </p:blipFill>
        <p:spPr>
          <a:xfrm>
            <a:off x="6876256" y="1985131"/>
            <a:ext cx="2005836" cy="406265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descr="Рисунок4.jpg"/>
          <p:cNvPicPr>
            <a:picLocks noChangeAspect="1"/>
          </p:cNvPicPr>
          <p:nvPr/>
        </p:nvPicPr>
        <p:blipFill>
          <a:blip r:embed="rId2" cstate="print"/>
          <a:stretch>
            <a:fillRect/>
          </a:stretch>
        </p:blipFill>
        <p:spPr>
          <a:xfrm>
            <a:off x="5340407" y="3140968"/>
            <a:ext cx="3333750" cy="3465959"/>
          </a:xfrm>
          <a:prstGeom prst="rect">
            <a:avLst/>
          </a:prstGeom>
        </p:spPr>
      </p:pic>
      <p:sp>
        <p:nvSpPr>
          <p:cNvPr id="4" name="TextBox 3"/>
          <p:cNvSpPr txBox="1"/>
          <p:nvPr/>
        </p:nvSpPr>
        <p:spPr>
          <a:xfrm>
            <a:off x="1214414" y="6215082"/>
            <a:ext cx="5792868" cy="461665"/>
          </a:xfrm>
          <a:prstGeom prst="rect">
            <a:avLst/>
          </a:prstGeom>
          <a:noFill/>
        </p:spPr>
        <p:txBody>
          <a:bodyPr wrap="none" rtlCol="0">
            <a:spAutoFit/>
          </a:bodyPr>
          <a:lstStyle/>
          <a:p>
            <a:r>
              <a:rPr lang="kk-KZ" sz="2400" b="1" i="1" u="sng" dirty="0" smtClean="0"/>
              <a:t>Компос  бойынша  картамен бағдарлану</a:t>
            </a:r>
            <a:endParaRPr lang="ru-RU" sz="2400" dirty="0"/>
          </a:p>
        </p:txBody>
      </p:sp>
      <p:sp>
        <p:nvSpPr>
          <p:cNvPr id="5" name="TextBox 4"/>
          <p:cNvSpPr txBox="1"/>
          <p:nvPr/>
        </p:nvSpPr>
        <p:spPr>
          <a:xfrm>
            <a:off x="387349" y="590533"/>
            <a:ext cx="8286808" cy="2800767"/>
          </a:xfrm>
          <a:prstGeom prst="rect">
            <a:avLst/>
          </a:prstGeom>
          <a:noFill/>
        </p:spPr>
        <p:txBody>
          <a:bodyPr wrap="square" rtlCol="0">
            <a:spAutoFit/>
          </a:bodyPr>
          <a:lstStyle/>
          <a:p>
            <a:r>
              <a:rPr lang="ru-RU" sz="1600" dirty="0" err="1" smtClean="0">
                <a:latin typeface="Times New Roman" pitchFamily="18" charset="0"/>
                <a:cs typeface="Times New Roman" pitchFamily="18" charset="0"/>
              </a:rPr>
              <a:t>Көкжиек</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тұсы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жергілікті</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жерде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компас,аспан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шырақтары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және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жергілікті</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белгілер</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бойынша</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анықталады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Әрекет</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принципі</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магниттелген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меңзердің</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солтүстік-оңтүстік</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магниттік</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мередианын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бойлап</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орналасу</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қажетіне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негізделген</a:t>
            </a:r>
            <a:r>
              <a:rPr lang="ru-RU" sz="1600" dirty="0" smtClean="0">
                <a:latin typeface="Times New Roman" pitchFamily="18" charset="0"/>
                <a:cs typeface="Times New Roman" pitchFamily="18" charset="0"/>
              </a:rPr>
              <a:t> компас </a:t>
            </a:r>
            <a:r>
              <a:rPr lang="ru-RU" sz="1600" dirty="0" err="1" smtClean="0">
                <a:latin typeface="Times New Roman" pitchFamily="18" charset="0"/>
                <a:cs typeface="Times New Roman" pitchFamily="18" charset="0"/>
              </a:rPr>
              <a:t>бойынша</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көкжиек</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тұстарын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анықтау</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үшін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әуелі</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қарауылды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лимбаның</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нөлдік</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бөлінісіне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үйлестіру</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қажет.Одан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соң</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компасты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бағдарлау</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керек</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Бұл</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үшін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компасты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көлделең</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жағдайға</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бекітіп,меңзерді</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босату</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керек</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Компасты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бұрып</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магнитті</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меңзердің</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солтүстік</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ұшы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лимбаның</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нөлдік</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бөлінісіне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қарама-қарсы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болып</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шығатындай</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жасалу</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қажет</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Компастың</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бағдарланған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жағдайында</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меңзердің</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лимбаның</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нөлдік</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бөлінісіне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бағытталуы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солтүстікке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бағытталу</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болады.Осыдан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соң</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ойықша</a:t>
            </a:r>
            <a:r>
              <a:rPr lang="ru-RU" sz="1600" dirty="0" smtClean="0">
                <a:latin typeface="Times New Roman" pitchFamily="18" charset="0"/>
                <a:cs typeface="Times New Roman" pitchFamily="18" charset="0"/>
              </a:rPr>
              <a:t> мен </a:t>
            </a:r>
            <a:r>
              <a:rPr lang="ru-RU" sz="1600" dirty="0" err="1" smtClean="0">
                <a:latin typeface="Times New Roman" pitchFamily="18" charset="0"/>
                <a:cs typeface="Times New Roman" pitchFamily="18" charset="0"/>
              </a:rPr>
              <a:t>қарауыл</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арқылы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дәлдеп</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жергілікті</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затты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байқайды,бұдан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соң</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ол</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солтүстікті</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көрсетуге</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пайдаланылады.Солтүстік</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бағытты</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білгеннен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кейін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көкжиектің</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басқа</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тұстарын</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анықтау</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оңай</a:t>
            </a:r>
            <a:r>
              <a:rPr lang="ru-RU" sz="1600" dirty="0" smtClean="0">
                <a:latin typeface="Times New Roman" pitchFamily="18" charset="0"/>
                <a:cs typeface="Times New Roman" pitchFamily="18" charset="0"/>
              </a:rPr>
              <a:t>.                                                                                                                                                                                                                                                                                                                                                                                                                                                                                                                                                                                                        </a:t>
            </a:r>
            <a:endParaRPr lang="ru-RU" sz="1600" dirty="0">
              <a:latin typeface="Times New Roman" pitchFamily="18" charset="0"/>
              <a:cs typeface="Times New Roman" pitchFamily="18" charset="0"/>
            </a:endParaRPr>
          </a:p>
        </p:txBody>
      </p:sp>
      <p:sp>
        <p:nvSpPr>
          <p:cNvPr id="6" name="TextBox 5"/>
          <p:cNvSpPr txBox="1"/>
          <p:nvPr/>
        </p:nvSpPr>
        <p:spPr>
          <a:xfrm>
            <a:off x="2614794" y="2879"/>
            <a:ext cx="4392488" cy="584775"/>
          </a:xfrm>
          <a:prstGeom prst="rect">
            <a:avLst/>
          </a:prstGeom>
          <a:noFill/>
        </p:spPr>
        <p:txBody>
          <a:bodyPr wrap="square" rtlCol="0">
            <a:spAutoFit/>
          </a:bodyPr>
          <a:lstStyle/>
          <a:p>
            <a:r>
              <a:rPr lang="kk-KZ"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Компаспен бағдарлану </a:t>
            </a:r>
            <a:endPar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7" name="Рисунок 6" descr="Рисунок3.jpg"/>
          <p:cNvPicPr>
            <a:picLocks noChangeAspect="1"/>
          </p:cNvPicPr>
          <p:nvPr/>
        </p:nvPicPr>
        <p:blipFill>
          <a:blip r:embed="rId3" cstate="print"/>
          <a:stretch>
            <a:fillRect/>
          </a:stretch>
        </p:blipFill>
        <p:spPr>
          <a:xfrm>
            <a:off x="325668" y="3393614"/>
            <a:ext cx="3437111" cy="282146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4744" y="1071546"/>
            <a:ext cx="5214974" cy="3139321"/>
          </a:xfrm>
          <a:prstGeom prst="rect">
            <a:avLst/>
          </a:prstGeom>
          <a:noFill/>
        </p:spPr>
        <p:txBody>
          <a:bodyPr wrap="square" rtlCol="0">
            <a:spAutoFit/>
          </a:bodyPr>
          <a:lstStyle/>
          <a:p>
            <a:r>
              <a:rPr lang="kk-KZ" dirty="0" smtClean="0">
                <a:latin typeface="Times New Roman" pitchFamily="18" charset="0"/>
                <a:cs typeface="Times New Roman" pitchFamily="18" charset="0"/>
              </a:rPr>
              <a:t>Жергілікті жерде бағдарлану-яғни бұл  көкжиек тұстарына қарай бағыт табу-солтүстік,оңтүстік,батыс,шығыс,айналадағы жергілікті заттар қатынасында,бедер пішінінде өз тұрған орнын анықтау;қозғалыста керекті бағыт табу және осы бағытты жолда ұстанып жүру.Бағдар деп жақсы айқындалатын жергілікті заттар мен бедер элементері қатынасында өз тұрған орнын анықтап,қозғалыс бағыты және нысаналар мен объектілердің орындарының көрсетілуін айтамыз</a:t>
            </a:r>
            <a:endParaRPr lang="ru-RU" dirty="0">
              <a:latin typeface="Times New Roman" pitchFamily="18" charset="0"/>
              <a:cs typeface="Times New Roman" pitchFamily="18" charset="0"/>
            </a:endParaRPr>
          </a:p>
        </p:txBody>
      </p:sp>
      <p:sp>
        <p:nvSpPr>
          <p:cNvPr id="4" name="TextBox 3"/>
          <p:cNvSpPr txBox="1"/>
          <p:nvPr/>
        </p:nvSpPr>
        <p:spPr>
          <a:xfrm>
            <a:off x="0" y="0"/>
            <a:ext cx="7296421" cy="584775"/>
          </a:xfrm>
          <a:prstGeom prst="rect">
            <a:avLst/>
          </a:prstGeom>
          <a:noFill/>
        </p:spPr>
        <p:txBody>
          <a:bodyPr wrap="square" rtlCol="0">
            <a:spAutoFit/>
          </a:bodyPr>
          <a:lstStyle/>
          <a:p>
            <a:r>
              <a:rPr lang="kk-KZ"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Жергілікті жерде  бағдарлану</a:t>
            </a:r>
            <a:endPar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5" name="Рисунок 4" descr="Рисунок5.jpg"/>
          <p:cNvPicPr>
            <a:picLocks noChangeAspect="1"/>
          </p:cNvPicPr>
          <p:nvPr/>
        </p:nvPicPr>
        <p:blipFill>
          <a:blip r:embed="rId2" cstate="print"/>
          <a:stretch>
            <a:fillRect/>
          </a:stretch>
        </p:blipFill>
        <p:spPr>
          <a:xfrm>
            <a:off x="395536" y="1142984"/>
            <a:ext cx="3143272" cy="243003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1785926"/>
            <a:ext cx="4431436" cy="4401205"/>
          </a:xfrm>
          <a:prstGeom prst="rect">
            <a:avLst/>
          </a:prstGeom>
          <a:noFill/>
        </p:spPr>
        <p:txBody>
          <a:bodyPr wrap="square" rtlCol="0">
            <a:spAutoFit/>
          </a:bodyPr>
          <a:lstStyle/>
          <a:p>
            <a:pPr algn="ctr"/>
            <a:r>
              <a:rPr lang="ru-RU" sz="2800" dirty="0" smtClean="0">
                <a:latin typeface="Times New Roman" pitchFamily="18" charset="0"/>
                <a:cs typeface="Times New Roman" pitchFamily="18" charset="0"/>
              </a:rPr>
              <a:t>Картаны </a:t>
            </a:r>
            <a:r>
              <a:rPr lang="ru-RU" sz="2800" dirty="0" err="1" smtClean="0">
                <a:latin typeface="Times New Roman" pitchFamily="18" charset="0"/>
                <a:cs typeface="Times New Roman" pitchFamily="18" charset="0"/>
              </a:rPr>
              <a:t>бағдарлап</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өз</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орныңды</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анықтап</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алған</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соң,өз</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қозғалысынның</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бағытын</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анықтау</a:t>
            </a:r>
            <a:r>
              <a:rPr lang="kk-KZ" sz="2800" dirty="0" smtClean="0">
                <a:latin typeface="Times New Roman" pitchFamily="18" charset="0"/>
                <a:cs typeface="Times New Roman" pitchFamily="18" charset="0"/>
              </a:rPr>
              <a:t>ға  болады.</a:t>
            </a:r>
            <a:endParaRPr lang="ru-RU" sz="2800" dirty="0" smtClean="0">
              <a:latin typeface="Times New Roman" pitchFamily="18" charset="0"/>
              <a:cs typeface="Times New Roman" pitchFamily="18" charset="0"/>
            </a:endParaRPr>
          </a:p>
          <a:p>
            <a:pPr algn="ctr"/>
            <a:r>
              <a:rPr lang="ru-RU" sz="2800" dirty="0" err="1" smtClean="0">
                <a:latin typeface="Times New Roman" pitchFamily="18" charset="0"/>
                <a:cs typeface="Times New Roman" pitchFamily="18" charset="0"/>
              </a:rPr>
              <a:t>Қозғалыс</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бағытын</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өзіңіз</a:t>
            </a:r>
            <a:r>
              <a:rPr lang="ru-RU" sz="2800" dirty="0" smtClean="0">
                <a:latin typeface="Times New Roman" pitchFamily="18" charset="0"/>
                <a:cs typeface="Times New Roman" pitchFamily="18" charset="0"/>
              </a:rPr>
              <a:t> не </a:t>
            </a:r>
            <a:r>
              <a:rPr lang="ru-RU" sz="2800" dirty="0" err="1" smtClean="0">
                <a:latin typeface="Times New Roman" pitchFamily="18" charset="0"/>
                <a:cs typeface="Times New Roman" pitchFamily="18" charset="0"/>
              </a:rPr>
              <a:t>жергілікті</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бағдарларға</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қарап</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немесе</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азимутпен,компоспен</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анықтаймыз</a:t>
            </a:r>
            <a:r>
              <a:rPr lang="ru-RU" sz="2800" dirty="0" smtClean="0">
                <a:latin typeface="Times New Roman" pitchFamily="18" charset="0"/>
                <a:cs typeface="Times New Roman" pitchFamily="18" charset="0"/>
              </a:rPr>
              <a:t>.</a:t>
            </a:r>
          </a:p>
        </p:txBody>
      </p:sp>
      <p:sp>
        <p:nvSpPr>
          <p:cNvPr id="3" name="TextBox 2"/>
          <p:cNvSpPr txBox="1"/>
          <p:nvPr/>
        </p:nvSpPr>
        <p:spPr>
          <a:xfrm>
            <a:off x="462768" y="404664"/>
            <a:ext cx="7296421" cy="584775"/>
          </a:xfrm>
          <a:prstGeom prst="rect">
            <a:avLst/>
          </a:prstGeom>
          <a:noFill/>
        </p:spPr>
        <p:txBody>
          <a:bodyPr wrap="square" rtlCol="0">
            <a:spAutoFit/>
          </a:bodyPr>
          <a:lstStyle/>
          <a:p>
            <a:r>
              <a:rPr lang="kk-KZ"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Қозғалыс бойынша бағдарлану</a:t>
            </a:r>
            <a:endPar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6" name="Рисунок 5" descr="Рисунок7.jpg"/>
          <p:cNvPicPr>
            <a:picLocks noChangeAspect="1"/>
          </p:cNvPicPr>
          <p:nvPr/>
        </p:nvPicPr>
        <p:blipFill>
          <a:blip r:embed="rId2" cstate="print"/>
          <a:stretch>
            <a:fillRect/>
          </a:stretch>
        </p:blipFill>
        <p:spPr>
          <a:xfrm>
            <a:off x="5000628" y="1928802"/>
            <a:ext cx="3810000" cy="315277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33784" y="571480"/>
            <a:ext cx="4953058" cy="6001643"/>
          </a:xfrm>
          <a:prstGeom prst="rect">
            <a:avLst/>
          </a:prstGeom>
          <a:noFill/>
        </p:spPr>
        <p:txBody>
          <a:bodyPr wrap="square" rtlCol="0">
            <a:spAutoFit/>
          </a:bodyPr>
          <a:lstStyle/>
          <a:p>
            <a:r>
              <a:rPr lang="kk-KZ" sz="1600" i="1" dirty="0" smtClean="0">
                <a:latin typeface="Times New Roman" pitchFamily="18" charset="0"/>
                <a:cs typeface="Times New Roman" pitchFamily="18" charset="0"/>
              </a:rPr>
              <a:t>Азимут</a:t>
            </a:r>
            <a:r>
              <a:rPr lang="kk-KZ" sz="1600" dirty="0" smtClean="0">
                <a:latin typeface="Times New Roman" pitchFamily="18" charset="0"/>
                <a:cs typeface="Times New Roman" pitchFamily="18" charset="0"/>
              </a:rPr>
              <a:t>  дегеніміз-берілген нүкте арқылы өтетін,мередианның солтүстік бағытынан сағат меңзері жүрісімен зат бағытына дейін өлшенетін көлделең бұрыш.Егер де өлшеу ақиқат мередиан қатынасында жүргізілсе,онда ақиқат азимут(А),ал магниттік мередиан қатынасында жүргізілсе,онда магниттік азимут (М)болып табылады.Жергілікті жерді мейілінше оңай анықталатын магниттік мередианды бос ілінген магнит меңзері еркін  көрсетеді.Магниттік және ақиқат мередиандары бірдей болмайды.Солтүстік бағыттағы ақиқат және магниттік мередиандар арасындағы бұрыш магниттік бұрылу(</a:t>
            </a:r>
            <a:r>
              <a:rPr lang="en-US" sz="1600" dirty="0" smtClean="0">
                <a:latin typeface="Times New Roman" pitchFamily="18" charset="0"/>
                <a:cs typeface="Times New Roman" pitchFamily="18" charset="0"/>
              </a:rPr>
              <a:t>d</a:t>
            </a:r>
            <a:r>
              <a:rPr lang="kk-KZ" sz="1600" dirty="0" smtClean="0">
                <a:latin typeface="Times New Roman" pitchFamily="18" charset="0"/>
                <a:cs typeface="Times New Roman" pitchFamily="18" charset="0"/>
              </a:rPr>
              <a:t>)деп аталады.Егер магнит меңзерінің солтүстік ұшы ақиқат мередианнан шығысқа ауытқыса,онда бұрылу шығыстық және оң деп есептелінеді,батысқа ауытқыса,бұрылу батыстың алу белгісімен.Магниттік азимутты анықтау үшін затқа қарсы тұрып,меңзерді тежеуіштен босатып,компосты бағыттау керек.(компосты бұрып,меңзердің солтүстік ұшын лимбтың нөлдік бөлік белгісіне сыйыстыру)Компосты бағытталған қалпында ұстап,қақпақты бұрып,ойықты-қарауылды берілген бағытта нысана бойынша кезейді.Осылай </a:t>
            </a:r>
            <a:r>
              <a:rPr lang="kk-KZ" sz="1600" i="1" dirty="0" smtClean="0">
                <a:latin typeface="Times New Roman" pitchFamily="18" charset="0"/>
                <a:cs typeface="Times New Roman" pitchFamily="18" charset="0"/>
              </a:rPr>
              <a:t>түзу азимут </a:t>
            </a:r>
            <a:r>
              <a:rPr lang="kk-KZ" sz="1600" dirty="0" smtClean="0">
                <a:latin typeface="Times New Roman" pitchFamily="18" charset="0"/>
                <a:cs typeface="Times New Roman" pitchFamily="18" charset="0"/>
              </a:rPr>
              <a:t>анықталады.</a:t>
            </a:r>
            <a:endParaRPr lang="ru-RU" sz="1600" dirty="0">
              <a:latin typeface="Times New Roman" pitchFamily="18" charset="0"/>
              <a:cs typeface="Times New Roman" pitchFamily="18" charset="0"/>
            </a:endParaRPr>
          </a:p>
        </p:txBody>
      </p:sp>
      <p:sp>
        <p:nvSpPr>
          <p:cNvPr id="5" name="TextBox 4"/>
          <p:cNvSpPr txBox="1"/>
          <p:nvPr/>
        </p:nvSpPr>
        <p:spPr>
          <a:xfrm>
            <a:off x="571472" y="4786322"/>
            <a:ext cx="3044551" cy="830997"/>
          </a:xfrm>
          <a:prstGeom prst="rect">
            <a:avLst/>
          </a:prstGeom>
          <a:noFill/>
        </p:spPr>
        <p:txBody>
          <a:bodyPr wrap="none" rtlCol="0">
            <a:spAutoFit/>
          </a:bodyPr>
          <a:lstStyle/>
          <a:p>
            <a:r>
              <a:rPr lang="ru-RU" sz="2400" i="1" u="sng" dirty="0" err="1" smtClean="0"/>
              <a:t>Азимутты</a:t>
            </a:r>
            <a:r>
              <a:rPr lang="ru-RU" sz="2400" i="1" u="sng" dirty="0" smtClean="0"/>
              <a:t> </a:t>
            </a:r>
            <a:r>
              <a:rPr lang="ru-RU" sz="2400" i="1" u="sng" dirty="0" err="1" smtClean="0"/>
              <a:t>анықтау</a:t>
            </a:r>
            <a:r>
              <a:rPr lang="ru-RU" sz="2400" i="1" u="sng" dirty="0" smtClean="0"/>
              <a:t> </a:t>
            </a:r>
            <a:endParaRPr lang="ru-RU" sz="2400" dirty="0"/>
          </a:p>
          <a:p>
            <a:endParaRPr lang="ru-RU" sz="2400" dirty="0"/>
          </a:p>
        </p:txBody>
      </p:sp>
      <p:sp>
        <p:nvSpPr>
          <p:cNvPr id="6" name="TextBox 5"/>
          <p:cNvSpPr txBox="1"/>
          <p:nvPr/>
        </p:nvSpPr>
        <p:spPr>
          <a:xfrm>
            <a:off x="0" y="0"/>
            <a:ext cx="7296421" cy="584775"/>
          </a:xfrm>
          <a:prstGeom prst="rect">
            <a:avLst/>
          </a:prstGeom>
          <a:noFill/>
        </p:spPr>
        <p:txBody>
          <a:bodyPr wrap="square" rtlCol="0">
            <a:spAutoFit/>
          </a:bodyPr>
          <a:lstStyle/>
          <a:p>
            <a:r>
              <a:rPr lang="ru-RU"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Азимут</a:t>
            </a:r>
            <a:endPar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7" name="Рисунок 6" descr="Рисунок8.jpg"/>
          <p:cNvPicPr>
            <a:picLocks noChangeAspect="1"/>
          </p:cNvPicPr>
          <p:nvPr/>
        </p:nvPicPr>
        <p:blipFill>
          <a:blip r:embed="rId2" cstate="print"/>
          <a:stretch>
            <a:fillRect/>
          </a:stretch>
        </p:blipFill>
        <p:spPr>
          <a:xfrm>
            <a:off x="500034" y="857232"/>
            <a:ext cx="3333750" cy="343852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63688" y="1484784"/>
            <a:ext cx="7200800" cy="4154984"/>
          </a:xfrm>
          <a:prstGeom prst="rect">
            <a:avLst/>
          </a:prstGeom>
          <a:noFill/>
        </p:spPr>
        <p:txBody>
          <a:bodyPr wrap="square" rtlCol="0">
            <a:spAutoFit/>
          </a:bodyPr>
          <a:lstStyle/>
          <a:p>
            <a:r>
              <a:rPr lang="ru-RU" sz="2400" dirty="0" smtClean="0">
                <a:latin typeface="Times New Roman" pitchFamily="18" charset="0"/>
                <a:cs typeface="Times New Roman" pitchFamily="18" charset="0"/>
              </a:rPr>
              <a:t>1. </a:t>
            </a:r>
            <a:r>
              <a:rPr lang="ru-RU" sz="2400" dirty="0" err="1" smtClean="0">
                <a:latin typeface="Times New Roman" pitchFamily="18" charset="0"/>
                <a:cs typeface="Times New Roman" pitchFamily="18" charset="0"/>
              </a:rPr>
              <a:t>Жергілікті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жер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бойынша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картамен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бағдар</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жасау</a:t>
            </a:r>
            <a:r>
              <a:rPr lang="ru-RU" sz="2400" dirty="0" smtClean="0">
                <a:latin typeface="Times New Roman" pitchFamily="18" charset="0"/>
                <a:cs typeface="Times New Roman" pitchFamily="18" charset="0"/>
              </a:rPr>
              <a:t> не </a:t>
            </a:r>
            <a:r>
              <a:rPr lang="ru-RU" sz="2400" dirty="0" err="1" smtClean="0">
                <a:latin typeface="Times New Roman" pitchFamily="18" charset="0"/>
                <a:cs typeface="Times New Roman" pitchFamily="18" charset="0"/>
              </a:rPr>
              <a:t>үшін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қажет</a:t>
            </a:r>
            <a:r>
              <a:rPr lang="ru-RU" sz="2400" dirty="0" smtClean="0">
                <a:latin typeface="Times New Roman" pitchFamily="18" charset="0"/>
                <a:cs typeface="Times New Roman" pitchFamily="18" charset="0"/>
              </a:rPr>
              <a:t>? </a:t>
            </a:r>
          </a:p>
          <a:p>
            <a:r>
              <a:rPr lang="ru-RU" sz="2400" dirty="0" smtClean="0">
                <a:latin typeface="Times New Roman" pitchFamily="18" charset="0"/>
                <a:cs typeface="Times New Roman" pitchFamily="18" charset="0"/>
              </a:rPr>
              <a:t>2. </a:t>
            </a:r>
            <a:r>
              <a:rPr lang="ru-RU" sz="2400" dirty="0" err="1" smtClean="0">
                <a:latin typeface="Times New Roman" pitchFamily="18" charset="0"/>
                <a:cs typeface="Times New Roman" pitchFamily="18" charset="0"/>
              </a:rPr>
              <a:t>Компостың</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көмегімен</a:t>
            </a:r>
            <a:r>
              <a:rPr lang="ru-RU" sz="2400" dirty="0" smtClean="0">
                <a:latin typeface="Times New Roman" pitchFamily="18" charset="0"/>
                <a:cs typeface="Times New Roman" pitchFamily="18" charset="0"/>
              </a:rPr>
              <a:t> карта </a:t>
            </a:r>
            <a:r>
              <a:rPr lang="ru-RU" sz="2400" dirty="0" err="1" smtClean="0">
                <a:latin typeface="Times New Roman" pitchFamily="18" charset="0"/>
                <a:cs typeface="Times New Roman" pitchFamily="18" charset="0"/>
              </a:rPr>
              <a:t>қалай</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бағдарланады</a:t>
            </a:r>
            <a:r>
              <a:rPr lang="ru-RU" sz="2400" dirty="0" smtClean="0">
                <a:latin typeface="Times New Roman" pitchFamily="18" charset="0"/>
                <a:cs typeface="Times New Roman" pitchFamily="18" charset="0"/>
              </a:rPr>
              <a:t>? </a:t>
            </a:r>
          </a:p>
          <a:p>
            <a:r>
              <a:rPr lang="ru-RU" sz="2400" dirty="0" smtClean="0">
                <a:latin typeface="Times New Roman" pitchFamily="18" charset="0"/>
                <a:cs typeface="Times New Roman" pitchFamily="18" charset="0"/>
              </a:rPr>
              <a:t>3. Картаны </a:t>
            </a:r>
            <a:r>
              <a:rPr lang="ru-RU" sz="2400" dirty="0" err="1" smtClean="0">
                <a:latin typeface="Times New Roman" pitchFamily="18" charset="0"/>
                <a:cs typeface="Times New Roman" pitchFamily="18" charset="0"/>
              </a:rPr>
              <a:t>жергілікті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сызықтар</a:t>
            </a:r>
            <a:r>
              <a:rPr lang="ru-RU" sz="2400" dirty="0" smtClean="0">
                <a:latin typeface="Times New Roman" pitchFamily="18" charset="0"/>
                <a:cs typeface="Times New Roman" pitchFamily="18" charset="0"/>
              </a:rPr>
              <a:t> мен </a:t>
            </a:r>
            <a:r>
              <a:rPr lang="ru-RU" sz="2400" dirty="0" err="1" smtClean="0">
                <a:latin typeface="Times New Roman" pitchFamily="18" charset="0"/>
                <a:cs typeface="Times New Roman" pitchFamily="18" charset="0"/>
              </a:rPr>
              <a:t>жергілікті</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заттарға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қарап</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қалай</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бағдарлаймыз</a:t>
            </a:r>
            <a:r>
              <a:rPr lang="ru-RU" sz="2400" dirty="0" smtClean="0">
                <a:latin typeface="Times New Roman" pitchFamily="18" charset="0"/>
                <a:cs typeface="Times New Roman" pitchFamily="18" charset="0"/>
              </a:rPr>
              <a:t>?</a:t>
            </a:r>
          </a:p>
          <a:p>
            <a:r>
              <a:rPr lang="ru-RU" sz="2400" dirty="0" smtClean="0">
                <a:latin typeface="Times New Roman" pitchFamily="18" charset="0"/>
                <a:cs typeface="Times New Roman" pitchFamily="18" charset="0"/>
              </a:rPr>
              <a:t>5.Жергілікті </a:t>
            </a:r>
            <a:r>
              <a:rPr lang="ru-RU" sz="2400" dirty="0" err="1" smtClean="0">
                <a:latin typeface="Times New Roman" pitchFamily="18" charset="0"/>
                <a:cs typeface="Times New Roman" pitchFamily="18" charset="0"/>
              </a:rPr>
              <a:t>жерде</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өзіңнің</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қозғалыс</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бағытын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қалай</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анықтаймыз</a:t>
            </a:r>
            <a:r>
              <a:rPr lang="ru-RU" sz="2400" dirty="0" smtClean="0">
                <a:latin typeface="Times New Roman" pitchFamily="18" charset="0"/>
                <a:cs typeface="Times New Roman" pitchFamily="18" charset="0"/>
              </a:rPr>
              <a:t>? </a:t>
            </a:r>
          </a:p>
          <a:p>
            <a:r>
              <a:rPr lang="ru-RU" sz="2400" dirty="0" smtClean="0">
                <a:latin typeface="Times New Roman" pitchFamily="18" charset="0"/>
                <a:cs typeface="Times New Roman" pitchFamily="18" charset="0"/>
              </a:rPr>
              <a:t>6. Маршрут </a:t>
            </a:r>
            <a:r>
              <a:rPr lang="ru-RU" sz="2400" dirty="0" err="1" smtClean="0">
                <a:latin typeface="Times New Roman" pitchFamily="18" charset="0"/>
                <a:cs typeface="Times New Roman" pitchFamily="18" charset="0"/>
              </a:rPr>
              <a:t>немесе</a:t>
            </a:r>
            <a:r>
              <a:rPr lang="ru-RU" sz="2400" dirty="0" smtClean="0">
                <a:latin typeface="Times New Roman" pitchFamily="18" charset="0"/>
                <a:cs typeface="Times New Roman" pitchFamily="18" charset="0"/>
              </a:rPr>
              <a:t> азимут </a:t>
            </a:r>
            <a:r>
              <a:rPr lang="ru-RU" sz="2400" dirty="0" err="1" smtClean="0">
                <a:latin typeface="Times New Roman" pitchFamily="18" charset="0"/>
                <a:cs typeface="Times New Roman" pitchFamily="18" charset="0"/>
              </a:rPr>
              <a:t>бойынша</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қозғалыстың</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ерекшелігі</a:t>
            </a:r>
            <a:r>
              <a:rPr lang="ru-RU" sz="2400" dirty="0" smtClean="0">
                <a:latin typeface="Times New Roman" pitchFamily="18" charset="0"/>
                <a:cs typeface="Times New Roman" pitchFamily="18" charset="0"/>
              </a:rPr>
              <a:t>?</a:t>
            </a:r>
          </a:p>
          <a:p>
            <a:r>
              <a:rPr lang="ru-RU" sz="2400" dirty="0" smtClean="0">
                <a:latin typeface="Times New Roman" pitchFamily="18" charset="0"/>
                <a:cs typeface="Times New Roman" pitchFamily="18" charset="0"/>
              </a:rPr>
              <a:t>7.  Картаны </a:t>
            </a:r>
            <a:r>
              <a:rPr lang="ru-RU" sz="2400" dirty="0" err="1" smtClean="0">
                <a:latin typeface="Times New Roman" pitchFamily="18" charset="0"/>
                <a:cs typeface="Times New Roman" pitchFamily="18" charset="0"/>
              </a:rPr>
              <a:t>компоспен,күнмен,сағатпен</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бағдарлап</a:t>
            </a:r>
            <a:r>
              <a:rPr lang="ru-RU" sz="2400" dirty="0" smtClean="0">
                <a:latin typeface="Times New Roman" pitchFamily="18" charset="0"/>
                <a:cs typeface="Times New Roman" pitchFamily="18" charset="0"/>
              </a:rPr>
              <a:t> </a:t>
            </a:r>
            <a:r>
              <a:rPr lang="ru-RU" sz="2400" dirty="0" err="1" smtClean="0">
                <a:latin typeface="Times New Roman" pitchFamily="18" charset="0"/>
                <a:cs typeface="Times New Roman" pitchFamily="18" charset="0"/>
              </a:rPr>
              <a:t>үйрену</a:t>
            </a:r>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
        <p:nvSpPr>
          <p:cNvPr id="5" name="TextBox 4"/>
          <p:cNvSpPr txBox="1"/>
          <p:nvPr/>
        </p:nvSpPr>
        <p:spPr>
          <a:xfrm>
            <a:off x="0" y="0"/>
            <a:ext cx="7296421" cy="584775"/>
          </a:xfrm>
          <a:prstGeom prst="rect">
            <a:avLst/>
          </a:prstGeom>
          <a:noFill/>
        </p:spPr>
        <p:txBody>
          <a:bodyPr wrap="square" rtlCol="0">
            <a:spAutoFit/>
          </a:bodyPr>
          <a:lstStyle/>
          <a:p>
            <a:r>
              <a:rPr lang="kk-KZ"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Сұрақтар мен тапсырмалар</a:t>
            </a:r>
            <a:endPar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6" name="Рисунок 5" descr="Рисунок9.jpg"/>
          <p:cNvPicPr>
            <a:picLocks noChangeAspect="1"/>
          </p:cNvPicPr>
          <p:nvPr/>
        </p:nvPicPr>
        <p:blipFill>
          <a:blip r:embed="rId2" cstate="print"/>
          <a:stretch>
            <a:fillRect/>
          </a:stretch>
        </p:blipFill>
        <p:spPr>
          <a:xfrm>
            <a:off x="428596" y="1785926"/>
            <a:ext cx="1428750" cy="1552575"/>
          </a:xfrm>
          <a:prstGeom prst="rect">
            <a:avLst/>
          </a:prstGeom>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333</TotalTime>
  <Words>501</Words>
  <Application>Microsoft Office PowerPoint</Application>
  <PresentationFormat>Экран (4:3)</PresentationFormat>
  <Paragraphs>27</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МОУ СОШ №4</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Рабочая станция</dc:creator>
  <cp:lastModifiedBy>777</cp:lastModifiedBy>
  <cp:revision>43</cp:revision>
  <dcterms:created xsi:type="dcterms:W3CDTF">2010-10-07T01:03:46Z</dcterms:created>
  <dcterms:modified xsi:type="dcterms:W3CDTF">2015-01-06T08:18:08Z</dcterms:modified>
</cp:coreProperties>
</file>