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2" r:id="rId6"/>
    <p:sldId id="261" r:id="rId7"/>
    <p:sldId id="263" r:id="rId8"/>
    <p:sldId id="264" r:id="rId9"/>
    <p:sldId id="265" r:id="rId10"/>
    <p:sldId id="266" r:id="rId11"/>
    <p:sldId id="267" r:id="rId12"/>
    <p:sldId id="268" r:id="rId13"/>
    <p:sldId id="269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33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55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3" Target="../media/image2.jpeg" Type="http://schemas.openxmlformats.org/officeDocument/2006/relationships/image"/><Relationship Id="rId2" Target="../media/image1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10.xml.rels><?xml version="1.0" encoding="UTF-8" standalone="yes" ?><Relationships xmlns="http://schemas.openxmlformats.org/package/2006/relationships"><Relationship Id="rId2" Target="../media/image10.jpeg" Type="http://schemas.openxmlformats.org/officeDocument/2006/relationships/image"/><Relationship Id="rId1" Target="../slideLayouts/slideLayout6.xml" Type="http://schemas.openxmlformats.org/officeDocument/2006/relationships/slideLayout"/></Relationships>
</file>

<file path=ppt/slides/_rels/slide11.xml.rels><?xml version="1.0" encoding="UTF-8" standalone="yes" ?><Relationships xmlns="http://schemas.openxmlformats.org/package/2006/relationships"><Relationship Id="rId3" Target="../media/image12.jpeg" Type="http://schemas.openxmlformats.org/officeDocument/2006/relationships/image"/><Relationship Id="rId2" Target="../media/image11.jpeg" Type="http://schemas.openxmlformats.org/officeDocument/2006/relationships/image"/><Relationship Id="rId1" Target="../slideLayouts/slideLayout6.xml" Type="http://schemas.openxmlformats.org/officeDocument/2006/relationships/slideLayout"/><Relationship Id="rId4" Target="../media/image13.jpeg" Type="http://schemas.openxmlformats.org/officeDocument/2006/relationships/image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 ?><Relationships xmlns="http://schemas.openxmlformats.org/package/2006/relationships"><Relationship Id="rId2" Target="../media/image3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 ?><Relationships xmlns="http://schemas.openxmlformats.org/package/2006/relationships"><Relationship Id="rId2" Target="../media/image4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5.xml.rels><?xml version="1.0" encoding="UTF-8" standalone="yes" ?><Relationships xmlns="http://schemas.openxmlformats.org/package/2006/relationships"><Relationship Id="rId2" Target="../media/image5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6.xml.rels><?xml version="1.0" encoding="UTF-8" standalone="yes" ?><Relationships xmlns="http://schemas.openxmlformats.org/package/2006/relationships"><Relationship Id="rId2" Target="../media/image6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7.xml.rels><?xml version="1.0" encoding="UTF-8" standalone="yes" ?><Relationships xmlns="http://schemas.openxmlformats.org/package/2006/relationships"><Relationship Id="rId2" Target="../media/image7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8.xml.rels><?xml version="1.0" encoding="UTF-8" standalone="yes" ?><Relationships xmlns="http://schemas.openxmlformats.org/package/2006/relationships"><Relationship Id="rId2" Target="../media/image8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9.xml.rels><?xml version="1.0" encoding="UTF-8" standalone="yes" ?><Relationships xmlns="http://schemas.openxmlformats.org/package/2006/relationships"><Relationship Id="rId2" Target="../media/image9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7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6" y="2928934"/>
            <a:ext cx="3000396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642910" y="428604"/>
            <a:ext cx="7806241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4400" b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Жаңа сабақтың тақырыбы:</a:t>
            </a:r>
          </a:p>
          <a:p>
            <a:pPr algn="ctr"/>
            <a:r>
              <a:rPr lang="kk-KZ" sz="4400" b="1" cap="none" spc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§ 38. </a:t>
            </a:r>
            <a:r>
              <a:rPr lang="kk-KZ" sz="4400" b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Тыныс алу мүшелерінің </a:t>
            </a:r>
          </a:p>
          <a:p>
            <a:pPr algn="ctr"/>
            <a:r>
              <a:rPr lang="kk-KZ" sz="4400" b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құрылысы</a:t>
            </a:r>
            <a:endParaRPr lang="ru-RU" sz="4400" b="1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3071810"/>
            <a:ext cx="3143272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868610"/>
          </a:xfrm>
        </p:spPr>
        <p:txBody>
          <a:bodyPr>
            <a:normAutofit/>
          </a:bodyPr>
          <a:lstStyle/>
          <a:p>
            <a:r>
              <a:rPr lang="kk-KZ" sz="4000" smtClean="0">
                <a:latin typeface="Times New Roman" pitchFamily="18" charset="0"/>
                <a:cs typeface="Times New Roman" pitchFamily="18" charset="0"/>
              </a:rPr>
              <a:t>Кеңірдек 5-інші арқа омыртқасының тұсынан оң және сол  жақ  өкпеге баратын 2 бронхыға  жалғасады. </a:t>
            </a:r>
            <a:r>
              <a:rPr lang="ru-RU" smtClean="0"/>
              <a:t/>
            </a:r>
            <a:br>
              <a:rPr lang="ru-RU" smtClean="0"/>
            </a:br>
            <a:endParaRPr lang="ru-RU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2643182"/>
            <a:ext cx="2786082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7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225800"/>
          </a:xfrm>
        </p:spPr>
        <p:txBody>
          <a:bodyPr>
            <a:normAutofit fontScale="90000"/>
          </a:bodyPr>
          <a:lstStyle/>
          <a:p>
            <a:r>
              <a:rPr lang="kk-KZ" sz="3600" i="1" smtClean="0">
                <a:latin typeface="Times New Roman" pitchFamily="18" charset="0"/>
                <a:cs typeface="Times New Roman" pitchFamily="18" charset="0"/>
              </a:rPr>
              <a:t>Бронхы</a:t>
            </a:r>
            <a:r>
              <a:rPr lang="kk-KZ" sz="360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kk-KZ" sz="36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3600" smtClean="0">
                <a:latin typeface="Times New Roman" pitchFamily="18" charset="0"/>
                <a:cs typeface="Times New Roman" pitchFamily="18" charset="0"/>
              </a:rPr>
              <a:t>тыныс алқымы д/н мағ. білдіреді. Ішкі беті кілегейлі қабықшамен қапталған. Бронхылар өкпеде өте көп  тармақтарға бөлінген. Ең жіңішке тармақтары </a:t>
            </a:r>
            <a:r>
              <a:rPr lang="kk-KZ" sz="3600" b="1" i="1" smtClean="0">
                <a:latin typeface="Times New Roman" pitchFamily="18" charset="0"/>
                <a:cs typeface="Times New Roman" pitchFamily="18" charset="0"/>
              </a:rPr>
              <a:t>бронхиолалар</a:t>
            </a:r>
            <a:r>
              <a:rPr lang="kk-KZ" sz="3600" smtClean="0">
                <a:latin typeface="Times New Roman" pitchFamily="18" charset="0"/>
                <a:cs typeface="Times New Roman" pitchFamily="18" charset="0"/>
              </a:rPr>
              <a:t>. Бронхиолдың ұштары шоғырланып, іші ауаға толы </a:t>
            </a:r>
            <a:r>
              <a:rPr lang="kk-KZ" sz="3600" b="1" i="1" smtClean="0">
                <a:latin typeface="Times New Roman" pitchFamily="18" charset="0"/>
                <a:cs typeface="Times New Roman" pitchFamily="18" charset="0"/>
              </a:rPr>
              <a:t>өкпе көпіршіктерімен</a:t>
            </a:r>
            <a:r>
              <a:rPr lang="kk-KZ" sz="3600" smtClean="0">
                <a:latin typeface="Times New Roman" pitchFamily="18" charset="0"/>
                <a:cs typeface="Times New Roman" pitchFamily="18" charset="0"/>
              </a:rPr>
              <a:t> аяқталады.</a:t>
            </a:r>
            <a:endParaRPr lang="ru-RU" sz="360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3857628"/>
            <a:ext cx="2643206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0430" y="3857628"/>
            <a:ext cx="2143140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43636" y="3929066"/>
            <a:ext cx="2357454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33CC">
            <a:alpha val="4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83362"/>
          </a:xfrm>
        </p:spPr>
        <p:txBody>
          <a:bodyPr>
            <a:noAutofit/>
          </a:bodyPr>
          <a:lstStyle/>
          <a:p>
            <a:r>
              <a:rPr lang="kk-KZ" sz="3600" smtClean="0">
                <a:latin typeface="Times New Roman" pitchFamily="18" charset="0"/>
                <a:cs typeface="Times New Roman" pitchFamily="18" charset="0"/>
              </a:rPr>
              <a:t>Қорытындылау:</a:t>
            </a:r>
            <a:r>
              <a:rPr lang="ru-RU" sz="360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smtClean="0">
                <a:latin typeface="Times New Roman" pitchFamily="18" charset="0"/>
                <a:cs typeface="Times New Roman" pitchFamily="18" charset="0"/>
              </a:rPr>
            </a:br>
            <a:r>
              <a:rPr lang="kk-KZ" sz="3600" smtClean="0">
                <a:latin typeface="Times New Roman" pitchFamily="18" charset="0"/>
                <a:cs typeface="Times New Roman" pitchFamily="18" charset="0"/>
              </a:rPr>
              <a:t>Неліктен </a:t>
            </a:r>
            <a:r>
              <a:rPr lang="kk-KZ" sz="3600" smtClean="0">
                <a:latin typeface="Times New Roman" pitchFamily="18" charset="0"/>
                <a:cs typeface="Times New Roman" pitchFamily="18" charset="0"/>
              </a:rPr>
              <a:t>тыныс </a:t>
            </a:r>
            <a:r>
              <a:rPr lang="kk-KZ" sz="3600" smtClean="0">
                <a:latin typeface="Times New Roman" pitchFamily="18" charset="0"/>
                <a:cs typeface="Times New Roman" pitchFamily="18" charset="0"/>
              </a:rPr>
              <a:t>алуды-тіршіліктің </a:t>
            </a:r>
            <a:r>
              <a:rPr lang="kk-KZ" sz="3600" smtClean="0">
                <a:latin typeface="Times New Roman" pitchFamily="18" charset="0"/>
                <a:cs typeface="Times New Roman" pitchFamily="18" charset="0"/>
              </a:rPr>
              <a:t>негізі дейді?</a:t>
            </a:r>
            <a:r>
              <a:rPr lang="ru-RU" sz="360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smtClean="0">
                <a:latin typeface="Times New Roman" pitchFamily="18" charset="0"/>
                <a:cs typeface="Times New Roman" pitchFamily="18" charset="0"/>
              </a:rPr>
            </a:br>
            <a:r>
              <a:rPr lang="kk-KZ" sz="3600" smtClean="0">
                <a:latin typeface="Times New Roman" pitchFamily="18" charset="0"/>
                <a:cs typeface="Times New Roman" pitchFamily="18" charset="0"/>
              </a:rPr>
              <a:t>Көмекейдің құрылысы мен қызметі</a:t>
            </a:r>
            <a:r>
              <a:rPr lang="ru-RU" sz="360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smtClean="0">
                <a:latin typeface="Times New Roman" pitchFamily="18" charset="0"/>
                <a:cs typeface="Times New Roman" pitchFamily="18" charset="0"/>
              </a:rPr>
            </a:br>
            <a:r>
              <a:rPr lang="kk-KZ" sz="3600" smtClean="0">
                <a:latin typeface="Times New Roman" pitchFamily="18" charset="0"/>
                <a:cs typeface="Times New Roman" pitchFamily="18" charset="0"/>
              </a:rPr>
              <a:t>Мұрын қуысы қандай қызмет атқ?</a:t>
            </a:r>
            <a:r>
              <a:rPr lang="ru-RU" sz="360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smtClean="0">
                <a:latin typeface="Times New Roman" pitchFamily="18" charset="0"/>
                <a:cs typeface="Times New Roman" pitchFamily="18" charset="0"/>
              </a:rPr>
            </a:br>
            <a:r>
              <a:rPr lang="kk-KZ" sz="3600" smtClean="0">
                <a:latin typeface="Times New Roman" pitchFamily="18" charset="0"/>
                <a:cs typeface="Times New Roman" pitchFamily="18" charset="0"/>
              </a:rPr>
              <a:t>Ерлердің дауысы, әйелдердікінен </a:t>
            </a:r>
            <a:r>
              <a:rPr lang="kk-KZ" sz="3600" smtClean="0">
                <a:latin typeface="Times New Roman" pitchFamily="18" charset="0"/>
                <a:cs typeface="Times New Roman" pitchFamily="18" charset="0"/>
              </a:rPr>
              <a:t>неге </a:t>
            </a:r>
            <a:r>
              <a:rPr lang="kk-KZ" sz="3600" smtClean="0">
                <a:latin typeface="Times New Roman" pitchFamily="18" charset="0"/>
                <a:cs typeface="Times New Roman" pitchFamily="18" charset="0"/>
              </a:rPr>
              <a:t>жуан </a:t>
            </a:r>
            <a:r>
              <a:rPr lang="kk-KZ" sz="3600" smtClean="0">
                <a:latin typeface="Times New Roman" pitchFamily="18" charset="0"/>
                <a:cs typeface="Times New Roman" pitchFamily="18" charset="0"/>
              </a:rPr>
              <a:t>б/ды?</a:t>
            </a:r>
            <a:r>
              <a:rPr lang="ru-RU" sz="360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smtClean="0">
                <a:latin typeface="Times New Roman" pitchFamily="18" charset="0"/>
                <a:cs typeface="Times New Roman" pitchFamily="18" charset="0"/>
              </a:rPr>
            </a:br>
            <a:r>
              <a:rPr lang="kk-KZ" sz="3600" smtClean="0">
                <a:latin typeface="Times New Roman" pitchFamily="18" charset="0"/>
                <a:cs typeface="Times New Roman" pitchFamily="18" charset="0"/>
              </a:rPr>
              <a:t>Мұрын қуысынды ауаның ылғалдануы, жылынуы қалай жүзеге асады?</a:t>
            </a:r>
            <a:r>
              <a:rPr lang="ru-RU" sz="360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smtClean="0">
                <a:latin typeface="Times New Roman" pitchFamily="18" charset="0"/>
                <a:cs typeface="Times New Roman" pitchFamily="18" charset="0"/>
              </a:rPr>
            </a:br>
            <a:r>
              <a:rPr lang="kk-KZ" sz="3600" smtClean="0">
                <a:latin typeface="Times New Roman" pitchFamily="18" charset="0"/>
                <a:cs typeface="Times New Roman" pitchFamily="18" charset="0"/>
              </a:rPr>
              <a:t>Бронхылар, альвеолалар дегеніміз не?</a:t>
            </a:r>
            <a:r>
              <a:rPr lang="ru-RU" sz="360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smtClean="0">
                <a:latin typeface="Times New Roman" pitchFamily="18" charset="0"/>
                <a:cs typeface="Times New Roman" pitchFamily="18" charset="0"/>
              </a:rPr>
            </a:br>
            <a:endParaRPr lang="ru-RU" sz="36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FF33">
            <a:alpha val="64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511552"/>
          </a:xfrm>
        </p:spPr>
        <p:txBody>
          <a:bodyPr>
            <a:normAutofit/>
          </a:bodyPr>
          <a:lstStyle/>
          <a:p>
            <a:r>
              <a:rPr lang="kk-KZ" smtClean="0">
                <a:latin typeface="Times New Roman" pitchFamily="18" charset="0"/>
                <a:cs typeface="Times New Roman" pitchFamily="18" charset="0"/>
              </a:rPr>
              <a:t>Үй тапсырмасы</a:t>
            </a:r>
            <a:r>
              <a:rPr lang="kk-KZ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kk-KZ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kk-KZ" smtClean="0">
                <a:latin typeface="Times New Roman" pitchFamily="18" charset="0"/>
                <a:cs typeface="Times New Roman" pitchFamily="18" charset="0"/>
              </a:rPr>
            </a:br>
            <a:r>
              <a:rPr lang="kk-KZ" smtClean="0">
                <a:latin typeface="Times New Roman" pitchFamily="18" charset="0"/>
                <a:cs typeface="Times New Roman" pitchFamily="18" charset="0"/>
              </a:rPr>
              <a:t>§ </a:t>
            </a:r>
            <a:r>
              <a:rPr lang="kk-KZ" smtClean="0">
                <a:latin typeface="Times New Roman" pitchFamily="18" charset="0"/>
                <a:cs typeface="Times New Roman" pitchFamily="18" charset="0"/>
              </a:rPr>
              <a:t>38. Тыныс алу мүшелерінің құрылысы  67-сурет салу.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mtClean="0">
                <a:latin typeface="Times New Roman" pitchFamily="18" charset="0"/>
                <a:cs typeface="Times New Roman" pitchFamily="18" charset="0"/>
              </a:rPr>
            </a:b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5" descr="033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3429000"/>
            <a:ext cx="4929222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E6DCAC"/>
            </a:gs>
            <a:gs pos="12000">
              <a:srgbClr val="E6D78A"/>
            </a:gs>
            <a:gs pos="30000">
              <a:srgbClr val="C7AC4C"/>
            </a:gs>
            <a:gs pos="45000">
              <a:srgbClr val="E6D78A"/>
            </a:gs>
            <a:gs pos="77000">
              <a:srgbClr val="C7AC4C"/>
            </a:gs>
            <a:gs pos="100000">
              <a:srgbClr val="E6DCA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</p:spPr>
        <p:txBody>
          <a:bodyPr/>
          <a:lstStyle/>
          <a:p>
            <a:pPr>
              <a:buNone/>
            </a:pPr>
            <a:r>
              <a:rPr lang="kk-KZ" smtClean="0">
                <a:latin typeface="Times New Roman" pitchFamily="18" charset="0"/>
                <a:cs typeface="Times New Roman" pitchFamily="18" charset="0"/>
              </a:rPr>
              <a:t>Тіректік білім өзектеу.Сұрақ:</a:t>
            </a:r>
            <a:endParaRPr lang="ru-RU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smtClean="0">
                <a:latin typeface="Times New Roman" pitchFamily="18" charset="0"/>
                <a:cs typeface="Times New Roman" pitchFamily="18" charset="0"/>
              </a:rPr>
              <a:t>1.Жануарлар қорексіз, сусыз бірнеше күн өмір сүре алады, ал ауасыз қанша уақыт өмір сүреді?</a:t>
            </a:r>
            <a:endParaRPr lang="ru-RU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smtClean="0">
                <a:latin typeface="Times New Roman" pitchFamily="18" charset="0"/>
                <a:cs typeface="Times New Roman" pitchFamily="18" charset="0"/>
              </a:rPr>
              <a:t>2.неге адам ауасыз, тыныс алмай тіршілік ете алмайды?</a:t>
            </a:r>
            <a:endParaRPr lang="ru-RU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3500438"/>
            <a:ext cx="4286280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290"/>
            <a:ext cx="8229600" cy="591187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kk-KZ" smtClean="0">
                <a:latin typeface="Times New Roman" pitchFamily="18" charset="0"/>
                <a:cs typeface="Times New Roman" pitchFamily="18" charset="0"/>
              </a:rPr>
              <a:t>Сұрақтар</a:t>
            </a:r>
            <a:endParaRPr lang="ru-RU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kk-KZ" smtClean="0">
                <a:latin typeface="Times New Roman" pitchFamily="18" charset="0"/>
                <a:cs typeface="Times New Roman" pitchFamily="18" charset="0"/>
              </a:rPr>
              <a:t>Организм үшін тыныс алудың маңызы қандай?</a:t>
            </a:r>
            <a:endParaRPr lang="ru-RU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kk-KZ" smtClean="0">
                <a:latin typeface="Times New Roman" pitchFamily="18" charset="0"/>
                <a:cs typeface="Times New Roman" pitchFamily="18" charset="0"/>
              </a:rPr>
              <a:t>Тыныс алу жүйесі жануарлардың тіршілік ету </a:t>
            </a:r>
            <a:r>
              <a:rPr lang="kk-KZ" smtClean="0">
                <a:latin typeface="Times New Roman" pitchFamily="18" charset="0"/>
                <a:cs typeface="Times New Roman" pitchFamily="18" charset="0"/>
              </a:rPr>
              <a:t>ортасына </a:t>
            </a:r>
            <a:r>
              <a:rPr lang="kk-KZ" smtClean="0">
                <a:latin typeface="Times New Roman" pitchFamily="18" charset="0"/>
                <a:cs typeface="Times New Roman" pitchFamily="18" charset="0"/>
              </a:rPr>
              <a:t>байланысты </a:t>
            </a:r>
            <a:r>
              <a:rPr lang="kk-KZ" smtClean="0">
                <a:latin typeface="Times New Roman" pitchFamily="18" charset="0"/>
                <a:cs typeface="Times New Roman" pitchFamily="18" charset="0"/>
              </a:rPr>
              <a:t>ма?</a:t>
            </a:r>
            <a:endParaRPr lang="ru-RU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kk-KZ" smtClean="0">
                <a:latin typeface="Times New Roman" pitchFamily="18" charset="0"/>
                <a:cs typeface="Times New Roman" pitchFamily="18" charset="0"/>
              </a:rPr>
              <a:t>Кесте бойынша эволюция процесінде омыртқалы жануарлардың  тыныс алу мүшелерінің құрылыс ерекшеліктері</a:t>
            </a:r>
            <a:endParaRPr lang="ru-RU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kk-KZ" smtClean="0">
                <a:latin typeface="Times New Roman" pitchFamily="18" charset="0"/>
                <a:cs typeface="Times New Roman" pitchFamily="18" charset="0"/>
              </a:rPr>
              <a:t>Тыныс алу жүйесінің құрылысы және </a:t>
            </a:r>
            <a:r>
              <a:rPr lang="kk-KZ" smtClean="0">
                <a:latin typeface="Times New Roman" pitchFamily="18" charset="0"/>
                <a:cs typeface="Times New Roman" pitchFamily="18" charset="0"/>
              </a:rPr>
              <a:t>қызметі</a:t>
            </a:r>
            <a:r>
              <a:rPr lang="kk-KZ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mtClean="0">
              <a:latin typeface="Times New Roman" pitchFamily="18" charset="0"/>
              <a:cs typeface="Times New Roman" pitchFamily="18" charset="0"/>
            </a:endParaRPr>
          </a:p>
          <a:p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kk-KZ" b="1" smtClean="0">
                <a:latin typeface="Times New Roman" pitchFamily="18" charset="0"/>
                <a:cs typeface="Times New Roman" pitchFamily="18" charset="0"/>
              </a:rPr>
              <a:t>Анықтама: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mtClean="0">
                <a:latin typeface="Times New Roman" pitchFamily="18" charset="0"/>
                <a:cs typeface="Times New Roman" pitchFamily="18" charset="0"/>
              </a:rPr>
            </a:b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400172"/>
          </a:xfrm>
        </p:spPr>
        <p:txBody>
          <a:bodyPr/>
          <a:lstStyle/>
          <a:p>
            <a:pPr>
              <a:buNone/>
            </a:pPr>
            <a:r>
              <a:rPr lang="kk-KZ" b="1" i="1" smtClean="0">
                <a:latin typeface="Times New Roman" pitchFamily="18" charset="0"/>
                <a:cs typeface="Times New Roman" pitchFamily="18" charset="0"/>
              </a:rPr>
              <a:t>		Тыныс </a:t>
            </a:r>
            <a:r>
              <a:rPr lang="kk-KZ" b="1" i="1" smtClean="0">
                <a:latin typeface="Times New Roman" pitchFamily="18" charset="0"/>
                <a:cs typeface="Times New Roman" pitchFamily="18" charset="0"/>
              </a:rPr>
              <a:t>алу </a:t>
            </a:r>
            <a:r>
              <a:rPr lang="kk-KZ" b="1" i="1" smtClean="0">
                <a:latin typeface="Times New Roman" pitchFamily="18" charset="0"/>
                <a:cs typeface="Times New Roman" pitchFamily="18" charset="0"/>
              </a:rPr>
              <a:t>деп </a:t>
            </a:r>
            <a:r>
              <a:rPr lang="kk-KZ" smtClean="0">
                <a:latin typeface="Times New Roman" pitchFamily="18" charset="0"/>
                <a:cs typeface="Times New Roman" pitchFamily="18" charset="0"/>
              </a:rPr>
              <a:t>мүшелер </a:t>
            </a:r>
            <a:r>
              <a:rPr lang="kk-KZ" smtClean="0">
                <a:latin typeface="Times New Roman" pitchFamily="18" charset="0"/>
                <a:cs typeface="Times New Roman" pitchFamily="18" charset="0"/>
              </a:rPr>
              <a:t>мен қоршаған орта арасындағы газ алмасуды айтады. </a:t>
            </a:r>
            <a:endParaRPr lang="ru-RU" smtClean="0">
              <a:latin typeface="Times New Roman" pitchFamily="18" charset="0"/>
              <a:cs typeface="Times New Roman" pitchFamily="18" charset="0"/>
            </a:endParaRPr>
          </a:p>
          <a:p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928934"/>
            <a:ext cx="9144000" cy="4038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642918"/>
            <a:ext cx="4786346" cy="5483245"/>
          </a:xfrm>
        </p:spPr>
        <p:txBody>
          <a:bodyPr/>
          <a:lstStyle/>
          <a:p>
            <a:r>
              <a:rPr lang="kk-KZ" b="1" i="1" smtClean="0">
                <a:latin typeface="Times New Roman" pitchFamily="18" charset="0"/>
                <a:cs typeface="Times New Roman" pitchFamily="18" charset="0"/>
              </a:rPr>
              <a:t>Мұрын қуысының құрылысы</a:t>
            </a:r>
            <a:r>
              <a:rPr lang="kk-KZ" b="1" smtClean="0">
                <a:latin typeface="Times New Roman" pitchFamily="18" charset="0"/>
                <a:cs typeface="Times New Roman" pitchFamily="18" charset="0"/>
              </a:rPr>
              <a:t>-ауа </a:t>
            </a:r>
            <a:r>
              <a:rPr lang="kk-KZ" smtClean="0">
                <a:latin typeface="Times New Roman" pitchFamily="18" charset="0"/>
                <a:cs typeface="Times New Roman" pitchFamily="18" charset="0"/>
              </a:rPr>
              <a:t>танау тесіктері арқылы кеңсірікке барады. Кеңсіріктің қабырғаларын  эпилелий ұлпасынан түзілген кірпікшелері мен түктері бар кілегейлі қабықша қаптайды.</a:t>
            </a:r>
            <a:endParaRPr lang="ru-RU" smtClean="0">
              <a:latin typeface="Times New Roman" pitchFamily="18" charset="0"/>
              <a:cs typeface="Times New Roman" pitchFamily="18" charset="0"/>
            </a:endParaRPr>
          </a:p>
          <a:p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1000108"/>
            <a:ext cx="4214812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928670"/>
            <a:ext cx="8229600" cy="5197493"/>
          </a:xfrm>
        </p:spPr>
        <p:txBody>
          <a:bodyPr/>
          <a:lstStyle/>
          <a:p>
            <a:pPr>
              <a:buNone/>
            </a:pPr>
            <a:r>
              <a:rPr lang="kk-KZ" smtClean="0">
                <a:latin typeface="Times New Roman" pitchFamily="18" charset="0"/>
                <a:cs typeface="Times New Roman" pitchFamily="18" charset="0"/>
              </a:rPr>
              <a:t>Тыныс алу жүйесіне-</a:t>
            </a:r>
            <a:endParaRPr lang="ru-RU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kk-KZ" smtClean="0">
                <a:latin typeface="Times New Roman" pitchFamily="18" charset="0"/>
                <a:cs typeface="Times New Roman" pitchFamily="18" charset="0"/>
              </a:rPr>
              <a:t>Мұрын қуысы</a:t>
            </a:r>
            <a:endParaRPr lang="ru-RU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kk-KZ" smtClean="0">
                <a:latin typeface="Times New Roman" pitchFamily="18" charset="0"/>
                <a:cs typeface="Times New Roman" pitchFamily="18" charset="0"/>
              </a:rPr>
              <a:t>Жұтқыншақ</a:t>
            </a:r>
            <a:endParaRPr lang="ru-RU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kk-KZ" smtClean="0">
                <a:latin typeface="Times New Roman" pitchFamily="18" charset="0"/>
                <a:cs typeface="Times New Roman" pitchFamily="18" charset="0"/>
              </a:rPr>
              <a:t>Көмекей</a:t>
            </a:r>
            <a:endParaRPr lang="ru-RU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kk-KZ" smtClean="0">
                <a:latin typeface="Times New Roman" pitchFamily="18" charset="0"/>
                <a:cs typeface="Times New Roman" pitchFamily="18" charset="0"/>
              </a:rPr>
              <a:t>Кеңірдек</a:t>
            </a:r>
            <a:endParaRPr lang="ru-RU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kk-KZ" smtClean="0">
                <a:latin typeface="Times New Roman" pitchFamily="18" charset="0"/>
                <a:cs typeface="Times New Roman" pitchFamily="18" charset="0"/>
              </a:rPr>
              <a:t>Бронхылар</a:t>
            </a:r>
            <a:endParaRPr lang="ru-RU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kk-KZ" smtClean="0">
                <a:latin typeface="Times New Roman" pitchFamily="18" charset="0"/>
                <a:cs typeface="Times New Roman" pitchFamily="18" charset="0"/>
              </a:rPr>
              <a:t>Өкпелер  жатады.</a:t>
            </a:r>
            <a:endParaRPr lang="ru-RU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2" y="1000108"/>
            <a:ext cx="3409970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4043362" cy="5840435"/>
          </a:xfrm>
        </p:spPr>
        <p:txBody>
          <a:bodyPr/>
          <a:lstStyle/>
          <a:p>
            <a:pPr algn="ctr"/>
            <a:r>
              <a:rPr lang="kk-KZ" i="1" smtClean="0">
                <a:latin typeface="Times New Roman" pitchFamily="18" charset="0"/>
                <a:cs typeface="Times New Roman" pitchFamily="18" charset="0"/>
              </a:rPr>
              <a:t>Кеңсіріктегі ауаны</a:t>
            </a:r>
            <a:r>
              <a:rPr lang="kk-KZ" smtClean="0">
                <a:latin typeface="Times New Roman" pitchFamily="18" charset="0"/>
                <a:cs typeface="Times New Roman" pitchFamily="18" charset="0"/>
              </a:rPr>
              <a:t> кілегейлі қабықшадан бөлінген заттар ылғалдандырады; капилляр қантамырлары ауаны жылытады; лейкоциттер микробтарды жояды.</a:t>
            </a:r>
            <a:endParaRPr lang="ru-RU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428604"/>
            <a:ext cx="4071966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85728"/>
            <a:ext cx="3500462" cy="5840435"/>
          </a:xfrm>
        </p:spPr>
        <p:txBody>
          <a:bodyPr>
            <a:noAutofit/>
          </a:bodyPr>
          <a:lstStyle/>
          <a:p>
            <a:pPr algn="ctr"/>
            <a:r>
              <a:rPr lang="kk-KZ" i="1" smtClean="0">
                <a:latin typeface="Times New Roman" pitchFamily="18" charset="0"/>
                <a:cs typeface="Times New Roman" pitchFamily="18" charset="0"/>
              </a:rPr>
              <a:t>Көмекей</a:t>
            </a:r>
            <a:r>
              <a:rPr lang="kk-KZ" smtClean="0">
                <a:latin typeface="Times New Roman" pitchFamily="18" charset="0"/>
                <a:cs typeface="Times New Roman" pitchFamily="18" charset="0"/>
              </a:rPr>
              <a:t>- мойынның алдыңғы жағында орналасқан іші қуыс шеміршекті мүше. Оның ішкі қабаты кілегейлі қабықша астарлап жатады. </a:t>
            </a: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95738" y="1357298"/>
            <a:ext cx="4362476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42918"/>
            <a:ext cx="3686172" cy="5483245"/>
          </a:xfrm>
        </p:spPr>
        <p:txBody>
          <a:bodyPr>
            <a:normAutofit fontScale="92500"/>
          </a:bodyPr>
          <a:lstStyle/>
          <a:p>
            <a:r>
              <a:rPr lang="kk-KZ" i="1" smtClean="0">
                <a:latin typeface="Times New Roman" pitchFamily="18" charset="0"/>
                <a:cs typeface="Times New Roman" pitchFamily="18" charset="0"/>
              </a:rPr>
              <a:t>Кеңірдек</a:t>
            </a:r>
            <a:r>
              <a:rPr lang="kk-KZ" smtClean="0">
                <a:latin typeface="Times New Roman" pitchFamily="18" charset="0"/>
                <a:cs typeface="Times New Roman" pitchFamily="18" charset="0"/>
              </a:rPr>
              <a:t>- көмекейдің жалғасы, іші қуыс түтік пішінді шеміршекті мүше. Ол өңештің алдыңғы жағында орналасады, ұзындығы шамамен 9-12 см, диаметрі 15-18 мм.</a:t>
            </a: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6" y="857232"/>
            <a:ext cx="3143272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232</Words>
  <PresentationFormat>Экран (4:3)</PresentationFormat>
  <Paragraphs>28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Слайд 3</vt:lpstr>
      <vt:lpstr>Анықтама: </vt:lpstr>
      <vt:lpstr>Слайд 5</vt:lpstr>
      <vt:lpstr>Слайд 6</vt:lpstr>
      <vt:lpstr>Слайд 7</vt:lpstr>
      <vt:lpstr>Слайд 8</vt:lpstr>
      <vt:lpstr>Слайд 9</vt:lpstr>
      <vt:lpstr>Кеңірдек 5-інші арқа омыртқасының тұсынан оң және сол  жақ  өкпеге баратын 2 бронхыға  жалғасады.  </vt:lpstr>
      <vt:lpstr>Бронхы-  тыныс алқымы д/н мағ. білдіреді. Ішкі беті кілегейлі қабықшамен қапталған. Бронхылар өкпеде өте көп  тармақтарға бөлінген. Ең жіңішке тармақтары бронхиолалар. Бронхиолдың ұштары шоғырланып, іші ауаға толы өкпе көпіршіктерімен аяқталады.</vt:lpstr>
      <vt:lpstr>Қорытындылау: Неліктен тыныс алуды-тіршіліктің негізі дейді? Көмекейдің құрылысы мен қызметі Мұрын қуысы қандай қызмет атқ? Ерлердің дауысы, әйелдердікінен неге жуан б/ды? Мұрын қуысынды ауаның ылғалдануы, жылынуы қалай жүзеге асады? Бронхылар, альвеолалар дегеніміз не? </vt:lpstr>
      <vt:lpstr>Үй тапсырмасы:  § 38. Тыныс алу мүшелерінің құрылысы  67-сурет салу.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Customer</cp:lastModifiedBy>
  <cp:revision>13</cp:revision>
  <dcterms:modified xsi:type="dcterms:W3CDTF">2011-01-28T19:29:03Z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187071</vt:lpwstr>
  </property>
  <property fmtid="{D5CDD505-2E9C-101B-9397-08002B2CF9AE}" name="NXPowerLiteVersion" pid="3">
    <vt:lpwstr>D4.1.1</vt:lpwstr>
  </property>
</Properties>
</file>