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1" r:id="rId9"/>
    <p:sldId id="263" r:id="rId10"/>
    <p:sldId id="264" r:id="rId11"/>
    <p:sldId id="265" r:id="rId12"/>
    <p:sldId id="266" r:id="rId13"/>
    <p:sldId id="267" r:id="rId14"/>
    <p:sldId id="268" r:id="rId15"/>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6FF33"/>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Нет стиля, нет сетки">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C083E6E3-FA7D-4D7B-A595-EF9225AFEA82}" styleName="Светлый стиль 1 - акцент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horzBarState="maximized">
    <p:restoredLeft sz="9419" autoAdjust="0"/>
    <p:restoredTop sz="86380" autoAdjust="0"/>
  </p:normalViewPr>
  <p:slideViewPr>
    <p:cSldViewPr>
      <p:cViewPr>
        <p:scale>
          <a:sx n="70" d="100"/>
          <a:sy n="70" d="100"/>
        </p:scale>
        <p:origin x="-1404" y="-2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lvl1pPr>
              <a:defRPr/>
            </a:lvl1pPr>
          </a:lstStyle>
          <a:p>
            <a:pPr>
              <a:defRPr/>
            </a:pPr>
            <a:fld id="{B10BD7F0-9F15-4C52-BBED-917510E22ABC}" type="datetimeFigureOut">
              <a:rPr lang="ru-RU"/>
              <a:pPr>
                <a:defRPr/>
              </a:pPr>
              <a:t>20.12.2014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EB2C0DD-A3C8-4A33-AB46-D315FB15974B}"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76039C21-0317-49F8-A05F-26727107AB0F}" type="datetimeFigureOut">
              <a:rPr lang="ru-RU"/>
              <a:pPr>
                <a:defRPr/>
              </a:pPr>
              <a:t>20.12.2014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8E31864-AFEE-40C4-9EBA-9EF2B1140FC5}"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D1EC5028-5988-4944-8FB4-E22CA323D412}" type="datetimeFigureOut">
              <a:rPr lang="ru-RU"/>
              <a:pPr>
                <a:defRPr/>
              </a:pPr>
              <a:t>20.12.2014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BBDDF2C2-E591-4B5A-8BE4-3B4C2A1A9C93}"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lvl1pPr>
              <a:defRPr/>
            </a:lvl1pPr>
          </a:lstStyle>
          <a:p>
            <a:pPr>
              <a:defRPr/>
            </a:pPr>
            <a:fld id="{18208833-1CDC-4762-80C6-71A176AE3CBF}" type="datetimeFigureOut">
              <a:rPr lang="ru-RU"/>
              <a:pPr>
                <a:defRPr/>
              </a:pPr>
              <a:t>20.12.2014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26A9171A-0B8F-4769-B2D7-617F8C5A908E}"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lvl1pPr>
              <a:defRPr/>
            </a:lvl1pPr>
          </a:lstStyle>
          <a:p>
            <a:pPr>
              <a:defRPr/>
            </a:pPr>
            <a:fld id="{2C4A209C-8D60-43E1-B980-ED7EC0A4C43C}" type="datetimeFigureOut">
              <a:rPr lang="ru-RU"/>
              <a:pPr>
                <a:defRPr/>
              </a:pPr>
              <a:t>20.12.2014</a:t>
            </a:fld>
            <a:endParaRPr lang="ru-RU"/>
          </a:p>
        </p:txBody>
      </p:sp>
      <p:sp>
        <p:nvSpPr>
          <p:cNvPr id="5" name="Нижний колонтитул 4"/>
          <p:cNvSpPr>
            <a:spLocks noGrp="1"/>
          </p:cNvSpPr>
          <p:nvPr>
            <p:ph type="ftr" sz="quarter" idx="11"/>
          </p:nvPr>
        </p:nvSpPr>
        <p:spPr/>
        <p:txBody>
          <a:bodyPr/>
          <a:lstStyle>
            <a:lvl1pPr>
              <a:defRPr/>
            </a:lvl1pPr>
          </a:lstStyle>
          <a:p>
            <a:pPr>
              <a:defRPr/>
            </a:pPr>
            <a:endParaRPr lang="ru-RU"/>
          </a:p>
        </p:txBody>
      </p:sp>
      <p:sp>
        <p:nvSpPr>
          <p:cNvPr id="6" name="Номер слайда 5"/>
          <p:cNvSpPr>
            <a:spLocks noGrp="1"/>
          </p:cNvSpPr>
          <p:nvPr>
            <p:ph type="sldNum" sz="quarter" idx="12"/>
          </p:nvPr>
        </p:nvSpPr>
        <p:spPr/>
        <p:txBody>
          <a:bodyPr/>
          <a:lstStyle>
            <a:lvl1pPr>
              <a:defRPr/>
            </a:lvl1pPr>
          </a:lstStyle>
          <a:p>
            <a:pPr>
              <a:defRPr/>
            </a:pPr>
            <a:fld id="{9E6015D5-0894-4A5E-ABFB-AAADE97CC737}"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3"/>
          <p:cNvSpPr>
            <a:spLocks noGrp="1"/>
          </p:cNvSpPr>
          <p:nvPr>
            <p:ph type="dt" sz="half" idx="10"/>
          </p:nvPr>
        </p:nvSpPr>
        <p:spPr/>
        <p:txBody>
          <a:bodyPr/>
          <a:lstStyle>
            <a:lvl1pPr>
              <a:defRPr/>
            </a:lvl1pPr>
          </a:lstStyle>
          <a:p>
            <a:pPr>
              <a:defRPr/>
            </a:pPr>
            <a:fld id="{61BBD8D8-C291-478F-8A7A-E41EE3627C3A}" type="datetimeFigureOut">
              <a:rPr lang="ru-RU"/>
              <a:pPr>
                <a:defRPr/>
              </a:pPr>
              <a:t>20.12.2014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8D8200F4-475A-4610-816A-75FF54366576}"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3"/>
          <p:cNvSpPr>
            <a:spLocks noGrp="1"/>
          </p:cNvSpPr>
          <p:nvPr>
            <p:ph type="dt" sz="half" idx="10"/>
          </p:nvPr>
        </p:nvSpPr>
        <p:spPr/>
        <p:txBody>
          <a:bodyPr/>
          <a:lstStyle>
            <a:lvl1pPr>
              <a:defRPr/>
            </a:lvl1pPr>
          </a:lstStyle>
          <a:p>
            <a:pPr>
              <a:defRPr/>
            </a:pPr>
            <a:fld id="{8C15DA39-9415-4378-93E3-A9ECDEC9DB13}" type="datetimeFigureOut">
              <a:rPr lang="ru-RU"/>
              <a:pPr>
                <a:defRPr/>
              </a:pPr>
              <a:t>20.12.2014</a:t>
            </a:fld>
            <a:endParaRPr lang="ru-RU"/>
          </a:p>
        </p:txBody>
      </p:sp>
      <p:sp>
        <p:nvSpPr>
          <p:cNvPr id="8" name="Нижний колонтитул 4"/>
          <p:cNvSpPr>
            <a:spLocks noGrp="1"/>
          </p:cNvSpPr>
          <p:nvPr>
            <p:ph type="ftr" sz="quarter" idx="11"/>
          </p:nvPr>
        </p:nvSpPr>
        <p:spPr/>
        <p:txBody>
          <a:bodyPr/>
          <a:lstStyle>
            <a:lvl1pPr>
              <a:defRPr/>
            </a:lvl1pPr>
          </a:lstStyle>
          <a:p>
            <a:pPr>
              <a:defRPr/>
            </a:pPr>
            <a:endParaRPr lang="ru-RU"/>
          </a:p>
        </p:txBody>
      </p:sp>
      <p:sp>
        <p:nvSpPr>
          <p:cNvPr id="9" name="Номер слайда 5"/>
          <p:cNvSpPr>
            <a:spLocks noGrp="1"/>
          </p:cNvSpPr>
          <p:nvPr>
            <p:ph type="sldNum" sz="quarter" idx="12"/>
          </p:nvPr>
        </p:nvSpPr>
        <p:spPr/>
        <p:txBody>
          <a:bodyPr/>
          <a:lstStyle>
            <a:lvl1pPr>
              <a:defRPr/>
            </a:lvl1pPr>
          </a:lstStyle>
          <a:p>
            <a:pPr>
              <a:defRPr/>
            </a:pPr>
            <a:fld id="{4DE2B9F8-43C5-4DFD-90AF-670AC5A9C111}"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3"/>
          <p:cNvSpPr>
            <a:spLocks noGrp="1"/>
          </p:cNvSpPr>
          <p:nvPr>
            <p:ph type="dt" sz="half" idx="10"/>
          </p:nvPr>
        </p:nvSpPr>
        <p:spPr/>
        <p:txBody>
          <a:bodyPr/>
          <a:lstStyle>
            <a:lvl1pPr>
              <a:defRPr/>
            </a:lvl1pPr>
          </a:lstStyle>
          <a:p>
            <a:pPr>
              <a:defRPr/>
            </a:pPr>
            <a:fld id="{81116F37-7389-41A4-9BD3-9904A171FF42}" type="datetimeFigureOut">
              <a:rPr lang="ru-RU"/>
              <a:pPr>
                <a:defRPr/>
              </a:pPr>
              <a:t>20.12.2014</a:t>
            </a:fld>
            <a:endParaRPr lang="ru-RU"/>
          </a:p>
        </p:txBody>
      </p:sp>
      <p:sp>
        <p:nvSpPr>
          <p:cNvPr id="4" name="Нижний колонтитул 4"/>
          <p:cNvSpPr>
            <a:spLocks noGrp="1"/>
          </p:cNvSpPr>
          <p:nvPr>
            <p:ph type="ftr" sz="quarter" idx="11"/>
          </p:nvPr>
        </p:nvSpPr>
        <p:spPr/>
        <p:txBody>
          <a:bodyPr/>
          <a:lstStyle>
            <a:lvl1pPr>
              <a:defRPr/>
            </a:lvl1pPr>
          </a:lstStyle>
          <a:p>
            <a:pPr>
              <a:defRPr/>
            </a:pPr>
            <a:endParaRPr lang="ru-RU"/>
          </a:p>
        </p:txBody>
      </p:sp>
      <p:sp>
        <p:nvSpPr>
          <p:cNvPr id="5" name="Номер слайда 5"/>
          <p:cNvSpPr>
            <a:spLocks noGrp="1"/>
          </p:cNvSpPr>
          <p:nvPr>
            <p:ph type="sldNum" sz="quarter" idx="12"/>
          </p:nvPr>
        </p:nvSpPr>
        <p:spPr/>
        <p:txBody>
          <a:bodyPr/>
          <a:lstStyle>
            <a:lvl1pPr>
              <a:defRPr/>
            </a:lvl1pPr>
          </a:lstStyle>
          <a:p>
            <a:pPr>
              <a:defRPr/>
            </a:pPr>
            <a:fld id="{108C4070-A505-498B-8D44-D7140B8BE56B}"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3"/>
          <p:cNvSpPr>
            <a:spLocks noGrp="1"/>
          </p:cNvSpPr>
          <p:nvPr>
            <p:ph type="dt" sz="half" idx="10"/>
          </p:nvPr>
        </p:nvSpPr>
        <p:spPr/>
        <p:txBody>
          <a:bodyPr/>
          <a:lstStyle>
            <a:lvl1pPr>
              <a:defRPr/>
            </a:lvl1pPr>
          </a:lstStyle>
          <a:p>
            <a:pPr>
              <a:defRPr/>
            </a:pPr>
            <a:fld id="{F2E62CAA-1B04-40F8-8D4C-FC4736DF6845}" type="datetimeFigureOut">
              <a:rPr lang="ru-RU"/>
              <a:pPr>
                <a:defRPr/>
              </a:pPr>
              <a:t>20.12.2014</a:t>
            </a:fld>
            <a:endParaRPr lang="ru-RU"/>
          </a:p>
        </p:txBody>
      </p:sp>
      <p:sp>
        <p:nvSpPr>
          <p:cNvPr id="3" name="Нижний колонтитул 4"/>
          <p:cNvSpPr>
            <a:spLocks noGrp="1"/>
          </p:cNvSpPr>
          <p:nvPr>
            <p:ph type="ftr" sz="quarter" idx="11"/>
          </p:nvPr>
        </p:nvSpPr>
        <p:spPr/>
        <p:txBody>
          <a:bodyPr/>
          <a:lstStyle>
            <a:lvl1pPr>
              <a:defRPr/>
            </a:lvl1pPr>
          </a:lstStyle>
          <a:p>
            <a:pPr>
              <a:defRPr/>
            </a:pPr>
            <a:endParaRPr lang="ru-RU"/>
          </a:p>
        </p:txBody>
      </p:sp>
      <p:sp>
        <p:nvSpPr>
          <p:cNvPr id="4" name="Номер слайда 5"/>
          <p:cNvSpPr>
            <a:spLocks noGrp="1"/>
          </p:cNvSpPr>
          <p:nvPr>
            <p:ph type="sldNum" sz="quarter" idx="12"/>
          </p:nvPr>
        </p:nvSpPr>
        <p:spPr/>
        <p:txBody>
          <a:bodyPr/>
          <a:lstStyle>
            <a:lvl1pPr>
              <a:defRPr/>
            </a:lvl1pPr>
          </a:lstStyle>
          <a:p>
            <a:pPr>
              <a:defRPr/>
            </a:pPr>
            <a:fld id="{B7D9D38E-1886-48A5-9CDA-E9B0350907F6}"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1C0DB3EB-8E23-4F1B-A300-1CE08DBC256F}" type="datetimeFigureOut">
              <a:rPr lang="ru-RU"/>
              <a:pPr>
                <a:defRPr/>
              </a:pPr>
              <a:t>20.12.2014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22AAF5C4-7BD5-455E-BF14-897D67269DD8}"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ru-RU" noProof="0"/>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3"/>
          <p:cNvSpPr>
            <a:spLocks noGrp="1"/>
          </p:cNvSpPr>
          <p:nvPr>
            <p:ph type="dt" sz="half" idx="10"/>
          </p:nvPr>
        </p:nvSpPr>
        <p:spPr/>
        <p:txBody>
          <a:bodyPr/>
          <a:lstStyle>
            <a:lvl1pPr>
              <a:defRPr/>
            </a:lvl1pPr>
          </a:lstStyle>
          <a:p>
            <a:pPr>
              <a:defRPr/>
            </a:pPr>
            <a:fld id="{24C804ED-AEAA-4F23-89F1-9708A12502C6}" type="datetimeFigureOut">
              <a:rPr lang="ru-RU"/>
              <a:pPr>
                <a:defRPr/>
              </a:pPr>
              <a:t>20.12.2014</a:t>
            </a:fld>
            <a:endParaRPr lang="ru-RU"/>
          </a:p>
        </p:txBody>
      </p:sp>
      <p:sp>
        <p:nvSpPr>
          <p:cNvPr id="6" name="Нижний колонтитул 4"/>
          <p:cNvSpPr>
            <a:spLocks noGrp="1"/>
          </p:cNvSpPr>
          <p:nvPr>
            <p:ph type="ftr" sz="quarter" idx="11"/>
          </p:nvPr>
        </p:nvSpPr>
        <p:spPr/>
        <p:txBody>
          <a:bodyPr/>
          <a:lstStyle>
            <a:lvl1pPr>
              <a:defRPr/>
            </a:lvl1pPr>
          </a:lstStyle>
          <a:p>
            <a:pPr>
              <a:defRPr/>
            </a:pPr>
            <a:endParaRPr lang="ru-RU"/>
          </a:p>
        </p:txBody>
      </p:sp>
      <p:sp>
        <p:nvSpPr>
          <p:cNvPr id="7" name="Номер слайда 5"/>
          <p:cNvSpPr>
            <a:spLocks noGrp="1"/>
          </p:cNvSpPr>
          <p:nvPr>
            <p:ph type="sldNum" sz="quarter" idx="12"/>
          </p:nvPr>
        </p:nvSpPr>
        <p:spPr/>
        <p:txBody>
          <a:bodyPr/>
          <a:lstStyle>
            <a:lvl1pPr>
              <a:defRPr/>
            </a:lvl1pPr>
          </a:lstStyle>
          <a:p>
            <a:pPr>
              <a:defRPr/>
            </a:pPr>
            <a:fld id="{815ED3AC-03F5-492A-B683-078E7E01B7D5}"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66FF33"/>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1026" name="Заголовок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ru-RU" smtClean="0"/>
              <a:t>Образец заголовка</a:t>
            </a:r>
          </a:p>
        </p:txBody>
      </p:sp>
      <p:sp>
        <p:nvSpPr>
          <p:cNvPr id="1027" name="Текст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000DD760-F12C-4848-91D9-BBBD13FE5097}" type="datetimeFigureOut">
              <a:rPr lang="ru-RU"/>
              <a:pPr>
                <a:defRPr/>
              </a:pPr>
              <a:t>20.12.2014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1F7BAC5F-44D0-493B-820F-913E62412C2C}"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wmf"/><Relationship Id="rId1" Type="http://schemas.openxmlformats.org/officeDocument/2006/relationships/slideLayout" Target="../slideLayouts/slideLayout7.xml"/><Relationship Id="rId4" Type="http://schemas.openxmlformats.org/officeDocument/2006/relationships/image" Target="../media/image3.gif"/></Relationships>
</file>

<file path=ppt/slides/_rels/slide10.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gif"/><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TextBox 1"/>
          <p:cNvSpPr txBox="1">
            <a:spLocks noChangeArrowheads="1"/>
          </p:cNvSpPr>
          <p:nvPr/>
        </p:nvSpPr>
        <p:spPr bwMode="auto">
          <a:xfrm>
            <a:off x="1331913" y="0"/>
            <a:ext cx="5940425" cy="1920875"/>
          </a:xfrm>
          <a:prstGeom prst="rect">
            <a:avLst/>
          </a:prstGeom>
          <a:noFill/>
          <a:ln w="9525">
            <a:noFill/>
            <a:miter lim="800000"/>
            <a:headEnd/>
            <a:tailEnd/>
          </a:ln>
        </p:spPr>
        <p:txBody>
          <a:bodyPr>
            <a:spAutoFit/>
          </a:bodyPr>
          <a:lstStyle/>
          <a:p>
            <a:pPr algn="ctr"/>
            <a:r>
              <a:rPr lang="kk-KZ" sz="2000" b="1" i="1">
                <a:latin typeface="Times New Roman" pitchFamily="18" charset="0"/>
                <a:cs typeface="Times New Roman" pitchFamily="18" charset="0"/>
              </a:rPr>
              <a:t>Батыс Қазақстан облысы</a:t>
            </a:r>
          </a:p>
          <a:p>
            <a:pPr algn="ctr"/>
            <a:r>
              <a:rPr lang="kk-KZ" sz="2000" b="1" i="1">
                <a:latin typeface="Times New Roman" pitchFamily="18" charset="0"/>
                <a:cs typeface="Times New Roman" pitchFamily="18" charset="0"/>
              </a:rPr>
              <a:t>Тасқала ауданы</a:t>
            </a:r>
          </a:p>
          <a:p>
            <a:pPr algn="ctr"/>
            <a:r>
              <a:rPr lang="kk-KZ" sz="2000" b="1" i="1">
                <a:latin typeface="Times New Roman" pitchFamily="18" charset="0"/>
                <a:cs typeface="Times New Roman" pitchFamily="18" charset="0"/>
              </a:rPr>
              <a:t>ЖББ Амангелді орта мектеп-балабақшасы</a:t>
            </a:r>
          </a:p>
          <a:p>
            <a:pPr algn="ctr"/>
            <a:r>
              <a:rPr lang="kk-KZ" sz="2000" b="1" i="1">
                <a:latin typeface="Times New Roman" pitchFamily="18" charset="0"/>
                <a:cs typeface="Times New Roman" pitchFamily="18" charset="0"/>
              </a:rPr>
              <a:t>жоғары санатты </a:t>
            </a:r>
          </a:p>
          <a:p>
            <a:pPr algn="ctr"/>
            <a:r>
              <a:rPr lang="kk-KZ" sz="2000" b="1" i="1">
                <a:latin typeface="Times New Roman" pitchFamily="18" charset="0"/>
                <a:cs typeface="Times New Roman" pitchFamily="18" charset="0"/>
              </a:rPr>
              <a:t>биология пәнінің мұғалімі </a:t>
            </a:r>
          </a:p>
          <a:p>
            <a:pPr algn="ctr"/>
            <a:r>
              <a:rPr lang="kk-KZ" sz="2000" b="1" i="1">
                <a:latin typeface="Times New Roman" pitchFamily="18" charset="0"/>
                <a:cs typeface="Times New Roman" pitchFamily="18" charset="0"/>
              </a:rPr>
              <a:t>Акжигитова Алия Аубекеровна</a:t>
            </a:r>
            <a:endParaRPr lang="ru-RU" sz="2000" b="1" i="1">
              <a:latin typeface="Times New Roman" pitchFamily="18" charset="0"/>
              <a:cs typeface="Times New Roman" pitchFamily="18" charset="0"/>
            </a:endParaRPr>
          </a:p>
        </p:txBody>
      </p:sp>
      <p:pic>
        <p:nvPicPr>
          <p:cNvPr id="13314" name="Picture 11" descr="C:\Documents and Settings\Gilenko\Local Settings\Temporary Internet Files\Content.IE5\DTK6PTRY\MCj04260540000[1].wmf"/>
          <p:cNvPicPr>
            <a:picLocks noChangeAspect="1" noChangeArrowheads="1"/>
          </p:cNvPicPr>
          <p:nvPr/>
        </p:nvPicPr>
        <p:blipFill>
          <a:blip r:embed="rId2"/>
          <a:srcRect/>
          <a:stretch>
            <a:fillRect/>
          </a:stretch>
        </p:blipFill>
        <p:spPr bwMode="auto">
          <a:xfrm>
            <a:off x="0" y="5018088"/>
            <a:ext cx="1908175" cy="1666875"/>
          </a:xfrm>
          <a:prstGeom prst="rect">
            <a:avLst/>
          </a:prstGeom>
          <a:noFill/>
          <a:ln w="9525">
            <a:noFill/>
            <a:miter lim="800000"/>
            <a:headEnd/>
            <a:tailEnd/>
          </a:ln>
        </p:spPr>
      </p:pic>
      <p:pic>
        <p:nvPicPr>
          <p:cNvPr id="13315" name="Picture 49" descr="j0163099"/>
          <p:cNvPicPr>
            <a:picLocks noChangeAspect="1" noChangeArrowheads="1" noCrop="1"/>
          </p:cNvPicPr>
          <p:nvPr/>
        </p:nvPicPr>
        <p:blipFill>
          <a:blip r:embed="rId3"/>
          <a:srcRect/>
          <a:stretch>
            <a:fillRect/>
          </a:stretch>
        </p:blipFill>
        <p:spPr bwMode="auto">
          <a:xfrm>
            <a:off x="6751638" y="142875"/>
            <a:ext cx="2392362" cy="2638425"/>
          </a:xfrm>
          <a:prstGeom prst="rect">
            <a:avLst/>
          </a:prstGeom>
          <a:noFill/>
          <a:ln w="9525">
            <a:noFill/>
            <a:miter lim="800000"/>
            <a:headEnd/>
            <a:tailEnd/>
          </a:ln>
        </p:spPr>
      </p:pic>
      <p:pic>
        <p:nvPicPr>
          <p:cNvPr id="10" name="Picture 16" descr="f2eb2c1891c2e2ce137bf6ca75898d80"/>
          <p:cNvPicPr>
            <a:picLocks noChangeAspect="1" noChangeArrowheads="1" noCrop="1"/>
          </p:cNvPicPr>
          <p:nvPr/>
        </p:nvPicPr>
        <p:blipFill>
          <a:blip r:embed="rId4"/>
          <a:srcRect/>
          <a:stretch>
            <a:fillRect/>
          </a:stretch>
        </p:blipFill>
        <p:spPr bwMode="auto">
          <a:xfrm>
            <a:off x="7092950" y="5111750"/>
            <a:ext cx="1857375" cy="1746250"/>
          </a:xfrm>
          <a:prstGeom prst="rect">
            <a:avLst/>
          </a:prstGeom>
          <a:noFill/>
          <a:ln w="9525">
            <a:noFill/>
            <a:miter lim="800000"/>
            <a:headEnd/>
            <a:tailEnd/>
          </a:ln>
        </p:spPr>
      </p:pic>
      <p:sp>
        <p:nvSpPr>
          <p:cNvPr id="13318" name="Text Box 6"/>
          <p:cNvSpPr txBox="1">
            <a:spLocks noChangeArrowheads="1"/>
          </p:cNvSpPr>
          <p:nvPr/>
        </p:nvSpPr>
        <p:spPr bwMode="auto">
          <a:xfrm>
            <a:off x="323850" y="1989138"/>
            <a:ext cx="2232025" cy="579437"/>
          </a:xfrm>
          <a:prstGeom prst="rect">
            <a:avLst/>
          </a:prstGeom>
          <a:noFill/>
          <a:ln w="9525">
            <a:noFill/>
            <a:miter lim="800000"/>
            <a:headEnd/>
            <a:tailEnd/>
          </a:ln>
          <a:effectLst/>
        </p:spPr>
        <p:txBody>
          <a:bodyPr>
            <a:spAutoFit/>
          </a:bodyPr>
          <a:lstStyle/>
          <a:p>
            <a:pPr>
              <a:spcBef>
                <a:spcPct val="50000"/>
              </a:spcBef>
            </a:pPr>
            <a:r>
              <a:rPr lang="kk-KZ" sz="3200" b="1">
                <a:latin typeface="Times New Roman" pitchFamily="18" charset="0"/>
              </a:rPr>
              <a:t>Баяндама:</a:t>
            </a:r>
            <a:endParaRPr lang="ru-RU" sz="3200" b="1">
              <a:latin typeface="Times New Roman" pitchFamily="18" charset="0"/>
            </a:endParaRPr>
          </a:p>
        </p:txBody>
      </p:sp>
      <p:sp>
        <p:nvSpPr>
          <p:cNvPr id="13319" name="TextBox 1"/>
          <p:cNvSpPr txBox="1">
            <a:spLocks noChangeArrowheads="1"/>
          </p:cNvSpPr>
          <p:nvPr/>
        </p:nvSpPr>
        <p:spPr bwMode="auto">
          <a:xfrm>
            <a:off x="1331913" y="2133600"/>
            <a:ext cx="6553200" cy="4203700"/>
          </a:xfrm>
          <a:prstGeom prst="rect">
            <a:avLst/>
          </a:prstGeom>
          <a:noFill/>
          <a:ln w="9525">
            <a:noFill/>
            <a:miter lim="800000"/>
            <a:headEnd/>
            <a:tailEnd/>
          </a:ln>
        </p:spPr>
        <p:txBody>
          <a:bodyPr>
            <a:spAutoFit/>
          </a:bodyPr>
          <a:lstStyle/>
          <a:p>
            <a:pPr algn="ctr"/>
            <a:r>
              <a:rPr lang="kk-KZ" sz="5400" b="1">
                <a:latin typeface="Times New Roman" pitchFamily="18" charset="0"/>
                <a:cs typeface="Times New Roman" pitchFamily="18" charset="0"/>
              </a:rPr>
              <a:t>“Білім беру ұйымдарында электрондық </a:t>
            </a:r>
          </a:p>
          <a:p>
            <a:pPr algn="ctr"/>
            <a:r>
              <a:rPr lang="kk-KZ" sz="5400" b="1">
                <a:latin typeface="Times New Roman" pitchFamily="18" charset="0"/>
                <a:cs typeface="Times New Roman" pitchFamily="18" charset="0"/>
              </a:rPr>
              <a:t>оқыту жүйесінің тиімділігі”</a:t>
            </a:r>
            <a:endParaRPr lang="ru-RU" sz="5400" b="1">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10"/>
                                        </p:tgtEl>
                                        <p:attrNameLst>
                                          <p:attrName>style.visibility</p:attrName>
                                        </p:attrNameLst>
                                      </p:cBhvr>
                                      <p:to>
                                        <p:strVal val="visible"/>
                                      </p:to>
                                    </p:set>
                                    <p:anim calcmode="lin" valueType="num">
                                      <p:cBhvr>
                                        <p:cTn id="7" dur="2000" fill="hold"/>
                                        <p:tgtEl>
                                          <p:spTgt spid="10"/>
                                        </p:tgtEl>
                                        <p:attrNameLst>
                                          <p:attrName>ppt_w</p:attrName>
                                        </p:attrNameLst>
                                      </p:cBhvr>
                                      <p:tavLst>
                                        <p:tav tm="0">
                                          <p:val>
                                            <p:fltVal val="0"/>
                                          </p:val>
                                        </p:tav>
                                        <p:tav tm="100000">
                                          <p:val>
                                            <p:strVal val="#ppt_w"/>
                                          </p:val>
                                        </p:tav>
                                      </p:tavLst>
                                    </p:anim>
                                    <p:anim calcmode="lin" valueType="num">
                                      <p:cBhvr>
                                        <p:cTn id="8" dur="2000" fill="hold"/>
                                        <p:tgtEl>
                                          <p:spTgt spid="10"/>
                                        </p:tgtEl>
                                        <p:attrNameLst>
                                          <p:attrName>ppt_h</p:attrName>
                                        </p:attrNameLst>
                                      </p:cBhvr>
                                      <p:tavLst>
                                        <p:tav tm="0">
                                          <p:val>
                                            <p:fltVal val="0"/>
                                          </p:val>
                                        </p:tav>
                                        <p:tav tm="100000">
                                          <p:val>
                                            <p:strVal val="#ppt_h"/>
                                          </p:val>
                                        </p:tav>
                                      </p:tavLst>
                                    </p:anim>
                                    <p:animEffect transition="in" filter="fade">
                                      <p:cBhvr>
                                        <p:cTn id="9"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extBox 1"/>
          <p:cNvSpPr txBox="1">
            <a:spLocks noChangeArrowheads="1"/>
          </p:cNvSpPr>
          <p:nvPr/>
        </p:nvSpPr>
        <p:spPr bwMode="auto">
          <a:xfrm>
            <a:off x="642938" y="428625"/>
            <a:ext cx="7929562" cy="5694363"/>
          </a:xfrm>
          <a:prstGeom prst="rect">
            <a:avLst/>
          </a:prstGeom>
          <a:noFill/>
          <a:ln w="9525">
            <a:noFill/>
            <a:miter lim="800000"/>
            <a:headEnd/>
            <a:tailEnd/>
          </a:ln>
        </p:spPr>
        <p:txBody>
          <a:bodyPr>
            <a:spAutoFit/>
          </a:bodyPr>
          <a:lstStyle/>
          <a:p>
            <a:r>
              <a:rPr lang="kk-KZ" sz="2600" b="1" i="1" u="sng">
                <a:latin typeface="Times New Roman" pitchFamily="18" charset="0"/>
                <a:cs typeface="Times New Roman" pitchFamily="18" charset="0"/>
              </a:rPr>
              <a:t>Атап айтқанда: </a:t>
            </a:r>
          </a:p>
          <a:p>
            <a:endParaRPr lang="kk-KZ" sz="2600" b="1" i="1">
              <a:latin typeface="Times New Roman" pitchFamily="18" charset="0"/>
              <a:cs typeface="Times New Roman" pitchFamily="18" charset="0"/>
            </a:endParaRPr>
          </a:p>
          <a:p>
            <a:pPr>
              <a:buFont typeface="Wingdings" pitchFamily="2" charset="2"/>
              <a:buChar char="Ø"/>
            </a:pPr>
            <a:r>
              <a:rPr lang="kk-KZ" sz="2600" b="1" i="1">
                <a:latin typeface="Times New Roman" pitchFamily="18" charset="0"/>
                <a:cs typeface="Times New Roman" pitchFamily="18" charset="0"/>
              </a:rPr>
              <a:t>    Кері байланысты іс жүзінде тез арада қамтамасыз етеді;</a:t>
            </a:r>
          </a:p>
          <a:p>
            <a:endParaRPr lang="ru-RU" sz="2600" b="1" i="1">
              <a:latin typeface="Times New Roman" pitchFamily="18" charset="0"/>
              <a:cs typeface="Times New Roman" pitchFamily="18" charset="0"/>
            </a:endParaRPr>
          </a:p>
          <a:p>
            <a:pPr>
              <a:buFont typeface="Wingdings" pitchFamily="2" charset="2"/>
              <a:buChar char="Ø"/>
            </a:pPr>
            <a:r>
              <a:rPr lang="kk-KZ" sz="2600" b="1" i="1">
                <a:latin typeface="Times New Roman" pitchFamily="18" charset="0"/>
                <a:cs typeface="Times New Roman" pitchFamily="18" charset="0"/>
              </a:rPr>
              <a:t>    Жай оқулықтағы кездеспейтін қосымша материалдарды электронды оқулықтардан қысқа уақытта табуға болады;</a:t>
            </a:r>
          </a:p>
          <a:p>
            <a:endParaRPr lang="ru-RU" sz="2600" b="1" i="1">
              <a:latin typeface="Times New Roman" pitchFamily="18" charset="0"/>
              <a:cs typeface="Times New Roman" pitchFamily="18" charset="0"/>
            </a:endParaRPr>
          </a:p>
          <a:p>
            <a:pPr>
              <a:buFont typeface="Wingdings" pitchFamily="2" charset="2"/>
              <a:buChar char="Ø"/>
            </a:pPr>
            <a:r>
              <a:rPr lang="kk-KZ" sz="2600" b="1" i="1">
                <a:latin typeface="Times New Roman" pitchFamily="18" charset="0"/>
                <a:cs typeface="Times New Roman" pitchFamily="18" charset="0"/>
              </a:rPr>
              <a:t>   Гипермәтінді түсіндірмелерге өту барысында уақытты үнемдеуге көмектеседі. </a:t>
            </a:r>
            <a:endParaRPr lang="ru-RU" sz="2600" b="1" i="1">
              <a:latin typeface="Times New Roman" pitchFamily="18" charset="0"/>
              <a:cs typeface="Times New Roman" pitchFamily="18" charset="0"/>
            </a:endParaRPr>
          </a:p>
          <a:p>
            <a:r>
              <a:rPr lang="kk-KZ" sz="2600" b="1" i="1">
                <a:latin typeface="Times New Roman" pitchFamily="18" charset="0"/>
                <a:cs typeface="Times New Roman" pitchFamily="18" charset="0"/>
              </a:rPr>
              <a:t>	Кез келген сабақ бойынша ең бастысы электронды оқулықтарды дайындаудың бір жүйеге келтірілген заңдылығы болуы керек</a:t>
            </a:r>
            <a:endParaRPr lang="ru-RU" sz="2600" b="1" i="1">
              <a:latin typeface="Times New Roman" pitchFamily="18" charset="0"/>
              <a:cs typeface="Times New Roman" pitchFamily="18" charset="0"/>
            </a:endParaRPr>
          </a:p>
        </p:txBody>
      </p:sp>
      <p:pic>
        <p:nvPicPr>
          <p:cNvPr id="22530" name="Picture 20" descr="139"/>
          <p:cNvPicPr>
            <a:picLocks noChangeAspect="1" noChangeArrowheads="1" noCrop="1"/>
          </p:cNvPicPr>
          <p:nvPr/>
        </p:nvPicPr>
        <p:blipFill>
          <a:blip r:embed="rId2"/>
          <a:srcRect/>
          <a:stretch>
            <a:fillRect/>
          </a:stretch>
        </p:blipFill>
        <p:spPr bwMode="auto">
          <a:xfrm>
            <a:off x="500063" y="6257925"/>
            <a:ext cx="3643312" cy="600075"/>
          </a:xfrm>
          <a:prstGeom prst="rect">
            <a:avLst/>
          </a:prstGeom>
          <a:noFill/>
          <a:ln w="9525">
            <a:noFill/>
            <a:miter lim="800000"/>
            <a:headEnd/>
            <a:tailEnd/>
          </a:ln>
        </p:spPr>
      </p:pic>
      <p:pic>
        <p:nvPicPr>
          <p:cNvPr id="22531" name="Picture 20" descr="139"/>
          <p:cNvPicPr>
            <a:picLocks noChangeAspect="1" noChangeArrowheads="1" noCrop="1"/>
          </p:cNvPicPr>
          <p:nvPr/>
        </p:nvPicPr>
        <p:blipFill>
          <a:blip r:embed="rId2"/>
          <a:srcRect/>
          <a:stretch>
            <a:fillRect/>
          </a:stretch>
        </p:blipFill>
        <p:spPr bwMode="auto">
          <a:xfrm>
            <a:off x="4714875" y="6257925"/>
            <a:ext cx="3643313" cy="600075"/>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extBox 1"/>
          <p:cNvSpPr txBox="1">
            <a:spLocks noChangeArrowheads="1"/>
          </p:cNvSpPr>
          <p:nvPr/>
        </p:nvSpPr>
        <p:spPr bwMode="auto">
          <a:xfrm>
            <a:off x="571500" y="142875"/>
            <a:ext cx="7929563" cy="7156450"/>
          </a:xfrm>
          <a:prstGeom prst="rect">
            <a:avLst/>
          </a:prstGeom>
          <a:noFill/>
          <a:ln w="9525">
            <a:noFill/>
            <a:miter lim="800000"/>
            <a:headEnd/>
            <a:tailEnd/>
          </a:ln>
        </p:spPr>
        <p:txBody>
          <a:bodyPr>
            <a:spAutoFit/>
          </a:bodyPr>
          <a:lstStyle/>
          <a:p>
            <a:pPr algn="ctr"/>
            <a:r>
              <a:rPr lang="kk-KZ" sz="2500" b="1">
                <a:latin typeface="Times New Roman" pitchFamily="18" charset="0"/>
                <a:cs typeface="Times New Roman" pitchFamily="18" charset="0"/>
              </a:rPr>
              <a:t>Осыған байланысты электронды оқулықтарды дайындауда мынадай дидактикалық шарттарды ескерген жөн:</a:t>
            </a:r>
            <a:endParaRPr lang="ru-RU" sz="2500">
              <a:latin typeface="Times New Roman" pitchFamily="18" charset="0"/>
              <a:cs typeface="Times New Roman" pitchFamily="18" charset="0"/>
            </a:endParaRPr>
          </a:p>
          <a:p>
            <a:pPr algn="just">
              <a:buFont typeface="Wingdings" pitchFamily="2" charset="2"/>
              <a:buChar char="Ø"/>
            </a:pPr>
            <a:r>
              <a:rPr lang="kk-KZ" sz="2500" b="1" i="1">
                <a:latin typeface="Times New Roman" pitchFamily="18" charset="0"/>
                <a:cs typeface="Times New Roman" pitchFamily="18" charset="0"/>
              </a:rPr>
              <a:t>    Белгілі бір пәнге байланысты дайындалған оқулықтың сол пәннің типтік бағдарлаиасына сәйкес болуы;</a:t>
            </a:r>
            <a:endParaRPr lang="ru-RU" sz="2500" b="1" i="1">
              <a:latin typeface="Times New Roman" pitchFamily="18" charset="0"/>
              <a:cs typeface="Times New Roman" pitchFamily="18" charset="0"/>
            </a:endParaRPr>
          </a:p>
          <a:p>
            <a:pPr algn="just">
              <a:buFont typeface="Wingdings" pitchFamily="2" charset="2"/>
              <a:buChar char="Ø"/>
            </a:pPr>
            <a:r>
              <a:rPr lang="kk-KZ" sz="2500" b="1" i="1">
                <a:latin typeface="Times New Roman" pitchFamily="18" charset="0"/>
                <a:cs typeface="Times New Roman" pitchFamily="18" charset="0"/>
              </a:rPr>
              <a:t>   Электрондық оқулықтар курста оқытылатын тараулар мен тақырыптарға қатысты дәріс конспектісін қамтитын негізгі сарамандық және тәжірибелік тапсырмаларды орындауға арналған қосымша материалдарға анықтама, библиографиялық көмекші, аралық және қорытынды бақылау сұрақтарынан тұратын тест материалдарды дайындауда пайдаланылған әдебиеттер тізімдері бөлімдерін қамтуы;</a:t>
            </a:r>
            <a:endParaRPr lang="ru-RU" sz="2500" b="1" i="1">
              <a:latin typeface="Times New Roman" pitchFamily="18" charset="0"/>
              <a:cs typeface="Times New Roman" pitchFamily="18" charset="0"/>
            </a:endParaRPr>
          </a:p>
          <a:p>
            <a:pPr algn="just">
              <a:buFont typeface="Wingdings" pitchFamily="2" charset="2"/>
              <a:buChar char="Ø"/>
            </a:pPr>
            <a:r>
              <a:rPr lang="kk-KZ" sz="2500" b="1" i="1">
                <a:latin typeface="Times New Roman" pitchFamily="18" charset="0"/>
                <a:cs typeface="Times New Roman" pitchFamily="18" charset="0"/>
              </a:rPr>
              <a:t>    Белгілі бір тақырыпқа қатысты материал 2-3 экрандық беттен артық болмау.</a:t>
            </a:r>
            <a:endParaRPr lang="ru-RU" sz="2500" b="1" i="1">
              <a:latin typeface="Times New Roman" pitchFamily="18" charset="0"/>
              <a:cs typeface="Times New Roman" pitchFamily="18" charset="0"/>
            </a:endParaRPr>
          </a:p>
          <a:p>
            <a:pPr algn="just"/>
            <a:endParaRPr lang="ru-RU" sz="2500" b="1" i="1">
              <a:latin typeface="Times New Roman" pitchFamily="18" charset="0"/>
              <a:cs typeface="Times New Roman" pitchFamily="18"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extBox 1"/>
          <p:cNvSpPr txBox="1">
            <a:spLocks noChangeArrowheads="1"/>
          </p:cNvSpPr>
          <p:nvPr/>
        </p:nvSpPr>
        <p:spPr bwMode="auto">
          <a:xfrm>
            <a:off x="357188" y="214313"/>
            <a:ext cx="8358187" cy="6270625"/>
          </a:xfrm>
          <a:prstGeom prst="rect">
            <a:avLst/>
          </a:prstGeom>
          <a:noFill/>
          <a:ln w="9525">
            <a:noFill/>
            <a:miter lim="800000"/>
            <a:headEnd/>
            <a:tailEnd/>
          </a:ln>
        </p:spPr>
        <p:txBody>
          <a:bodyPr>
            <a:spAutoFit/>
          </a:bodyPr>
          <a:lstStyle/>
          <a:p>
            <a:pPr algn="ctr"/>
            <a:r>
              <a:rPr lang="kk-KZ" sz="2500" b="1" i="1" u="sng">
                <a:latin typeface="Times New Roman" pitchFamily="18" charset="0"/>
                <a:cs typeface="Times New Roman" pitchFamily="18" charset="0"/>
              </a:rPr>
              <a:t>Түрлі сабақтарда электронды оқулықпен жұмыс нәтижелерін бағалау үшін түрлі диагностикалық зерттеу жұмыстарын жүргізуге мүмкіндік бар:</a:t>
            </a:r>
          </a:p>
          <a:p>
            <a:pPr algn="ctr"/>
            <a:endParaRPr lang="kk-KZ" sz="1400" b="1" i="1">
              <a:latin typeface="Times New Roman" pitchFamily="18" charset="0"/>
              <a:cs typeface="Times New Roman" pitchFamily="18" charset="0"/>
            </a:endParaRPr>
          </a:p>
          <a:p>
            <a:pPr>
              <a:lnSpc>
                <a:spcPct val="150000"/>
              </a:lnSpc>
            </a:pPr>
            <a:r>
              <a:rPr lang="kk-KZ" sz="2500" b="1" i="1">
                <a:latin typeface="Times New Roman" pitchFamily="18" charset="0"/>
                <a:cs typeface="Times New Roman" pitchFamily="18" charset="0"/>
              </a:rPr>
              <a:t>1.          Білім мониторингісі;</a:t>
            </a:r>
            <a:endParaRPr lang="ru-RU" sz="2500" b="1" i="1">
              <a:latin typeface="Times New Roman" pitchFamily="18" charset="0"/>
              <a:cs typeface="Times New Roman" pitchFamily="18" charset="0"/>
            </a:endParaRPr>
          </a:p>
          <a:p>
            <a:pPr>
              <a:lnSpc>
                <a:spcPct val="150000"/>
              </a:lnSpc>
            </a:pPr>
            <a:r>
              <a:rPr lang="kk-KZ" sz="2500" b="1" i="1">
                <a:latin typeface="Times New Roman" pitchFamily="18" charset="0"/>
                <a:cs typeface="Times New Roman" pitchFamily="18" charset="0"/>
              </a:rPr>
              <a:t>2.          Сауалнамалар;</a:t>
            </a:r>
            <a:endParaRPr lang="ru-RU" sz="2500" b="1" i="1">
              <a:latin typeface="Times New Roman" pitchFamily="18" charset="0"/>
              <a:cs typeface="Times New Roman" pitchFamily="18" charset="0"/>
            </a:endParaRPr>
          </a:p>
          <a:p>
            <a:pPr>
              <a:lnSpc>
                <a:spcPct val="150000"/>
              </a:lnSpc>
            </a:pPr>
            <a:r>
              <a:rPr lang="kk-KZ" sz="2500" b="1" i="1">
                <a:latin typeface="Times New Roman" pitchFamily="18" charset="0"/>
                <a:cs typeface="Times New Roman" pitchFamily="18" charset="0"/>
              </a:rPr>
              <a:t>3.          Түрліше тестілік бақылаулар;</a:t>
            </a:r>
            <a:endParaRPr lang="ru-RU" sz="2500" b="1" i="1">
              <a:latin typeface="Times New Roman" pitchFamily="18" charset="0"/>
              <a:cs typeface="Times New Roman" pitchFamily="18" charset="0"/>
            </a:endParaRPr>
          </a:p>
          <a:p>
            <a:pPr>
              <a:lnSpc>
                <a:spcPct val="150000"/>
              </a:lnSpc>
            </a:pPr>
            <a:r>
              <a:rPr lang="kk-KZ" sz="2500" b="1" i="1">
                <a:latin typeface="Times New Roman" pitchFamily="18" charset="0"/>
                <a:cs typeface="Times New Roman" pitchFamily="18" charset="0"/>
              </a:rPr>
              <a:t>4.          Жеке оқушылармен әңгіме, пікір алмасу т.б.</a:t>
            </a:r>
            <a:endParaRPr lang="ru-RU" sz="2500" b="1" i="1">
              <a:latin typeface="Times New Roman" pitchFamily="18" charset="0"/>
              <a:cs typeface="Times New Roman" pitchFamily="18" charset="0"/>
            </a:endParaRPr>
          </a:p>
          <a:p>
            <a:pPr>
              <a:lnSpc>
                <a:spcPct val="150000"/>
              </a:lnSpc>
            </a:pPr>
            <a:r>
              <a:rPr lang="kk-KZ" sz="2500" b="1" i="1">
                <a:latin typeface="Times New Roman" pitchFamily="18" charset="0"/>
                <a:cs typeface="Times New Roman" pitchFamily="18" charset="0"/>
              </a:rPr>
              <a:t>5.          Оқушыларды сырттай бақылау</a:t>
            </a:r>
            <a:endParaRPr lang="ru-RU" sz="2500" b="1" i="1">
              <a:latin typeface="Times New Roman" pitchFamily="18" charset="0"/>
              <a:cs typeface="Times New Roman" pitchFamily="18" charset="0"/>
            </a:endParaRPr>
          </a:p>
          <a:p>
            <a:r>
              <a:rPr lang="kk-KZ" sz="2500" b="1" i="1">
                <a:latin typeface="Times New Roman" pitchFamily="18" charset="0"/>
                <a:cs typeface="Times New Roman" pitchFamily="18" charset="0"/>
              </a:rPr>
              <a:t>Электрондық оқулықтарды қолдану барысында оқушылардың сабаққа деген қызығушылығының күрт артқандығын жоғарыда айттық. Сондай-ақ мұғалімдер де өздеріне қажетті әдістемелік, дидактикалық көмекші құралдарды молынан қолдана алады. </a:t>
            </a:r>
            <a:endParaRPr lang="ru-RU" sz="2500" b="1" i="1">
              <a:latin typeface="Times New Roman" pitchFamily="18" charset="0"/>
              <a:cs typeface="Times New Roman" pitchFamily="18" charset="0"/>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extBox 1"/>
          <p:cNvSpPr txBox="1">
            <a:spLocks noChangeArrowheads="1"/>
          </p:cNvSpPr>
          <p:nvPr/>
        </p:nvSpPr>
        <p:spPr bwMode="auto">
          <a:xfrm>
            <a:off x="857250" y="500063"/>
            <a:ext cx="7286625" cy="6248400"/>
          </a:xfrm>
          <a:prstGeom prst="rect">
            <a:avLst/>
          </a:prstGeom>
          <a:noFill/>
          <a:ln w="9525">
            <a:noFill/>
            <a:miter lim="800000"/>
            <a:headEnd/>
            <a:tailEnd/>
          </a:ln>
        </p:spPr>
        <p:txBody>
          <a:bodyPr>
            <a:spAutoFit/>
          </a:bodyPr>
          <a:lstStyle/>
          <a:p>
            <a:r>
              <a:rPr lang="kk-KZ" sz="2500" b="1" i="1">
                <a:latin typeface="Times New Roman" pitchFamily="18" charset="0"/>
                <a:cs typeface="Times New Roman" pitchFamily="18" charset="0"/>
              </a:rPr>
              <a:t>	Заман табына сай жас ұрпаққа сапалы білім беруде электрондық оқулықтарды география сабағында пайдалану – оқытудың жаңа технологиясының бір түрі ретінде қарастыруға болады. Ой өрісі дамыған шетелдік білім жүйесінен қалыспайтын жас ұрпаққа білім беру жолындағы ортақ міндетті өз мәнінде жүргізу қажет деп ойлаймыз. </a:t>
            </a:r>
          </a:p>
          <a:p>
            <a:endParaRPr lang="ru-RU" sz="1000" b="1" i="1">
              <a:latin typeface="Times New Roman" pitchFamily="18" charset="0"/>
              <a:cs typeface="Times New Roman" pitchFamily="18" charset="0"/>
            </a:endParaRPr>
          </a:p>
          <a:p>
            <a:pPr algn="ctr"/>
            <a:r>
              <a:rPr lang="kk-KZ" sz="2500" b="1" i="1">
                <a:latin typeface="Times New Roman" pitchFamily="18" charset="0"/>
                <a:cs typeface="Times New Roman" pitchFamily="18" charset="0"/>
              </a:rPr>
              <a:t> </a:t>
            </a:r>
            <a:r>
              <a:rPr lang="kk-KZ" sz="2500" b="1" i="1" u="sng">
                <a:latin typeface="Times New Roman" pitchFamily="18" charset="0"/>
                <a:cs typeface="Times New Roman" pitchFamily="18" charset="0"/>
              </a:rPr>
              <a:t>ЭО негізгі қасиеттері:</a:t>
            </a:r>
          </a:p>
          <a:p>
            <a:pPr algn="ctr"/>
            <a:endParaRPr lang="ru-RU" sz="2500" b="1" i="1">
              <a:latin typeface="Times New Roman" pitchFamily="18" charset="0"/>
              <a:cs typeface="Times New Roman" pitchFamily="18" charset="0"/>
            </a:endParaRPr>
          </a:p>
          <a:p>
            <a:pPr lvl="1">
              <a:buFont typeface="Wingdings" pitchFamily="2" charset="2"/>
              <a:buChar char="Ø"/>
            </a:pPr>
            <a:r>
              <a:rPr lang="kk-KZ" sz="2500" b="1" i="1">
                <a:latin typeface="Times New Roman" pitchFamily="18" charset="0"/>
                <a:cs typeface="Times New Roman" pitchFamily="18" charset="0"/>
              </a:rPr>
              <a:t>  Жинақтылық</a:t>
            </a:r>
            <a:endParaRPr lang="ru-RU" sz="2500" b="1" i="1">
              <a:latin typeface="Times New Roman" pitchFamily="18" charset="0"/>
              <a:cs typeface="Times New Roman" pitchFamily="18" charset="0"/>
            </a:endParaRPr>
          </a:p>
          <a:p>
            <a:pPr lvl="1">
              <a:buFont typeface="Wingdings" pitchFamily="2" charset="2"/>
              <a:buChar char="Ø"/>
            </a:pPr>
            <a:r>
              <a:rPr lang="kk-KZ" sz="2500" b="1" i="1">
                <a:latin typeface="Times New Roman" pitchFamily="18" charset="0"/>
                <a:cs typeface="Times New Roman" pitchFamily="18" charset="0"/>
              </a:rPr>
              <a:t>  Жүйелілік</a:t>
            </a:r>
            <a:endParaRPr lang="ru-RU" sz="2500" b="1" i="1">
              <a:latin typeface="Times New Roman" pitchFamily="18" charset="0"/>
              <a:cs typeface="Times New Roman" pitchFamily="18" charset="0"/>
            </a:endParaRPr>
          </a:p>
          <a:p>
            <a:pPr lvl="1">
              <a:buFont typeface="Wingdings" pitchFamily="2" charset="2"/>
              <a:buChar char="Ø"/>
            </a:pPr>
            <a:r>
              <a:rPr lang="kk-KZ" sz="2500" b="1" i="1">
                <a:latin typeface="Times New Roman" pitchFamily="18" charset="0"/>
                <a:cs typeface="Times New Roman" pitchFamily="18" charset="0"/>
              </a:rPr>
              <a:t>  Эстетикалық көркемділігі</a:t>
            </a:r>
            <a:endParaRPr lang="ru-RU" sz="2500" b="1" i="1">
              <a:latin typeface="Times New Roman" pitchFamily="18" charset="0"/>
              <a:cs typeface="Times New Roman" pitchFamily="18" charset="0"/>
            </a:endParaRPr>
          </a:p>
          <a:p>
            <a:pPr lvl="1">
              <a:buFont typeface="Wingdings" pitchFamily="2" charset="2"/>
              <a:buChar char="Ø"/>
            </a:pPr>
            <a:r>
              <a:rPr lang="kk-KZ" sz="2500" b="1" i="1">
                <a:latin typeface="Times New Roman" pitchFamily="18" charset="0"/>
                <a:cs typeface="Times New Roman" pitchFamily="18" charset="0"/>
              </a:rPr>
              <a:t>  Жылдамдылығы және т.б.</a:t>
            </a:r>
            <a:endParaRPr lang="ru-RU" sz="2500" b="1" i="1">
              <a:latin typeface="Times New Roman" pitchFamily="18" charset="0"/>
              <a:cs typeface="Times New Roman" pitchFamily="18" charset="0"/>
            </a:endParaRPr>
          </a:p>
          <a:p>
            <a:endParaRPr lang="ru-RU" sz="2500" b="1" i="1">
              <a:latin typeface="Times New Roman" pitchFamily="18" charset="0"/>
              <a:cs typeface="Times New Roman" pitchFamily="18" charset="0"/>
            </a:endParaRPr>
          </a:p>
        </p:txBody>
      </p:sp>
      <p:pic>
        <p:nvPicPr>
          <p:cNvPr id="25602" name="Picture 20" descr="139"/>
          <p:cNvPicPr>
            <a:picLocks noChangeAspect="1" noChangeArrowheads="1" noCrop="1"/>
          </p:cNvPicPr>
          <p:nvPr/>
        </p:nvPicPr>
        <p:blipFill>
          <a:blip r:embed="rId2"/>
          <a:srcRect/>
          <a:stretch>
            <a:fillRect/>
          </a:stretch>
        </p:blipFill>
        <p:spPr bwMode="auto">
          <a:xfrm>
            <a:off x="500063" y="6257925"/>
            <a:ext cx="3643312" cy="600075"/>
          </a:xfrm>
          <a:prstGeom prst="rect">
            <a:avLst/>
          </a:prstGeom>
          <a:noFill/>
          <a:ln w="9525">
            <a:noFill/>
            <a:miter lim="800000"/>
            <a:headEnd/>
            <a:tailEnd/>
          </a:ln>
        </p:spPr>
      </p:pic>
      <p:pic>
        <p:nvPicPr>
          <p:cNvPr id="25603" name="Picture 20" descr="139"/>
          <p:cNvPicPr>
            <a:picLocks noChangeAspect="1" noChangeArrowheads="1" noCrop="1"/>
          </p:cNvPicPr>
          <p:nvPr/>
        </p:nvPicPr>
        <p:blipFill>
          <a:blip r:embed="rId2"/>
          <a:srcRect/>
          <a:stretch>
            <a:fillRect/>
          </a:stretch>
        </p:blipFill>
        <p:spPr bwMode="auto">
          <a:xfrm>
            <a:off x="4786313" y="6257925"/>
            <a:ext cx="3643312" cy="600075"/>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extBox 1"/>
          <p:cNvSpPr txBox="1">
            <a:spLocks noChangeArrowheads="1"/>
          </p:cNvSpPr>
          <p:nvPr/>
        </p:nvSpPr>
        <p:spPr bwMode="auto">
          <a:xfrm>
            <a:off x="428625" y="271463"/>
            <a:ext cx="8072438" cy="6586537"/>
          </a:xfrm>
          <a:prstGeom prst="rect">
            <a:avLst/>
          </a:prstGeom>
          <a:noFill/>
          <a:ln w="9525">
            <a:noFill/>
            <a:miter lim="800000"/>
            <a:headEnd/>
            <a:tailEnd/>
          </a:ln>
        </p:spPr>
        <p:txBody>
          <a:bodyPr>
            <a:spAutoFit/>
          </a:bodyPr>
          <a:lstStyle/>
          <a:p>
            <a:pPr algn="ctr"/>
            <a:r>
              <a:rPr lang="kk-KZ" sz="3200" b="1" i="1" u="sng">
                <a:latin typeface="Times New Roman" pitchFamily="18" charset="0"/>
                <a:cs typeface="Times New Roman" pitchFamily="18" charset="0"/>
              </a:rPr>
              <a:t>ЭО құрылымы</a:t>
            </a:r>
          </a:p>
          <a:p>
            <a:pPr algn="ctr"/>
            <a:endParaRPr lang="ru-RU" sz="1000" b="1" i="1">
              <a:latin typeface="Times New Roman" pitchFamily="18" charset="0"/>
              <a:cs typeface="Times New Roman" pitchFamily="18" charset="0"/>
            </a:endParaRPr>
          </a:p>
          <a:p>
            <a:r>
              <a:rPr lang="kk-KZ" sz="2500" b="1" i="1">
                <a:latin typeface="Times New Roman" pitchFamily="18" charset="0"/>
                <a:cs typeface="Times New Roman" pitchFamily="18" charset="0"/>
              </a:rPr>
              <a:t>1.          Материалдың мәтін, сурет,график, кескін, кесте және т.б. түрде баяндалуы. </a:t>
            </a:r>
            <a:r>
              <a:rPr lang="kk-KZ" sz="2500" b="1" i="1" u="sng">
                <a:latin typeface="Times New Roman" pitchFamily="18" charset="0"/>
                <a:cs typeface="Times New Roman" pitchFamily="18" charset="0"/>
              </a:rPr>
              <a:t>Ол оның дәстүрлі оқулықтан ерекшелігін көрсетеді.</a:t>
            </a:r>
          </a:p>
          <a:p>
            <a:endParaRPr lang="kk-KZ" sz="1000" b="1" i="1">
              <a:latin typeface="Times New Roman" pitchFamily="18" charset="0"/>
              <a:cs typeface="Times New Roman" pitchFamily="18" charset="0"/>
            </a:endParaRPr>
          </a:p>
          <a:p>
            <a:endParaRPr lang="ru-RU" sz="1000" b="1" i="1">
              <a:latin typeface="Times New Roman" pitchFamily="18" charset="0"/>
              <a:cs typeface="Times New Roman" pitchFamily="18" charset="0"/>
            </a:endParaRPr>
          </a:p>
          <a:p>
            <a:r>
              <a:rPr lang="kk-KZ" sz="2500" b="1" i="1">
                <a:latin typeface="Times New Roman" pitchFamily="18" charset="0"/>
                <a:cs typeface="Times New Roman" pitchFamily="18" charset="0"/>
              </a:rPr>
              <a:t>2.          Материалддың кескін түрінде баяндалуы-оқулық мазмұнының графиктік-мәтіндік түрде бейнеленуі. Онда оқу материалының негізгі идеясын айқындайтын үзінділерін оқушының меңгеруіне ыңғайлы етіп, графиктік түрде бейнелеу.</a:t>
            </a:r>
          </a:p>
          <a:p>
            <a:endParaRPr lang="kk-KZ" sz="1000" b="1" i="1">
              <a:latin typeface="Times New Roman" pitchFamily="18" charset="0"/>
              <a:cs typeface="Times New Roman" pitchFamily="18" charset="0"/>
            </a:endParaRPr>
          </a:p>
          <a:p>
            <a:endParaRPr lang="ru-RU" sz="1000" b="1" i="1">
              <a:latin typeface="Times New Roman" pitchFamily="18" charset="0"/>
              <a:cs typeface="Times New Roman" pitchFamily="18" charset="0"/>
            </a:endParaRPr>
          </a:p>
          <a:p>
            <a:r>
              <a:rPr lang="kk-KZ" sz="2500" b="1" i="1">
                <a:latin typeface="Times New Roman" pitchFamily="18" charset="0"/>
                <a:cs typeface="Times New Roman" pitchFamily="18" charset="0"/>
              </a:rPr>
              <a:t>3.          Өзіндік тексерудің (өзіндік бақылаудың)  тестілік жүйесі. Онда оқу материалын қаншалықты деңгейде меңгергенін айқындайтын сұрақтар мен тапсырмалар беріледі. </a:t>
            </a:r>
            <a:endParaRPr lang="ru-RU" sz="2500" b="1" i="1">
              <a:latin typeface="Times New Roman" pitchFamily="18" charset="0"/>
              <a:cs typeface="Times New Roman" pitchFamily="18" charset="0"/>
            </a:endParaRPr>
          </a:p>
          <a:p>
            <a:endParaRPr lang="ru-RU" sz="2500" b="1" i="1">
              <a:latin typeface="Times New Roman" pitchFamily="18" charset="0"/>
              <a:cs typeface="Times New Roman" pitchFamily="18" charset="0"/>
            </a:endParaRPr>
          </a:p>
        </p:txBody>
      </p:sp>
      <p:pic>
        <p:nvPicPr>
          <p:cNvPr id="26626" name="Picture 20" descr="139"/>
          <p:cNvPicPr>
            <a:picLocks noChangeAspect="1" noChangeArrowheads="1" noCrop="1"/>
          </p:cNvPicPr>
          <p:nvPr/>
        </p:nvPicPr>
        <p:blipFill>
          <a:blip r:embed="rId2"/>
          <a:srcRect/>
          <a:stretch>
            <a:fillRect/>
          </a:stretch>
        </p:blipFill>
        <p:spPr bwMode="auto">
          <a:xfrm>
            <a:off x="500063" y="6257925"/>
            <a:ext cx="3643312" cy="600075"/>
          </a:xfrm>
          <a:prstGeom prst="rect">
            <a:avLst/>
          </a:prstGeom>
          <a:noFill/>
          <a:ln w="9525">
            <a:noFill/>
            <a:miter lim="800000"/>
            <a:headEnd/>
            <a:tailEnd/>
          </a:ln>
        </p:spPr>
      </p:pic>
      <p:pic>
        <p:nvPicPr>
          <p:cNvPr id="26627" name="Picture 20" descr="139"/>
          <p:cNvPicPr>
            <a:picLocks noChangeAspect="1" noChangeArrowheads="1" noCrop="1"/>
          </p:cNvPicPr>
          <p:nvPr/>
        </p:nvPicPr>
        <p:blipFill>
          <a:blip r:embed="rId2"/>
          <a:srcRect/>
          <a:stretch>
            <a:fillRect/>
          </a:stretch>
        </p:blipFill>
        <p:spPr bwMode="auto">
          <a:xfrm>
            <a:off x="4714875" y="6257925"/>
            <a:ext cx="3643313" cy="600075"/>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Rectangle 1"/>
          <p:cNvSpPr>
            <a:spLocks noChangeArrowheads="1"/>
          </p:cNvSpPr>
          <p:nvPr/>
        </p:nvSpPr>
        <p:spPr bwMode="auto">
          <a:xfrm>
            <a:off x="1500188" y="0"/>
            <a:ext cx="7643812" cy="1108075"/>
          </a:xfrm>
          <a:prstGeom prst="rect">
            <a:avLst/>
          </a:prstGeom>
          <a:noFill/>
          <a:ln w="9525">
            <a:noFill/>
            <a:miter lim="800000"/>
            <a:headEnd/>
            <a:tailEnd/>
          </a:ln>
        </p:spPr>
        <p:txBody>
          <a:bodyPr anchor="ctr">
            <a:spAutoFit/>
          </a:bodyPr>
          <a:lstStyle/>
          <a:p>
            <a:pPr indent="571500" algn="r"/>
            <a:r>
              <a:rPr lang="kk-KZ" sz="2200" b="1" i="1">
                <a:latin typeface="Times New Roman" pitchFamily="18" charset="0"/>
                <a:cs typeface="Times New Roman" pitchFamily="18" charset="0"/>
              </a:rPr>
              <a:t> «Еліміздің ертеңі бүгінгі жас ұрпақтың қолында,</a:t>
            </a:r>
          </a:p>
          <a:p>
            <a:pPr indent="571500" algn="r"/>
            <a:r>
              <a:rPr lang="kk-KZ" sz="2200" b="1" i="1">
                <a:latin typeface="Times New Roman" pitchFamily="18" charset="0"/>
                <a:cs typeface="Times New Roman" pitchFamily="18" charset="0"/>
              </a:rPr>
              <a:t> ал жас ұрпақтың тағдыры ұстаздардың қолында»</a:t>
            </a:r>
            <a:endParaRPr lang="ru-RU" sz="2200" b="1" i="1">
              <a:latin typeface="Times New Roman" pitchFamily="18" charset="0"/>
              <a:cs typeface="Times New Roman" pitchFamily="18" charset="0"/>
            </a:endParaRPr>
          </a:p>
          <a:p>
            <a:pPr indent="571500" algn="r" eaLnBrk="0" hangingPunct="0"/>
            <a:r>
              <a:rPr lang="kk-KZ" sz="2200" b="1" i="1">
                <a:latin typeface="Times New Roman" pitchFamily="18" charset="0"/>
                <a:cs typeface="Times New Roman" pitchFamily="18" charset="0"/>
              </a:rPr>
              <a:t>Н.Ә.Назарбаев</a:t>
            </a:r>
          </a:p>
        </p:txBody>
      </p:sp>
      <p:sp>
        <p:nvSpPr>
          <p:cNvPr id="14338" name="Rectangle 2"/>
          <p:cNvSpPr>
            <a:spLocks noChangeArrowheads="1"/>
          </p:cNvSpPr>
          <p:nvPr/>
        </p:nvSpPr>
        <p:spPr bwMode="auto">
          <a:xfrm>
            <a:off x="-357188" y="1143000"/>
            <a:ext cx="9664701" cy="5862638"/>
          </a:xfrm>
          <a:prstGeom prst="rect">
            <a:avLst/>
          </a:prstGeom>
          <a:noFill/>
          <a:ln w="9525">
            <a:noFill/>
            <a:miter lim="800000"/>
            <a:headEnd/>
            <a:tailEnd/>
          </a:ln>
        </p:spPr>
        <p:txBody>
          <a:bodyPr wrap="none" anchor="ctr">
            <a:spAutoFit/>
          </a:bodyPr>
          <a:lstStyle/>
          <a:p>
            <a:pPr indent="571500"/>
            <a:r>
              <a:rPr lang="kk-KZ" sz="2500" b="1" i="1">
                <a:latin typeface="Times New Roman" pitchFamily="18" charset="0"/>
                <a:cs typeface="Times New Roman" pitchFamily="18" charset="0"/>
              </a:rPr>
              <a:t>	ХХІ ғасыр – бұл ақпараттық қоғам дәуірі, технологиялық </a:t>
            </a:r>
          </a:p>
          <a:p>
            <a:pPr indent="571500"/>
            <a:r>
              <a:rPr lang="kk-KZ" sz="2500" b="1" i="1">
                <a:latin typeface="Times New Roman" pitchFamily="18" charset="0"/>
                <a:cs typeface="Times New Roman" pitchFamily="18" charset="0"/>
              </a:rPr>
              <a:t>мәдениет дәуірі, айналадағы дүниеге, адамның денсаулығына, </a:t>
            </a:r>
          </a:p>
          <a:p>
            <a:pPr indent="571500"/>
            <a:r>
              <a:rPr lang="kk-KZ" sz="2500" b="1" i="1">
                <a:latin typeface="Times New Roman" pitchFamily="18" charset="0"/>
                <a:cs typeface="Times New Roman" pitchFamily="18" charset="0"/>
              </a:rPr>
              <a:t>кәсіби мәдениеттілігіне мұқият қарайтын дәуір. Бүгінгі </a:t>
            </a:r>
          </a:p>
          <a:p>
            <a:pPr indent="571500"/>
            <a:r>
              <a:rPr lang="kk-KZ" sz="2500" b="1" i="1">
                <a:latin typeface="Times New Roman" pitchFamily="18" charset="0"/>
                <a:cs typeface="Times New Roman" pitchFamily="18" charset="0"/>
              </a:rPr>
              <a:t>білім мазмұны мұғалім мен оқушының арасындағы </a:t>
            </a:r>
          </a:p>
          <a:p>
            <a:pPr indent="571500"/>
            <a:r>
              <a:rPr lang="kk-KZ" sz="2500" b="1" i="1">
                <a:latin typeface="Times New Roman" pitchFamily="18" charset="0"/>
                <a:cs typeface="Times New Roman" pitchFamily="18" charset="0"/>
              </a:rPr>
              <a:t>	Байланысты субъективті деңгейде көтерудегі </a:t>
            </a:r>
          </a:p>
          <a:p>
            <a:pPr indent="571500"/>
            <a:r>
              <a:rPr lang="kk-KZ" sz="2500" b="1" i="1">
                <a:latin typeface="Times New Roman" pitchFamily="18" charset="0"/>
                <a:cs typeface="Times New Roman" pitchFamily="18" charset="0"/>
              </a:rPr>
              <a:t>демократиялық бастамалардың барлығы мұғалімдер </a:t>
            </a:r>
          </a:p>
          <a:p>
            <a:pPr indent="571500"/>
            <a:r>
              <a:rPr lang="kk-KZ" sz="2500" b="1" i="1">
                <a:latin typeface="Times New Roman" pitchFamily="18" charset="0"/>
                <a:cs typeface="Times New Roman" pitchFamily="18" charset="0"/>
              </a:rPr>
              <a:t>арқылы жүзеге асырылады. Бүгінгі мұғалімге тек пән </a:t>
            </a:r>
          </a:p>
          <a:p>
            <a:pPr indent="571500"/>
            <a:r>
              <a:rPr lang="kk-KZ" sz="2500" b="1" i="1">
                <a:latin typeface="Times New Roman" pitchFamily="18" charset="0"/>
                <a:cs typeface="Times New Roman" pitchFamily="18" charset="0"/>
              </a:rPr>
              <a:t>мұғалімі ретінде қабылдау олқылық көрсетеді. Мұғалім </a:t>
            </a:r>
          </a:p>
          <a:p>
            <a:pPr indent="571500"/>
            <a:r>
              <a:rPr lang="kk-KZ" sz="2500" b="1" i="1">
                <a:latin typeface="Times New Roman" pitchFamily="18" charset="0"/>
                <a:cs typeface="Times New Roman" pitchFamily="18" charset="0"/>
              </a:rPr>
              <a:t>қоғам айнасы. Ертеңгі күнімізге аттамас бұрын бүгінгі</a:t>
            </a:r>
          </a:p>
          <a:p>
            <a:pPr indent="571500"/>
            <a:r>
              <a:rPr lang="kk-KZ" sz="2500" b="1" i="1">
                <a:latin typeface="Times New Roman" pitchFamily="18" charset="0"/>
                <a:cs typeface="Times New Roman" pitchFamily="18" charset="0"/>
              </a:rPr>
              <a:t>ұстаздың кім екендігіне баға беріп көрейік. Бүгінгі мұғалім </a:t>
            </a:r>
          </a:p>
          <a:p>
            <a:pPr indent="571500" eaLnBrk="0" hangingPunct="0"/>
            <a:r>
              <a:rPr lang="kk-KZ" sz="2500" b="1" i="1">
                <a:latin typeface="Times New Roman" pitchFamily="18" charset="0"/>
                <a:cs typeface="Times New Roman" pitchFamily="18" charset="0"/>
              </a:rPr>
              <a:t>ата-ана, бала бағбаны, қоғам қайраткері. Мұғалім – </a:t>
            </a:r>
          </a:p>
          <a:p>
            <a:pPr indent="571500" eaLnBrk="0" hangingPunct="0"/>
            <a:r>
              <a:rPr lang="kk-KZ" sz="2500" b="1" i="1">
                <a:latin typeface="Times New Roman" pitchFamily="18" charset="0"/>
                <a:cs typeface="Times New Roman" pitchFamily="18" charset="0"/>
              </a:rPr>
              <a:t>оқытушы, мұғалім – ұстаз, мұғалім – оқулық авторы, </a:t>
            </a:r>
          </a:p>
          <a:p>
            <a:pPr indent="571500" eaLnBrk="0" hangingPunct="0"/>
            <a:r>
              <a:rPr lang="kk-KZ" sz="2500" b="1" i="1">
                <a:latin typeface="Times New Roman" pitchFamily="18" charset="0"/>
                <a:cs typeface="Times New Roman" pitchFamily="18" charset="0"/>
              </a:rPr>
              <a:t>мұғалім – технолог, мұғалім-жаңалықты дәріптеуші, </a:t>
            </a:r>
          </a:p>
          <a:p>
            <a:pPr indent="571500" eaLnBrk="0" hangingPunct="0"/>
            <a:r>
              <a:rPr lang="kk-KZ" sz="2500" b="1" i="1">
                <a:latin typeface="Times New Roman" pitchFamily="18" charset="0"/>
                <a:cs typeface="Times New Roman" pitchFamily="18" charset="0"/>
              </a:rPr>
              <a:t>таратушы. </a:t>
            </a:r>
          </a:p>
          <a:p>
            <a:pPr indent="571500" eaLnBrk="0" hangingPunct="0"/>
            <a:r>
              <a:rPr lang="kk-KZ" sz="2500" b="1" i="1">
                <a:latin typeface="Times New Roman" pitchFamily="18" charset="0"/>
                <a:cs typeface="Times New Roman" pitchFamily="18" charset="0"/>
              </a:rPr>
              <a:t>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extBox 2"/>
          <p:cNvSpPr txBox="1">
            <a:spLocks noChangeArrowheads="1"/>
          </p:cNvSpPr>
          <p:nvPr/>
        </p:nvSpPr>
        <p:spPr bwMode="auto">
          <a:xfrm>
            <a:off x="500063" y="785813"/>
            <a:ext cx="8358187" cy="5262562"/>
          </a:xfrm>
          <a:prstGeom prst="rect">
            <a:avLst/>
          </a:prstGeom>
          <a:noFill/>
          <a:ln w="9525">
            <a:noFill/>
            <a:miter lim="800000"/>
            <a:headEnd/>
            <a:tailEnd/>
          </a:ln>
        </p:spPr>
        <p:txBody>
          <a:bodyPr>
            <a:spAutoFit/>
          </a:bodyPr>
          <a:lstStyle/>
          <a:p>
            <a:pPr algn="just"/>
            <a:r>
              <a:rPr lang="kk-KZ" sz="2600" b="1" i="1">
                <a:latin typeface="Times New Roman" pitchFamily="18" charset="0"/>
                <a:cs typeface="Times New Roman" pitchFamily="18" charset="0"/>
              </a:rPr>
              <a:t>Қазіргі таңда дәстүрлі оқыту әдістемесінің заман </a:t>
            </a:r>
          </a:p>
          <a:p>
            <a:pPr algn="just"/>
            <a:r>
              <a:rPr lang="kk-KZ" sz="2600" b="1" i="1">
                <a:latin typeface="Times New Roman" pitchFamily="18" charset="0"/>
                <a:cs typeface="Times New Roman" pitchFamily="18" charset="0"/>
              </a:rPr>
              <a:t>талабына сай толық білім беруге, меңгертуге кепілдік </a:t>
            </a:r>
          </a:p>
          <a:p>
            <a:pPr algn="just"/>
            <a:r>
              <a:rPr lang="kk-KZ" sz="2600" b="1" i="1">
                <a:latin typeface="Times New Roman" pitchFamily="18" charset="0"/>
                <a:cs typeface="Times New Roman" pitchFamily="18" charset="0"/>
              </a:rPr>
              <a:t>бермейтіндігін мектеп тәжірибесі көрсетіп отыр. </a:t>
            </a:r>
          </a:p>
          <a:p>
            <a:pPr algn="just"/>
            <a:r>
              <a:rPr lang="kk-KZ" sz="2600" b="1" i="1">
                <a:latin typeface="Times New Roman" pitchFamily="18" charset="0"/>
                <a:cs typeface="Times New Roman" pitchFamily="18" charset="0"/>
              </a:rPr>
              <a:t>Сондықтан жаңартылған әдістемелік жүйенің оқыту </a:t>
            </a:r>
          </a:p>
          <a:p>
            <a:pPr algn="just"/>
            <a:r>
              <a:rPr lang="kk-KZ" sz="2600" b="1" i="1">
                <a:latin typeface="Times New Roman" pitchFamily="18" charset="0"/>
                <a:cs typeface="Times New Roman" pitchFamily="18" charset="0"/>
              </a:rPr>
              <a:t>процесінде іске асу үшін оны технологияландыру қажеттілігі туады. Білім беру үрдісін ақпараттандыру – жаңа ақпараттық технологияларды пайдалану арқылы дамыта </a:t>
            </a:r>
          </a:p>
          <a:p>
            <a:pPr algn="just"/>
            <a:r>
              <a:rPr lang="kk-KZ" sz="2600" b="1" i="1">
                <a:latin typeface="Times New Roman" pitchFamily="18" charset="0"/>
                <a:cs typeface="Times New Roman" pitchFamily="18" charset="0"/>
              </a:rPr>
              <a:t>оқыту, дара тұлғаны бағыттап оқыту </a:t>
            </a:r>
          </a:p>
          <a:p>
            <a:pPr algn="just"/>
            <a:r>
              <a:rPr lang="kk-KZ" sz="2600" b="1" i="1">
                <a:latin typeface="Times New Roman" pitchFamily="18" charset="0"/>
                <a:cs typeface="Times New Roman" pitchFamily="18" charset="0"/>
              </a:rPr>
              <a:t>мақсаттарын жүзеге асыра отырып, оқу-тәрбие</a:t>
            </a:r>
          </a:p>
          <a:p>
            <a:pPr algn="just"/>
            <a:r>
              <a:rPr lang="kk-KZ" sz="2600" b="1" i="1">
                <a:latin typeface="Times New Roman" pitchFamily="18" charset="0"/>
                <a:cs typeface="Times New Roman" pitchFamily="18" charset="0"/>
              </a:rPr>
              <a:t> үрдісінің барлық деңгейлерінің тиімділігі </a:t>
            </a:r>
          </a:p>
          <a:p>
            <a:pPr algn="just"/>
            <a:r>
              <a:rPr lang="kk-KZ" sz="2600" b="1" i="1">
                <a:latin typeface="Times New Roman" pitchFamily="18" charset="0"/>
                <a:cs typeface="Times New Roman" pitchFamily="18" charset="0"/>
              </a:rPr>
              <a:t>мен сапасын жоғарлатуды көздейді. </a:t>
            </a:r>
            <a:endParaRPr lang="ru-RU" sz="2600" b="1" i="1">
              <a:latin typeface="Times New Roman" pitchFamily="18" charset="0"/>
              <a:cs typeface="Times New Roman" pitchFamily="18" charset="0"/>
            </a:endParaRPr>
          </a:p>
          <a:p>
            <a:endParaRPr lang="ru-RU" sz="2400" b="1" i="1">
              <a:latin typeface="Times New Roman" pitchFamily="18" charset="0"/>
              <a:cs typeface="Times New Roman" pitchFamily="18" charset="0"/>
            </a:endParaRPr>
          </a:p>
        </p:txBody>
      </p:sp>
      <p:pic>
        <p:nvPicPr>
          <p:cNvPr id="15362" name="Picture 20" descr="139"/>
          <p:cNvPicPr>
            <a:picLocks noChangeAspect="1" noChangeArrowheads="1" noCrop="1"/>
          </p:cNvPicPr>
          <p:nvPr/>
        </p:nvPicPr>
        <p:blipFill>
          <a:blip r:embed="rId2"/>
          <a:srcRect/>
          <a:stretch>
            <a:fillRect/>
          </a:stretch>
        </p:blipFill>
        <p:spPr bwMode="auto">
          <a:xfrm>
            <a:off x="5214938" y="6257925"/>
            <a:ext cx="3703637" cy="600075"/>
          </a:xfrm>
          <a:prstGeom prst="rect">
            <a:avLst/>
          </a:prstGeom>
          <a:noFill/>
          <a:ln w="9525">
            <a:noFill/>
            <a:miter lim="800000"/>
            <a:headEnd/>
            <a:tailEnd/>
          </a:ln>
        </p:spPr>
      </p:pic>
      <p:pic>
        <p:nvPicPr>
          <p:cNvPr id="15363" name="Picture 20" descr="139"/>
          <p:cNvPicPr>
            <a:picLocks noChangeAspect="1" noChangeArrowheads="1" noCrop="1"/>
          </p:cNvPicPr>
          <p:nvPr/>
        </p:nvPicPr>
        <p:blipFill>
          <a:blip r:embed="rId2"/>
          <a:srcRect/>
          <a:stretch>
            <a:fillRect/>
          </a:stretch>
        </p:blipFill>
        <p:spPr bwMode="auto">
          <a:xfrm>
            <a:off x="500063" y="6257925"/>
            <a:ext cx="3643312" cy="600075"/>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TextBox 1"/>
          <p:cNvSpPr txBox="1">
            <a:spLocks noChangeArrowheads="1"/>
          </p:cNvSpPr>
          <p:nvPr/>
        </p:nvSpPr>
        <p:spPr bwMode="auto">
          <a:xfrm>
            <a:off x="214313" y="500063"/>
            <a:ext cx="8864600" cy="5478462"/>
          </a:xfrm>
          <a:prstGeom prst="rect">
            <a:avLst/>
          </a:prstGeom>
          <a:noFill/>
          <a:ln w="9525">
            <a:noFill/>
            <a:miter lim="800000"/>
            <a:headEnd/>
            <a:tailEnd/>
          </a:ln>
        </p:spPr>
        <p:txBody>
          <a:bodyPr wrap="none">
            <a:spAutoFit/>
          </a:bodyPr>
          <a:lstStyle/>
          <a:p>
            <a:r>
              <a:rPr lang="kk-KZ" sz="2500" b="1" i="1">
                <a:latin typeface="Times New Roman" pitchFamily="18" charset="0"/>
                <a:cs typeface="Times New Roman" pitchFamily="18" charset="0"/>
              </a:rPr>
              <a:t>Электрондық оқулықпен оқытудың негізгі мақсаты:</a:t>
            </a:r>
          </a:p>
          <a:p>
            <a:r>
              <a:rPr lang="kk-KZ" sz="2500" b="1" i="1">
                <a:latin typeface="Times New Roman" pitchFamily="18" charset="0"/>
                <a:cs typeface="Times New Roman" pitchFamily="18" charset="0"/>
              </a:rPr>
              <a:t> Оқыту үрдісін үздіксіз және толық деңгейде бақылау, </a:t>
            </a:r>
          </a:p>
          <a:p>
            <a:r>
              <a:rPr lang="kk-KZ" sz="2500" b="1" i="1">
                <a:latin typeface="Times New Roman" pitchFamily="18" charset="0"/>
                <a:cs typeface="Times New Roman" pitchFamily="18" charset="0"/>
              </a:rPr>
              <a:t>сонымен қатар ақпараттық ізденіс қабілетін дамыту. </a:t>
            </a:r>
            <a:endParaRPr lang="ru-RU" sz="2500" b="1" i="1">
              <a:latin typeface="Times New Roman" pitchFamily="18" charset="0"/>
              <a:cs typeface="Times New Roman" pitchFamily="18" charset="0"/>
            </a:endParaRPr>
          </a:p>
          <a:p>
            <a:r>
              <a:rPr lang="kk-KZ" sz="2500" b="1" i="1">
                <a:latin typeface="Times New Roman" pitchFamily="18" charset="0"/>
                <a:cs typeface="Times New Roman" pitchFamily="18" charset="0"/>
              </a:rPr>
              <a:t>Компьютерлік оқыту үрдісінің құрылымдық сызбасын </a:t>
            </a:r>
          </a:p>
          <a:p>
            <a:r>
              <a:rPr lang="kk-KZ" sz="2500" b="1" i="1">
                <a:latin typeface="Times New Roman" pitchFamily="18" charset="0"/>
                <a:cs typeface="Times New Roman" pitchFamily="18" charset="0"/>
              </a:rPr>
              <a:t>қарастырайық. Оның құраушы элементтері мұғалім, </a:t>
            </a:r>
          </a:p>
          <a:p>
            <a:r>
              <a:rPr lang="kk-KZ" sz="2500" b="1" i="1">
                <a:latin typeface="Times New Roman" pitchFamily="18" charset="0"/>
                <a:cs typeface="Times New Roman" pitchFamily="18" charset="0"/>
              </a:rPr>
              <a:t>оқушы, дидактикалық материалдар мен дербес компьютер. </a:t>
            </a:r>
          </a:p>
          <a:p>
            <a:r>
              <a:rPr lang="kk-KZ" sz="2500" b="1" i="1">
                <a:latin typeface="Times New Roman" pitchFamily="18" charset="0"/>
                <a:cs typeface="Times New Roman" pitchFamily="18" charset="0"/>
              </a:rPr>
              <a:t>Осы элементтердің барлығы да бір-біріне өзара әсер ететін</a:t>
            </a:r>
          </a:p>
          <a:p>
            <a:r>
              <a:rPr lang="kk-KZ" sz="2500" b="1" i="1">
                <a:latin typeface="Times New Roman" pitchFamily="18" charset="0"/>
                <a:cs typeface="Times New Roman" pitchFamily="18" charset="0"/>
              </a:rPr>
              <a:t> ақпараттар ағынымен байланысқан. Осы құрылымда </a:t>
            </a:r>
          </a:p>
          <a:p>
            <a:r>
              <a:rPr lang="kk-KZ" sz="2500" b="1" i="1">
                <a:latin typeface="Times New Roman" pitchFamily="18" charset="0"/>
                <a:cs typeface="Times New Roman" pitchFamily="18" charset="0"/>
              </a:rPr>
              <a:t>алғашқы маңызды аспект ролін мұғалім мен оқушының </a:t>
            </a:r>
          </a:p>
          <a:p>
            <a:r>
              <a:rPr lang="kk-KZ" sz="2500" b="1" i="1">
                <a:latin typeface="Times New Roman" pitchFamily="18" charset="0"/>
                <a:cs typeface="Times New Roman" pitchFamily="18" charset="0"/>
              </a:rPr>
              <a:t>компьютерлік сауаттылығын қамтамасыз етуі, яғни </a:t>
            </a:r>
          </a:p>
          <a:p>
            <a:r>
              <a:rPr lang="kk-KZ" sz="2500" b="1" i="1">
                <a:latin typeface="Times New Roman" pitchFamily="18" charset="0"/>
                <a:cs typeface="Times New Roman" pitchFamily="18" charset="0"/>
              </a:rPr>
              <a:t>олардың компьютермен және оның сыртқы </a:t>
            </a:r>
          </a:p>
          <a:p>
            <a:r>
              <a:rPr lang="kk-KZ" sz="2500" b="1" i="1">
                <a:latin typeface="Times New Roman" pitchFamily="18" charset="0"/>
                <a:cs typeface="Times New Roman" pitchFamily="18" charset="0"/>
              </a:rPr>
              <a:t>құрылымдарымен жұмыс істей білу деңгейлері, </a:t>
            </a:r>
          </a:p>
          <a:p>
            <a:r>
              <a:rPr lang="kk-KZ" sz="2500" b="1" i="1">
                <a:latin typeface="Times New Roman" pitchFamily="18" charset="0"/>
                <a:cs typeface="Times New Roman" pitchFamily="18" charset="0"/>
              </a:rPr>
              <a:t>компьютердің жалпы қызмет ету принциптерін түсінуі, </a:t>
            </a:r>
          </a:p>
          <a:p>
            <a:r>
              <a:rPr lang="kk-KZ" sz="2500" b="1" i="1">
                <a:latin typeface="Times New Roman" pitchFamily="18" charset="0"/>
                <a:cs typeface="Times New Roman" pitchFamily="18" charset="0"/>
              </a:rPr>
              <a:t>осы жүйенің жалпы мүмкіндіктерін ұғынуы саналады. </a:t>
            </a:r>
            <a:endParaRPr lang="ru-RU" sz="2500" b="1" i="1">
              <a:latin typeface="Times New Roman" pitchFamily="18" charset="0"/>
              <a:cs typeface="Times New Roman" pitchFamily="18" charset="0"/>
            </a:endParaRPr>
          </a:p>
        </p:txBody>
      </p:sp>
      <p:pic>
        <p:nvPicPr>
          <p:cNvPr id="16386" name="Picture 20" descr="139"/>
          <p:cNvPicPr>
            <a:picLocks noChangeAspect="1" noChangeArrowheads="1" noCrop="1"/>
          </p:cNvPicPr>
          <p:nvPr/>
        </p:nvPicPr>
        <p:blipFill>
          <a:blip r:embed="rId2"/>
          <a:srcRect/>
          <a:stretch>
            <a:fillRect/>
          </a:stretch>
        </p:blipFill>
        <p:spPr bwMode="auto">
          <a:xfrm>
            <a:off x="500063" y="6257925"/>
            <a:ext cx="3643312" cy="600075"/>
          </a:xfrm>
          <a:prstGeom prst="rect">
            <a:avLst/>
          </a:prstGeom>
          <a:noFill/>
          <a:ln w="9525">
            <a:noFill/>
            <a:miter lim="800000"/>
            <a:headEnd/>
            <a:tailEnd/>
          </a:ln>
        </p:spPr>
      </p:pic>
      <p:pic>
        <p:nvPicPr>
          <p:cNvPr id="16387" name="Picture 20" descr="139"/>
          <p:cNvPicPr>
            <a:picLocks noChangeAspect="1" noChangeArrowheads="1" noCrop="1"/>
          </p:cNvPicPr>
          <p:nvPr/>
        </p:nvPicPr>
        <p:blipFill>
          <a:blip r:embed="rId2"/>
          <a:srcRect/>
          <a:stretch>
            <a:fillRect/>
          </a:stretch>
        </p:blipFill>
        <p:spPr bwMode="auto">
          <a:xfrm>
            <a:off x="5072063" y="6257925"/>
            <a:ext cx="3643312" cy="600075"/>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TextBox 1"/>
          <p:cNvSpPr txBox="1">
            <a:spLocks noChangeArrowheads="1"/>
          </p:cNvSpPr>
          <p:nvPr/>
        </p:nvSpPr>
        <p:spPr bwMode="auto">
          <a:xfrm>
            <a:off x="428625" y="1000125"/>
            <a:ext cx="8286750" cy="5094288"/>
          </a:xfrm>
          <a:prstGeom prst="rect">
            <a:avLst/>
          </a:prstGeom>
          <a:noFill/>
          <a:ln w="9525">
            <a:noFill/>
            <a:miter lim="800000"/>
            <a:headEnd/>
            <a:tailEnd/>
          </a:ln>
        </p:spPr>
        <p:txBody>
          <a:bodyPr>
            <a:spAutoFit/>
          </a:bodyPr>
          <a:lstStyle/>
          <a:p>
            <a:pPr algn="just"/>
            <a:r>
              <a:rPr lang="kk-KZ" sz="2500" b="1" i="1">
                <a:latin typeface="Times New Roman" pitchFamily="18" charset="0"/>
                <a:cs typeface="Times New Roman" pitchFamily="18" charset="0"/>
              </a:rPr>
              <a:t>Дәстүрлі оқыту меңгерудің 4 деңгейінің (репродуктивтік, алгоритмдік, эвристикалық, шығармашылық) тек алғашқы екеуін ғана қамтиды, нәтижесінде материалдар жеткілікті дәреже меңгерілмейді, білімнің жүйелілігі, беріктілігі қалыптаспайды. Компьютердің көмегімен тақырыпты оқу, зерттеу негізінде меңгеруді эвристикалық және шығармашылық деңгейге жатқызуға болады. Оқушылар электронды оқулықтан оқығанын, көргенін елестете отырып тақырыпқа берілген тест  сұрақтарын шешеді. Ал электронды оқулықта тест сұрақтары күрделенген тест және жеңілдетілген тест түрінде болады.</a:t>
            </a:r>
            <a:endParaRPr lang="ru-RU" sz="2500" b="1" i="1">
              <a:latin typeface="Times New Roman" pitchFamily="18" charset="0"/>
              <a:cs typeface="Times New Roman" pitchFamily="18" charset="0"/>
            </a:endParaRPr>
          </a:p>
        </p:txBody>
      </p:sp>
      <p:pic>
        <p:nvPicPr>
          <p:cNvPr id="17410" name="Picture 20" descr="139"/>
          <p:cNvPicPr>
            <a:picLocks noChangeAspect="1" noChangeArrowheads="1" noCrop="1"/>
          </p:cNvPicPr>
          <p:nvPr/>
        </p:nvPicPr>
        <p:blipFill>
          <a:blip r:embed="rId2"/>
          <a:srcRect/>
          <a:stretch>
            <a:fillRect/>
          </a:stretch>
        </p:blipFill>
        <p:spPr bwMode="auto">
          <a:xfrm>
            <a:off x="500063" y="6257925"/>
            <a:ext cx="3643312" cy="600075"/>
          </a:xfrm>
          <a:prstGeom prst="rect">
            <a:avLst/>
          </a:prstGeom>
          <a:noFill/>
          <a:ln w="9525">
            <a:noFill/>
            <a:miter lim="800000"/>
            <a:headEnd/>
            <a:tailEnd/>
          </a:ln>
        </p:spPr>
      </p:pic>
      <p:pic>
        <p:nvPicPr>
          <p:cNvPr id="17411" name="Picture 20" descr="139"/>
          <p:cNvPicPr>
            <a:picLocks noChangeAspect="1" noChangeArrowheads="1" noCrop="1"/>
          </p:cNvPicPr>
          <p:nvPr/>
        </p:nvPicPr>
        <p:blipFill>
          <a:blip r:embed="rId2"/>
          <a:srcRect/>
          <a:stretch>
            <a:fillRect/>
          </a:stretch>
        </p:blipFill>
        <p:spPr bwMode="auto">
          <a:xfrm>
            <a:off x="4857750" y="6257925"/>
            <a:ext cx="3643313" cy="600075"/>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142875" y="357188"/>
            <a:ext cx="8786813" cy="6248400"/>
          </a:xfrm>
          <a:prstGeom prst="rect">
            <a:avLst/>
          </a:prstGeom>
          <a:noFill/>
          <a:ln w="9525">
            <a:noFill/>
            <a:miter lim="800000"/>
            <a:headEnd/>
            <a:tailEnd/>
          </a:ln>
          <a:effectLst/>
        </p:spPr>
        <p:txBody>
          <a:bodyPr anchor="ctr">
            <a:spAutoFit/>
          </a:bodyPr>
          <a:lstStyle/>
          <a:p>
            <a:pPr indent="228600" algn="just">
              <a:tabLst>
                <a:tab pos="571500" algn="l"/>
              </a:tabLst>
            </a:pPr>
            <a:r>
              <a:rPr lang="kk-KZ" sz="2500" b="1" i="1">
                <a:latin typeface="Times New Roman" pitchFamily="18" charset="0"/>
                <a:cs typeface="Times New Roman" pitchFamily="18" charset="0"/>
              </a:rPr>
              <a:t>Қорыта айтқанда компьютерді сабақта қолдану барысында оқушылар: </a:t>
            </a:r>
            <a:endParaRPr lang="ru-RU" sz="2500" b="1" i="1">
              <a:latin typeface="Times New Roman" pitchFamily="18" charset="0"/>
              <a:cs typeface="Times New Roman" pitchFamily="18" charset="0"/>
            </a:endParaRPr>
          </a:p>
          <a:p>
            <a:pPr indent="228600" algn="just" eaLnBrk="0" hangingPunct="0">
              <a:buFontTx/>
              <a:buChar char="•"/>
              <a:tabLst>
                <a:tab pos="571500" algn="l"/>
              </a:tabLst>
            </a:pPr>
            <a:r>
              <a:rPr lang="kk-KZ" sz="2500" b="1" i="1">
                <a:latin typeface="Times New Roman" pitchFamily="18" charset="0"/>
                <a:cs typeface="Times New Roman" pitchFamily="18" charset="0"/>
              </a:rPr>
              <a:t>Қарастырылып отырған тақырыптың мағынасын терең түсінеді;</a:t>
            </a:r>
            <a:endParaRPr lang="ru-RU" sz="2500" b="1" i="1">
              <a:latin typeface="Times New Roman" pitchFamily="18" charset="0"/>
              <a:cs typeface="Times New Roman" pitchFamily="18" charset="0"/>
            </a:endParaRPr>
          </a:p>
          <a:p>
            <a:pPr indent="228600" algn="just" eaLnBrk="0" hangingPunct="0">
              <a:tabLst>
                <a:tab pos="571500" algn="l"/>
              </a:tabLst>
            </a:pPr>
            <a:r>
              <a:rPr lang="kk-KZ" sz="2500" b="1" i="1">
                <a:latin typeface="Times New Roman" pitchFamily="18" charset="0"/>
                <a:cs typeface="Times New Roman" pitchFamily="18" charset="0"/>
              </a:rPr>
              <a:t>2.          Оқушы жұмысты орындау барысында ғылыми зерттеу жұмысына тартылады, оның бойында зерттеушілік қабілет пен ынта қалыптаса бастайды. </a:t>
            </a:r>
            <a:endParaRPr lang="ru-RU" sz="2500" b="1" i="1">
              <a:latin typeface="Times New Roman" pitchFamily="18" charset="0"/>
              <a:cs typeface="Times New Roman" pitchFamily="18" charset="0"/>
            </a:endParaRPr>
          </a:p>
          <a:p>
            <a:pPr indent="228600" algn="just" eaLnBrk="0" hangingPunct="0">
              <a:tabLst>
                <a:tab pos="571500" algn="l"/>
              </a:tabLst>
            </a:pPr>
            <a:r>
              <a:rPr lang="kk-KZ" sz="2500" b="1" i="1">
                <a:latin typeface="Times New Roman" pitchFamily="18" charset="0"/>
                <a:cs typeface="Times New Roman" pitchFamily="18" charset="0"/>
              </a:rPr>
              <a:t>Кез келген  пән мұғалімін компьютерлік кабинетке тартып отырған не? Ең бірінші кезекте сабақты түрлендіру және оқушылардың пәнге деген қызығушылығын арттыру. Компьютерлік сыныпта өткен сабақта үйреншікті тыныштық жоқ. Сабақ кезінде оқушылар проблемаларды талқылайды, сабақтың барысын қызығушылықпен бақылайды. Бұл кезде мұғалім – оқушы арақашықтығын ұстау болмайды.  </a:t>
            </a:r>
            <a:endParaRPr lang="ru-RU" sz="2500" b="1" i="1">
              <a:latin typeface="Times New Roman" pitchFamily="18" charset="0"/>
              <a:cs typeface="Times New Roman" pitchFamily="18" charset="0"/>
            </a:endParaRPr>
          </a:p>
          <a:p>
            <a:pPr indent="228600" algn="just" eaLnBrk="0" hangingPunct="0">
              <a:tabLst>
                <a:tab pos="571500" algn="l"/>
              </a:tabLst>
            </a:pPr>
            <a:endParaRPr lang="ru-RU" sz="2500" b="1" i="1">
              <a:latin typeface="Times New Roman" pitchFamily="18" charset="0"/>
              <a:cs typeface="Times New Roman" pitchFamily="18" charset="0"/>
            </a:endParaRPr>
          </a:p>
        </p:txBody>
      </p:sp>
      <p:pic>
        <p:nvPicPr>
          <p:cNvPr id="18434" name="Picture 20" descr="139"/>
          <p:cNvPicPr>
            <a:picLocks noChangeAspect="1" noChangeArrowheads="1" noCrop="1"/>
          </p:cNvPicPr>
          <p:nvPr/>
        </p:nvPicPr>
        <p:blipFill>
          <a:blip r:embed="rId2"/>
          <a:srcRect/>
          <a:stretch>
            <a:fillRect/>
          </a:stretch>
        </p:blipFill>
        <p:spPr bwMode="auto">
          <a:xfrm>
            <a:off x="500063" y="6257925"/>
            <a:ext cx="3643312" cy="600075"/>
          </a:xfrm>
          <a:prstGeom prst="rect">
            <a:avLst/>
          </a:prstGeom>
          <a:noFill/>
          <a:ln w="9525">
            <a:noFill/>
            <a:miter lim="800000"/>
            <a:headEnd/>
            <a:tailEnd/>
          </a:ln>
        </p:spPr>
      </p:pic>
      <p:pic>
        <p:nvPicPr>
          <p:cNvPr id="18435" name="Picture 20" descr="139"/>
          <p:cNvPicPr>
            <a:picLocks noChangeAspect="1" noChangeArrowheads="1" noCrop="1"/>
          </p:cNvPicPr>
          <p:nvPr/>
        </p:nvPicPr>
        <p:blipFill>
          <a:blip r:embed="rId2"/>
          <a:srcRect/>
          <a:stretch>
            <a:fillRect/>
          </a:stretch>
        </p:blipFill>
        <p:spPr bwMode="auto">
          <a:xfrm>
            <a:off x="5143500" y="6257925"/>
            <a:ext cx="3643313" cy="600075"/>
          </a:xfrm>
          <a:prstGeom prst="rect">
            <a:avLst/>
          </a:prstGeom>
          <a:noFill/>
          <a:ln w="9525">
            <a:noFill/>
            <a:miter lim="800000"/>
            <a:headEnd/>
            <a:tailEnd/>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TextBox 2"/>
          <p:cNvSpPr txBox="1">
            <a:spLocks noChangeArrowheads="1"/>
          </p:cNvSpPr>
          <p:nvPr/>
        </p:nvSpPr>
        <p:spPr bwMode="auto">
          <a:xfrm>
            <a:off x="785813" y="571500"/>
            <a:ext cx="2071687" cy="369888"/>
          </a:xfrm>
          <a:prstGeom prst="rect">
            <a:avLst/>
          </a:prstGeom>
          <a:noFill/>
          <a:ln w="9525">
            <a:noFill/>
            <a:miter lim="800000"/>
            <a:headEnd/>
            <a:tailEnd/>
          </a:ln>
        </p:spPr>
        <p:txBody>
          <a:bodyPr>
            <a:spAutoFit/>
          </a:bodyPr>
          <a:lstStyle/>
          <a:p>
            <a:endParaRPr lang="ru-RU">
              <a:latin typeface="Calibri" pitchFamily="34" charset="0"/>
            </a:endParaRPr>
          </a:p>
        </p:txBody>
      </p:sp>
      <p:sp>
        <p:nvSpPr>
          <p:cNvPr id="19458" name="Rectangle 1"/>
          <p:cNvSpPr>
            <a:spLocks noChangeArrowheads="1"/>
          </p:cNvSpPr>
          <p:nvPr/>
        </p:nvSpPr>
        <p:spPr bwMode="auto">
          <a:xfrm>
            <a:off x="0" y="0"/>
            <a:ext cx="9144000" cy="830263"/>
          </a:xfrm>
          <a:prstGeom prst="rect">
            <a:avLst/>
          </a:prstGeom>
          <a:noFill/>
          <a:ln w="9525">
            <a:noFill/>
            <a:miter lim="800000"/>
            <a:headEnd/>
            <a:tailEnd/>
          </a:ln>
        </p:spPr>
        <p:txBody>
          <a:bodyPr anchor="ctr">
            <a:spAutoFit/>
          </a:bodyPr>
          <a:lstStyle/>
          <a:p>
            <a:pPr indent="571500" algn="ctr"/>
            <a:r>
              <a:rPr lang="kk-KZ" sz="2400" b="1" i="1">
                <a:latin typeface="Times New Roman" pitchFamily="18" charset="0"/>
                <a:cs typeface="Times New Roman" pitchFamily="18" charset="0"/>
              </a:rPr>
              <a:t>Енді электронды оқулықты пайдаланудың тиімді және </a:t>
            </a:r>
            <a:endParaRPr lang="ru-RU" sz="2400" b="1" i="1">
              <a:latin typeface="Times New Roman" pitchFamily="18" charset="0"/>
              <a:cs typeface="Times New Roman" pitchFamily="18" charset="0"/>
            </a:endParaRPr>
          </a:p>
          <a:p>
            <a:pPr indent="571500" algn="ctr" eaLnBrk="0" hangingPunct="0"/>
            <a:r>
              <a:rPr lang="kk-KZ" sz="2400" b="1" i="1">
                <a:latin typeface="Times New Roman" pitchFamily="18" charset="0"/>
                <a:cs typeface="Times New Roman" pitchFamily="18" charset="0"/>
              </a:rPr>
              <a:t>тиімсіз жақтарына тоқталайық</a:t>
            </a:r>
          </a:p>
        </p:txBody>
      </p:sp>
      <p:sp>
        <p:nvSpPr>
          <p:cNvPr id="19459" name="TextBox 5"/>
          <p:cNvSpPr txBox="1">
            <a:spLocks noChangeArrowheads="1"/>
          </p:cNvSpPr>
          <p:nvPr/>
        </p:nvSpPr>
        <p:spPr bwMode="auto">
          <a:xfrm>
            <a:off x="428625" y="1214438"/>
            <a:ext cx="5786438" cy="369887"/>
          </a:xfrm>
          <a:prstGeom prst="rect">
            <a:avLst/>
          </a:prstGeom>
          <a:noFill/>
          <a:ln w="9525">
            <a:noFill/>
            <a:miter lim="800000"/>
            <a:headEnd/>
            <a:tailEnd/>
          </a:ln>
        </p:spPr>
        <p:txBody>
          <a:bodyPr>
            <a:spAutoFit/>
          </a:bodyPr>
          <a:lstStyle/>
          <a:p>
            <a:endParaRPr lang="ru-RU">
              <a:latin typeface="Calibri" pitchFamily="34" charset="0"/>
            </a:endParaRPr>
          </a:p>
        </p:txBody>
      </p:sp>
      <p:graphicFrame>
        <p:nvGraphicFramePr>
          <p:cNvPr id="7" name="Таблица 6"/>
          <p:cNvGraphicFramePr>
            <a:graphicFrameLocks noGrp="1"/>
          </p:cNvGraphicFramePr>
          <p:nvPr/>
        </p:nvGraphicFramePr>
        <p:xfrm>
          <a:off x="285750" y="785813"/>
          <a:ext cx="8643938" cy="5821680"/>
        </p:xfrm>
        <a:graphic>
          <a:graphicData uri="http://schemas.openxmlformats.org/drawingml/2006/table">
            <a:tbl>
              <a:tblPr/>
              <a:tblGrid>
                <a:gridCol w="8643938"/>
              </a:tblGrid>
              <a:tr h="371475">
                <a:tc>
                  <a:txBody>
                    <a:bodyPr/>
                    <a:lstStyle/>
                    <a:p>
                      <a:pPr marL="0" marR="0" lvl="0" indent="571500" algn="ctr" defTabSz="914400" rtl="0" eaLnBrk="1" fontAlgn="base" latinLnBrk="0" hangingPunct="1">
                        <a:lnSpc>
                          <a:spcPct val="150000"/>
                        </a:lnSpc>
                        <a:spcBef>
                          <a:spcPct val="0"/>
                        </a:spcBef>
                        <a:spcAft>
                          <a:spcPts val="1000"/>
                        </a:spcAft>
                        <a:buClrTx/>
                        <a:buSzTx/>
                        <a:buFontTx/>
                        <a:buNone/>
                        <a:tabLst/>
                      </a:pPr>
                      <a:r>
                        <a:rPr kumimoji="0" lang="kk-KZ" sz="2400" b="1" i="1" u="none" strike="noStrike" cap="none" normalizeH="0" baseline="0" smtClean="0">
                          <a:ln>
                            <a:noFill/>
                          </a:ln>
                          <a:solidFill>
                            <a:schemeClr val="tx1"/>
                          </a:solidFill>
                          <a:effectLst/>
                          <a:latin typeface="Times New Roman" pitchFamily="18" charset="0"/>
                          <a:cs typeface="Times New Roman" pitchFamily="18" charset="0"/>
                        </a:rPr>
                        <a:t>Тиімді жақтары</a:t>
                      </a:r>
                      <a:endParaRPr kumimoji="0" lang="ru-RU" sz="2400" b="1" i="0" u="none" strike="noStrike" cap="none" normalizeH="0" baseline="0" smtClean="0">
                        <a:ln>
                          <a:noFill/>
                        </a:ln>
                        <a:solidFill>
                          <a:schemeClr val="tx1"/>
                        </a:solidFill>
                        <a:effectLst/>
                        <a:latin typeface="Times New Roman" pitchFamily="18" charset="0"/>
                        <a:cs typeface="Times New Roman" pitchFamily="18" charset="0"/>
                      </a:endParaRPr>
                    </a:p>
                  </a:txBody>
                  <a:tcPr marL="68580" marR="68580" marT="0" marB="0" horzOverflow="overflow">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lnTlToBr>
                      <a:noFill/>
                    </a:lnTlToBr>
                    <a:lnBlToTr>
                      <a:noFill/>
                    </a:lnBlToTr>
                    <a:noFill/>
                  </a:tcPr>
                </a:tc>
              </a:tr>
              <a:tr h="371475">
                <a:tc>
                  <a:txBody>
                    <a:bodyPr/>
                    <a:lstStyle/>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kk-KZ" sz="2000" b="0" i="1" u="none" strike="noStrike" cap="none" normalizeH="0" baseline="0" smtClean="0">
                          <a:ln>
                            <a:noFill/>
                          </a:ln>
                          <a:solidFill>
                            <a:schemeClr val="tx1"/>
                          </a:solidFill>
                          <a:effectLst/>
                          <a:latin typeface="Times New Roman" pitchFamily="18" charset="0"/>
                          <a:cs typeface="Times New Roman" pitchFamily="18" charset="0"/>
                        </a:rPr>
                        <a:t>         </a:t>
                      </a:r>
                      <a:r>
                        <a:rPr kumimoji="0" lang="kk-KZ" sz="2000" b="1" i="1" u="none" strike="noStrike" cap="none" normalizeH="0" baseline="0" smtClean="0">
                          <a:ln>
                            <a:noFill/>
                          </a:ln>
                          <a:solidFill>
                            <a:schemeClr val="tx1"/>
                          </a:solidFill>
                          <a:effectLst/>
                          <a:latin typeface="Times New Roman" pitchFamily="18" charset="0"/>
                          <a:cs typeface="Times New Roman" pitchFamily="18" charset="0"/>
                        </a:rPr>
                        <a:t>Оқушының уақытын үнемдейді, оқу материалын іздеп отырмайды.</a:t>
                      </a:r>
                      <a:endParaRPr kumimoji="0" lang="ru-RU" sz="2000" b="1" i="1"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kk-KZ" sz="2000" b="1" i="1" u="none" strike="noStrike" cap="none" normalizeH="0" baseline="0" smtClean="0">
                          <a:ln>
                            <a:noFill/>
                          </a:ln>
                          <a:solidFill>
                            <a:schemeClr val="tx1"/>
                          </a:solidFill>
                          <a:effectLst/>
                          <a:latin typeface="Times New Roman" pitchFamily="18" charset="0"/>
                          <a:cs typeface="Times New Roman" pitchFamily="18" charset="0"/>
                        </a:rPr>
                        <a:t>        Оқушы оқулықты қажет етпей-ақ информатика негіздерінен кез келген мәліметті алып, оқып үйренуіне болады.</a:t>
                      </a:r>
                      <a:endParaRPr kumimoji="0" lang="ru-RU" sz="2000" b="1" i="1"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kk-KZ" sz="2000" b="1" i="1" u="none" strike="noStrike" cap="none" normalizeH="0" baseline="0" smtClean="0">
                          <a:ln>
                            <a:noFill/>
                          </a:ln>
                          <a:solidFill>
                            <a:schemeClr val="tx1"/>
                          </a:solidFill>
                          <a:effectLst/>
                          <a:latin typeface="Times New Roman" pitchFamily="18" charset="0"/>
                          <a:cs typeface="Times New Roman" pitchFamily="18" charset="0"/>
                        </a:rPr>
                        <a:t>         Тақырыптың үлкен, қиын бөліктерін өткенде қосымша бейнехабар, </a:t>
                      </a:r>
                    </a:p>
                    <a:p>
                      <a:pPr marL="0" marR="0" lvl="0" indent="0" algn="l" defTabSz="914400" rtl="0" eaLnBrk="1" fontAlgn="base" latinLnBrk="0" hangingPunct="1">
                        <a:lnSpc>
                          <a:spcPct val="100000"/>
                        </a:lnSpc>
                        <a:spcBef>
                          <a:spcPct val="0"/>
                        </a:spcBef>
                        <a:spcAft>
                          <a:spcPct val="0"/>
                        </a:spcAft>
                        <a:buClrTx/>
                        <a:buSzTx/>
                        <a:buFont typeface="Wingdings" pitchFamily="2" charset="2"/>
                        <a:buNone/>
                        <a:tabLst/>
                      </a:pPr>
                      <a:r>
                        <a:rPr kumimoji="0" lang="kk-KZ" sz="2000" b="1" i="1" u="none" strike="noStrike" cap="none" normalizeH="0" baseline="0" smtClean="0">
                          <a:ln>
                            <a:noFill/>
                          </a:ln>
                          <a:solidFill>
                            <a:schemeClr val="tx1"/>
                          </a:solidFill>
                          <a:effectLst/>
                          <a:latin typeface="Times New Roman" pitchFamily="18" charset="0"/>
                          <a:cs typeface="Times New Roman" pitchFamily="18" charset="0"/>
                        </a:rPr>
                        <a:t>      клиптер, аудиохабарларды пайдаланады.</a:t>
                      </a:r>
                      <a:endParaRPr kumimoji="0" lang="ru-RU" sz="2000" b="1" i="1"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kk-KZ" sz="2000" b="1" i="1" u="none" strike="noStrike" cap="none" normalizeH="0" baseline="0" smtClean="0">
                          <a:ln>
                            <a:noFill/>
                          </a:ln>
                          <a:solidFill>
                            <a:schemeClr val="tx1"/>
                          </a:solidFill>
                          <a:effectLst/>
                          <a:latin typeface="Times New Roman" pitchFamily="18" charset="0"/>
                          <a:cs typeface="Times New Roman" pitchFamily="18" charset="0"/>
                        </a:rPr>
                        <a:t>          Таңдап алған хабарды көшіруге мүмкіндік бар.</a:t>
                      </a:r>
                      <a:endParaRPr kumimoji="0" lang="ru-RU" sz="2000" b="1" i="1"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kk-KZ" sz="2000" b="1" i="1" u="none" strike="noStrike" cap="none" normalizeH="0" baseline="0" smtClean="0">
                          <a:ln>
                            <a:noFill/>
                          </a:ln>
                          <a:solidFill>
                            <a:schemeClr val="tx1"/>
                          </a:solidFill>
                          <a:effectLst/>
                          <a:latin typeface="Times New Roman" pitchFamily="18" charset="0"/>
                          <a:cs typeface="Times New Roman" pitchFamily="18" charset="0"/>
                        </a:rPr>
                        <a:t>           Сарамандық жұмыстар жылдам түсіндіріледі.</a:t>
                      </a:r>
                      <a:endParaRPr kumimoji="0" lang="ru-RU" sz="2000" b="1" i="1"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kk-KZ" sz="2000" b="1" i="1" u="none" strike="noStrike" cap="none" normalizeH="0" baseline="0" smtClean="0">
                          <a:ln>
                            <a:noFill/>
                          </a:ln>
                          <a:solidFill>
                            <a:schemeClr val="tx1"/>
                          </a:solidFill>
                          <a:effectLst/>
                          <a:latin typeface="Times New Roman" pitchFamily="18" charset="0"/>
                          <a:cs typeface="Times New Roman" pitchFamily="18" charset="0"/>
                        </a:rPr>
                        <a:t>          Бағдарламаны меңгеруге арналған тест сұрақтармен қамтамасыз етілген.</a:t>
                      </a:r>
                      <a:endParaRPr kumimoji="0" lang="ru-RU" sz="2000" b="1" i="1"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kk-KZ" sz="2000" b="1" i="1" u="none" strike="noStrike" cap="none" normalizeH="0" baseline="0" smtClean="0">
                          <a:ln>
                            <a:noFill/>
                          </a:ln>
                          <a:solidFill>
                            <a:schemeClr val="tx1"/>
                          </a:solidFill>
                          <a:effectLst/>
                          <a:latin typeface="Times New Roman" pitchFamily="18" charset="0"/>
                          <a:cs typeface="Times New Roman" pitchFamily="18" charset="0"/>
                        </a:rPr>
                        <a:t>           Көрнекілік құралдарға деген мұқтаждықты азайтады.</a:t>
                      </a:r>
                      <a:endParaRPr kumimoji="0" lang="ru-RU" sz="2000" b="1" i="1"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kk-KZ" sz="2000" b="1" i="1" u="none" strike="noStrike" cap="none" normalizeH="0" baseline="0" smtClean="0">
                          <a:ln>
                            <a:noFill/>
                          </a:ln>
                          <a:solidFill>
                            <a:schemeClr val="tx1"/>
                          </a:solidFill>
                          <a:effectLst/>
                          <a:latin typeface="Times New Roman" pitchFamily="18" charset="0"/>
                          <a:cs typeface="Times New Roman" pitchFamily="18" charset="0"/>
                        </a:rPr>
                        <a:t>          Мүғалім әр оқушымен дербес жеке жұмыс жүргізуіне мүмкіндік туғызады. </a:t>
                      </a:r>
                      <a:endParaRPr kumimoji="0" lang="ru-RU" sz="2000" b="1" i="1"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kk-KZ" sz="2000" b="1" i="1" u="none" strike="noStrike" cap="none" normalizeH="0" baseline="0" smtClean="0">
                          <a:ln>
                            <a:noFill/>
                          </a:ln>
                          <a:solidFill>
                            <a:schemeClr val="tx1"/>
                          </a:solidFill>
                          <a:effectLst/>
                          <a:latin typeface="Times New Roman" pitchFamily="18" charset="0"/>
                          <a:cs typeface="Times New Roman" pitchFamily="18" charset="0"/>
                        </a:rPr>
                        <a:t>           Оқушының ой өрісін, дүниетанымын кеңейтуге, тану үрдісіне ықпал етеді.</a:t>
                      </a:r>
                      <a:endParaRPr kumimoji="0" lang="ru-RU" sz="2000" b="1" i="1"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kk-KZ" sz="2000" b="1" i="1" u="none" strike="noStrike" cap="none" normalizeH="0" baseline="0" smtClean="0">
                          <a:ln>
                            <a:noFill/>
                          </a:ln>
                          <a:solidFill>
                            <a:schemeClr val="tx1"/>
                          </a:solidFill>
                          <a:effectLst/>
                          <a:latin typeface="Times New Roman" pitchFamily="18" charset="0"/>
                          <a:cs typeface="Times New Roman" pitchFamily="18" charset="0"/>
                        </a:rPr>
                        <a:t>           Зерттеушілік қабілеті бар тұлға қалыптасады.</a:t>
                      </a:r>
                      <a:endParaRPr kumimoji="0" lang="ru-RU" sz="2000" b="1" i="1"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 typeface="Wingdings" pitchFamily="2" charset="2"/>
                        <a:buChar char="Ø"/>
                        <a:tabLst/>
                      </a:pPr>
                      <a:r>
                        <a:rPr kumimoji="0" lang="kk-KZ" sz="2000" b="1" i="1" u="none" strike="noStrike" cap="none" normalizeH="0" baseline="0" smtClean="0">
                          <a:ln>
                            <a:noFill/>
                          </a:ln>
                          <a:solidFill>
                            <a:schemeClr val="tx1"/>
                          </a:solidFill>
                          <a:effectLst/>
                          <a:latin typeface="Times New Roman" pitchFamily="18" charset="0"/>
                          <a:cs typeface="Times New Roman" pitchFamily="18" charset="0"/>
                        </a:rPr>
                        <a:t>           ҰБТ-ге даярлаудағы тиімділігі жоғары</a:t>
                      </a:r>
                      <a:endParaRPr kumimoji="0" lang="ru-RU" sz="2000" b="1" i="1" u="none" strike="noStrike" cap="none" normalizeH="0" baseline="0" smtClean="0">
                        <a:ln>
                          <a:noFill/>
                        </a:ln>
                        <a:solidFill>
                          <a:schemeClr val="tx1"/>
                        </a:solidFill>
                        <a:effectLst/>
                        <a:latin typeface="Times New Roman" pitchFamily="18" charset="0"/>
                        <a:cs typeface="Times New Roman" pitchFamily="18" charset="0"/>
                      </a:endParaRPr>
                    </a:p>
                  </a:txBody>
                  <a:tcPr horzOverflow="overflow">
                    <a:lnL>
                      <a:noFill/>
                    </a:lnL>
                    <a:lnR>
                      <a:noFill/>
                    </a:lnR>
                    <a:lnT w="12700" cap="flat" cmpd="sng" algn="ctr">
                      <a:solidFill>
                        <a:srgbClr val="9BBB59"/>
                      </a:solidFill>
                      <a:prstDash val="solid"/>
                      <a:round/>
                      <a:headEnd type="none" w="med" len="med"/>
                      <a:tailEnd type="none" w="med" len="med"/>
                    </a:lnT>
                    <a:lnB w="12700" cap="flat" cmpd="sng" algn="ctr">
                      <a:solidFill>
                        <a:srgbClr val="9BBB59"/>
                      </a:solidFill>
                      <a:prstDash val="solid"/>
                      <a:round/>
                      <a:headEnd type="none" w="med" len="med"/>
                      <a:tailEnd type="none" w="med" len="med"/>
                    </a:lnB>
                    <a:lnTlToBr>
                      <a:noFill/>
                    </a:lnTlToBr>
                    <a:lnBlToTr>
                      <a:noFill/>
                    </a:lnBlToTr>
                    <a:solidFill>
                      <a:srgbClr val="9BBB59">
                        <a:alpha val="20000"/>
                      </a:srgbClr>
                    </a:solidFill>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Таблица 1"/>
          <p:cNvGraphicFramePr>
            <a:graphicFrameLocks noGrp="1"/>
          </p:cNvGraphicFramePr>
          <p:nvPr/>
        </p:nvGraphicFramePr>
        <p:xfrm>
          <a:off x="285750" y="0"/>
          <a:ext cx="8643998" cy="6736080"/>
        </p:xfrm>
        <a:graphic>
          <a:graphicData uri="http://schemas.openxmlformats.org/drawingml/2006/table">
            <a:tbl>
              <a:tblPr firstRow="1" bandRow="1">
                <a:tableStyleId>{C083E6E3-FA7D-4D7B-A595-EF9225AFEA82}</a:tableStyleId>
              </a:tblPr>
              <a:tblGrid>
                <a:gridCol w="8643998"/>
              </a:tblGrid>
              <a:tr h="370840">
                <a:tc>
                  <a:txBody>
                    <a:bodyPr/>
                    <a:lstStyle/>
                    <a:p>
                      <a:pPr indent="571500" algn="ctr">
                        <a:lnSpc>
                          <a:spcPct val="150000"/>
                        </a:lnSpc>
                        <a:spcAft>
                          <a:spcPts val="1000"/>
                        </a:spcAft>
                      </a:pPr>
                      <a:r>
                        <a:rPr lang="kk-KZ" sz="2400" b="1" i="1" kern="1200" dirty="0" smtClean="0">
                          <a:solidFill>
                            <a:schemeClr val="tx1"/>
                          </a:solidFill>
                          <a:latin typeface="Times New Roman" pitchFamily="18" charset="0"/>
                          <a:ea typeface="+mn-ea"/>
                          <a:cs typeface="Times New Roman" pitchFamily="18" charset="0"/>
                        </a:rPr>
                        <a:t>Тиімсіз жақтары</a:t>
                      </a:r>
                      <a:endParaRPr lang="ru-RU" sz="2400" dirty="0">
                        <a:latin typeface="Times New Roman" pitchFamily="18" charset="0"/>
                        <a:ea typeface="Times New Roman"/>
                        <a:cs typeface="Times New Roman" pitchFamily="18" charset="0"/>
                      </a:endParaRPr>
                    </a:p>
                  </a:txBody>
                  <a:tcPr marL="68580" marR="68580" marT="0" marB="0"/>
                </a:tc>
              </a:tr>
              <a:tr h="370840">
                <a:tc>
                  <a:txBody>
                    <a:bodyPr/>
                    <a:lstStyle/>
                    <a:p>
                      <a:pPr>
                        <a:buFont typeface="Wingdings" pitchFamily="2" charset="2"/>
                        <a:buChar char="Ø"/>
                      </a:pPr>
                      <a:r>
                        <a:rPr lang="kk-KZ" sz="2500" i="1" kern="1200" dirty="0" smtClean="0">
                          <a:solidFill>
                            <a:schemeClr val="tx1"/>
                          </a:solidFill>
                          <a:latin typeface="Times New Roman" pitchFamily="18" charset="0"/>
                          <a:ea typeface="+mn-ea"/>
                          <a:cs typeface="Times New Roman" pitchFamily="18" charset="0"/>
                        </a:rPr>
                        <a:t>           </a:t>
                      </a:r>
                      <a:r>
                        <a:rPr lang="kk-KZ" sz="2500" b="1" i="1" kern="1200" dirty="0" smtClean="0">
                          <a:solidFill>
                            <a:schemeClr val="tx1"/>
                          </a:solidFill>
                          <a:latin typeface="Times New Roman" pitchFamily="18" charset="0"/>
                          <a:ea typeface="+mn-ea"/>
                          <a:cs typeface="Times New Roman" pitchFamily="18" charset="0"/>
                        </a:rPr>
                        <a:t>Психология-педагогикалық талаптардың жоқтығы.</a:t>
                      </a:r>
                      <a:endParaRPr lang="ru-RU" sz="2500" b="1" i="1" kern="1200" dirty="0" smtClean="0">
                        <a:solidFill>
                          <a:schemeClr val="tx1"/>
                        </a:solidFill>
                        <a:latin typeface="Times New Roman" pitchFamily="18" charset="0"/>
                        <a:ea typeface="+mn-ea"/>
                        <a:cs typeface="Times New Roman" pitchFamily="18" charset="0"/>
                      </a:endParaRPr>
                    </a:p>
                    <a:p>
                      <a:pPr>
                        <a:buFont typeface="Wingdings" pitchFamily="2" charset="2"/>
                        <a:buChar char="Ø"/>
                      </a:pPr>
                      <a:r>
                        <a:rPr lang="kk-KZ" sz="2500" b="1" i="1" kern="1200" dirty="0" smtClean="0">
                          <a:solidFill>
                            <a:schemeClr val="tx1"/>
                          </a:solidFill>
                          <a:latin typeface="Times New Roman" pitchFamily="18" charset="0"/>
                          <a:ea typeface="+mn-ea"/>
                          <a:cs typeface="Times New Roman" pitchFamily="18" charset="0"/>
                        </a:rPr>
                        <a:t>           Пән аралық байланыстың аздығы.</a:t>
                      </a:r>
                      <a:endParaRPr lang="ru-RU" sz="2500" b="1" i="1" kern="1200" dirty="0" smtClean="0">
                        <a:solidFill>
                          <a:schemeClr val="tx1"/>
                        </a:solidFill>
                        <a:latin typeface="Times New Roman" pitchFamily="18" charset="0"/>
                        <a:ea typeface="+mn-ea"/>
                        <a:cs typeface="Times New Roman" pitchFamily="18" charset="0"/>
                      </a:endParaRPr>
                    </a:p>
                    <a:p>
                      <a:pPr>
                        <a:buFont typeface="Wingdings" pitchFamily="2" charset="2"/>
                        <a:buChar char="Ø"/>
                      </a:pPr>
                      <a:r>
                        <a:rPr lang="kk-KZ" sz="2500" b="1" i="1" kern="1200" dirty="0" smtClean="0">
                          <a:solidFill>
                            <a:schemeClr val="tx1"/>
                          </a:solidFill>
                          <a:latin typeface="Times New Roman" pitchFamily="18" charset="0"/>
                          <a:ea typeface="+mn-ea"/>
                          <a:cs typeface="Times New Roman" pitchFamily="18" charset="0"/>
                        </a:rPr>
                        <a:t>          Көрнекілік материалдарда бірыңғай таңдау.</a:t>
                      </a:r>
                      <a:endParaRPr lang="ru-RU" sz="2500" b="1" i="1" kern="1200" dirty="0" smtClean="0">
                        <a:solidFill>
                          <a:schemeClr val="tx1"/>
                        </a:solidFill>
                        <a:latin typeface="Times New Roman" pitchFamily="18" charset="0"/>
                        <a:ea typeface="+mn-ea"/>
                        <a:cs typeface="Times New Roman" pitchFamily="18" charset="0"/>
                      </a:endParaRPr>
                    </a:p>
                    <a:p>
                      <a:pPr>
                        <a:buFont typeface="Wingdings" pitchFamily="2" charset="2"/>
                        <a:buChar char="Ø"/>
                      </a:pPr>
                      <a:r>
                        <a:rPr lang="kk-KZ" sz="2500" b="1" i="1" kern="1200" dirty="0" smtClean="0">
                          <a:solidFill>
                            <a:schemeClr val="tx1"/>
                          </a:solidFill>
                          <a:latin typeface="Times New Roman" pitchFamily="18" charset="0"/>
                          <a:ea typeface="+mn-ea"/>
                          <a:cs typeface="Times New Roman" pitchFamily="18" charset="0"/>
                        </a:rPr>
                        <a:t>           Оқып үйренудегі мамандық бойынша бағыты ескерілмеген.</a:t>
                      </a:r>
                      <a:endParaRPr lang="ru-RU" sz="2500" b="1" i="1" kern="1200" dirty="0" smtClean="0">
                        <a:solidFill>
                          <a:schemeClr val="tx1"/>
                        </a:solidFill>
                        <a:latin typeface="Times New Roman" pitchFamily="18" charset="0"/>
                        <a:ea typeface="+mn-ea"/>
                        <a:cs typeface="Times New Roman" pitchFamily="18" charset="0"/>
                      </a:endParaRPr>
                    </a:p>
                    <a:p>
                      <a:pPr>
                        <a:buFont typeface="Wingdings" pitchFamily="2" charset="2"/>
                        <a:buChar char="Ø"/>
                      </a:pPr>
                      <a:r>
                        <a:rPr lang="kk-KZ" sz="2500" b="1" i="1" kern="1200" dirty="0" smtClean="0">
                          <a:solidFill>
                            <a:schemeClr val="tx1"/>
                          </a:solidFill>
                          <a:latin typeface="Times New Roman" pitchFamily="18" charset="0"/>
                          <a:ea typeface="+mn-ea"/>
                          <a:cs typeface="Times New Roman" pitchFamily="18" charset="0"/>
                        </a:rPr>
                        <a:t>           Материалды толық қамтуы немесе оқулықтарды толық аудару.</a:t>
                      </a:r>
                      <a:endParaRPr lang="ru-RU" sz="2500" b="1" i="1" kern="1200" dirty="0" smtClean="0">
                        <a:solidFill>
                          <a:schemeClr val="tx1"/>
                        </a:solidFill>
                        <a:latin typeface="Times New Roman" pitchFamily="18" charset="0"/>
                        <a:ea typeface="+mn-ea"/>
                        <a:cs typeface="Times New Roman" pitchFamily="18" charset="0"/>
                      </a:endParaRPr>
                    </a:p>
                    <a:p>
                      <a:pPr>
                        <a:buFont typeface="Wingdings" pitchFamily="2" charset="2"/>
                        <a:buChar char="Ø"/>
                      </a:pPr>
                      <a:r>
                        <a:rPr lang="kk-KZ" sz="2500" b="1" i="1" kern="1200" dirty="0" smtClean="0">
                          <a:solidFill>
                            <a:schemeClr val="tx1"/>
                          </a:solidFill>
                          <a:latin typeface="Times New Roman" pitchFamily="18" charset="0"/>
                          <a:ea typeface="+mn-ea"/>
                          <a:cs typeface="Times New Roman" pitchFamily="18" charset="0"/>
                        </a:rPr>
                        <a:t>           Оқушының жеке ерекшелігі, денсаулық жағдайы ескерілмеген.</a:t>
                      </a:r>
                      <a:endParaRPr lang="ru-RU" sz="2500" b="1" i="1" kern="1200" dirty="0" smtClean="0">
                        <a:solidFill>
                          <a:schemeClr val="tx1"/>
                        </a:solidFill>
                        <a:latin typeface="Times New Roman" pitchFamily="18" charset="0"/>
                        <a:ea typeface="+mn-ea"/>
                        <a:cs typeface="Times New Roman" pitchFamily="18" charset="0"/>
                      </a:endParaRPr>
                    </a:p>
                    <a:p>
                      <a:pPr>
                        <a:buFont typeface="Wingdings" pitchFamily="2" charset="2"/>
                        <a:buChar char="Ø"/>
                      </a:pPr>
                      <a:r>
                        <a:rPr lang="kk-KZ" sz="2500" b="1" i="1" kern="1200" dirty="0" smtClean="0">
                          <a:solidFill>
                            <a:schemeClr val="tx1"/>
                          </a:solidFill>
                          <a:latin typeface="Times New Roman" pitchFamily="18" charset="0"/>
                          <a:ea typeface="+mn-ea"/>
                          <a:cs typeface="Times New Roman" pitchFamily="18" charset="0"/>
                        </a:rPr>
                        <a:t>           Берілген материалдағы санитарлық-гигиеналық нормалардың сақталмауы.</a:t>
                      </a:r>
                      <a:endParaRPr lang="ru-RU" sz="2500" b="1" i="1" kern="1200" dirty="0" smtClean="0">
                        <a:solidFill>
                          <a:schemeClr val="tx1"/>
                        </a:solidFill>
                        <a:latin typeface="Times New Roman" pitchFamily="18" charset="0"/>
                        <a:ea typeface="+mn-ea"/>
                        <a:cs typeface="Times New Roman" pitchFamily="18" charset="0"/>
                      </a:endParaRPr>
                    </a:p>
                    <a:p>
                      <a:pPr>
                        <a:buFont typeface="Wingdings" pitchFamily="2" charset="2"/>
                        <a:buChar char="Ø"/>
                      </a:pPr>
                      <a:r>
                        <a:rPr lang="kk-KZ" sz="2500" b="1" i="1" kern="1200" dirty="0" smtClean="0">
                          <a:solidFill>
                            <a:schemeClr val="tx1"/>
                          </a:solidFill>
                          <a:latin typeface="Times New Roman" pitchFamily="18" charset="0"/>
                          <a:ea typeface="+mn-ea"/>
                          <a:cs typeface="Times New Roman" pitchFamily="18" charset="0"/>
                        </a:rPr>
                        <a:t>           Компьютердің графикалық мүмкіншілігінің қолданылуының нашарлығы және әлсіздігі.</a:t>
                      </a:r>
                      <a:endParaRPr lang="ru-RU" sz="2500" b="1" i="1" kern="1200" dirty="0" smtClean="0">
                        <a:solidFill>
                          <a:schemeClr val="tx1"/>
                        </a:solidFill>
                        <a:latin typeface="Times New Roman" pitchFamily="18" charset="0"/>
                        <a:ea typeface="+mn-ea"/>
                        <a:cs typeface="Times New Roman" pitchFamily="18" charset="0"/>
                      </a:endParaRPr>
                    </a:p>
                    <a:p>
                      <a:pPr>
                        <a:buFont typeface="Wingdings" pitchFamily="2" charset="2"/>
                        <a:buChar char="Ø"/>
                      </a:pPr>
                      <a:r>
                        <a:rPr lang="kk-KZ" sz="2500" b="1" i="1" kern="1200" dirty="0" smtClean="0">
                          <a:solidFill>
                            <a:schemeClr val="tx1"/>
                          </a:solidFill>
                          <a:latin typeface="Times New Roman" pitchFamily="18" charset="0"/>
                          <a:ea typeface="+mn-ea"/>
                          <a:cs typeface="Times New Roman" pitchFamily="18" charset="0"/>
                        </a:rPr>
                        <a:t>           Оқушының тіл мәдениетінің төмендеуі «тірі» қарым-қатынасқа түсе алмауы.</a:t>
                      </a:r>
                      <a:endParaRPr lang="ru-RU" sz="2500" b="1" i="1" dirty="0">
                        <a:latin typeface="Times New Roman" pitchFamily="18" charset="0"/>
                        <a:cs typeface="Times New Roman" pitchFamily="18" charset="0"/>
                      </a:endParaRPr>
                    </a:p>
                  </a:txBody>
                  <a:tcPr/>
                </a:tc>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extBox 1"/>
          <p:cNvSpPr txBox="1">
            <a:spLocks noChangeArrowheads="1"/>
          </p:cNvSpPr>
          <p:nvPr/>
        </p:nvSpPr>
        <p:spPr bwMode="auto">
          <a:xfrm>
            <a:off x="357188" y="571500"/>
            <a:ext cx="8572500" cy="5478463"/>
          </a:xfrm>
          <a:prstGeom prst="rect">
            <a:avLst/>
          </a:prstGeom>
          <a:noFill/>
          <a:ln w="9525">
            <a:noFill/>
            <a:miter lim="800000"/>
            <a:headEnd/>
            <a:tailEnd/>
          </a:ln>
        </p:spPr>
        <p:txBody>
          <a:bodyPr>
            <a:spAutoFit/>
          </a:bodyPr>
          <a:lstStyle/>
          <a:p>
            <a:pPr algn="ctr"/>
            <a:r>
              <a:rPr lang="kk-KZ" sz="2500" b="1" i="1">
                <a:latin typeface="Times New Roman" pitchFamily="18" charset="0"/>
                <a:cs typeface="Times New Roman" pitchFamily="18" charset="0"/>
              </a:rPr>
              <a:t>Жоғарыда айтылған тиімсіз жақтарды болдырмау үшін төмендегідей ұсыныс жасауға болады:</a:t>
            </a:r>
          </a:p>
          <a:p>
            <a:pPr algn="just"/>
            <a:endParaRPr lang="ru-RU" sz="2500" b="1" i="1">
              <a:latin typeface="Times New Roman" pitchFamily="18" charset="0"/>
              <a:cs typeface="Times New Roman" pitchFamily="18" charset="0"/>
            </a:endParaRPr>
          </a:p>
          <a:p>
            <a:pPr algn="just"/>
            <a:r>
              <a:rPr lang="kk-KZ" sz="2500" b="1" i="1">
                <a:latin typeface="Times New Roman" pitchFamily="18" charset="0"/>
                <a:cs typeface="Times New Roman" pitchFamily="18" charset="0"/>
              </a:rPr>
              <a:t>1. Компьютерді сабақтың белгілі бір кезеңдерінде ғана пайдалану;</a:t>
            </a:r>
            <a:endParaRPr lang="ru-RU" sz="2500" b="1" i="1">
              <a:latin typeface="Times New Roman" pitchFamily="18" charset="0"/>
              <a:cs typeface="Times New Roman" pitchFamily="18" charset="0"/>
            </a:endParaRPr>
          </a:p>
          <a:p>
            <a:pPr algn="just"/>
            <a:r>
              <a:rPr lang="kk-KZ" sz="2500" b="1" i="1">
                <a:latin typeface="Times New Roman" pitchFamily="18" charset="0"/>
                <a:cs typeface="Times New Roman" pitchFamily="18" charset="0"/>
              </a:rPr>
              <a:t>2.  Компьютерді пайдалану уақытын сақтау;</a:t>
            </a:r>
            <a:endParaRPr lang="ru-RU" sz="2500" b="1" i="1">
              <a:latin typeface="Times New Roman" pitchFamily="18" charset="0"/>
              <a:cs typeface="Times New Roman" pitchFamily="18" charset="0"/>
            </a:endParaRPr>
          </a:p>
          <a:p>
            <a:pPr algn="just"/>
            <a:r>
              <a:rPr lang="kk-KZ" sz="2500" b="1" i="1">
                <a:latin typeface="Times New Roman" pitchFamily="18" charset="0"/>
                <a:cs typeface="Times New Roman" pitchFamily="18" charset="0"/>
              </a:rPr>
              <a:t>3.  Компьютерді пайдалануда қауіпсіздік ережесін сақтау;</a:t>
            </a:r>
            <a:endParaRPr lang="ru-RU" sz="2500" b="1" i="1">
              <a:latin typeface="Times New Roman" pitchFamily="18" charset="0"/>
              <a:cs typeface="Times New Roman" pitchFamily="18" charset="0"/>
            </a:endParaRPr>
          </a:p>
          <a:p>
            <a:pPr algn="just"/>
            <a:r>
              <a:rPr lang="kk-KZ" sz="2500" b="1" i="1">
                <a:latin typeface="Times New Roman" pitchFamily="18" charset="0"/>
                <a:cs typeface="Times New Roman" pitchFamily="18" charset="0"/>
              </a:rPr>
              <a:t>4. Дәстүрлі және электронды оқытуды кіріктіру арқылы жүргізу. Себебі электронды оқыту – оқу пәнінің негізгі ғылыми мазмұнын қамтитын компьютерлік технологияға негізделген оқыту, бақылау, модельдеу, тестілеу т.б. бағдарламалар жиынтығы. Электрондық оқулық жай оқулықтарға өте тиімді қосымша мүмкіндіктер береді. </a:t>
            </a:r>
            <a:endParaRPr lang="ru-RU" sz="2500" b="1" i="1">
              <a:latin typeface="Times New Roman" pitchFamily="18" charset="0"/>
              <a:cs typeface="Times New Roman" pitchFamily="18" charset="0"/>
            </a:endParaRPr>
          </a:p>
        </p:txBody>
      </p:sp>
      <p:pic>
        <p:nvPicPr>
          <p:cNvPr id="21506" name="Picture 20" descr="139"/>
          <p:cNvPicPr>
            <a:picLocks noChangeAspect="1" noChangeArrowheads="1" noCrop="1"/>
          </p:cNvPicPr>
          <p:nvPr/>
        </p:nvPicPr>
        <p:blipFill>
          <a:blip r:embed="rId2"/>
          <a:srcRect/>
          <a:stretch>
            <a:fillRect/>
          </a:stretch>
        </p:blipFill>
        <p:spPr bwMode="auto">
          <a:xfrm>
            <a:off x="500063" y="6257925"/>
            <a:ext cx="3643312" cy="600075"/>
          </a:xfrm>
          <a:prstGeom prst="rect">
            <a:avLst/>
          </a:prstGeom>
          <a:noFill/>
          <a:ln w="9525">
            <a:noFill/>
            <a:miter lim="800000"/>
            <a:headEnd/>
            <a:tailEnd/>
          </a:ln>
        </p:spPr>
      </p:pic>
      <p:pic>
        <p:nvPicPr>
          <p:cNvPr id="21507" name="Picture 20" descr="139"/>
          <p:cNvPicPr>
            <a:picLocks noChangeAspect="1" noChangeArrowheads="1" noCrop="1"/>
          </p:cNvPicPr>
          <p:nvPr/>
        </p:nvPicPr>
        <p:blipFill>
          <a:blip r:embed="rId2"/>
          <a:srcRect/>
          <a:stretch>
            <a:fillRect/>
          </a:stretch>
        </p:blipFill>
        <p:spPr bwMode="auto">
          <a:xfrm>
            <a:off x="4786313" y="6257925"/>
            <a:ext cx="3643312" cy="600075"/>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123</TotalTime>
  <Words>388</Words>
  <PresentationFormat>Экран (4:3)</PresentationFormat>
  <Paragraphs>123</Paragraphs>
  <Slides>14</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14</vt:i4>
      </vt:variant>
    </vt:vector>
  </HeadingPairs>
  <TitlesOfParts>
    <vt:vector size="15" baseType="lpstr">
      <vt:lpstr>Тема Office</vt:lpstr>
      <vt:lpstr>Слайд 1</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гуля - жузок</dc:creator>
  <cp:lastModifiedBy>hp</cp:lastModifiedBy>
  <cp:revision>17</cp:revision>
  <dcterms:created xsi:type="dcterms:W3CDTF">2013-04-12T04:23:50Z</dcterms:created>
  <dcterms:modified xsi:type="dcterms:W3CDTF">2014-12-20T06:26:08Z</dcterms:modified>
</cp:coreProperties>
</file>