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5"/>
  </p:notesMasterIdLst>
  <p:handoutMasterIdLst>
    <p:handoutMasterId r:id="rId16"/>
  </p:handoutMasterIdLst>
  <p:sldIdLst>
    <p:sldId id="272" r:id="rId2"/>
    <p:sldId id="264" r:id="rId3"/>
    <p:sldId id="257" r:id="rId4"/>
    <p:sldId id="258" r:id="rId5"/>
    <p:sldId id="259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6633"/>
    <a:srgbClr val="FF3300"/>
    <a:srgbClr val="0000CC"/>
    <a:srgbClr val="6600FF"/>
    <a:srgbClr val="FF3399"/>
    <a:srgbClr val="009999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0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DB94D9FE-1F43-4A06-8049-2DD176D904A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5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2F4E85B4-7AEE-4AC8-BB03-62E82CEE23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908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B9FCF5-91E4-4DB2-8410-6B76EC69E29B}" type="slidenum">
              <a:rPr lang="ru-RU"/>
              <a:pPr/>
              <a:t>2</a:t>
            </a:fld>
            <a:endParaRPr lang="ru-RU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65B81-38C7-4AB2-89AB-59DDF8ED36B6}" type="slidenum">
              <a:rPr lang="ru-RU"/>
              <a:pPr/>
              <a:t>3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E49B3-C727-4D07-83B7-40DBDCB5D3CC}" type="slidenum">
              <a:rPr lang="ru-RU"/>
              <a:pPr/>
              <a:t>4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8E346A-B331-4079-8D67-0C3189FDF5EC}" type="slidenum">
              <a:rPr lang="ru-RU"/>
              <a:pPr/>
              <a:t>5</a:t>
            </a:fld>
            <a:endParaRPr lang="ru-RU"/>
          </a:p>
        </p:txBody>
      </p:sp>
      <p:sp>
        <p:nvSpPr>
          <p:cNvPr id="440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3EE98-83A3-4982-B0B1-40A73609E13A}" type="slidenum">
              <a:rPr lang="ru-RU"/>
              <a:pPr/>
              <a:t>6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grpSp>
        <p:nvGrpSpPr>
          <p:cNvPr id="37892" name="Group 2052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7893" name="Rectangle 2053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894" name="Rectangle 205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</p:grpSp>
      <p:grpSp>
        <p:nvGrpSpPr>
          <p:cNvPr id="37895" name="Group 2055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7896" name="Rectangle 2056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897" name="Rectangle 2057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898" name="Group 2058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7899" name="Rectangle 2059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900" name="Rectangle 2060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901" name="Group 2061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7902" name="Rectangle 2062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903" name="Rectangle 2063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904" name="Rectangle 206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7905" name="Rectangle 2065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7906" name="Rectangle 206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2BBC99C-5211-4B45-BF03-E39F4BD4B3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6BD5F-1D13-4D80-993E-9BE3F7F65B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7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58556-A2E7-4AC4-82A9-BF413589D0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41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1F3869-D442-43BF-A1E5-F9783959AB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585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8E007FF-A3E6-467D-853E-CEC480C64E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01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1633B-1B2E-49A9-B7F7-D21BA9929B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6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85EE5-3D61-4A1F-8B91-B29AB9E3EE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0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EE474-1447-48E7-A889-22A802FBE7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8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E277B-3F8A-4B5D-9DF6-31B53B2BD3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9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9D213-4E3C-4756-AEA3-21F9276A0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98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CD2C4-48FC-42E8-AD8F-F84695409A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282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D2BB-5D7D-4B95-BBB0-7C0DB8ACBA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68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ABF07-8181-47ED-9839-1839D6F959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54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2"/>
            </a:gs>
            <a:gs pos="100000">
              <a:srgbClr val="0000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686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687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60CA61C4-43FA-41F1-A929-1FBCD040CA87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6871" name="Group 1031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6872" name="Rectangle 1032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3" name="Rectangle 1033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</p:grpSp>
      <p:grpSp>
        <p:nvGrpSpPr>
          <p:cNvPr id="36874" name="Group 1034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6875" name="Rectangle 1035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6" name="Rectangle 1036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877" name="Group 1037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6878" name="Rectangle 1038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9" name="Rectangle 1039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880" name="Group 1040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6881" name="Rectangle 1041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82" name="Rectangle 1042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883" name="Group 1043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6884" name="Rectangle 104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85" name="Rectangle 104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27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1795" y="2967335"/>
            <a:ext cx="6640408" cy="923330"/>
          </a:xfrm>
          <a:prstGeom prst="rect">
            <a:avLst/>
          </a:prstGeom>
          <a:solidFill>
            <a:srgbClr val="FF6633"/>
          </a:solidFill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Селекция ғылымы! 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6588224" y="3890665"/>
            <a:ext cx="1800200" cy="2036911"/>
          </a:xfrm>
          <a:prstGeom prst="star5">
            <a:avLst>
              <a:gd name="adj" fmla="val 9544"/>
              <a:gd name="hf" fmla="val 105146"/>
              <a:gd name="vf" fmla="val 110557"/>
            </a:avLst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7" name="5-конечная звезда 6"/>
          <p:cNvSpPr/>
          <p:nvPr/>
        </p:nvSpPr>
        <p:spPr bwMode="auto">
          <a:xfrm>
            <a:off x="683568" y="980728"/>
            <a:ext cx="1584176" cy="1800200"/>
          </a:xfrm>
          <a:prstGeom prst="star5">
            <a:avLst>
              <a:gd name="adj" fmla="val 11778"/>
              <a:gd name="hf" fmla="val 105146"/>
              <a:gd name="vf" fmla="val 110557"/>
            </a:avLst>
          </a:prstGeom>
          <a:solidFill>
            <a:schemeClr val="accent4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0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1362075"/>
          </a:xfrm>
        </p:spPr>
        <p:txBody>
          <a:bodyPr/>
          <a:lstStyle/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9</a:t>
            </a:r>
            <a:endParaRPr lang="ru-RU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1" y="404664"/>
            <a:ext cx="3994721" cy="5616623"/>
          </a:xfrm>
          <a:solidFill>
            <a:srgbClr val="00B050"/>
          </a:solidFill>
        </p:spPr>
        <p:txBody>
          <a:bodyPr/>
          <a:lstStyle/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Ата –анасымен салыстырғанда, буданның тіршілік қабілеті артып, мол өсім береді.мыс:1914 жыл америка ғалымы В.Шелл-жүгері</a:t>
            </a:r>
          </a:p>
          <a:p>
            <a:endParaRPr lang="kk-KZ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Жыныс органдарының жақсы дамуына байланысты тұқым мен жемістің өнімі артады.</a:t>
            </a:r>
          </a:p>
          <a:p>
            <a:endParaRPr lang="kk-KZ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Вегетативті органдардың іріленуі</a:t>
            </a:r>
          </a:p>
          <a:p>
            <a:endParaRPr lang="kk-KZ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Будан өсімдіктердің ортаға бейімделіп тіршілік қабілетінің артуы,мыс:қазақтың ақбас сиыры,қашыр</a:t>
            </a:r>
          </a:p>
        </p:txBody>
      </p:sp>
      <p:sp>
        <p:nvSpPr>
          <p:cNvPr id="4" name="Блок-схема: решение 3"/>
          <p:cNvSpPr/>
          <p:nvPr/>
        </p:nvSpPr>
        <p:spPr bwMode="auto">
          <a:xfrm>
            <a:off x="971600" y="620688"/>
            <a:ext cx="2232248" cy="1296144"/>
          </a:xfrm>
          <a:prstGeom prst="flowChartDecision">
            <a:avLst/>
          </a:prstGeom>
          <a:solidFill>
            <a:srgbClr val="FF66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Гетерозис</a:t>
            </a:r>
            <a:endParaRPr kumimoji="1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5" name="Блок-схема: решение 4"/>
          <p:cNvSpPr/>
          <p:nvPr/>
        </p:nvSpPr>
        <p:spPr bwMode="auto">
          <a:xfrm>
            <a:off x="899592" y="1952818"/>
            <a:ext cx="2376264" cy="1404174"/>
          </a:xfrm>
          <a:prstGeom prst="flowChartDecisi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Жыныстық гетерозис</a:t>
            </a:r>
            <a:endParaRPr kumimoji="1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6" name="Блок-схема: решение 5"/>
          <p:cNvSpPr/>
          <p:nvPr/>
        </p:nvSpPr>
        <p:spPr bwMode="auto">
          <a:xfrm>
            <a:off x="943363" y="3356992"/>
            <a:ext cx="2376264" cy="1522512"/>
          </a:xfrm>
          <a:prstGeom prst="flowChartDecision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Денелік гетерозис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7" name="Блок-схема: решение 6"/>
          <p:cNvSpPr/>
          <p:nvPr/>
        </p:nvSpPr>
        <p:spPr bwMode="auto">
          <a:xfrm>
            <a:off x="989784" y="4879504"/>
            <a:ext cx="2376264" cy="1429816"/>
          </a:xfrm>
          <a:prstGeom prst="flowChartDecision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Бейімделгіш гетерозис</a:t>
            </a:r>
            <a:endParaRPr kumimoji="1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3366048" y="1268760"/>
            <a:ext cx="9899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563888" y="2654905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3563888" y="4118248"/>
            <a:ext cx="7920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3635896" y="5541930"/>
            <a:ext cx="72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3761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936104"/>
          </a:xfrm>
        </p:spPr>
        <p:txBody>
          <a:bodyPr/>
          <a:lstStyle/>
          <a:p>
            <a:r>
              <a:rPr lang="kk-KZ" dirty="0" smtClean="0">
                <a:solidFill>
                  <a:srgbClr val="FF0000"/>
                </a:solidFill>
              </a:rPr>
              <a:t>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556792"/>
            <a:ext cx="7344816" cy="4725144"/>
          </a:xfrm>
          <a:solidFill>
            <a:schemeClr val="accent4">
              <a:lumMod val="50000"/>
            </a:schemeClr>
          </a:solidFill>
        </p:spPr>
        <p:txBody>
          <a:bodyPr/>
          <a:lstStyle/>
          <a:p>
            <a:r>
              <a:rPr lang="kk-KZ" dirty="0" smtClean="0">
                <a:solidFill>
                  <a:srgbClr val="C00000"/>
                </a:solidFill>
              </a:rPr>
              <a:t>Әріден будандастыру- әр түрге және туысқа жататын организмдердің будандасуы.Мақсаты- бір түрге жататын дараларды будандастыруда беріле алмайтын белгілер мен қасиеттердің тұқым қуалауын зерттеу.мыс:қара бидай мен бидай,бидайды бидайықпен.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kk-KZ" dirty="0" smtClean="0">
                <a:solidFill>
                  <a:srgbClr val="C00000"/>
                </a:solidFill>
              </a:rPr>
              <a:t>Г.Мендель,И.В.Мичурин,Н.В.Цицин т.б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89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8568" y="54868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11</a:t>
            </a:r>
            <a:r>
              <a:rPr lang="kk-KZ" dirty="0" smtClean="0">
                <a:solidFill>
                  <a:srgbClr val="7030A0"/>
                </a:solidFill>
              </a:rPr>
              <a:t>						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920880" cy="5688632"/>
          </a:xfrm>
        </p:spPr>
        <p:txBody>
          <a:bodyPr/>
          <a:lstStyle/>
          <a:p>
            <a:r>
              <a:rPr lang="kk-KZ" dirty="0" smtClean="0">
                <a:solidFill>
                  <a:srgbClr val="002060"/>
                </a:solidFill>
              </a:rPr>
              <a:t>Мутациялық селекция</a:t>
            </a:r>
          </a:p>
          <a:p>
            <a:endParaRPr lang="kk-KZ" dirty="0" smtClean="0"/>
          </a:p>
          <a:p>
            <a:pPr algn="l"/>
            <a:r>
              <a:rPr lang="kk-KZ" dirty="0" smtClean="0">
                <a:solidFill>
                  <a:srgbClr val="002060"/>
                </a:solidFill>
              </a:rPr>
              <a:t>Табиғи мутациялар</a:t>
            </a:r>
            <a:r>
              <a:rPr lang="en-US" dirty="0" smtClean="0"/>
              <a:t>	</a:t>
            </a:r>
            <a:r>
              <a:rPr lang="kk-KZ" dirty="0" smtClean="0">
                <a:solidFill>
                  <a:srgbClr val="002060"/>
                </a:solidFill>
              </a:rPr>
              <a:t>Қолдан тудырған </a:t>
            </a:r>
            <a:r>
              <a:rPr lang="kk-KZ" dirty="0" smtClean="0"/>
              <a:t>				          </a:t>
            </a:r>
            <a:r>
              <a:rPr lang="kk-KZ" dirty="0" smtClean="0">
                <a:solidFill>
                  <a:srgbClr val="002060"/>
                </a:solidFill>
              </a:rPr>
              <a:t>мутация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kk-KZ" dirty="0" smtClean="0">
                <a:solidFill>
                  <a:srgbClr val="002060"/>
                </a:solidFill>
              </a:rPr>
              <a:t>Спонтанды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kk-KZ" dirty="0" smtClean="0">
              <a:solidFill>
                <a:srgbClr val="002060"/>
              </a:solidFill>
            </a:endParaRPr>
          </a:p>
          <a:p>
            <a:pPr algn="l"/>
            <a:endParaRPr lang="kk-KZ" dirty="0">
              <a:solidFill>
                <a:srgbClr val="002060"/>
              </a:solidFill>
            </a:endParaRPr>
          </a:p>
          <a:p>
            <a:pPr algn="l"/>
            <a:endParaRPr lang="kk-KZ" dirty="0" smtClean="0">
              <a:solidFill>
                <a:srgbClr val="002060"/>
              </a:solidFill>
            </a:endParaRPr>
          </a:p>
          <a:p>
            <a:pPr algn="l"/>
            <a:endParaRPr lang="kk-KZ" dirty="0">
              <a:solidFill>
                <a:srgbClr val="002060"/>
              </a:solidFill>
            </a:endParaRPr>
          </a:p>
          <a:p>
            <a:pPr algn="l"/>
            <a:endParaRPr lang="kk-KZ" dirty="0" smtClean="0">
              <a:solidFill>
                <a:srgbClr val="002060"/>
              </a:solidFill>
            </a:endParaRPr>
          </a:p>
          <a:p>
            <a:pPr algn="l"/>
            <a:r>
              <a:rPr lang="kk-KZ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Мутация тудыратын факторлар-мутагендер.      Мутация бөлу процесін-мутагенез дейді.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11560" y="3429000"/>
            <a:ext cx="3960440" cy="1440160"/>
          </a:xfrm>
          <a:prstGeom prst="rect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rgbClr val="727CA3"/>
              </a:buClr>
            </a:pPr>
            <a:r>
              <a:rPr lang="kk-KZ" sz="2800" dirty="0" smtClean="0">
                <a:solidFill>
                  <a:schemeClr val="bg2"/>
                </a:solidFill>
              </a:rPr>
              <a:t>Гендік,хромосомалық </a:t>
            </a:r>
            <a:r>
              <a:rPr lang="kk-KZ" sz="2800" dirty="0">
                <a:solidFill>
                  <a:schemeClr val="bg2"/>
                </a:solidFill>
              </a:rPr>
              <a:t>соматикалық </a:t>
            </a:r>
            <a:r>
              <a:rPr lang="kk-KZ" sz="2800" dirty="0" smtClean="0">
                <a:solidFill>
                  <a:schemeClr val="bg2"/>
                </a:solidFill>
              </a:rPr>
              <a:t>генеративтік</a:t>
            </a:r>
            <a:endParaRPr lang="kk-KZ" sz="2800" dirty="0">
              <a:solidFill>
                <a:schemeClr val="bg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279087" y="3053753"/>
            <a:ext cx="3096344" cy="720080"/>
          </a:xfrm>
          <a:prstGeom prst="rect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Микроорганизмдер селекциясы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328084" y="4166465"/>
            <a:ext cx="3096344" cy="936104"/>
          </a:xfrm>
          <a:prstGeom prst="rect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Мукор,ашытқы саңырау құлақтары,азотобактериялар дың</a:t>
            </a:r>
            <a:r>
              <a:rPr kumimoji="1" lang="kk-KZ" sz="18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түрлері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 bwMode="auto">
          <a:xfrm flipH="1">
            <a:off x="3024681" y="1268760"/>
            <a:ext cx="1008112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>
            <a:off x="4103948" y="1268760"/>
            <a:ext cx="122413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 стрелкой 13"/>
          <p:cNvCxnSpPr>
            <a:endCxn id="5" idx="0"/>
          </p:cNvCxnSpPr>
          <p:nvPr/>
        </p:nvCxnSpPr>
        <p:spPr bwMode="auto">
          <a:xfrm>
            <a:off x="2591780" y="3053753"/>
            <a:ext cx="0" cy="3752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6485946" y="2348880"/>
            <a:ext cx="0" cy="7048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 стрелкой 20"/>
          <p:cNvCxnSpPr/>
          <p:nvPr/>
        </p:nvCxnSpPr>
        <p:spPr bwMode="auto">
          <a:xfrm>
            <a:off x="6485946" y="3773833"/>
            <a:ext cx="0" cy="3926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7579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002060"/>
                </a:solidFill>
              </a:rPr>
              <a:t>12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k-KZ" sz="2400" dirty="0" smtClean="0"/>
              <a:t>	</a:t>
            </a:r>
            <a:r>
              <a:rPr lang="kk-KZ" sz="2400" b="1" dirty="0" smtClean="0">
                <a:solidFill>
                  <a:srgbClr val="FF0000"/>
                </a:solidFill>
              </a:rPr>
              <a:t>Полиплоидия</a:t>
            </a:r>
            <a:r>
              <a:rPr lang="kk-KZ" sz="2400" b="1" dirty="0" smtClean="0"/>
              <a:t>-</a:t>
            </a:r>
            <a:r>
              <a:rPr lang="kk-KZ" sz="2400" dirty="0" smtClean="0">
                <a:solidFill>
                  <a:schemeClr val="bg2"/>
                </a:solidFill>
              </a:rPr>
              <a:t>жасушаның хромосомалар санының өзгеруінен туындайтын геномды мутацияларға жатады.</a:t>
            </a:r>
            <a:r>
              <a:rPr lang="en-US" sz="2400" dirty="0" smtClean="0">
                <a:solidFill>
                  <a:schemeClr val="bg2"/>
                </a:solidFill>
              </a:rPr>
              <a:t>(</a:t>
            </a:r>
            <a:r>
              <a:rPr lang="kk-KZ" sz="2400" dirty="0" smtClean="0">
                <a:solidFill>
                  <a:schemeClr val="bg2"/>
                </a:solidFill>
              </a:rPr>
              <a:t>Б.А.Астауров-жібек құртының жұмыртқаларына </a:t>
            </a:r>
            <a:r>
              <a:rPr lang="en-US" sz="2400" dirty="0" smtClean="0">
                <a:solidFill>
                  <a:schemeClr val="bg2"/>
                </a:solidFill>
              </a:rPr>
              <a:t> t-</a:t>
            </a:r>
            <a:r>
              <a:rPr lang="kk-KZ" sz="2400" dirty="0" smtClean="0">
                <a:solidFill>
                  <a:schemeClr val="bg2"/>
                </a:solidFill>
              </a:rPr>
              <a:t>мен партагенез жолымен полиплоидті түрін алды</a:t>
            </a:r>
            <a:r>
              <a:rPr lang="en-US" sz="2400" dirty="0" smtClean="0">
                <a:solidFill>
                  <a:schemeClr val="bg2"/>
                </a:solidFill>
              </a:rPr>
              <a:t>)</a:t>
            </a:r>
            <a:endParaRPr lang="kk-KZ" sz="2400" dirty="0" smtClean="0">
              <a:solidFill>
                <a:schemeClr val="bg2"/>
              </a:solidFill>
            </a:endParaRPr>
          </a:p>
          <a:p>
            <a:pPr marL="457200" lvl="1" indent="0">
              <a:buNone/>
            </a:pPr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Автополиплоидия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бір түрге жататын организмдердің хромосома санының еселеніп артуы. 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Алма ,жүзім, қарбыз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lvl="1" indent="0">
              <a:buNone/>
            </a:pPr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Аллополиплоидия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әр түрге жататын организмдердің хромосомалар жиынтығының бірігуі нәтижесінде пайда </a:t>
            </a:r>
            <a:r>
              <a:rPr lang="kk-KZ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олады.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мыс:тұрып пен қырыққабат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9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4704"/>
            <a:ext cx="7772400" cy="864096"/>
          </a:xfrm>
        </p:spPr>
        <p:txBody>
          <a:bodyPr/>
          <a:lstStyle/>
          <a:p>
            <a:r>
              <a:rPr lang="kk-KZ" dirty="0" smtClean="0">
                <a:solidFill>
                  <a:srgbClr val="FF0000"/>
                </a:solidFill>
              </a:rPr>
              <a:t>1</a:t>
            </a:r>
            <a:r>
              <a:rPr lang="kk-KZ" dirty="0" smtClean="0"/>
              <a:t> </a:t>
            </a:r>
            <a:endParaRPr lang="ru-RU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44824"/>
            <a:ext cx="6400800" cy="4464496"/>
          </a:xfrm>
          <a:solidFill>
            <a:srgbClr val="FF3300"/>
          </a:solidFill>
        </p:spPr>
        <p:txBody>
          <a:bodyPr/>
          <a:lstStyle/>
          <a:p>
            <a:r>
              <a:rPr lang="kk-KZ" sz="3600" b="1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Селекция - жануарладың асыл тұқымын,өсімдіктердің сорттарын, микроорганизмдердің штаммаларын шығарудың,жаңартудың әдістерін және биологиялық негізін зерттейтін ғылым.</a:t>
            </a:r>
            <a:endParaRPr lang="ru-RU" sz="36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bg2"/>
                </a:solidFill>
              </a:rPr>
              <a:t>2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/>
          <a:lstStyle/>
          <a:p>
            <a:pPr marL="0" indent="0">
              <a:buNone/>
            </a:pPr>
            <a:r>
              <a:rPr lang="kk-KZ" sz="4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k-KZ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Селекция ғылымының теориялық негізі-генетика.</a:t>
            </a:r>
          </a:p>
          <a:p>
            <a:pPr marL="0" indent="0">
              <a:buNone/>
            </a:pPr>
            <a:r>
              <a:rPr lang="kk-KZ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«Селекция» –сұрыптау деген мағынаны білдіреді</a:t>
            </a:r>
            <a:r>
              <a:rPr lang="kk-KZ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2" name="Rectangle 28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/>
          <a:lstStyle/>
          <a:p>
            <a:r>
              <a:rPr lang="kk-KZ" sz="4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3</a:t>
            </a:r>
            <a:endParaRPr lang="ru-RU" sz="4400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3707904" y="836712"/>
            <a:ext cx="4978896" cy="5289451"/>
          </a:xfrm>
          <a:solidFill>
            <a:srgbClr val="C00000"/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kk-KZ" sz="1800" dirty="0" smtClean="0">
                <a:solidFill>
                  <a:schemeClr val="bg2"/>
                </a:solidFill>
              </a:rPr>
              <a:t>Жануарлардың, өсімдіктердің және микроорганизмдердің тұқымдық, сорттық,түрлік, және туыстық ерекшеліктерін зерттеуді көрсетті.</a:t>
            </a:r>
          </a:p>
          <a:p>
            <a:pPr marL="514350" indent="-514350">
              <a:buFont typeface="+mj-lt"/>
              <a:buAutoNum type="arabicPeriod"/>
            </a:pPr>
            <a:r>
              <a:rPr lang="kk-KZ" sz="1800" dirty="0" smtClean="0">
                <a:solidFill>
                  <a:schemeClr val="bg2"/>
                </a:solidFill>
              </a:rPr>
              <a:t>Тұқым қуалайтын өзгергіштік белгілер мен қасиеттердің дамуына сыртқы орта факторларының әсер ететіндігін анықтады.</a:t>
            </a:r>
          </a:p>
          <a:p>
            <a:pPr marL="514350" indent="-514350">
              <a:buFont typeface="+mj-lt"/>
              <a:buAutoNum type="arabicPeriod"/>
            </a:pPr>
            <a:r>
              <a:rPr lang="kk-KZ" sz="1800" dirty="0" smtClean="0">
                <a:solidFill>
                  <a:schemeClr val="bg2"/>
                </a:solidFill>
              </a:rPr>
              <a:t>Организмдердің пайдалы белгілері мен қасиеттерінің тұрақтандырылуына жағдай жасайтын қолдан сұрыпталу жүйесін жасады.</a:t>
            </a:r>
            <a:endParaRPr lang="ru-RU" sz="1800" dirty="0">
              <a:solidFill>
                <a:schemeClr val="bg2"/>
              </a:solidFill>
            </a:endParaRPr>
          </a:p>
        </p:txBody>
      </p:sp>
      <p:sp>
        <p:nvSpPr>
          <p:cNvPr id="6174" name="Rectangle 30"/>
          <p:cNvSpPr>
            <a:spLocks noGrp="1" noChangeArrowheads="1"/>
          </p:cNvSpPr>
          <p:nvPr>
            <p:ph type="body" sz="half" idx="2"/>
          </p:nvPr>
        </p:nvSpPr>
        <p:spPr>
          <a:xfrm>
            <a:off x="539552" y="980728"/>
            <a:ext cx="2864297" cy="4763071"/>
          </a:xfrm>
          <a:solidFill>
            <a:srgbClr val="7030A0"/>
          </a:solidFill>
        </p:spPr>
        <p:txBody>
          <a:bodyPr/>
          <a:lstStyle/>
          <a:p>
            <a:pPr marL="0" indent="0">
              <a:buNone/>
            </a:pPr>
            <a:r>
              <a:rPr lang="kk-KZ" sz="2000" dirty="0" smtClean="0">
                <a:solidFill>
                  <a:schemeClr val="bg2"/>
                </a:solidFill>
              </a:rPr>
              <a:t>Селекцияның теориялық негізін қалаған -Н.И.Вавилов. Селекция үшін қажетті бастапқы материалды білмей, олардың шығу тегі мен эволюциясын зерттемей тұрып,жануарлардың,өсімдіктердің қазіргі сорттарын,тұқымын жаңарту,жақсарту мүмкін емес</a:t>
            </a:r>
            <a:r>
              <a:rPr lang="kk-KZ" sz="2800" dirty="0" smtClean="0">
                <a:solidFill>
                  <a:schemeClr val="bg2"/>
                </a:solidFill>
              </a:rPr>
              <a:t>.</a:t>
            </a:r>
            <a:endParaRPr lang="ru-RU" sz="2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1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/>
      <p:bldP spid="11" grpId="0" build="p" animBg="1"/>
      <p:bldP spid="617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2" name="Rectangle 24"/>
          <p:cNvSpPr>
            <a:spLocks noGrp="1" noChangeArrowheads="1"/>
          </p:cNvSpPr>
          <p:nvPr>
            <p:ph type="ctrTitle" idx="4294967295"/>
          </p:nvPr>
        </p:nvSpPr>
        <p:spPr>
          <a:xfrm>
            <a:off x="1043608" y="404664"/>
            <a:ext cx="7772400" cy="1143000"/>
          </a:xfrm>
        </p:spPr>
        <p:txBody>
          <a:bodyPr/>
          <a:lstStyle/>
          <a:p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4</a:t>
            </a:r>
            <a:endParaRPr lang="ru-RU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2560073" y="519394"/>
            <a:ext cx="3600400" cy="936104"/>
          </a:xfrm>
          <a:prstGeom prst="ellipse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Сұрыпталу</a:t>
            </a:r>
            <a:r>
              <a:rPr kumimoji="1" lang="kk-KZ" sz="18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міндеттері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935596" y="1808802"/>
            <a:ext cx="6840760" cy="684094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Өнімдердің, іріктемелердің және қолтұымдардардың</a:t>
            </a:r>
            <a:r>
              <a:rPr kumimoji="1" lang="kk-KZ" sz="18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сапасын                                                                         			жақсарту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628418" y="3104964"/>
            <a:ext cx="2016224" cy="1980220"/>
          </a:xfrm>
          <a:prstGeom prst="ellipse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6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Іріктемелер түсімділігі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мен қолтұқымдар өнімділігін арттыру</a:t>
            </a:r>
            <a:endParaRPr kumimoji="1" lang="ru-RU" sz="16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2637746" y="3501008"/>
            <a:ext cx="1646221" cy="1584176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6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Ауруға қарсы тұрақтылықты арттыру</a:t>
            </a:r>
            <a:endParaRPr kumimoji="1" lang="ru-RU" sz="16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4470102" y="3284984"/>
            <a:ext cx="2083949" cy="180020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4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Іріктемелер</a:t>
            </a:r>
            <a:r>
              <a:rPr kumimoji="1" lang="kk-KZ" sz="14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 мен қолтұқымдардың экологиялық сапасын жақсарту</a:t>
            </a:r>
            <a:endParaRPr kumimoji="1" lang="ru-RU" sz="14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6547936" y="3032956"/>
            <a:ext cx="1984503" cy="2412268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2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Механикаландырылған немесе өнеркәсіптік бағытта өсіріп,дамытуға</a:t>
            </a:r>
            <a:r>
              <a:rPr kumimoji="1" lang="kk-KZ" sz="12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жарамды іріктемелер мен қолтұқымдар шығару</a:t>
            </a:r>
            <a:endParaRPr kumimoji="1" lang="ru-RU" sz="12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>
            <a:off x="4283967" y="1448780"/>
            <a:ext cx="0" cy="3600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>
            <a:off x="1475656" y="2492896"/>
            <a:ext cx="0" cy="6120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 стрелкой 13"/>
          <p:cNvCxnSpPr/>
          <p:nvPr/>
        </p:nvCxnSpPr>
        <p:spPr bwMode="auto">
          <a:xfrm>
            <a:off x="3563888" y="2492896"/>
            <a:ext cx="0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5512076" y="2492896"/>
            <a:ext cx="0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Прямая со стрелкой 17"/>
          <p:cNvCxnSpPr>
            <a:endCxn id="8" idx="0"/>
          </p:cNvCxnSpPr>
          <p:nvPr/>
        </p:nvCxnSpPr>
        <p:spPr bwMode="auto">
          <a:xfrm>
            <a:off x="7540187" y="2492896"/>
            <a:ext cx="1" cy="540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solidFill>
            <a:srgbClr val="6600FF"/>
          </a:solidFill>
        </p:spPr>
        <p:txBody>
          <a:bodyPr/>
          <a:lstStyle/>
          <a:p>
            <a:r>
              <a:rPr lang="kk-KZ" dirty="0" smtClean="0">
                <a:solidFill>
                  <a:schemeClr val="bg2"/>
                </a:solidFill>
              </a:rPr>
              <a:t>5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2706216"/>
          </a:xfrm>
          <a:solidFill>
            <a:srgbClr val="FF3300"/>
          </a:solidFill>
        </p:spPr>
        <p:txBody>
          <a:bodyPr/>
          <a:lstStyle/>
          <a:p>
            <a:r>
              <a:rPr lang="kk-KZ" dirty="0" smtClean="0">
                <a:solidFill>
                  <a:schemeClr val="bg2"/>
                </a:solidFill>
              </a:rPr>
              <a:t>Мәдени өсімдіктердің шығу орталығын анықтаған-И.В.Вавилов.</a:t>
            </a:r>
          </a:p>
          <a:p>
            <a:r>
              <a:rPr lang="kk-KZ" dirty="0" smtClean="0">
                <a:solidFill>
                  <a:schemeClr val="bg2"/>
                </a:solidFill>
              </a:rPr>
              <a:t>7-орталыққа бөлінеді.Әрбір орталық белгілі бір мәдени өсімдіктердің шыққан отаны болып есептеледі.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 bwMode="auto">
          <a:xfrm>
            <a:off x="2666983" y="814373"/>
            <a:ext cx="4320480" cy="1210870"/>
          </a:xfrm>
          <a:prstGeom prst="ellipse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Селекция</a:t>
            </a:r>
            <a:r>
              <a:rPr kumimoji="1" lang="kk-KZ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әдістері</a:t>
            </a:r>
            <a:endParaRPr kumimoji="1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259632" y="2708920"/>
            <a:ext cx="2016224" cy="1512168"/>
          </a:xfrm>
          <a:prstGeom prst="rect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dirty="0">
                <a:solidFill>
                  <a:schemeClr val="bg2"/>
                </a:solidFill>
              </a:rPr>
              <a:t>Б</a:t>
            </a: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удандастыру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717885" y="2708920"/>
            <a:ext cx="1944216" cy="1512168"/>
          </a:xfrm>
          <a:prstGeom prst="rect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dirty="0" smtClean="0">
                <a:solidFill>
                  <a:schemeClr val="bg2"/>
                </a:solidFill>
              </a:rPr>
              <a:t>С</a:t>
            </a: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ұрыптау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72200" y="2708920"/>
            <a:ext cx="1800200" cy="1512168"/>
          </a:xfrm>
          <a:prstGeom prst="rect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Мутациялық</a:t>
            </a:r>
            <a:r>
              <a:rPr kumimoji="1" lang="kk-KZ" sz="18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charset="0"/>
                <a:cs typeface="Arial" charset="0"/>
              </a:rPr>
              <a:t> селекция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charset="0"/>
              <a:cs typeface="Arial" charset="0"/>
            </a:endParaRPr>
          </a:p>
        </p:txBody>
      </p:sp>
      <p:cxnSp>
        <p:nvCxnSpPr>
          <p:cNvPr id="15" name="Прямая со стрелкой 14"/>
          <p:cNvCxnSpPr>
            <a:stCxn id="5" idx="4"/>
          </p:cNvCxnSpPr>
          <p:nvPr/>
        </p:nvCxnSpPr>
        <p:spPr bwMode="auto">
          <a:xfrm>
            <a:off x="4827223" y="2025243"/>
            <a:ext cx="22122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 стрелкой 16"/>
          <p:cNvCxnSpPr/>
          <p:nvPr/>
        </p:nvCxnSpPr>
        <p:spPr bwMode="auto">
          <a:xfrm>
            <a:off x="6456820" y="1883520"/>
            <a:ext cx="1116814" cy="825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 стрелкой 20"/>
          <p:cNvCxnSpPr>
            <a:stCxn id="5" idx="3"/>
            <a:endCxn id="7" idx="0"/>
          </p:cNvCxnSpPr>
          <p:nvPr/>
        </p:nvCxnSpPr>
        <p:spPr bwMode="auto">
          <a:xfrm flipH="1">
            <a:off x="2267744" y="1847915"/>
            <a:ext cx="1031959" cy="8610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48072"/>
          </a:xfrm>
        </p:spPr>
        <p:txBody>
          <a:bodyPr/>
          <a:lstStyle/>
          <a:p>
            <a:r>
              <a:rPr lang="kk-KZ" dirty="0" smtClean="0"/>
              <a:t>6					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95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755576" y="1268760"/>
            <a:ext cx="2017549" cy="648072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solidFill>
                  <a:schemeClr val="bg2"/>
                </a:solidFill>
              </a:rPr>
              <a:t>C</a:t>
            </a:r>
            <a:r>
              <a:rPr kumimoji="1" lang="kk-KZ" sz="32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ұрыптау</a:t>
            </a:r>
            <a:endParaRPr kumimoji="1" lang="ru-RU" sz="32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976011" y="782888"/>
            <a:ext cx="1872208" cy="828092"/>
          </a:xfrm>
          <a:prstGeom prst="rect">
            <a:avLst/>
          </a:prstGeom>
          <a:solidFill>
            <a:srgbClr val="6600FF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Табиғи сұрыптау</a:t>
            </a:r>
            <a:endParaRPr kumimoji="1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095292" y="1844824"/>
            <a:ext cx="1872208" cy="864096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Қолдан</a:t>
            </a:r>
            <a:r>
              <a:rPr kumimoji="1" lang="kk-KZ" sz="20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сұрыптау</a:t>
            </a:r>
            <a:endParaRPr kumimoji="1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331640" y="3202596"/>
            <a:ext cx="2088232" cy="2026604"/>
          </a:xfrm>
          <a:prstGeom prst="rect">
            <a:avLst/>
          </a:prstGeom>
          <a:solidFill>
            <a:srgbClr val="0000CC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Мақсатсыз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</a:t>
            </a:r>
            <a:r>
              <a:rPr kumimoji="1" lang="en-US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(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санасыз </a:t>
            </a:r>
            <a:r>
              <a:rPr kumimoji="1" lang="en-US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)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жабайы жануарларды қолға үйрету</a:t>
            </a:r>
            <a:r>
              <a:rPr kumimoji="1" lang="en-US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(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ит –қасқыр</a:t>
            </a:r>
            <a:r>
              <a:rPr kumimoji="1" lang="en-US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)</a:t>
            </a:r>
            <a:r>
              <a:rPr kumimoji="1" lang="kk-KZ" sz="16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жабайы өсімдіктерді сұрыптау</a:t>
            </a:r>
            <a:endParaRPr kumimoji="1" lang="ru-RU" sz="16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4572000" y="3212976"/>
            <a:ext cx="2088232" cy="72008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Мақсатты </a:t>
            </a:r>
            <a:r>
              <a:rPr lang="en-US" dirty="0">
                <a:solidFill>
                  <a:schemeClr val="bg2">
                    <a:lumMod val="95000"/>
                    <a:lumOff val="5000"/>
                  </a:schemeClr>
                </a:solidFill>
              </a:rPr>
              <a:t>(</a:t>
            </a:r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саналы</a:t>
            </a:r>
            <a:r>
              <a:rPr lang="en-US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067944" y="4437112"/>
            <a:ext cx="1728192" cy="1224136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Жаппай</a:t>
            </a:r>
            <a:r>
              <a:rPr kumimoji="1" lang="kk-KZ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</a:t>
            </a:r>
            <a:r>
              <a:rPr kumimoji="1" lang="en-US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(</a:t>
            </a:r>
            <a:r>
              <a:rPr kumimoji="1" lang="kk-KZ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белгілі мақсат,жаңа түр</a:t>
            </a:r>
            <a:r>
              <a:rPr kumimoji="1" lang="en-US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)</a:t>
            </a:r>
            <a:endParaRPr kumimoji="1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660232" y="4437112"/>
            <a:ext cx="2088232" cy="1224136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Жеке </a:t>
            </a:r>
            <a:r>
              <a:rPr kumimoji="1" lang="en-US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(</a:t>
            </a: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бір дарадан көп</a:t>
            </a:r>
            <a:r>
              <a:rPr kumimoji="1" lang="kk-KZ" sz="18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 ұрпақ алу</a:t>
            </a:r>
            <a:r>
              <a:rPr kumimoji="1" lang="en-US" sz="1800" b="0" i="0" u="none" strike="noStrike" cap="none" normalizeH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)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cxnSp>
        <p:nvCxnSpPr>
          <p:cNvPr id="18" name="Прямая со стрелкой 17"/>
          <p:cNvCxnSpPr>
            <a:stCxn id="10" idx="3"/>
            <a:endCxn id="11" idx="1"/>
          </p:cNvCxnSpPr>
          <p:nvPr/>
        </p:nvCxnSpPr>
        <p:spPr bwMode="auto">
          <a:xfrm flipV="1">
            <a:off x="2773125" y="1196934"/>
            <a:ext cx="1202886" cy="3958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 стрелкой 19"/>
          <p:cNvCxnSpPr>
            <a:stCxn id="10" idx="3"/>
            <a:endCxn id="12" idx="1"/>
          </p:cNvCxnSpPr>
          <p:nvPr/>
        </p:nvCxnSpPr>
        <p:spPr bwMode="auto">
          <a:xfrm>
            <a:off x="2773125" y="1592796"/>
            <a:ext cx="1322167" cy="684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 стрелкой 21"/>
          <p:cNvCxnSpPr>
            <a:stCxn id="12" idx="2"/>
            <a:endCxn id="13" idx="0"/>
          </p:cNvCxnSpPr>
          <p:nvPr/>
        </p:nvCxnSpPr>
        <p:spPr bwMode="auto">
          <a:xfrm flipH="1">
            <a:off x="2375756" y="2708920"/>
            <a:ext cx="2655640" cy="4936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stCxn id="12" idx="2"/>
            <a:endCxn id="14" idx="0"/>
          </p:cNvCxnSpPr>
          <p:nvPr/>
        </p:nvCxnSpPr>
        <p:spPr bwMode="auto">
          <a:xfrm>
            <a:off x="5031396" y="2708920"/>
            <a:ext cx="584720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 стрелкой 25"/>
          <p:cNvCxnSpPr>
            <a:stCxn id="14" idx="2"/>
            <a:endCxn id="15" idx="0"/>
          </p:cNvCxnSpPr>
          <p:nvPr/>
        </p:nvCxnSpPr>
        <p:spPr bwMode="auto">
          <a:xfrm flipH="1">
            <a:off x="4932040" y="3933056"/>
            <a:ext cx="68407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 стрелкой 27"/>
          <p:cNvCxnSpPr>
            <a:endCxn id="16" idx="0"/>
          </p:cNvCxnSpPr>
          <p:nvPr/>
        </p:nvCxnSpPr>
        <p:spPr bwMode="auto">
          <a:xfrm>
            <a:off x="5616116" y="3933056"/>
            <a:ext cx="2088232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Прямоугольник 34"/>
          <p:cNvSpPr/>
          <p:nvPr/>
        </p:nvSpPr>
        <p:spPr bwMode="auto">
          <a:xfrm>
            <a:off x="467544" y="420234"/>
            <a:ext cx="576064" cy="7585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4400" dirty="0"/>
              <a:t>7</a:t>
            </a:r>
            <a:endParaRPr kumimoji="1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72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970257" y="1319481"/>
            <a:ext cx="2376264" cy="72008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БУДАНДАСТЫРУ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95000"/>
                  <a:lumOff val="5000"/>
                </a:schemeClr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970257" y="2780928"/>
            <a:ext cx="2376264" cy="100811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Туыстас емес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charset="0"/>
                <a:cs typeface="Arial" charset="0"/>
              </a:rPr>
              <a:t>Аутбридинг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89103" y="4323474"/>
            <a:ext cx="237327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k-KZ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effectLst/>
                <a:latin typeface="Times New Roman" charset="0"/>
                <a:cs typeface="Arial" charset="0"/>
              </a:rPr>
              <a:t>Туыстық будандастыру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dirty="0" smtClean="0">
                <a:solidFill>
                  <a:srgbClr val="0000CC"/>
                </a:solidFill>
              </a:rPr>
              <a:t>инбридинг</a:t>
            </a:r>
            <a:endParaRPr kumimoji="1" lang="ru-RU" sz="1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260649"/>
            <a:ext cx="6476256" cy="648072"/>
          </a:xfrm>
        </p:spPr>
        <p:txBody>
          <a:bodyPr/>
          <a:lstStyle/>
          <a:p>
            <a:r>
              <a:rPr lang="kk-KZ" dirty="0" smtClean="0"/>
              <a:t>8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635896" y="260648"/>
            <a:ext cx="4896544" cy="6048672"/>
          </a:xfrm>
        </p:spPr>
        <p:txBody>
          <a:bodyPr/>
          <a:lstStyle/>
          <a:p>
            <a:pPr algn="ctr"/>
            <a:r>
              <a:rPr lang="kk-KZ" dirty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  Өсімдіктердің сорттары,жануарлардың жаңа сорттарын шығару</a:t>
            </a:r>
          </a:p>
          <a:p>
            <a:pPr algn="ctr"/>
            <a:endParaRPr lang="kk-KZ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endParaRPr lang="kk-KZ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Тур ішіндегі будандастыру </a:t>
            </a:r>
          </a:p>
          <a:p>
            <a:pPr algn="ctr"/>
            <a:endParaRPr lang="kk-KZ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Әріден будандастыру</a:t>
            </a:r>
          </a:p>
          <a:p>
            <a:pPr algn="ctr"/>
            <a:endParaRPr lang="kk-KZ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endParaRPr lang="kk-KZ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kk-KZ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Ұрпақта бағалы белгілер беки түседі,сорттармақтар алу үшін қолданылады</a:t>
            </a:r>
            <a:endParaRPr lang="kk-KZ" dirty="0">
              <a:solidFill>
                <a:schemeClr val="bg2">
                  <a:lumMod val="95000"/>
                  <a:lumOff val="5000"/>
                </a:schemeClr>
              </a:solidFill>
            </a:endParaRPr>
          </a:p>
          <a:p>
            <a:pPr algn="ctr"/>
            <a:endParaRPr lang="kk-KZ" dirty="0" smtClean="0"/>
          </a:p>
          <a:p>
            <a:pPr algn="ctr"/>
            <a:endParaRPr lang="kk-KZ" dirty="0"/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 flipV="1">
            <a:off x="3346521" y="1844824"/>
            <a:ext cx="1369495" cy="720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 стрелкой 9"/>
          <p:cNvCxnSpPr>
            <a:stCxn id="3" idx="3"/>
          </p:cNvCxnSpPr>
          <p:nvPr/>
        </p:nvCxnSpPr>
        <p:spPr bwMode="auto">
          <a:xfrm flipV="1">
            <a:off x="3346521" y="2996952"/>
            <a:ext cx="937447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>
            <a:stCxn id="3" idx="3"/>
          </p:cNvCxnSpPr>
          <p:nvPr/>
        </p:nvCxnSpPr>
        <p:spPr bwMode="auto">
          <a:xfrm>
            <a:off x="3346521" y="3284984"/>
            <a:ext cx="1081463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/>
          <p:nvPr/>
        </p:nvCxnSpPr>
        <p:spPr bwMode="auto">
          <a:xfrm>
            <a:off x="3346521" y="5013176"/>
            <a:ext cx="79343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 стрелкой 21"/>
          <p:cNvCxnSpPr>
            <a:stCxn id="2" idx="2"/>
            <a:endCxn id="3" idx="0"/>
          </p:cNvCxnSpPr>
          <p:nvPr/>
        </p:nvCxnSpPr>
        <p:spPr bwMode="auto">
          <a:xfrm>
            <a:off x="2158389" y="2039561"/>
            <a:ext cx="0" cy="7413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 стрелкой 23"/>
          <p:cNvCxnSpPr>
            <a:stCxn id="3" idx="2"/>
          </p:cNvCxnSpPr>
          <p:nvPr/>
        </p:nvCxnSpPr>
        <p:spPr bwMode="auto">
          <a:xfrm>
            <a:off x="2158389" y="3789040"/>
            <a:ext cx="0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0811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Продаем продукцию и услуги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родаем продукцию и услуг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Arial" charset="0"/>
          </a:defRPr>
        </a:defPPr>
      </a:lstStyle>
    </a:lnDef>
  </a:objectDefaults>
  <a:extraClrSchemeLst>
    <a:extraClrScheme>
      <a:clrScheme name="Продаем продукцию и услуги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даем продукцию и услуги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даем продукцию и услуг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даем продукцию и услуги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350</TotalTime>
  <Words>322</Words>
  <Application>Microsoft Office PowerPoint</Application>
  <PresentationFormat>Экран (4:3)</PresentationFormat>
  <Paragraphs>84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Продаем продукцию и услуги</vt:lpstr>
      <vt:lpstr>Презентация PowerPoint</vt:lpstr>
      <vt:lpstr>1 </vt:lpstr>
      <vt:lpstr>2</vt:lpstr>
      <vt:lpstr>3</vt:lpstr>
      <vt:lpstr>4</vt:lpstr>
      <vt:lpstr>5</vt:lpstr>
      <vt:lpstr>6       </vt:lpstr>
      <vt:lpstr>Презентация PowerPoint</vt:lpstr>
      <vt:lpstr>8</vt:lpstr>
      <vt:lpstr>9</vt:lpstr>
      <vt:lpstr>10</vt:lpstr>
      <vt:lpstr>11      </vt:lpstr>
      <vt:lpstr>12</vt:lpstr>
    </vt:vector>
  </TitlesOfParts>
  <Company>BLACK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Продаем продукцию и услуги</dc:title>
  <dc:creator>SPA</dc:creator>
  <cp:lastModifiedBy>UserXP</cp:lastModifiedBy>
  <cp:revision>30</cp:revision>
  <cp:lastPrinted>1601-01-01T00:00:00Z</cp:lastPrinted>
  <dcterms:created xsi:type="dcterms:W3CDTF">2011-11-28T12:21:05Z</dcterms:created>
  <dcterms:modified xsi:type="dcterms:W3CDTF">2012-01-24T23:41:13Z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