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9" r:id="rId12"/>
    <p:sldId id="267" r:id="rId13"/>
    <p:sldId id="283" r:id="rId14"/>
    <p:sldId id="268" r:id="rId15"/>
    <p:sldId id="270" r:id="rId16"/>
    <p:sldId id="282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Халықтың</a:t>
            </a:r>
            <a:r>
              <a:rPr lang="ru-RU" baseline="0" dirty="0" err="1"/>
              <a:t> </a:t>
            </a:r>
            <a:r>
              <a:rPr lang="ru-RU" baseline="0" dirty="0" err="1" smtClean="0"/>
              <a:t>жастық-жыныстық </a:t>
            </a:r>
            <a:r>
              <a:rPr lang="ru-RU" baseline="0" dirty="0" err="1"/>
              <a:t>құрылымы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Лист1!$P$17:$P$32</c:f>
              <c:strCache>
                <c:ptCount val="16"/>
                <c:pt idx="0">
                  <c:v>Олардың жасы. </c:v>
                </c:pt>
                <c:pt idx="1">
                  <c:v>1-ге дейінгі </c:v>
                </c:pt>
                <c:pt idx="2">
                  <c:v>01.апр</c:v>
                </c:pt>
                <c:pt idx="3">
                  <c:v>05.сен</c:v>
                </c:pt>
                <c:pt idx="4">
                  <c:v>окт.14</c:v>
                </c:pt>
                <c:pt idx="5">
                  <c:v>15-19 </c:v>
                </c:pt>
                <c:pt idx="6">
                  <c:v>20-24 </c:v>
                </c:pt>
                <c:pt idx="7">
                  <c:v>25-29 </c:v>
                </c:pt>
                <c:pt idx="8">
                  <c:v>30-34 </c:v>
                </c:pt>
                <c:pt idx="9">
                  <c:v>35-39 </c:v>
                </c:pt>
                <c:pt idx="10">
                  <c:v>40-44 </c:v>
                </c:pt>
                <c:pt idx="11">
                  <c:v>45-49 </c:v>
                </c:pt>
                <c:pt idx="12">
                  <c:v>50-54 </c:v>
                </c:pt>
                <c:pt idx="13">
                  <c:v>55-59 </c:v>
                </c:pt>
                <c:pt idx="14">
                  <c:v>60-64 </c:v>
                </c:pt>
                <c:pt idx="15">
                  <c:v>65-жоғары </c:v>
                </c:pt>
              </c:strCache>
            </c:strRef>
          </c:cat>
          <c:val>
            <c:numRef>
              <c:f>Лист1!$Q$17:$Q$32</c:f>
              <c:numCache>
                <c:formatCode>General</c:formatCode>
                <c:ptCount val="16"/>
                <c:pt idx="1">
                  <c:v>367</c:v>
                </c:pt>
                <c:pt idx="2" formatCode="#,##0">
                  <c:v>1366</c:v>
                </c:pt>
                <c:pt idx="3" formatCode="#,##0">
                  <c:v>1305</c:v>
                </c:pt>
                <c:pt idx="4" formatCode="#,##0">
                  <c:v>1115</c:v>
                </c:pt>
                <c:pt idx="5" formatCode="#,##0">
                  <c:v>1363</c:v>
                </c:pt>
                <c:pt idx="6" formatCode="#,##0">
                  <c:v>1635</c:v>
                </c:pt>
                <c:pt idx="7" formatCode="#,##0">
                  <c:v>1481</c:v>
                </c:pt>
                <c:pt idx="8" formatCode="#,##0">
                  <c:v>1267</c:v>
                </c:pt>
                <c:pt idx="9" formatCode="#,##0">
                  <c:v>1174</c:v>
                </c:pt>
                <c:pt idx="10" formatCode="#,##0">
                  <c:v>1083</c:v>
                </c:pt>
                <c:pt idx="11" formatCode="#,##0">
                  <c:v>1073</c:v>
                </c:pt>
                <c:pt idx="12" formatCode="#,##0">
                  <c:v>1009</c:v>
                </c:pt>
                <c:pt idx="13">
                  <c:v>754</c:v>
                </c:pt>
                <c:pt idx="14">
                  <c:v>581</c:v>
                </c:pt>
                <c:pt idx="15" formatCode="#,##0">
                  <c:v>1094</c:v>
                </c:pt>
              </c:numCache>
            </c:numRef>
          </c:val>
        </c:ser>
        <c:ser>
          <c:idx val="1"/>
          <c:order val="1"/>
          <c:cat>
            <c:strRef>
              <c:f>Лист1!$P$17:$P$32</c:f>
              <c:strCache>
                <c:ptCount val="16"/>
                <c:pt idx="0">
                  <c:v>Олардың жасы. </c:v>
                </c:pt>
                <c:pt idx="1">
                  <c:v>1-ге дейінгі </c:v>
                </c:pt>
                <c:pt idx="2">
                  <c:v>01.апр</c:v>
                </c:pt>
                <c:pt idx="3">
                  <c:v>05.сен</c:v>
                </c:pt>
                <c:pt idx="4">
                  <c:v>окт.14</c:v>
                </c:pt>
                <c:pt idx="5">
                  <c:v>15-19 </c:v>
                </c:pt>
                <c:pt idx="6">
                  <c:v>20-24 </c:v>
                </c:pt>
                <c:pt idx="7">
                  <c:v>25-29 </c:v>
                </c:pt>
                <c:pt idx="8">
                  <c:v>30-34 </c:v>
                </c:pt>
                <c:pt idx="9">
                  <c:v>35-39 </c:v>
                </c:pt>
                <c:pt idx="10">
                  <c:v>40-44 </c:v>
                </c:pt>
                <c:pt idx="11">
                  <c:v>45-49 </c:v>
                </c:pt>
                <c:pt idx="12">
                  <c:v>50-54 </c:v>
                </c:pt>
                <c:pt idx="13">
                  <c:v>55-59 </c:v>
                </c:pt>
                <c:pt idx="14">
                  <c:v>60-64 </c:v>
                </c:pt>
                <c:pt idx="15">
                  <c:v>65-жоғары </c:v>
                </c:pt>
              </c:strCache>
            </c:strRef>
          </c:cat>
          <c:val>
            <c:numRef>
              <c:f>Лист1!$R$17:$R$32</c:f>
              <c:numCache>
                <c:formatCode>General</c:formatCode>
                <c:ptCount val="16"/>
                <c:pt idx="1">
                  <c:v>189</c:v>
                </c:pt>
                <c:pt idx="2">
                  <c:v>702</c:v>
                </c:pt>
                <c:pt idx="3">
                  <c:v>670</c:v>
                </c:pt>
                <c:pt idx="4">
                  <c:v>570</c:v>
                </c:pt>
                <c:pt idx="5">
                  <c:v>695</c:v>
                </c:pt>
                <c:pt idx="6">
                  <c:v>811</c:v>
                </c:pt>
                <c:pt idx="7">
                  <c:v>736</c:v>
                </c:pt>
                <c:pt idx="8">
                  <c:v>627</c:v>
                </c:pt>
                <c:pt idx="9">
                  <c:v>571</c:v>
                </c:pt>
                <c:pt idx="10">
                  <c:v>524</c:v>
                </c:pt>
                <c:pt idx="11">
                  <c:v>510</c:v>
                </c:pt>
                <c:pt idx="12">
                  <c:v>468</c:v>
                </c:pt>
                <c:pt idx="13">
                  <c:v>334</c:v>
                </c:pt>
                <c:pt idx="14">
                  <c:v>244</c:v>
                </c:pt>
                <c:pt idx="15">
                  <c:v>386</c:v>
                </c:pt>
              </c:numCache>
            </c:numRef>
          </c:val>
        </c:ser>
        <c:ser>
          <c:idx val="2"/>
          <c:order val="2"/>
          <c:cat>
            <c:strRef>
              <c:f>Лист1!$P$17:$P$32</c:f>
              <c:strCache>
                <c:ptCount val="16"/>
                <c:pt idx="0">
                  <c:v>Олардың жасы. </c:v>
                </c:pt>
                <c:pt idx="1">
                  <c:v>1-ге дейінгі </c:v>
                </c:pt>
                <c:pt idx="2">
                  <c:v>01.апр</c:v>
                </c:pt>
                <c:pt idx="3">
                  <c:v>05.сен</c:v>
                </c:pt>
                <c:pt idx="4">
                  <c:v>окт.14</c:v>
                </c:pt>
                <c:pt idx="5">
                  <c:v>15-19 </c:v>
                </c:pt>
                <c:pt idx="6">
                  <c:v>20-24 </c:v>
                </c:pt>
                <c:pt idx="7">
                  <c:v>25-29 </c:v>
                </c:pt>
                <c:pt idx="8">
                  <c:v>30-34 </c:v>
                </c:pt>
                <c:pt idx="9">
                  <c:v>35-39 </c:v>
                </c:pt>
                <c:pt idx="10">
                  <c:v>40-44 </c:v>
                </c:pt>
                <c:pt idx="11">
                  <c:v>45-49 </c:v>
                </c:pt>
                <c:pt idx="12">
                  <c:v>50-54 </c:v>
                </c:pt>
                <c:pt idx="13">
                  <c:v>55-59 </c:v>
                </c:pt>
                <c:pt idx="14">
                  <c:v>60-64 </c:v>
                </c:pt>
                <c:pt idx="15">
                  <c:v>65-жоғары </c:v>
                </c:pt>
              </c:strCache>
            </c:strRef>
          </c:cat>
          <c:val>
            <c:numRef>
              <c:f>Лист1!$S$17:$S$32</c:f>
              <c:numCache>
                <c:formatCode>General</c:formatCode>
                <c:ptCount val="16"/>
                <c:pt idx="1">
                  <c:v>178</c:v>
                </c:pt>
                <c:pt idx="2">
                  <c:v>664</c:v>
                </c:pt>
                <c:pt idx="3">
                  <c:v>635</c:v>
                </c:pt>
                <c:pt idx="4">
                  <c:v>544</c:v>
                </c:pt>
                <c:pt idx="5">
                  <c:v>668</c:v>
                </c:pt>
                <c:pt idx="6">
                  <c:v>824</c:v>
                </c:pt>
                <c:pt idx="7">
                  <c:v>745</c:v>
                </c:pt>
                <c:pt idx="8">
                  <c:v>640</c:v>
                </c:pt>
                <c:pt idx="9">
                  <c:v>603</c:v>
                </c:pt>
                <c:pt idx="10">
                  <c:v>558</c:v>
                </c:pt>
                <c:pt idx="11">
                  <c:v>563</c:v>
                </c:pt>
                <c:pt idx="12">
                  <c:v>540</c:v>
                </c:pt>
                <c:pt idx="13">
                  <c:v>419</c:v>
                </c:pt>
                <c:pt idx="14">
                  <c:v>337</c:v>
                </c:pt>
                <c:pt idx="15">
                  <c:v>708</c:v>
                </c:pt>
              </c:numCache>
            </c:numRef>
          </c:val>
        </c:ser>
        <c:gapWidth val="75"/>
        <c:overlap val="-25"/>
        <c:axId val="69032576"/>
        <c:axId val="69182208"/>
      </c:barChart>
      <c:catAx>
        <c:axId val="69032576"/>
        <c:scaling>
          <c:orientation val="minMax"/>
        </c:scaling>
        <c:axPos val="b"/>
        <c:majorTickMark val="none"/>
        <c:tickLblPos val="nextTo"/>
        <c:crossAx val="69182208"/>
        <c:crosses val="autoZero"/>
        <c:auto val="1"/>
        <c:lblAlgn val="ctr"/>
        <c:lblOffset val="100"/>
      </c:catAx>
      <c:valAx>
        <c:axId val="69182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903257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err="1"/>
              <a:t>Барлық халық</a:t>
            </a:r>
            <a:r>
              <a:rPr lang="ru-RU" sz="2400" dirty="0"/>
              <a:t>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Лист1!$P$16</c:f>
              <c:strCache>
                <c:ptCount val="1"/>
                <c:pt idx="0">
                  <c:v>Барлық халық </c:v>
                </c:pt>
              </c:strCache>
            </c:strRef>
          </c:tx>
          <c:cat>
            <c:strRef>
              <c:f>Лист1!$Q$15:$S$15</c:f>
              <c:strCache>
                <c:ptCount val="3"/>
                <c:pt idx="0">
                  <c:v>Барлығы </c:v>
                </c:pt>
                <c:pt idx="1">
                  <c:v>Ерлер </c:v>
                </c:pt>
                <c:pt idx="2">
                  <c:v>Әйелдер </c:v>
                </c:pt>
              </c:strCache>
            </c:strRef>
          </c:cat>
          <c:val>
            <c:numRef>
              <c:f>Лист1!$Q$16:$S$16</c:f>
              <c:numCache>
                <c:formatCode>#,##0</c:formatCode>
                <c:ptCount val="3"/>
                <c:pt idx="0">
                  <c:v>16675</c:v>
                </c:pt>
                <c:pt idx="1">
                  <c:v>8042</c:v>
                </c:pt>
                <c:pt idx="2">
                  <c:v>8632</c:v>
                </c:pt>
              </c:numCache>
            </c:numRef>
          </c:val>
        </c:ser>
        <c:shape val="box"/>
        <c:axId val="69244032"/>
        <c:axId val="69245568"/>
        <c:axId val="0"/>
      </c:bar3DChart>
      <c:catAx>
        <c:axId val="69244032"/>
        <c:scaling>
          <c:orientation val="minMax"/>
        </c:scaling>
        <c:axPos val="b"/>
        <c:majorTickMark val="none"/>
        <c:tickLblPos val="nextTo"/>
        <c:crossAx val="69245568"/>
        <c:crosses val="autoZero"/>
        <c:auto val="1"/>
        <c:lblAlgn val="ctr"/>
        <c:lblOffset val="100"/>
      </c:catAx>
      <c:valAx>
        <c:axId val="692455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Млн.</a:t>
                </a:r>
                <a:r>
                  <a:rPr lang="ru-RU" baseline="0"/>
                  <a:t> адам</a:t>
                </a:r>
                <a:endParaRPr lang="ru-RU"/>
              </a:p>
            </c:rich>
          </c:tx>
          <c:layout/>
        </c:title>
        <c:numFmt formatCode="#,##0" sourceLinked="1"/>
        <c:majorTickMark val="none"/>
        <c:tickLblPos val="nextTo"/>
        <c:crossAx val="69244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4000" dirty="0" err="1"/>
              <a:t>Халықтың</a:t>
            </a:r>
            <a:r>
              <a:rPr lang="ru-RU" sz="4000" baseline="0" dirty="0" err="1"/>
              <a:t> жыныстық құрылымы</a:t>
            </a:r>
            <a:endParaRPr lang="ru-RU" sz="4000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</c:dLbls>
          <c:cat>
            <c:strRef>
              <c:f>Лист1!$R$15:$S$15</c:f>
              <c:strCache>
                <c:ptCount val="2"/>
                <c:pt idx="0">
                  <c:v>Ерлер </c:v>
                </c:pt>
                <c:pt idx="1">
                  <c:v>Әйелдер </c:v>
                </c:pt>
              </c:strCache>
            </c:strRef>
          </c:cat>
          <c:val>
            <c:numRef>
              <c:f>Лист1!$R$16:$S$16</c:f>
              <c:numCache>
                <c:formatCode>#,##0</c:formatCode>
                <c:ptCount val="2"/>
                <c:pt idx="0">
                  <c:v>8042</c:v>
                </c:pt>
                <c:pt idx="1">
                  <c:v>8632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23498129921259842"/>
          <c:y val="0.20861111111111114"/>
          <c:w val="0.57587062554680679"/>
          <c:h val="8.3486876640419955E-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23498129921259844"/>
          <c:y val="0.20861111111111116"/>
          <c:w val="0.5758706255468069"/>
          <c:h val="8.3486876640419969E-2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0.14844</cdr:x>
      <cdr:y>0.15625</cdr:y>
    </cdr:from>
    <cdr:to>
      <cdr:x>0.80469</cdr:x>
      <cdr:y>0.53125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1357290" y="1071546"/>
          <a:ext cx="6000792" cy="2571768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kk-KZ" sz="4000" b="1" i="1" dirty="0" smtClean="0"/>
            <a:t>Қазақстанда 1000 ер адамға 1074 әйелден келеді</a:t>
          </a:r>
          <a:endParaRPr lang="ru-RU" sz="4000" b="1" i="1" dirty="0"/>
        </a:p>
      </cdr:txBody>
    </cdr:sp>
  </cdr:relSizeAnchor>
  <cdr:relSizeAnchor xmlns:cdr="http://schemas.openxmlformats.org/drawingml/2006/chartDrawing">
    <cdr:from>
      <cdr:x>0.49218</cdr:x>
      <cdr:y>0.5625</cdr:y>
    </cdr:from>
    <cdr:to>
      <cdr:x>1</cdr:x>
      <cdr:y>0.95834</cdr:y>
    </cdr:to>
    <cdr:sp macro="" textlink="">
      <cdr:nvSpPr>
        <cdr:cNvPr id="3" name="Блок-схема: сохраненные данные 2"/>
        <cdr:cNvSpPr/>
      </cdr:nvSpPr>
      <cdr:spPr>
        <a:xfrm xmlns:a="http://schemas.openxmlformats.org/drawingml/2006/main">
          <a:off x="4500530" y="3857628"/>
          <a:ext cx="4643470" cy="2714644"/>
        </a:xfrm>
        <a:prstGeom xmlns:a="http://schemas.openxmlformats.org/drawingml/2006/main" prst="flowChartOnlineStorag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kk-KZ" sz="2800" b="1" i="1" dirty="0" smtClean="0"/>
            <a:t>Ерлерге қарағанда әйелдердің басымдығы – ТМД елденріне тән құбылыс.</a:t>
          </a:r>
          <a:endParaRPr lang="ru-RU" sz="2800" b="1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1C82-9599-45F6-A48A-0E99846E8F89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C5E1-BFA1-47FD-AED1-18667F009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b="1" i="1" dirty="0" smtClean="0">
                <a:solidFill>
                  <a:schemeClr val="bg2">
                    <a:lumMod val="10000"/>
                  </a:schemeClr>
                </a:solidFill>
              </a:rPr>
              <a:t>9-сынып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6400800" cy="150019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№13</a:t>
            </a:r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М.Мәметова атындағы орта мектеп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21429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571604" y="428604"/>
            <a:ext cx="5857916" cy="150019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/>
              <a:t>Қазақстан халқы</a:t>
            </a:r>
            <a:endParaRPr lang="ru-RU" sz="54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42910" y="2643182"/>
            <a:ext cx="1928826" cy="30718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</a:rPr>
              <a:t>Еңбекке қабілеттіліктен жастау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3643306" y="2285992"/>
            <a:ext cx="2500330" cy="40005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srgbClr val="7030A0"/>
                </a:solidFill>
              </a:rPr>
              <a:t>Еңбекке қабілетті ерлер 16-63, әйел 16-58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15140" y="2714620"/>
            <a:ext cx="2143140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chemeClr val="accent6">
                    <a:lumMod val="50000"/>
                  </a:schemeClr>
                </a:solidFill>
              </a:rPr>
              <a:t>Еңбекке қабілеттіліктен жоғары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928662" y="0"/>
            <a:ext cx="7429552" cy="228599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i="1" dirty="0" smtClean="0"/>
              <a:t>Қазақстан халқының орта жасы</a:t>
            </a:r>
            <a:endParaRPr lang="ru-RU" sz="4400" b="1" i="1" dirty="0"/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3500430" y="1857364"/>
            <a:ext cx="5072098" cy="15716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i="1" dirty="0" smtClean="0"/>
              <a:t>69 жас</a:t>
            </a:r>
            <a:endParaRPr lang="ru-RU" sz="4400" b="1" i="1" dirty="0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857224" y="3429000"/>
            <a:ext cx="3286148" cy="242889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/>
              <a:t>Ерлердің отра жасы - 64</a:t>
            </a:r>
            <a:endParaRPr lang="ru-RU" sz="2400" b="1" i="1" dirty="0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5214942" y="3571876"/>
            <a:ext cx="3500462" cy="228601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/>
              <a:t>Әйелдердің орта жасы - 73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571480"/>
            <a:ext cx="371477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/>
              <a:t>Ерлерге арналған кәсіптер</a:t>
            </a:r>
            <a:endParaRPr lang="ru-RU" sz="28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571480"/>
            <a:ext cx="371477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/>
              <a:t>Теңізші, тракторшы, шопан, металлург, мұнайшы, өртсөндіруші, әскери қызметкер, ұшқыш, шахтер, банк қызметкері, полиция қызметкері, жүргізуші т.б.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571876"/>
            <a:ext cx="3857652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i="1" dirty="0" smtClean="0"/>
              <a:t>Әйелдерге арналған кәсіптер</a:t>
            </a:r>
            <a:endParaRPr lang="ru-RU" sz="32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3571876"/>
            <a:ext cx="3643338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/>
              <a:t>Медбике, мұғалім, еден жуғыш, тоқымашы, сауыншы, есепші, хатшы, балабақша тірбиешісі, аспаз т.б.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Халықтың жастық құрылымының географиялық ерекшелігі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k-KZ" dirty="0" smtClean="0"/>
              <a:t>“Жастау” аймақтар, яғни жастардың үлесі басым аймақтар – оңтүстік аймақтар және Батыс Қазақстан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kk-KZ" dirty="0" smtClean="0"/>
              <a:t>Халықтың орта жасы Астана (73жас), Алматы(71жас), Маңғыстау облысында (70жас) жоғары, </a:t>
            </a:r>
          </a:p>
          <a:p>
            <a:r>
              <a:rPr lang="kk-KZ" dirty="0" smtClean="0"/>
              <a:t>Ал Ақмола (66), Солтүстік Қазақстан (66), Қарағанды облысында (67) төмен көрсеткішке ие.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Туу мен өлім-жітім деңгейі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2012-жылы туылғандар саны – 323 837 ад.</a:t>
            </a:r>
            <a:endParaRPr lang="ru-RU" dirty="0"/>
          </a:p>
          <a:p>
            <a:r>
              <a:rPr lang="kk-KZ" dirty="0" smtClean="0"/>
              <a:t>Қайтыс болғандар саны – 119 929 ад.</a:t>
            </a:r>
          </a:p>
          <a:p>
            <a:r>
              <a:rPr lang="kk-KZ" dirty="0" smtClean="0"/>
              <a:t>Республикада 100 000 жаңа туған балаға 23,3 ана өлімі, 1000 тірі туған балаға 16,8 нәресте өлімі тіркелген</a:t>
            </a:r>
          </a:p>
          <a:p>
            <a:r>
              <a:rPr lang="kk-KZ" dirty="0" smtClean="0"/>
              <a:t>Қазақстанда қатерлі ісік, қан айналымы, жүрек-қан тамырлары, өкпе ауруларының артуы байқалуда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1714488"/>
            <a:ext cx="5286412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/>
              <a:t>Төменгі туу мен жоғары өлімнің себептері:</a:t>
            </a:r>
            <a:endParaRPr lang="ru-RU" sz="3600" b="1" i="1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929190" y="214290"/>
            <a:ext cx="3857652" cy="20717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/>
              <a:t>Демографиялық (туу мен өлім)</a:t>
            </a:r>
            <a:endParaRPr lang="ru-RU" sz="32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3714752"/>
            <a:ext cx="3643338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/>
              <a:t>Әлеуметтік-экономикалық (тіршілік деңгейі, жұмыспен қамту, экономикалық тұрақтылық</a:t>
            </a:r>
            <a:r>
              <a:rPr lang="kk-KZ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chemeClr val="bg2">
                    <a:lumMod val="10000"/>
                  </a:schemeClr>
                </a:solidFill>
              </a:rPr>
              <a:t>Халықтың жыныстық-жастық құрылымы және денсаулығы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6400800" cy="1500198"/>
          </a:xfrm>
        </p:spPr>
        <p:txBody>
          <a:bodyPr/>
          <a:lstStyle/>
          <a:p>
            <a:r>
              <a:rPr lang="kk-KZ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Сабақтың тақырыбы: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Туу мен өлімге әсер ететін факторлар: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Тікелей әсер етеді: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k-KZ" sz="3200" b="1" i="1" dirty="0" smtClean="0"/>
              <a:t>Кеш үйлену, ажырасу,  ана мен балалар өлімі, созылмалы аурулар т.б.</a:t>
            </a:r>
            <a:endParaRPr lang="ru-RU" sz="3200" b="1" i="1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k-KZ" dirty="0" smtClean="0"/>
              <a:t>Жанама әсер етеді: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13255" cy="3951288"/>
          </a:xfrm>
        </p:spPr>
        <p:txBody>
          <a:bodyPr>
            <a:normAutofit/>
          </a:bodyPr>
          <a:lstStyle/>
          <a:p>
            <a:r>
              <a:rPr lang="kk-KZ" sz="3200" b="1" i="1" dirty="0" smtClean="0"/>
              <a:t>Тіршілік деңгейінің төмендеуі, қылмыстың өсуі, алкаголь, нашақорлық т.б.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амять с посл. доступом 3"/>
          <p:cNvSpPr/>
          <p:nvPr/>
        </p:nvSpPr>
        <p:spPr>
          <a:xfrm>
            <a:off x="928662" y="500042"/>
            <a:ext cx="3857652" cy="185738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/>
              <a:t>Тууды арттыру</a:t>
            </a:r>
            <a:endParaRPr lang="ru-RU" sz="40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57158" y="2643182"/>
            <a:ext cx="4714908" cy="3357586"/>
          </a:xfrm>
          <a:prstGeom prst="homePlate">
            <a:avLst>
              <a:gd name="adj" fmla="val 4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dirty="0" smtClean="0"/>
              <a:t>Өлімді төмендету</a:t>
            </a:r>
            <a:endParaRPr lang="ru-RU" sz="4400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5000628" y="785794"/>
            <a:ext cx="4143372" cy="5715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dirty="0" smtClean="0"/>
              <a:t>Мемлекеттік, ұлттық проблеманың  бірі</a:t>
            </a:r>
            <a:endParaRPr lang="ru-RU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FF0000"/>
                </a:solidFill>
              </a:rPr>
              <a:t>2011-2015 жылдарға бағытталған “Салауатты Қазақстан” денсаулық сақтауды дамыту бағдарламасының мақсаты -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b="1" dirty="0" smtClean="0">
                <a:solidFill>
                  <a:schemeClr val="tx2">
                    <a:lumMod val="50000"/>
                  </a:schemeClr>
                </a:solidFill>
              </a:rPr>
              <a:t>Қазақстан азаматтарының денсаулығын жақсарту және елдің әлеуметтік-экономикалық дамуын қамтамасыз ету, бәсекелестікке қабілетті денсаулық сақтау жүйесін қалыптастыру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 fontScale="90000"/>
          </a:bodyPr>
          <a:lstStyle/>
          <a:p>
            <a:r>
              <a:rPr lang="kk-KZ" b="1" i="1" dirty="0" smtClean="0"/>
              <a:t>Бағдарламаға сәйкес 2013 жылы халықтың өмір сүру ұзақтығы 69-жастан, 2015 жылы 70-жасқа дейін ұлғайту көзделіп отыр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k-KZ" sz="4400" b="1" i="1" dirty="0" smtClean="0">
                <a:solidFill>
                  <a:schemeClr val="bg2">
                    <a:lumMod val="10000"/>
                  </a:schemeClr>
                </a:solidFill>
              </a:rPr>
              <a:t>Ана өлімін 100 000-ға 24 адамға азайту жоспарлануда</a:t>
            </a:r>
            <a:endParaRPr lang="ru-RU" sz="4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4421"/>
          </a:xfrm>
        </p:spPr>
        <p:txBody>
          <a:bodyPr/>
          <a:lstStyle/>
          <a:p>
            <a:r>
              <a:rPr lang="kk-KZ" dirty="0" smtClean="0"/>
              <a:t>4. Жаңа білімді бекіту: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kk-KZ" sz="5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1.Қазақстанда жыныстық құрылымына қарай қай халық басым?</a:t>
            </a:r>
          </a:p>
          <a:p>
            <a:pPr algn="l"/>
            <a:r>
              <a:rPr lang="kk-KZ" sz="5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Қай жас шамасында ерлер мен әйелдердің саны теңеседі?</a:t>
            </a:r>
          </a:p>
          <a:p>
            <a:pPr algn="l"/>
            <a:r>
              <a:rPr lang="kk-KZ" sz="5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Қай жас тобында әйелдер басым, ол немен байланысты?</a:t>
            </a:r>
          </a:p>
          <a:p>
            <a:pPr algn="l"/>
            <a:r>
              <a:rPr lang="kk-KZ" sz="5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Халықтың қай жас шамасында адамдар көп? Себебі неде?</a:t>
            </a:r>
          </a:p>
          <a:p>
            <a:pPr algn="l"/>
            <a:r>
              <a:rPr lang="kk-KZ" sz="5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Диаграммадан өздеріңнің жас шамаларыңды тауып, кімдер басым екенін айтыңдар.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28802"/>
            <a:ext cx="7772400" cy="3840173"/>
          </a:xfrm>
        </p:spPr>
        <p:txBody>
          <a:bodyPr>
            <a:noAutofit/>
          </a:bodyPr>
          <a:lstStyle/>
          <a:p>
            <a:r>
              <a:rPr lang="kk-KZ" sz="3200" dirty="0" smtClean="0"/>
              <a:t>Бүкіл дүниежүзілік денсаулық сақтау ұйымының мамндарының бағалауй бойынша, адамның денсаулығы мен өмір сүру жолының ұзақтығы50-55 пайызы адамның салауатты өмір салтымен тығыз байланысты. Балалық шақтан бастап өз денсаулығына дұрыс қарап, дұрыс тамақтану қажет.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357321"/>
          </a:xfrm>
        </p:spPr>
        <p:txBody>
          <a:bodyPr>
            <a:normAutofit/>
          </a:bodyPr>
          <a:lstStyle/>
          <a:p>
            <a:r>
              <a:rPr lang="kk-K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Қорытындылау</a:t>
            </a:r>
            <a:endParaRPr lang="ru-RU" sz="4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 smtClean="0"/>
              <a:t>6. Бағалау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kk-KZ" dirty="0" smtClean="0"/>
              <a:t>Үйге тапсырма: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643998" cy="51435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k-KZ" sz="3600" b="1" i="1" dirty="0" smtClean="0">
                <a:solidFill>
                  <a:srgbClr val="C00000"/>
                </a:solidFill>
              </a:rPr>
              <a:t>Тақырыпты оқу</a:t>
            </a:r>
          </a:p>
          <a:p>
            <a:pPr marL="514350" indent="-514350">
              <a:buAutoNum type="arabicPeriod"/>
            </a:pPr>
            <a:r>
              <a:rPr lang="kk-KZ" sz="3600" b="1" i="1" dirty="0" smtClean="0">
                <a:solidFill>
                  <a:srgbClr val="C00000"/>
                </a:solidFill>
              </a:rPr>
              <a:t>Қазақстан халқының жыныстық-жастық пирамидасын талдай білу</a:t>
            </a:r>
          </a:p>
          <a:p>
            <a:pPr marL="514350" indent="-514350">
              <a:buAutoNum type="arabicPeriod"/>
            </a:pPr>
            <a:r>
              <a:rPr lang="kk-KZ" sz="3600" b="1" i="1" dirty="0" smtClean="0">
                <a:solidFill>
                  <a:srgbClr val="C00000"/>
                </a:solidFill>
              </a:rPr>
              <a:t>“Өз денсаулығыңды сақта, қарт адамдарға мейірбандықпен қара” тақырыбына эссе жазып келу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kk-KZ" b="1" i="1" dirty="0" smtClean="0"/>
              <a:t>Білімділік мақсаты:</a:t>
            </a:r>
          </a:p>
          <a:p>
            <a:r>
              <a:rPr lang="kk-KZ" b="1" i="1" dirty="0"/>
              <a:t>а</a:t>
            </a:r>
            <a:r>
              <a:rPr lang="kk-KZ" b="1" i="1" dirty="0" smtClean="0"/>
              <a:t>) Елдегі халықтың жас және жыныстық құрылымының географиялық айырмашылықтары</a:t>
            </a:r>
          </a:p>
          <a:p>
            <a:r>
              <a:rPr lang="kk-KZ" b="1" i="1" dirty="0"/>
              <a:t>ә</a:t>
            </a:r>
            <a:r>
              <a:rPr lang="kk-KZ" b="1" i="1" dirty="0" smtClean="0"/>
              <a:t>) Туу мен өлім деңгейлерін, себептерін, оған әсер ететін факторлар</a:t>
            </a:r>
          </a:p>
          <a:p>
            <a:r>
              <a:rPr lang="kk-KZ" b="1" i="1" dirty="0" smtClean="0"/>
              <a:t>г) Қазақстан халқының орта жасының ұзақтығы</a:t>
            </a:r>
          </a:p>
          <a:p>
            <a:r>
              <a:rPr lang="kk-KZ" b="1" i="1" dirty="0" smtClean="0"/>
              <a:t> ғ) Елдің әлеуметтік-экономикалық даму деңгейінің халық денсаулығына әсері туралы білім беру</a:t>
            </a: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/>
          <a:lstStyle/>
          <a:p>
            <a:r>
              <a:rPr lang="kk-KZ" dirty="0" smtClean="0"/>
              <a:t>Дамытушылық мақсаты: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rmAutofit lnSpcReduction="10000"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А) Денсаулық сақтауды дамытуға арналған бағдарламалар жайлы айту</a:t>
            </a:r>
          </a:p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Б) Карта, оқулық және статистикалық мәліметтермен жұмыс жасай отырып, қорытынды шығаруды үйрету</a:t>
            </a:r>
          </a:p>
          <a:p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/>
              <a:t>Тәрбиелік мақсаты: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i="1" dirty="0" smtClean="0"/>
              <a:t> Еңбекке баулу, мамандыққа бағдарлау және экономикалық тәрбие беру </a:t>
            </a:r>
            <a:endParaRPr lang="ru-RU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Сабақтың барысы: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1. Ұйымдастыру</a:t>
            </a:r>
          </a:p>
          <a:p>
            <a:r>
              <a:rPr lang="kk-KZ" dirty="0" smtClean="0"/>
              <a:t>2. Үй тапсырмасын тексеру</a:t>
            </a:r>
          </a:p>
          <a:p>
            <a:r>
              <a:rPr lang="kk-KZ" dirty="0" smtClean="0"/>
              <a:t>3. Жаңа білімді қалыптастыру</a:t>
            </a:r>
          </a:p>
          <a:p>
            <a:r>
              <a:rPr lang="kk-KZ" dirty="0" smtClean="0"/>
              <a:t>4. Жаңа білімді бекіту</a:t>
            </a:r>
          </a:p>
          <a:p>
            <a:r>
              <a:rPr lang="kk-KZ" dirty="0" smtClean="0"/>
              <a:t>5. Қорытындылау</a:t>
            </a:r>
          </a:p>
          <a:p>
            <a:r>
              <a:rPr lang="kk-KZ" dirty="0" smtClean="0"/>
              <a:t>6. Бағалау</a:t>
            </a:r>
          </a:p>
          <a:p>
            <a:r>
              <a:rPr lang="kk-KZ" dirty="0" smtClean="0"/>
              <a:t>7. Үй тапсырмасы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2</a:t>
            </a:r>
            <a:r>
              <a:rPr lang="kk-KZ" dirty="0" smtClean="0"/>
              <a:t>. Үй тапсырмасын тексеру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1. Шаруашылықты орналастыру мен дамытуда халықтың алатын орны</a:t>
            </a:r>
          </a:p>
          <a:p>
            <a:r>
              <a:rPr lang="kk-KZ" dirty="0" smtClean="0"/>
              <a:t>2. Халық санының өзгерісіне әсер ететін факторлар</a:t>
            </a:r>
          </a:p>
          <a:p>
            <a:r>
              <a:rPr lang="kk-KZ" dirty="0" smtClean="0"/>
              <a:t>3. Халықтың табиғи өсімі деген не?</a:t>
            </a:r>
          </a:p>
          <a:p>
            <a:r>
              <a:rPr lang="kk-KZ" dirty="0" smtClean="0"/>
              <a:t>4. Халық саны табиғи өсіммен бірге тағы ненің есебінен өседі?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/>
              <a:t>Термин сөздер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8000" b="1" i="1" dirty="0" smtClean="0">
                <a:solidFill>
                  <a:schemeClr val="tx2">
                    <a:lumMod val="50000"/>
                  </a:schemeClr>
                </a:solidFill>
              </a:rPr>
              <a:t>Демография</a:t>
            </a:r>
          </a:p>
          <a:p>
            <a:r>
              <a:rPr lang="kk-KZ" sz="8000" b="1" i="1" dirty="0" smtClean="0">
                <a:solidFill>
                  <a:schemeClr val="tx2">
                    <a:lumMod val="50000"/>
                  </a:schemeClr>
                </a:solidFill>
              </a:rPr>
              <a:t>Иммиграция</a:t>
            </a:r>
          </a:p>
          <a:p>
            <a:r>
              <a:rPr lang="kk-KZ" sz="8000" b="1" i="1" dirty="0" smtClean="0">
                <a:solidFill>
                  <a:schemeClr val="tx2">
                    <a:lumMod val="50000"/>
                  </a:schemeClr>
                </a:solidFill>
              </a:rPr>
              <a:t>Эмиграция</a:t>
            </a:r>
            <a:endParaRPr lang="ru-RU" sz="8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Халықтың</a:t>
                      </a:r>
                      <a:r>
                        <a:rPr lang="kk-KZ" baseline="0" dirty="0" smtClean="0"/>
                        <a:t> саны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Барлығы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Ерлер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Әйелдер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Барлық халық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16 675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8 042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8 632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Олардың жасы.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1-ге дейінгі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178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1-4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1 366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664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5-9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1 305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635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10-14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1 115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544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15-19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1 363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668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20-24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1 635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824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25-29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1 481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745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30-34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1 267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640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35-39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1 174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603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40-44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1 083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558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45-49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1 073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563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50-54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540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55-59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419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60-64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337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kk-KZ" dirty="0" smtClean="0"/>
                        <a:t>65-жоғары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1 094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708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748</Words>
  <Application>Microsoft Office PowerPoint</Application>
  <PresentationFormat>Экран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9-сынып</vt:lpstr>
      <vt:lpstr>Халықтың жыныстық-жастық құрылымы және денсаулығы</vt:lpstr>
      <vt:lpstr>Слайд 3</vt:lpstr>
      <vt:lpstr>Дамытушылық мақсаты:</vt:lpstr>
      <vt:lpstr>Тәрбиелік мақсаты:</vt:lpstr>
      <vt:lpstr>Сабақтың барысы:</vt:lpstr>
      <vt:lpstr>2. Үй тапсырмасын тексеру</vt:lpstr>
      <vt:lpstr>Термин сөздер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Халықтың жастық құрылымының географиялық ерекшелігі</vt:lpstr>
      <vt:lpstr>Туу мен өлім-жітім деңгейі</vt:lpstr>
      <vt:lpstr>Слайд 19</vt:lpstr>
      <vt:lpstr>Туу мен өлімге әсер ететін факторлар:</vt:lpstr>
      <vt:lpstr>Слайд 21</vt:lpstr>
      <vt:lpstr>2011-2015 жылдарға бағытталған “Салауатты Қазақстан” денсаулық сақтауды дамыту бағдарламасының мақсаты - </vt:lpstr>
      <vt:lpstr>Бағдарламаға сәйкес 2013 жылы халықтың өмір сүру ұзақтығы 69-жастан, 2015 жылы 70-жасқа дейін ұлғайту көзделіп отыр</vt:lpstr>
      <vt:lpstr>4. Жаңа білімді бекіту:</vt:lpstr>
      <vt:lpstr>Бүкіл дүниежүзілік денсаулық сақтау ұйымының мамндарының бағалауй бойынша, адамның денсаулығы мен өмір сүру жолының ұзақтығы50-55 пайызы адамның салауатты өмір салтымен тығыз байланысты. Балалық шақтан бастап өз денсаулығына дұрыс қарап, дұрыс тамақтану қажет.</vt:lpstr>
      <vt:lpstr>6. Бағалау</vt:lpstr>
      <vt:lpstr>Үйге тапсырма: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Халықтың жыныстық-жастық құрылымы және денсаулығы</dc:title>
  <dc:creator>Q</dc:creator>
  <cp:lastModifiedBy>Q</cp:lastModifiedBy>
  <cp:revision>23</cp:revision>
  <dcterms:created xsi:type="dcterms:W3CDTF">2013-10-03T15:32:17Z</dcterms:created>
  <dcterms:modified xsi:type="dcterms:W3CDTF">2013-10-04T01:27:21Z</dcterms:modified>
</cp:coreProperties>
</file>