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71" r:id="rId3"/>
    <p:sldId id="265" r:id="rId4"/>
    <p:sldId id="272" r:id="rId5"/>
    <p:sldId id="274" r:id="rId6"/>
    <p:sldId id="267" r:id="rId7"/>
    <p:sldId id="256" r:id="rId8"/>
    <p:sldId id="257" r:id="rId9"/>
    <p:sldId id="277" r:id="rId10"/>
    <p:sldId id="270" r:id="rId11"/>
    <p:sldId id="278" r:id="rId12"/>
    <p:sldId id="276" r:id="rId13"/>
    <p:sldId id="273" r:id="rId14"/>
    <p:sldId id="258" r:id="rId15"/>
    <p:sldId id="259" r:id="rId16"/>
    <p:sldId id="260" r:id="rId17"/>
    <p:sldId id="275" r:id="rId18"/>
    <p:sldId id="261" r:id="rId19"/>
    <p:sldId id="268" r:id="rId20"/>
    <p:sldId id="266" r:id="rId21"/>
    <p:sldId id="269" r:id="rId2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44BF"/>
    <a:srgbClr val="DFEC3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35C0B-5342-4DE2-9DD4-34C69DCEF4E9}" type="datetimeFigureOut">
              <a:rPr lang="ru-RU" smtClean="0"/>
              <a:pPr/>
              <a:t>28.11.2012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91E77-7727-4CB3-B21E-38647FA43B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214547" y="2214554"/>
            <a:ext cx="469145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Жаратылыстану</a:t>
            </a:r>
          </a:p>
          <a:p>
            <a:pPr algn="ctr"/>
            <a:r>
              <a:rPr lang="kk-KZ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 сынып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3108" y="214290"/>
            <a:ext cx="678661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Бостандық орта жалпы білім беретін мектебі</a:t>
            </a:r>
            <a:endParaRPr lang="ru-RU" sz="2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43636" y="5737323"/>
            <a:ext cx="264320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Пән мұғалімі: А.Н.Зекешова</a:t>
            </a:r>
            <a:endParaRPr lang="ru-RU" sz="2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571472" y="428604"/>
            <a:ext cx="7929618" cy="607223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Топтық жұмыс:</a:t>
            </a:r>
          </a:p>
          <a:p>
            <a:pPr algn="ctr"/>
            <a:r>
              <a:rPr lang="kk-KZ" sz="66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“Бәріміз - біріміз үшін, біріміз-бәріміз үшін!”</a:t>
            </a:r>
            <a:endParaRPr lang="ru-RU" sz="66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4283" y="1"/>
            <a:ext cx="850112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4000" b="1" i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Топтық жұмысқа қойылатын талаптар:</a:t>
            </a:r>
            <a:endParaRPr lang="ru-RU" sz="4000" b="1" i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10" y="2000240"/>
            <a:ext cx="8001056" cy="378621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endParaRPr lang="kk-KZ" dirty="0" smtClean="0"/>
          </a:p>
          <a:p>
            <a:pPr marL="342900" indent="-342900" algn="ctr">
              <a:buAutoNum type="arabicPeriod"/>
            </a:pPr>
            <a:endParaRPr lang="kk-KZ" dirty="0" smtClean="0"/>
          </a:p>
          <a:p>
            <a:pPr marL="342900" indent="-342900" algn="ctr">
              <a:buAutoNum type="arabicPeriod"/>
            </a:pPr>
            <a:r>
              <a:rPr lang="kk-KZ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Топтық жұмысты 20 минутта аяқтау.</a:t>
            </a:r>
          </a:p>
          <a:p>
            <a:pPr marL="342900" indent="-342900">
              <a:buAutoNum type="arabicPeriod"/>
            </a:pPr>
            <a:r>
              <a:rPr lang="kk-KZ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 мүшелері түгел жұмыс жасауы  керек.</a:t>
            </a:r>
          </a:p>
          <a:p>
            <a:pPr marL="342900" indent="-342900">
              <a:buAutoNum type="arabicPeriod"/>
            </a:pPr>
            <a:r>
              <a:rPr lang="kk-KZ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 картасында оқулық мазмұныныдағы мәліметтер болуы керек.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кругленный прямоугольник 6"/>
          <p:cNvSpPr/>
          <p:nvPr/>
        </p:nvSpPr>
        <p:spPr>
          <a:xfrm>
            <a:off x="1214414" y="1857364"/>
            <a:ext cx="7072362" cy="2571768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Галлереяға саяхат</a:t>
            </a:r>
            <a:endParaRPr lang="ru-RU" sz="6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3" name="Прямоугольник 2"/>
          <p:cNvSpPr/>
          <p:nvPr/>
        </p:nvSpPr>
        <p:spPr>
          <a:xfrm rot="20081808">
            <a:off x="-146201" y="2155910"/>
            <a:ext cx="879413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6600" b="1" i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Бой сергітіп алайық!</a:t>
            </a:r>
            <a:endParaRPr lang="ru-RU" sz="6600" b="1" i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6248" y="3786190"/>
            <a:ext cx="4214842" cy="264320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Көздеріңді  жұмып 60-қа дейін санаңдар. Санап болған соң көздеріңді ашып, қолдарыңды көтеріп отырыңдар.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571472" y="1571612"/>
            <a:ext cx="8215370" cy="32147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Гидросфера –жердің су қабығы. ( грек сөзінен аударсақ гидро – су)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428604"/>
            <a:ext cx="67151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i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Сөздік жұмыс:</a:t>
            </a:r>
            <a:endParaRPr lang="ru-RU" sz="5400" b="1" i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5" descr="30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4214818"/>
            <a:ext cx="257176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500034" y="2285992"/>
            <a:ext cx="8215370" cy="41434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1 литр теңіз суының құрамында  35 грамм тұз болады . Ішуге жарамды  суда тұздың мөлшері </a:t>
            </a:r>
          </a:p>
          <a:p>
            <a:pPr algn="ctr"/>
            <a:r>
              <a:rPr lang="kk-KZ" sz="4800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1 грамнан аз болуы керек.</a:t>
            </a:r>
            <a:endParaRPr lang="ru-RU" sz="4800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428604"/>
            <a:ext cx="75009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Есіңде сақта!</a:t>
            </a:r>
            <a:endParaRPr lang="ru-RU" sz="5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785786" y="1714488"/>
            <a:ext cx="7643866" cy="4572032"/>
          </a:xfrm>
          <a:prstGeom prst="round2Diag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 Емдік сулардың шығып жатқан жерін арасан деп атайды.Қазақстанда Сарыағаш, Алмаарасан, Қапаларасан, Барлықарасан, Жаркентарасан, т.б. емдік-санаторийлі кешендері орналасқан.</a:t>
            </a:r>
          </a:p>
          <a:p>
            <a:pPr algn="ctr"/>
            <a:endParaRPr lang="kk-KZ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-Грек мифологиясында су құдайын Посейдон деп атаған. Римдіктер Нептун деп атаған. Ал, қазақтар  ше?</a:t>
            </a:r>
          </a:p>
          <a:p>
            <a:pPr algn="ctr"/>
            <a:endParaRPr lang="kk-KZ" sz="2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2977" y="357166"/>
            <a:ext cx="680696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Мұны білесің бе?</a:t>
            </a:r>
            <a:endParaRPr lang="ru-RU" sz="5400" b="1" i="1" cap="none" spc="50" dirty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 l="8215" t="21404" r="28205" b="37500"/>
          <a:stretch>
            <a:fillRect/>
          </a:stretch>
        </p:blipFill>
        <p:spPr bwMode="auto">
          <a:xfrm>
            <a:off x="500034" y="1142984"/>
            <a:ext cx="8286808" cy="55007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714348" y="357166"/>
            <a:ext cx="771530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40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Табиғаттағы су айналымы</a:t>
            </a:r>
            <a:endParaRPr lang="ru-RU" sz="4000" b="1" i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Picture 5" descr="e437ac383b3d"/>
          <p:cNvPicPr>
            <a:picLocks noChangeAspect="1" noChangeArrowheads="1"/>
          </p:cNvPicPr>
          <p:nvPr/>
        </p:nvPicPr>
        <p:blipFill>
          <a:blip r:embed="rId2">
            <a:lum contras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7"/>
          <p:cNvSpPr>
            <a:spLocks noChangeArrowheads="1" noChangeShapeType="1" noTextEdit="1"/>
          </p:cNvSpPr>
          <p:nvPr/>
        </p:nvSpPr>
        <p:spPr bwMode="auto">
          <a:xfrm>
            <a:off x="1285852" y="2071678"/>
            <a:ext cx="6786610" cy="1857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37"/>
              </a:avLst>
            </a:prstTxWarp>
          </a:bodyPr>
          <a:lstStyle/>
          <a:p>
            <a:pPr marL="742950" indent="-742950" algn="ctr"/>
            <a:r>
              <a:rPr lang="ru-RU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1.  «Су </a:t>
            </a:r>
            <a:r>
              <a:rPr lang="ru-RU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тамшыларының </a:t>
            </a:r>
            <a:r>
              <a:rPr lang="ru-RU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саяхаты</a:t>
            </a:r>
            <a:r>
              <a:rPr lang="ru-RU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»         (</a:t>
            </a:r>
            <a:r>
              <a:rPr lang="ru-RU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әңгіме</a:t>
            </a:r>
            <a:r>
              <a:rPr lang="ru-RU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, эссе, </a:t>
            </a:r>
            <a:r>
              <a:rPr lang="ru-RU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ертегі</a:t>
            </a:r>
            <a:r>
              <a:rPr lang="ru-RU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т.б. </a:t>
            </a:r>
            <a:r>
              <a:rPr lang="ru-RU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742950" indent="-742950" algn="ctr"/>
            <a:r>
              <a:rPr lang="kk-KZ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2. Қазақстандағы курортты-санаторийлер туралы </a:t>
            </a:r>
          </a:p>
          <a:p>
            <a:pPr marL="742950" indent="-742950" algn="ctr"/>
            <a:r>
              <a:rPr lang="kk-KZ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мәліметтер жинап келу</a:t>
            </a:r>
            <a:r>
              <a:rPr lang="kk-KZ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800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.</a:t>
            </a:r>
            <a:endParaRPr lang="ru-RU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80008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19877" y="714356"/>
            <a:ext cx="450424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Үйге тапсырма: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Picture 5" descr="30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54" y="4500570"/>
            <a:ext cx="314325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457200" y="3350324"/>
          <a:ext cx="8229599" cy="1025714"/>
        </p:xfrm>
        <a:graphic>
          <a:graphicData uri="http://schemas.openxmlformats.org/drawingml/2006/table">
            <a:tbl>
              <a:tblPr/>
              <a:tblGrid>
                <a:gridCol w="700798"/>
                <a:gridCol w="530377"/>
                <a:gridCol w="530377"/>
                <a:gridCol w="597271"/>
                <a:gridCol w="597271"/>
                <a:gridCol w="515511"/>
                <a:gridCol w="585591"/>
                <a:gridCol w="688056"/>
                <a:gridCol w="411453"/>
                <a:gridCol w="501708"/>
                <a:gridCol w="501708"/>
                <a:gridCol w="602580"/>
                <a:gridCol w="774063"/>
                <a:gridCol w="692835"/>
              </a:tblGrid>
              <a:tr h="29306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Сабақ үстіндегі  тәртібі мен белсенділігі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Үй тапсырмасына  дайындығы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Адам өміріне қажетті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5 жағдай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Жұмбақ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Топтық жұмыс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Мұны білесің бе? (қосымша деректер)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Табиғаттағы су айналымын түсіндіру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Қорытынды баға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1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Білу мен түсіну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Қолдану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Талдау 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Жинақтау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Бағалау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Пікір қосу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Сурет салу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latin typeface="Arial"/>
                          <a:ea typeface="Calibri"/>
                          <a:cs typeface="Times New Roman"/>
                        </a:rPr>
                        <a:t>Қорғау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6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8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57338" marR="57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285853" y="285728"/>
            <a:ext cx="67151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Өзімізді бағалайық</a:t>
            </a:r>
            <a:endParaRPr lang="ru-RU" sz="48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00002" y="1214422"/>
          <a:ext cx="8358276" cy="3143271"/>
        </p:xfrm>
        <a:graphic>
          <a:graphicData uri="http://schemas.openxmlformats.org/drawingml/2006/table">
            <a:tbl>
              <a:tblPr/>
              <a:tblGrid>
                <a:gridCol w="838145"/>
                <a:gridCol w="529766"/>
                <a:gridCol w="529766"/>
                <a:gridCol w="596583"/>
                <a:gridCol w="596583"/>
                <a:gridCol w="514917"/>
                <a:gridCol w="746069"/>
                <a:gridCol w="526110"/>
                <a:gridCol w="410980"/>
                <a:gridCol w="501130"/>
                <a:gridCol w="501130"/>
                <a:gridCol w="616517"/>
                <a:gridCol w="690767"/>
                <a:gridCol w="759813"/>
              </a:tblGrid>
              <a:tr h="89807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Сабақ үстіндегі  тәртібі мен </a:t>
                      </a:r>
                      <a:r>
                        <a:rPr lang="kk-KZ" sz="1400" dirty="0" smtClean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белсен-ділігі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Үй тапсырмасына  дайындығы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Адам өміріне қажетті 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 жағдай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Жұмбақ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Топтық жұмыс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Мұны білесің бе? (қосымша деректер)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Табиғаттағы су айналымын түсіндіру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Қорытынды баға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7961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Білу мен түсіну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Қолдану 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Талдау  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Жинақтау 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Бағалау 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Пікір қосу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Сурет салу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C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Қорғау</a:t>
                      </a:r>
                      <a:endParaRPr lang="ru-RU" sz="1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3" marR="4247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9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600" dirty="0">
                        <a:solidFill>
                          <a:srgbClr val="C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2473" marR="424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8596" y="4500570"/>
            <a:ext cx="8286808" cy="2000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55-65 ұпай жианғандар   “5”  үздік </a:t>
            </a:r>
          </a:p>
          <a:p>
            <a:pPr algn="ctr"/>
            <a:r>
              <a:rPr lang="kk-KZ" dirty="0" smtClean="0"/>
              <a:t>44-54 ұпай жианағандар  “4” жақсы </a:t>
            </a:r>
          </a:p>
          <a:p>
            <a:pPr algn="ctr"/>
            <a:r>
              <a:rPr lang="kk-KZ" dirty="0" smtClean="0"/>
              <a:t>33-43 ұпай жинағандар  “3” қанағаттанарлық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071669" y="0"/>
            <a:ext cx="674453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kk-KZ" sz="54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</a:t>
            </a:r>
            <a:r>
              <a:rPr lang="kk-KZ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ендермен</a:t>
            </a:r>
          </a:p>
          <a:p>
            <a:pPr algn="ctr"/>
            <a:r>
              <a:rPr lang="kk-KZ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кездескеніме </a:t>
            </a:r>
          </a:p>
          <a:p>
            <a:pPr algn="ctr"/>
            <a:r>
              <a:rPr lang="kk-KZ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өте қуаныштымын!</a:t>
            </a:r>
            <a:endParaRPr lang="ru-RU" sz="5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10" descr="Blue_book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4286256"/>
            <a:ext cx="3071813" cy="226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326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214415" y="1071546"/>
            <a:ext cx="657229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Кері байланыс </a:t>
            </a:r>
            <a:r>
              <a:rPr lang="ru-RU" sz="54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endParaRPr lang="ru-RU" sz="5400" b="1" spc="50" dirty="0" smtClean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kk-KZ" sz="54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 үйрендім?</a:t>
            </a:r>
          </a:p>
          <a:p>
            <a:pPr algn="ctr"/>
            <a:r>
              <a:rPr lang="kk-KZ" sz="5400" b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 үйренгім келеді?</a:t>
            </a:r>
          </a:p>
        </p:txBody>
      </p:sp>
      <p:pic>
        <p:nvPicPr>
          <p:cNvPr id="7" name="Picture 5" descr="ура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4429132"/>
            <a:ext cx="228601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Picture 5" descr="e437ac383b3d"/>
          <p:cNvPicPr>
            <a:picLocks noChangeAspect="1" noChangeArrowheads="1"/>
          </p:cNvPicPr>
          <p:nvPr/>
        </p:nvPicPr>
        <p:blipFill>
          <a:blip r:embed="rId2">
            <a:lum contras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1785919" y="2000240"/>
            <a:ext cx="614366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kk-KZ" sz="5400" b="1" i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Келесі кездескенше!</a:t>
            </a:r>
            <a:endParaRPr lang="ru-RU" sz="5400" b="1" i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C:\Users\1\Desktop\РАЗНОЕ\1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4786322"/>
            <a:ext cx="2928958" cy="171451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9" descr="C:\Users\1\Desktop\РАЗНОЕ\3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285992"/>
            <a:ext cx="2452696" cy="192882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8" descr="C:\Users\1\Desktop\РАЗНОЕ\22-102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2132" y="4786322"/>
            <a:ext cx="2714644" cy="17859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2" descr="C:\Users\1\Desktop\РАЗНОЕ\f00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0430" y="2428868"/>
            <a:ext cx="2500330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3" name="Picture 14" descr="C:\Users\1\Desktop\РАЗНОЕ\f01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2428868"/>
            <a:ext cx="2357454" cy="1857388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Прямоугольник 14"/>
          <p:cNvSpPr/>
          <p:nvPr/>
        </p:nvSpPr>
        <p:spPr>
          <a:xfrm>
            <a:off x="1214414" y="357166"/>
            <a:ext cx="678661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Ал, қане, топтарға бөлінейік!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27088" y="1142983"/>
          <a:ext cx="7705725" cy="4907327"/>
        </p:xfrm>
        <a:graphic>
          <a:graphicData uri="http://schemas.openxmlformats.org/drawingml/2006/table">
            <a:tbl>
              <a:tblPr/>
              <a:tblGrid>
                <a:gridCol w="1514475"/>
                <a:gridCol w="6191250"/>
              </a:tblGrid>
              <a:tr h="8044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Ойлау деңгейі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Сұрақтар мен тапсырмалар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7118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Білу және түсіну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Топырақ дегеніміз не?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626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Қолдану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Топырақтың адам өміріндегі маңызы қандай?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9612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Талдау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Топырақтың негізгі құрамдас бөліктерін атап бер, олардың қандай  маңызы бар? Топырақтану ғылымының негізін салушы ғалым кім?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3559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Жинақтау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Бұл тақырыпқа өзің не қосар едің?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1067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Бағалау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Өткен тақырыпта сен үшін не маңызды немесе құнды болды?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14348" y="142852"/>
            <a:ext cx="82153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4000" b="1" spc="50" dirty="0" smtClean="0">
                <a:ln w="11430"/>
                <a:solidFill>
                  <a:srgbClr val="DC44B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Үй тапсырмасына дайынбыз ба?</a:t>
            </a:r>
            <a:endParaRPr lang="ru-RU" sz="4000" b="1" cap="none" spc="50" dirty="0">
              <a:ln w="11430"/>
              <a:solidFill>
                <a:srgbClr val="DC44B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525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" y="357166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Адам өміріне қажетті 5 жағдай:</a:t>
            </a:r>
            <a:endParaRPr lang="ru-RU" sz="4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28596" y="1357298"/>
            <a:ext cx="2714644" cy="2071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929322" y="1357298"/>
            <a:ext cx="2786082" cy="2071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Жарық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00034" y="4286256"/>
            <a:ext cx="2714644" cy="2071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Жылу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000760" y="4286256"/>
            <a:ext cx="2714644" cy="2071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143240" y="2786058"/>
            <a:ext cx="2714644" cy="207170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Тағам</a:t>
            </a:r>
            <a:endParaRPr lang="ru-RU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 rot="19044378">
            <a:off x="2825646" y="1230163"/>
            <a:ext cx="1165908" cy="5715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 rot="13798551">
            <a:off x="5031855" y="1211489"/>
            <a:ext cx="1161831" cy="5691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rot="16421411">
            <a:off x="1436286" y="3503546"/>
            <a:ext cx="774994" cy="641609"/>
          </a:xfrm>
          <a:prstGeom prst="rightArrow">
            <a:avLst>
              <a:gd name="adj1" fmla="val 50000"/>
              <a:gd name="adj2" fmla="val 4625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 rot="16200000">
            <a:off x="7071702" y="3536157"/>
            <a:ext cx="785818" cy="57150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войная стрелка влево/вправо 27"/>
          <p:cNvSpPr/>
          <p:nvPr/>
        </p:nvSpPr>
        <p:spPr>
          <a:xfrm>
            <a:off x="3214678" y="5214950"/>
            <a:ext cx="2787788" cy="627508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525"/>
            <a:ext cx="9144000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857224" y="500042"/>
            <a:ext cx="75009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Жұмбақ</a:t>
            </a:r>
            <a:endParaRPr lang="ru-RU" sz="5400" b="1" i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5" descr="ура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3929066"/>
            <a:ext cx="266700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714348" y="2214554"/>
            <a:ext cx="757242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Жылт-жылт етеді, жылғалардан өтеді. 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71473" y="1643050"/>
            <a:ext cx="7786741" cy="1938992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6000" b="1" i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 Math" pitchFamily="18" charset="0"/>
              </a:rPr>
              <a:t>Гидросфера -</a:t>
            </a:r>
          </a:p>
          <a:p>
            <a:pPr algn="ctr"/>
            <a:r>
              <a:rPr lang="kk-KZ" sz="6000" b="1" i="1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Cambria Math" pitchFamily="18" charset="0"/>
              </a:rPr>
              <a:t>Жердің су қабығы.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57167"/>
            <a:ext cx="828680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4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Қараша айының жиырма сегізі</a:t>
            </a:r>
            <a:endParaRPr lang="ru-RU" sz="4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5" descr="30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4071942"/>
            <a:ext cx="235745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57158" y="1571612"/>
            <a:ext cx="8143932" cy="1754326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Өмірдің қайнар көзі мен тіршілік көзі ретінде су туралы оқушылардың білімін қалыптастыру.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571480"/>
            <a:ext cx="342548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i="1" cap="none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Мақсаты:</a:t>
            </a:r>
          </a:p>
          <a:p>
            <a:pPr algn="ctr"/>
            <a:endParaRPr lang="ru-RU" sz="5400" b="1" i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57158" y="3214686"/>
            <a:ext cx="8143932" cy="2308324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Өз бетімен білім    алуға, ізденімпаздыққа, шығармашылықпен</a:t>
            </a:r>
            <a:r>
              <a:rPr kumimoji="0" lang="kk-KZ" sz="360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36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жұмыс істеуге үйрете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отырып, ой-өрісін дамыту.</a:t>
            </a:r>
            <a:endParaRPr kumimoji="0" lang="kk-KZ" sz="36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928661" y="214290"/>
            <a:ext cx="67151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Күтілетін нәтиже:</a:t>
            </a:r>
            <a:endParaRPr lang="ru-RU" sz="5400" b="1" i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1000100" y="2000240"/>
            <a:ext cx="7500990" cy="400052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kk-KZ" sz="32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Оқушылар тақырыпты өз беттерімен меңгереді.</a:t>
            </a:r>
          </a:p>
          <a:p>
            <a:pPr marL="342900" indent="-342900" algn="ctr">
              <a:buAutoNum type="arabicPeriod"/>
            </a:pPr>
            <a:r>
              <a:rPr lang="kk-KZ" sz="32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Сыныпта ынтымақтастық атмосферасы орнайды.</a:t>
            </a:r>
          </a:p>
          <a:p>
            <a:pPr marL="342900" indent="-342900" algn="ctr">
              <a:buAutoNum type="arabicPeriod"/>
            </a:pPr>
            <a:r>
              <a:rPr lang="kk-KZ" sz="32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Шығармашылық және ойлау қабілеттері артады.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EAEAE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475</Words>
  <Application>Microsoft Office PowerPoint</Application>
  <PresentationFormat>Экран (4:3)</PresentationFormat>
  <Paragraphs>128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RADIATOR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STROGOS</dc:creator>
  <cp:lastModifiedBy>STROGOS</cp:lastModifiedBy>
  <cp:revision>28</cp:revision>
  <dcterms:created xsi:type="dcterms:W3CDTF">2012-11-26T07:06:14Z</dcterms:created>
  <dcterms:modified xsi:type="dcterms:W3CDTF">2012-11-28T05:40:03Z</dcterms:modified>
</cp:coreProperties>
</file>