
<file path=[Content_Types].xml><?xml version="1.0" encoding="utf-8"?>
<Types xmlns="http://schemas.openxmlformats.org/package/2006/content-types">
  <Default ContentType="image/jpeg" Extension="jpeg"/>
  <Default ContentType="image/x-wmf" Extension="wmf"/>
  <Default ContentType="application/vnd.openxmlformats-package.relationships+xml" Extension="rels"/>
  <Default ContentType="application/xml" Extension="xml"/>
  <Default ContentType="image/gif" Extension="gif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1" r:id="rId4"/>
    <p:sldId id="262" r:id="rId5"/>
    <p:sldId id="264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2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BEF87-FD63-479A-8412-AEAC4359CE8D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0B773-787F-4B5E-99B7-F969026D4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215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B3597-3B69-47E2-8F4C-FBE2D2835DFA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C6024-84F8-40A7-ADEB-FFFB6A036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92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16E14-A97D-41ED-96C3-54991FF92802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D58FB-3C31-458A-BD67-81FEF208E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6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D2E7C-C4E5-4E70-9C75-743A44F90CFF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61718-5B96-4B76-AED0-D17DE50DDF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83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6B248-0FDF-4C18-AD22-BB86D5F88EAC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45EBC-B046-4D32-9DC8-48876BE67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657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E282A-C822-44D3-8BE3-3C9976BA4833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ACB2B-AA62-498E-90B8-3A3B39FB35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510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3DF46-EDD9-4E20-8C8B-389B81B90EE1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323B5-6D71-4056-BF42-463EFBB26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572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EE2C5-D85B-40BF-84AF-4CE0C6C5093B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031B9-0149-432A-ABEC-56ED5BF11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857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14557-FD6A-451B-ABFA-2CAB760B7D53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28AA4-8181-42DF-8108-FC9EFB53FA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326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B04DE-35F0-49EC-88E6-AB76A5D869D9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BDB5C-AC59-44D8-9B8F-36FEE2632F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381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2B63B-DEB6-42A7-B175-8FA22AA3EAD2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7D114-A366-4497-BD27-A57A049922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06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1C2EA4-A48B-4CE1-988F-AB6C6D89FEF0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96AC38-F23D-4D10-A440-3FCC1D23A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6" r:id="rId2"/>
    <p:sldLayoutId id="2147483752" r:id="rId3"/>
    <p:sldLayoutId id="2147483747" r:id="rId4"/>
    <p:sldLayoutId id="2147483748" r:id="rId5"/>
    <p:sldLayoutId id="2147483749" r:id="rId6"/>
    <p:sldLayoutId id="2147483753" r:id="rId7"/>
    <p:sldLayoutId id="2147483754" r:id="rId8"/>
    <p:sldLayoutId id="2147483755" r:id="rId9"/>
    <p:sldLayoutId id="2147483750" r:id="rId10"/>
    <p:sldLayoutId id="21474837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1557338"/>
            <a:ext cx="8286750" cy="928687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kk-KZ" altLang="ru-RU" b="1" i="1" smtClean="0">
                <a:solidFill>
                  <a:srgbClr val="FF0000"/>
                </a:solidFill>
                <a:latin typeface="Times New Roman" pitchFamily="18" charset="0"/>
              </a:rPr>
              <a:t>№79  жалпы орта мектебі</a:t>
            </a:r>
            <a:endParaRPr lang="ru-RU" altLang="ru-RU" b="1" i="1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9275" y="2781300"/>
            <a:ext cx="8286750" cy="180022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kk-KZ" altLang="ru-RU" b="1" i="1" smtClean="0">
                <a:solidFill>
                  <a:srgbClr val="FF0000"/>
                </a:solidFill>
                <a:latin typeface="Times New Roman" pitchFamily="18" charset="0"/>
              </a:rPr>
              <a:t>7 сынып </a:t>
            </a:r>
          </a:p>
          <a:p>
            <a:pPr eaLnBrk="1" hangingPunct="1"/>
            <a:r>
              <a:rPr lang="kk-KZ" altLang="ru-RU" b="1" i="1" smtClean="0">
                <a:solidFill>
                  <a:srgbClr val="FF0000"/>
                </a:solidFill>
                <a:latin typeface="Times New Roman" pitchFamily="18" charset="0"/>
              </a:rPr>
              <a:t>География пәнінің мұғалімі </a:t>
            </a:r>
          </a:p>
          <a:p>
            <a:pPr eaLnBrk="1" hangingPunct="1"/>
            <a:r>
              <a:rPr lang="kk-KZ" altLang="ru-RU" b="1" i="1" smtClean="0">
                <a:solidFill>
                  <a:srgbClr val="FF0000"/>
                </a:solidFill>
                <a:latin typeface="Times New Roman" pitchFamily="18" charset="0"/>
              </a:rPr>
              <a:t>Марқабаева Қамар Марқабайқызы </a:t>
            </a:r>
          </a:p>
          <a:p>
            <a:pPr eaLnBrk="1" hangingPunct="1"/>
            <a:r>
              <a:rPr lang="kk-KZ" altLang="ru-RU" b="1" i="1" smtClean="0">
                <a:solidFill>
                  <a:srgbClr val="898989"/>
                </a:solidFill>
                <a:latin typeface="Times New Roman" pitchFamily="18" charset="0"/>
              </a:rPr>
              <a:t> </a:t>
            </a:r>
            <a:endParaRPr lang="ru-RU" altLang="ru-RU" b="1" i="1" smtClean="0">
              <a:solidFill>
                <a:srgbClr val="898989"/>
              </a:solidFill>
              <a:latin typeface="Times New Roman" pitchFamily="18" charset="0"/>
            </a:endParaRPr>
          </a:p>
        </p:txBody>
      </p:sp>
      <p:pic>
        <p:nvPicPr>
          <p:cNvPr id="8196" name="Picture 4" descr="GUESTA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88913"/>
            <a:ext cx="22479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550" y="2060575"/>
            <a:ext cx="7408863" cy="3451225"/>
          </a:xfrm>
        </p:spPr>
        <p:txBody>
          <a:bodyPr/>
          <a:lstStyle/>
          <a:p>
            <a:pPr eaLnBrk="1" hangingPunct="1"/>
            <a:r>
              <a:rPr lang="kk-KZ" altLang="ru-RU" sz="4000" smtClean="0">
                <a:latin typeface="Times New Roman" pitchFamily="18" charset="0"/>
                <a:cs typeface="Times New Roman" pitchFamily="18" charset="0"/>
              </a:rPr>
              <a:t>Табиғат туралы мақал –мәтел айтыңыз, сол кезде екінші аралға қиналмай өтесіздер. </a:t>
            </a:r>
            <a:endParaRPr lang="ru-RU" alt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Мақал- мәтел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WHICHB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157788"/>
            <a:ext cx="16192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kamar\Desktop\арал\арал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71588"/>
            <a:ext cx="8642350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3713" y="260350"/>
            <a:ext cx="8229600" cy="1074738"/>
          </a:xfrm>
        </p:spPr>
        <p:txBody>
          <a:bodyPr/>
          <a:lstStyle/>
          <a:p>
            <a:pPr eaLnBrk="1" hangingPunct="1">
              <a:defRPr/>
            </a:pPr>
            <a:r>
              <a:rPr lang="kk-K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«Бақытты сәт» аралы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304800" y="1628775"/>
            <a:ext cx="3619500" cy="4895850"/>
          </a:xfrm>
        </p:spPr>
        <p:txBody>
          <a:bodyPr/>
          <a:lstStyle/>
          <a:p>
            <a:pPr marL="0" indent="0" eaLnBrk="1" hangingPunct="1">
              <a:buFont typeface="Symbol" pitchFamily="18" charset="2"/>
              <a:buNone/>
              <a:defRPr/>
            </a:pP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1.Әлемге әйгілі ұзындығы 4 мың км-ге жуық Ұлы Қытай                         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2.Оңтүстік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Азия елінде кездесетін кен                                                         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3.Ежелгі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өркениетті ел                                                                                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4.Оңтүстік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Батыс Азия еліндегі жанартау                                              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Үндістандағы   ....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плантациясы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quarter" idx="14"/>
          </p:nvPr>
        </p:nvGraphicFramePr>
        <p:xfrm>
          <a:off x="3851275" y="1557338"/>
          <a:ext cx="5041900" cy="4824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355"/>
                <a:gridCol w="458355"/>
                <a:gridCol w="458355"/>
                <a:gridCol w="458355"/>
                <a:gridCol w="458355"/>
                <a:gridCol w="458355"/>
                <a:gridCol w="458355"/>
                <a:gridCol w="458355"/>
                <a:gridCol w="458355"/>
                <a:gridCol w="458355"/>
                <a:gridCol w="458355"/>
              </a:tblGrid>
              <a:tr h="964882">
                <a:tc gridSpan="5"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882">
                <a:tc gridSpan="4"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882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882">
                <a:tc gridSpan="5"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882">
                <a:tc gridSpan="3"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494" name="Picture 4" descr="5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166688"/>
            <a:ext cx="14636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kamar\Desktop\арал\арал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8713788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858837"/>
          </a:xfrm>
        </p:spPr>
        <p:txBody>
          <a:bodyPr/>
          <a:lstStyle/>
          <a:p>
            <a:pPr eaLnBrk="1" hangingPunct="1">
              <a:defRPr/>
            </a:pPr>
            <a:r>
              <a:rPr lang="kk-K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ІІ-топқа</a:t>
            </a: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260350" y="1204913"/>
            <a:ext cx="4167188" cy="5464175"/>
          </a:xfrm>
        </p:spPr>
        <p:txBody>
          <a:bodyPr/>
          <a:lstStyle/>
          <a:p>
            <a:pPr marL="0" indent="0" eaLnBrk="1" hangingPunct="1">
              <a:buFont typeface="Symbol" pitchFamily="18" charset="2"/>
              <a:buNone/>
              <a:defRPr/>
            </a:pP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1.Финляндияның ұялы телефондар жасайтын қай кәсіпорын орналасқан 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2.Дүниежүзіндегі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екінші мұхит                                                                     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3.Әлемге танымал 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велосипед жарысы  Тур де ..... </a:t>
            </a:r>
            <a:endParaRPr lang="kk-KZ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4.Еуропаның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ең биік тау жүйесі                                                                   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5.Ұзын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матадан жасалған, үнді әйелдерінің орнатын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көйлегі</a:t>
            </a: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6.Шығыс Еуропа еліне кіретін мемлекет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14"/>
          </p:nvPr>
        </p:nvGraphicFramePr>
        <p:xfrm>
          <a:off x="4427538" y="1196975"/>
          <a:ext cx="4537075" cy="5545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119"/>
                <a:gridCol w="504119"/>
                <a:gridCol w="504119"/>
                <a:gridCol w="504119"/>
                <a:gridCol w="504119"/>
                <a:gridCol w="504119"/>
                <a:gridCol w="504119"/>
                <a:gridCol w="504119"/>
                <a:gridCol w="504119"/>
              </a:tblGrid>
              <a:tr h="92419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190">
                <a:tc gridSpan="3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190">
                <a:tc rowSpan="2" gridSpan="2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190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19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19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522" name="Picture 4" descr="5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-603250"/>
            <a:ext cx="14636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kamar\Desktop\арал\арал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8713788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858837"/>
          </a:xfrm>
        </p:spPr>
        <p:txBody>
          <a:bodyPr/>
          <a:lstStyle/>
          <a:p>
            <a:pPr eaLnBrk="1" hangingPunct="1">
              <a:defRPr/>
            </a:pPr>
            <a:r>
              <a:rPr lang="kk-KZ" dirty="0"/>
              <a:t>	</a:t>
            </a: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ІІІ-топқа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250825" y="1196975"/>
            <a:ext cx="4105275" cy="5400675"/>
          </a:xfrm>
        </p:spPr>
        <p:txBody>
          <a:bodyPr/>
          <a:lstStyle/>
          <a:p>
            <a:pPr marL="0" indent="0" eaLnBrk="1" hangingPunct="1">
              <a:buFont typeface="Symbol" pitchFamily="18" charset="2"/>
              <a:buNone/>
              <a:defRPr/>
            </a:pP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1.Исландия «мұз бен ... елі» деп аталады. </a:t>
            </a:r>
            <a:endParaRPr lang="kk-KZ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2.Санта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–Клаустың қазіргі отаны                                                              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3.Жер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шарының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ең биік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тауы                                                                      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4.Литвадағы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теңіз портын ата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5.Сүт 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өнімін өндіретін фирманың атауы                                                     </a:t>
            </a:r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6.Кеме </a:t>
            </a: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жасайтын ел                                                                                        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kk-K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7.Азиядағы мұхит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14"/>
          </p:nvPr>
        </p:nvGraphicFramePr>
        <p:xfrm>
          <a:off x="4211638" y="1182688"/>
          <a:ext cx="4681537" cy="5559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396"/>
                <a:gridCol w="334396"/>
                <a:gridCol w="334396"/>
                <a:gridCol w="334396"/>
                <a:gridCol w="334396"/>
                <a:gridCol w="344565"/>
                <a:gridCol w="324226"/>
                <a:gridCol w="334396"/>
                <a:gridCol w="334396"/>
                <a:gridCol w="334396"/>
                <a:gridCol w="334396"/>
                <a:gridCol w="334396"/>
                <a:gridCol w="334396"/>
                <a:gridCol w="334396"/>
              </a:tblGrid>
              <a:tr h="794204">
                <a:tc rowSpan="2" gridSpan="5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204">
                <a:tc gridSpan="5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204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204">
                <a:tc gridSpan="5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204">
                <a:tc gridSpan="3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204">
                <a:tc gridSpan="6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204">
                <a:tc gridSpan="4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78" name="Picture 4" descr="5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-603250"/>
            <a:ext cx="14636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kamar\Desktop\арал\арал 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8713788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Жұмбақ 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03288" y="1700213"/>
            <a:ext cx="7408862" cy="3960812"/>
          </a:xfrm>
        </p:spPr>
        <p:txBody>
          <a:bodyPr/>
          <a:lstStyle/>
          <a:p>
            <a:pPr eaLnBrk="1" hangingPunct="1">
              <a:defRPr/>
            </a:pPr>
            <a:r>
              <a:rPr lang="kk-KZ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Ауаға шықса ауырады, </a:t>
            </a:r>
          </a:p>
          <a:p>
            <a:pPr marL="0" indent="0" eaLnBrk="1" hangingPunct="1">
              <a:buFont typeface="Symbol" pitchFamily="18" charset="2"/>
              <a:buNone/>
              <a:defRPr/>
            </a:pPr>
            <a:r>
              <a:rPr lang="kk-KZ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 ішінде сауығады 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8" descr="WHICHB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5572125"/>
            <a:ext cx="16192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kamar\Desktop\арал\арал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35342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138"/>
            <a:ext cx="8435975" cy="1074737"/>
          </a:xfrm>
        </p:spPr>
        <p:txBody>
          <a:bodyPr/>
          <a:lstStyle/>
          <a:p>
            <a:pPr eaLnBrk="1" hangingPunct="1">
              <a:defRPr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Ұжымдық жұмыс </a:t>
            </a:r>
            <a:b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«Егерде мен... болсам»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11238" y="1916113"/>
            <a:ext cx="7881937" cy="4392612"/>
          </a:xfrm>
        </p:spPr>
        <p:txBody>
          <a:bodyPr/>
          <a:lstStyle/>
          <a:p>
            <a:pPr eaLnBrk="1" hangingPunct="1">
              <a:defRPr/>
            </a:pPr>
            <a:r>
              <a:rPr lang="kk-K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Бұл аралдың шарты: тапсырма беріледі</a:t>
            </a:r>
            <a:r>
              <a:rPr lang="kk-KZ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Егер </a:t>
            </a:r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сіз үлкен туристік фирмада қызмет істеп жүрсеңіз, экзотикалық әсерге әуес, қиындықтары мол саяхаттарды ұнататын жолаушылардың көңіліне сай қандай елдерге саяхат  бағдарламасын жасар едіңіз.   (2 мин)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Symbol" pitchFamily="18" charset="2"/>
              <a:buNone/>
              <a:defRPr/>
            </a:pP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Picture 4" descr="GUESTA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177958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kamar\Desktop\арал\арал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8497887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651000"/>
          </a:xfrm>
        </p:spPr>
        <p:txBody>
          <a:bodyPr/>
          <a:lstStyle/>
          <a:p>
            <a:pPr eaLnBrk="1" hangingPunct="1">
              <a:defRPr/>
            </a:pPr>
            <a:r>
              <a:rPr lang="kk-KZ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«Сергіту сәті»</a:t>
            </a:r>
            <a:endParaRPr lang="ru-RU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Объект 4"/>
          <p:cNvSpPr>
            <a:spLocks noGrp="1"/>
          </p:cNvSpPr>
          <p:nvPr>
            <p:ph idx="1"/>
          </p:nvPr>
        </p:nvSpPr>
        <p:spPr>
          <a:xfrm>
            <a:off x="939800" y="2171700"/>
            <a:ext cx="7408863" cy="3451225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Мақал -мәтел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2" descr="C:\Users\kamar\Desktop\арал\арал 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628775"/>
            <a:ext cx="8569325" cy="4679950"/>
          </a:xfrm>
          <a:noFill/>
        </p:spPr>
      </p:pic>
      <p:sp>
        <p:nvSpPr>
          <p:cNvPr id="6" name="Прямоугольник 5"/>
          <p:cNvSpPr/>
          <p:nvPr/>
        </p:nvSpPr>
        <p:spPr>
          <a:xfrm>
            <a:off x="1331913" y="1989138"/>
            <a:ext cx="6696075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kk-KZ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Бесінші аралға кіру үшін  Отан туралы мақал –мәтел айтыңдар</a:t>
            </a:r>
            <a:r>
              <a:rPr lang="kk-KZ" sz="4800" dirty="0"/>
              <a:t>. </a:t>
            </a:r>
            <a:endParaRPr lang="ru-RU" sz="4800" dirty="0"/>
          </a:p>
        </p:txBody>
      </p:sp>
      <p:pic>
        <p:nvPicPr>
          <p:cNvPr id="8" name="Picture 8" descr="WHICHB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5373688"/>
            <a:ext cx="16192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«Географиялық диктант»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2" descr="C:\Users\kamar\Desktop\арал\арал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628775"/>
            <a:ext cx="8497887" cy="5040313"/>
          </a:xfrm>
          <a:noFill/>
        </p:spPr>
      </p:pic>
      <p:sp>
        <p:nvSpPr>
          <p:cNvPr id="6" name="Прямоугольник 5"/>
          <p:cNvSpPr/>
          <p:nvPr/>
        </p:nvSpPr>
        <p:spPr>
          <a:xfrm>
            <a:off x="611188" y="1989138"/>
            <a:ext cx="7705725" cy="20621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kk-KZ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Оңтүстік - .......... Азия құрамындағы аралдар жер шарының екі ........ белдеуі түйісетіндіктен, күшті ...... мен ....... атқылауы жиі  байқалады.  </a:t>
            </a: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5" name="Picture 4" descr="GUESTA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229225"/>
            <a:ext cx="17795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kamar\Desktop\арал\арал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8642350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003300"/>
          </a:xfrm>
        </p:spPr>
        <p:txBody>
          <a:bodyPr/>
          <a:lstStyle/>
          <a:p>
            <a:pPr eaLnBrk="1" hangingPunct="1">
              <a:defRPr/>
            </a:pPr>
            <a:r>
              <a:rPr lang="kk-K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ІІ-топқа 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188" y="1700213"/>
            <a:ext cx="8137525" cy="3451225"/>
          </a:xfrm>
        </p:spPr>
        <p:txBody>
          <a:bodyPr/>
          <a:lstStyle/>
          <a:p>
            <a:pPr algn="just" eaLnBrk="1" hangingPunct="1">
              <a:defRPr/>
            </a:pPr>
            <a:r>
              <a:rPr lang="kk-KZ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Географтар Скандинавия .........  Финляндиямен қоса ........ деп атайды. Бұл елдердің  барлығы  .........  мұхиты мен оның теңіздерінің ......... орналасқан. 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9" name="Picture 4" descr="GUESTA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177958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altLang="ru-RU" b="1" i="1" smtClean="0">
                <a:latin typeface="Times New Roman" pitchFamily="18" charset="0"/>
              </a:rPr>
              <a:t>Сабақтың тақырыбы: </a:t>
            </a:r>
            <a:endParaRPr lang="ru-RU" altLang="ru-RU" b="1" i="1" smtClean="0">
              <a:latin typeface="Times New Roman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2738"/>
            <a:ext cx="7386637" cy="2592387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kk-KZ" sz="4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Еуропа мен Азия елдері</a:t>
            </a:r>
            <a:r>
              <a:rPr lang="kk-KZ" sz="4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kk-KZ" sz="4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тақырыбы бойынша  қайталау сабақ </a:t>
            </a:r>
          </a:p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4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kamar\Desktop\арал\арал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8713788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858837"/>
          </a:xfrm>
        </p:spPr>
        <p:txBody>
          <a:bodyPr/>
          <a:lstStyle/>
          <a:p>
            <a:pPr eaLnBrk="1" hangingPunct="1">
              <a:defRPr/>
            </a:pPr>
            <a:r>
              <a:rPr lang="kk-K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ІІІ-топқа 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281488"/>
          </a:xfrm>
        </p:spPr>
        <p:txBody>
          <a:bodyPr/>
          <a:lstStyle/>
          <a:p>
            <a:pPr algn="just" eaLnBrk="1" hangingPunct="1">
              <a:defRPr/>
            </a:pPr>
            <a:r>
              <a:rPr lang="kk-K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....... – Шығыс Азия халықтарының құрамы да ........ басқа аймақтарындағы сияқты өте күрделі болады. Саны ....... басым ....... вьетнамдар, .... , тай, ......., малайялықтар жатады. 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Symbol" pitchFamily="18" charset="2"/>
              <a:buNone/>
              <a:defRPr/>
            </a:pP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3" name="Picture 4" descr="GUESTA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445125"/>
            <a:ext cx="177958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kamar\Desktop\арал\арал 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73163"/>
            <a:ext cx="8713788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003300"/>
          </a:xfrm>
        </p:spPr>
        <p:txBody>
          <a:bodyPr/>
          <a:lstStyle/>
          <a:p>
            <a:pPr eaLnBrk="1" hangingPunct="1">
              <a:defRPr/>
            </a:pPr>
            <a:r>
              <a:rPr lang="kk-K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Жұмбақ 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903288" y="1773238"/>
            <a:ext cx="7845425" cy="3451225"/>
          </a:xfrm>
        </p:spPr>
        <p:txBody>
          <a:bodyPr/>
          <a:lstStyle/>
          <a:p>
            <a:pPr eaLnBrk="1" hangingPunct="1">
              <a:defRPr/>
            </a:pPr>
            <a:r>
              <a:rPr lang="kk-KZ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Әкесі тышқан, шешесі құстан </a:t>
            </a:r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WHICHB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5373688"/>
            <a:ext cx="16192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kamar\Desktop\арал\арал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856932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«Биоинтернет»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5650" y="1773238"/>
            <a:ext cx="7848600" cy="3451225"/>
          </a:xfrm>
        </p:spPr>
        <p:txBody>
          <a:bodyPr/>
          <a:lstStyle/>
          <a:p>
            <a:pPr algn="just" eaLnBrk="1" hangingPunct="1">
              <a:defRPr/>
            </a:pPr>
            <a:r>
              <a:rPr lang="kk-KZ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Үш топ бір –бірлеріне сұрақтар қояды. </a:t>
            </a:r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Symbol" pitchFamily="18" charset="2"/>
              <a:buNone/>
              <a:defRPr/>
            </a:pPr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1" name="Picture 4" descr="5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00" y="4221163"/>
            <a:ext cx="1655763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 бекіту 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7088" y="1916113"/>
            <a:ext cx="7993062" cy="3451225"/>
          </a:xfrm>
        </p:spPr>
        <p:txBody>
          <a:bodyPr/>
          <a:lstStyle/>
          <a:p>
            <a:pPr eaLnBrk="1" hangingPunct="1">
              <a:defRPr/>
            </a:pPr>
            <a:r>
              <a:rPr lang="kk-K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  бекіту  үшін </a:t>
            </a:r>
            <a:r>
              <a:rPr lang="kk-KZ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VІІ аралды ашу керек.  Яғни  </a:t>
            </a:r>
            <a:r>
              <a:rPr lang="kk-KZ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қыс, көктем туралы өлең оқып </a:t>
            </a:r>
            <a:r>
              <a:rPr lang="kk-KZ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беріңіз.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WHICHB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5157788"/>
            <a:ext cx="16192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kamar\Desktop\арал\арал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856932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«Пошта хаты»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03288" y="2135188"/>
            <a:ext cx="7772400" cy="3451225"/>
          </a:xfrm>
        </p:spPr>
        <p:txBody>
          <a:bodyPr/>
          <a:lstStyle/>
          <a:p>
            <a:pPr eaLnBrk="1" hangingPunct="1">
              <a:defRPr/>
            </a:pPr>
            <a:r>
              <a:rPr lang="kk-KZ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Поштада </a:t>
            </a:r>
            <a:r>
              <a:rPr lang="kk-KZ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хат  бар осы хаттар  арқылы сабақты бекіту.</a:t>
            </a:r>
            <a:endParaRPr lang="ru-RU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kamar\Desktop\арал\арал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8713787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 descr="C:\Users\kamar\Desktop\конверт\images[6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8856662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r>
              <a:rPr lang="kk-KZ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Исландия аралында 26 сөнбеген жанартау бар, ең қуаттысын ата.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kamar\Desktop\конверт\images[55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713788" cy="648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r>
              <a:rPr lang="kk-KZ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Батыс Еуропа елдерінің басым бөлігінде қандай топырақтар таралған, қандай ағаштар өседі. 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kamar\Desktop\конверт\images[19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8856662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r>
              <a:rPr lang="kk-KZ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Еуропадағы өзендерді ата? 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kamar\Desktop\конверт\images[39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8785225" cy="666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r>
              <a:rPr lang="kk-KZ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Ұлыбританияның астанасы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kamar\Desktop\конверт\images[6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8785225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kk-KZ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Италиядағы ең биік жер 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Сабақтың мақсаты:</a:t>
            </a:r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kk-KZ" altLang="ru-RU" b="1" i="1" smtClean="0">
                <a:latin typeface="Times New Roman" pitchFamily="18" charset="0"/>
              </a:rPr>
              <a:t>Оқушылардың білімін тексеріп, Еуропа мен Азия елдерінен алған білімдерін одан әрі жетілдіру және терңдету, олардың ізденпаздығын арттыру, ой –өрісін кеңейту, ойша сөздерді құрастыра белсенділіктерін арттыру, сонымен қатар патриоттық ұлтжандылыққа тәрбиелеу.</a:t>
            </a:r>
            <a:endParaRPr lang="kk-KZ" altLang="ru-RU" i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kamar\Desktop\конверт\images[4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8713788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r>
              <a:rPr lang="kk-KZ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Борнео аралында </a:t>
            </a:r>
            <a:r>
              <a:rPr lang="kk-K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әлемге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танымал </a:t>
            </a:r>
            <a:r>
              <a:rPr lang="kk-KZ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ең </a:t>
            </a:r>
            <a:r>
              <a:rPr lang="kk-K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ірі </a:t>
            </a:r>
            <a:r>
              <a:rPr lang="kk-KZ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өсімдік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kamar\Desktop\конверт\images[6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713788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r>
              <a:rPr lang="kk-KZ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Еуропа мен Азияны бөліп тұрған тау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kamar\Desktop\конверт\images[19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642350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4213" y="836613"/>
            <a:ext cx="7408862" cy="3451225"/>
          </a:xfrm>
        </p:spPr>
        <p:txBody>
          <a:bodyPr/>
          <a:lstStyle/>
          <a:p>
            <a:pPr algn="ctr">
              <a:defRPr/>
            </a:pPr>
            <a:r>
              <a:rPr lang="kk-KZ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1992 жылы Орта Азия мемлекеттерінің Самиттында ҚР президенті Н.Назарбаев Орта Азия елдері мен Қазақстанды қала атауды ұсынды. 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kamar\Desktop\конверт\images[39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896461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2988" y="2276475"/>
            <a:ext cx="7408862" cy="3451225"/>
          </a:xfrm>
        </p:spPr>
        <p:txBody>
          <a:bodyPr/>
          <a:lstStyle/>
          <a:p>
            <a:pPr>
              <a:defRPr/>
            </a:pPr>
            <a:r>
              <a:rPr lang="kk-KZ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Сампан деген не?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kamar\Desktop\конверт\images[55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8785225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68363" y="1844675"/>
            <a:ext cx="7407275" cy="3451225"/>
          </a:xfrm>
        </p:spPr>
        <p:txBody>
          <a:bodyPr/>
          <a:lstStyle/>
          <a:p>
            <a:pPr algn="ctr">
              <a:defRPr/>
            </a:pPr>
            <a:r>
              <a:rPr lang="kk-KZ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Жапонияның астанасы 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kamar\Desktop\арал\арал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642350" cy="640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kk-K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Бағалау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1550" y="1739900"/>
            <a:ext cx="7408863" cy="3451225"/>
          </a:xfrm>
        </p:spPr>
        <p:txBody>
          <a:bodyPr/>
          <a:lstStyle/>
          <a:p>
            <a:pPr algn="ctr">
              <a:defRPr/>
            </a:pPr>
            <a:r>
              <a:rPr lang="kk-KZ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Жетондар </a:t>
            </a:r>
            <a:r>
              <a:rPr lang="kk-KZ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арқылы бағалау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3" name="Рисунок 5" descr="книга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03850"/>
            <a:ext cx="211296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Рисунок 5" descr="Описание: C:\Users\Администратор\AppData\Local\Microsoft\Windows\Temporary Internet Files\Content.IE5\CWCTQ0M7\MC90043592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495675"/>
            <a:ext cx="1516063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Рисунок 3" descr="Описание: C:\Users\Администратор\AppData\Local\Microsoft\Windows\Temporary Internet Files\Content.IE5\SV97WJ4D\MC900435939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0" y="3451225"/>
            <a:ext cx="161290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Рисунок 11" descr="Описание: C:\Users\Администратор\AppData\Local\Microsoft\Windows\Temporary Internet Files\Content.IE5\A4TGJARH\MC900437791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3495675"/>
            <a:ext cx="1468437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kamar\Desktop\конверт\images[4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64235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kk-KZ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Үйге тапсырма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kk-KZ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Еуропа мен Азия елдерін қайталап келу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7" name="Picture 13" descr="bird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7625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13" descr="bird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620713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13" descr="bird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268413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13" descr="bird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563688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Рисунок 5" descr="книга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906963"/>
            <a:ext cx="2322512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kamar\Desktop\конверт\images[39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864235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24"/>
          <p:cNvSpPr>
            <a:spLocks noChangeArrowheads="1" noChangeShapeType="1" noTextEdit="1"/>
          </p:cNvSpPr>
          <p:nvPr/>
        </p:nvSpPr>
        <p:spPr bwMode="auto">
          <a:xfrm>
            <a:off x="1055688" y="2282825"/>
            <a:ext cx="7023100" cy="2438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61759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 err="1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Назарларыңызға</a:t>
            </a:r>
            <a:r>
              <a:rPr lang="ru-RU" sz="3600" b="1" kern="10" dirty="0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</a:p>
          <a:p>
            <a:pPr algn="ctr">
              <a:defRPr/>
            </a:pPr>
            <a:r>
              <a:rPr lang="ru-RU" sz="3600" b="1" kern="10" dirty="0" err="1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рахмет</a:t>
            </a:r>
            <a:r>
              <a:rPr lang="ru-RU" sz="3600" b="1" kern="10" dirty="0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</a:t>
            </a:r>
            <a:r>
              <a:rPr lang="kk-KZ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қтың бөлімі </a:t>
            </a:r>
            <a:endParaRPr lang="ru-RU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2276475"/>
            <a:ext cx="7408863" cy="3451225"/>
          </a:xfrm>
        </p:spPr>
        <p:txBody>
          <a:bodyPr/>
          <a:lstStyle/>
          <a:p>
            <a:pPr eaLnBrk="1" hangingPunct="1"/>
            <a:r>
              <a:rPr lang="kk-KZ" altLang="ru-RU" b="1" i="1" smtClean="0">
                <a:latin typeface="Times New Roman" pitchFamily="18" charset="0"/>
              </a:rPr>
              <a:t>І-арал «Геобизнес» аралы</a:t>
            </a:r>
            <a:endParaRPr lang="ru-RU" altLang="ru-RU" b="1" i="1" smtClean="0">
              <a:latin typeface="Times New Roman" pitchFamily="18" charset="0"/>
            </a:endParaRPr>
          </a:p>
          <a:p>
            <a:pPr eaLnBrk="1" hangingPunct="1"/>
            <a:r>
              <a:rPr lang="kk-KZ" altLang="ru-RU" b="1" i="1" smtClean="0">
                <a:latin typeface="Times New Roman" pitchFamily="18" charset="0"/>
              </a:rPr>
              <a:t>ІІ-арал «Бақытты сәт» аралы</a:t>
            </a:r>
            <a:endParaRPr lang="ru-RU" altLang="ru-RU" b="1" i="1" smtClean="0">
              <a:latin typeface="Times New Roman" pitchFamily="18" charset="0"/>
            </a:endParaRPr>
          </a:p>
          <a:p>
            <a:pPr eaLnBrk="1" hangingPunct="1"/>
            <a:r>
              <a:rPr lang="kk-KZ" altLang="ru-RU" b="1" i="1" smtClean="0">
                <a:latin typeface="Times New Roman" pitchFamily="18" charset="0"/>
              </a:rPr>
              <a:t>ІІІ-арал Ұжымдық жұмыс «Егер мен... болсам»</a:t>
            </a:r>
            <a:endParaRPr lang="ru-RU" altLang="ru-RU" b="1" i="1" smtClean="0">
              <a:latin typeface="Times New Roman" pitchFamily="18" charset="0"/>
            </a:endParaRPr>
          </a:p>
          <a:p>
            <a:pPr eaLnBrk="1" hangingPunct="1"/>
            <a:r>
              <a:rPr lang="kk-KZ" altLang="ru-RU" b="1" i="1" smtClean="0">
                <a:latin typeface="Times New Roman" pitchFamily="18" charset="0"/>
              </a:rPr>
              <a:t>І</a:t>
            </a:r>
            <a:r>
              <a:rPr lang="en-US" altLang="ru-RU" b="1" i="1" smtClean="0">
                <a:latin typeface="Times New Roman" pitchFamily="18" charset="0"/>
              </a:rPr>
              <a:t>V</a:t>
            </a:r>
            <a:r>
              <a:rPr lang="kk-KZ" altLang="ru-RU" b="1" i="1" smtClean="0">
                <a:latin typeface="Times New Roman" pitchFamily="18" charset="0"/>
              </a:rPr>
              <a:t>-арал «Сергіту сәті»</a:t>
            </a:r>
            <a:endParaRPr lang="ru-RU" altLang="ru-RU" b="1" i="1" smtClean="0">
              <a:latin typeface="Times New Roman" pitchFamily="18" charset="0"/>
            </a:endParaRPr>
          </a:p>
          <a:p>
            <a:pPr eaLnBrk="1" hangingPunct="1"/>
            <a:r>
              <a:rPr lang="en-US" altLang="ru-RU" b="1" i="1" smtClean="0">
                <a:latin typeface="Times New Roman" pitchFamily="18" charset="0"/>
              </a:rPr>
              <a:t>V</a:t>
            </a:r>
            <a:r>
              <a:rPr lang="kk-KZ" altLang="ru-RU" b="1" i="1" smtClean="0">
                <a:latin typeface="Times New Roman" pitchFamily="18" charset="0"/>
              </a:rPr>
              <a:t>-арал «Географиялық диктант»</a:t>
            </a:r>
            <a:endParaRPr lang="ru-RU" altLang="ru-RU" b="1" i="1" smtClean="0">
              <a:latin typeface="Times New Roman" pitchFamily="18" charset="0"/>
            </a:endParaRPr>
          </a:p>
          <a:p>
            <a:pPr eaLnBrk="1" hangingPunct="1"/>
            <a:r>
              <a:rPr lang="en-US" altLang="ru-RU" b="1" i="1" smtClean="0">
                <a:latin typeface="Times New Roman" pitchFamily="18" charset="0"/>
              </a:rPr>
              <a:t>V</a:t>
            </a:r>
            <a:r>
              <a:rPr lang="kk-KZ" altLang="ru-RU" b="1" i="1" smtClean="0">
                <a:latin typeface="Times New Roman" pitchFamily="18" charset="0"/>
              </a:rPr>
              <a:t>І-арал «Биоинтернет»</a:t>
            </a:r>
          </a:p>
          <a:p>
            <a:pPr eaLnBrk="1" hangingPunct="1"/>
            <a:r>
              <a:rPr lang="en-US" altLang="ru-RU" b="1" i="1" smtClean="0">
                <a:latin typeface="Times New Roman" pitchFamily="18" charset="0"/>
              </a:rPr>
              <a:t>V</a:t>
            </a:r>
            <a:r>
              <a:rPr lang="kk-KZ" altLang="ru-RU" b="1" i="1" smtClean="0">
                <a:latin typeface="Times New Roman" pitchFamily="18" charset="0"/>
              </a:rPr>
              <a:t>ІІ-арал «Пошта хаты»</a:t>
            </a:r>
            <a:endParaRPr lang="ru-RU" altLang="ru-RU" b="1" i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1538" y="2674938"/>
            <a:ext cx="7408862" cy="2338387"/>
          </a:xfrm>
        </p:spPr>
        <p:txBody>
          <a:bodyPr/>
          <a:lstStyle/>
          <a:p>
            <a:pPr marL="0" indent="0" algn="ctr" eaLnBrk="1" hangingPunct="1">
              <a:buFont typeface="Symbol" pitchFamily="18" charset="2"/>
              <a:buNone/>
            </a:pPr>
            <a:r>
              <a:rPr lang="kk-KZ" altLang="ru-RU" b="1" smtClean="0">
                <a:latin typeface="Times New Roman" pitchFamily="18" charset="0"/>
                <a:cs typeface="Times New Roman" pitchFamily="18" charset="0"/>
              </a:rPr>
              <a:t>Аяғы жоқ жүрде</a:t>
            </a:r>
          </a:p>
          <a:p>
            <a:pPr marL="0" indent="0" algn="ctr" eaLnBrk="1" hangingPunct="1">
              <a:buFont typeface="Symbol" pitchFamily="18" charset="2"/>
              <a:buNone/>
            </a:pPr>
            <a:r>
              <a:rPr lang="kk-KZ" altLang="ru-RU" b="1" smtClean="0">
                <a:latin typeface="Times New Roman" pitchFamily="18" charset="0"/>
                <a:cs typeface="Times New Roman" pitchFamily="18" charset="0"/>
              </a:rPr>
              <a:t>Жоғарыдан төмендеп,</a:t>
            </a:r>
          </a:p>
          <a:p>
            <a:pPr marL="0" indent="0" algn="ctr" eaLnBrk="1" hangingPunct="1">
              <a:buFont typeface="Symbol" pitchFamily="18" charset="2"/>
              <a:buNone/>
            </a:pPr>
            <a:r>
              <a:rPr lang="kk-KZ" altLang="ru-RU" b="1" smtClean="0">
                <a:latin typeface="Times New Roman" pitchFamily="18" charset="0"/>
                <a:cs typeface="Times New Roman" pitchFamily="18" charset="0"/>
              </a:rPr>
              <a:t>Сықылықтап күледі,</a:t>
            </a:r>
          </a:p>
          <a:p>
            <a:pPr marL="0" indent="0" algn="ctr" eaLnBrk="1" hangingPunct="1">
              <a:buFont typeface="Symbol" pitchFamily="18" charset="2"/>
              <a:buNone/>
            </a:pPr>
            <a:r>
              <a:rPr lang="kk-KZ" altLang="ru-RU" b="1" smtClean="0">
                <a:latin typeface="Times New Roman" pitchFamily="18" charset="0"/>
                <a:cs typeface="Times New Roman" pitchFamily="18" charset="0"/>
              </a:rPr>
              <a:t>Сай –саладан сырылдап </a:t>
            </a:r>
            <a:endParaRPr lang="ru-RU" altLang="ru-RU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Жұмбақ 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WHICHB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373688"/>
            <a:ext cx="16192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kamar\Desktop\арал\арал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8785225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«Геобизнес» аралы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9800" y="1628775"/>
            <a:ext cx="7808913" cy="4608513"/>
          </a:xfrm>
        </p:spPr>
        <p:txBody>
          <a:bodyPr/>
          <a:lstStyle/>
          <a:p>
            <a:pPr eaLnBrk="1" hangingPunct="1">
              <a:defRPr/>
            </a:pP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 аралдың шарты: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Банкир</a:t>
            </a: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мұғалім- ол білім қоры. «</a:t>
            </a: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Банкир» клиенттерге </a:t>
            </a: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(оқушыларға) екі есе артық тапсырмалары бар үлестірмелер және жетондар таратады. «Клиенттер» сұрақтармен танысып, жауап қайтаруға дайындалады. Егер «</a:t>
            </a: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клиенттер</a:t>
            </a: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сұраққа  қиындық туып жатса, немесе түсінбеген жағдайда «кеңесшіден» көмек сұрайды.  Ал егер «</a:t>
            </a: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кеңесші</a:t>
            </a: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ол сұраққа жауап  бермесе   келесі топтағы  «</a:t>
            </a: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кеңесшіден</a:t>
            </a: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сұрауға болады.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kamar\Desktop\арал\арал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96975"/>
            <a:ext cx="8640763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858837"/>
          </a:xfrm>
        </p:spPr>
        <p:txBody>
          <a:bodyPr/>
          <a:lstStyle/>
          <a:p>
            <a:pPr eaLnBrk="1" hangingPunct="1">
              <a:defRPr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Сұрақтар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9800" y="1196975"/>
            <a:ext cx="7408863" cy="4752975"/>
          </a:xfrm>
        </p:spPr>
        <p:txBody>
          <a:bodyPr/>
          <a:lstStyle/>
          <a:p>
            <a:pPr eaLnBrk="1" hangingPunct="1">
              <a:defRPr/>
            </a:pPr>
            <a:r>
              <a:rPr lang="kk-K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І-топқа </a:t>
            </a:r>
          </a:p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kk-KZ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 2"/>
              </a:rPr>
              <a:t></a:t>
            </a:r>
            <a:r>
              <a:rPr lang="kk-KZ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Оңтүстік- Батыс Азия елдері құрамына қандай мемлекеттер кіреді</a:t>
            </a:r>
            <a:r>
              <a:rPr lang="kk-KZ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kk-KZ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 2"/>
              </a:rPr>
              <a:t></a:t>
            </a:r>
            <a:r>
              <a:rPr lang="kk-KZ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Оңтүстік –Батыс Азия еліндегі таулы  қыраттың ішіндегі ең биігі? </a:t>
            </a:r>
            <a:endParaRPr lang="ru-RU" sz="32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kk-KZ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 2"/>
              </a:rPr>
              <a:t></a:t>
            </a:r>
            <a:r>
              <a:rPr lang="kk-KZ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Орта Азиядағы Тянь-Шань мен Памир- Алтай тауларын зерттеген саяхатшы? </a:t>
            </a:r>
            <a:endParaRPr lang="ru-RU" sz="32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kk-KZ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 2"/>
              </a:rPr>
              <a:t>Алтай тауында мекендейтін жануар</a:t>
            </a:r>
            <a:r>
              <a:rPr lang="kk-KZ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  <a:p>
            <a:pPr marL="0" indent="0" eaLnBrk="1" hangingPunct="1">
              <a:buFont typeface="Symbol" pitchFamily="18" charset="2"/>
              <a:buNone/>
              <a:defRPr/>
            </a:pP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14341" name="Picture 4" descr="5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5516563"/>
            <a:ext cx="9366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kamar\Desktop\арал\арал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864235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ІІ-топқа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8313" y="1484313"/>
            <a:ext cx="8424862" cy="4752975"/>
          </a:xfrm>
        </p:spPr>
        <p:txBody>
          <a:bodyPr/>
          <a:lstStyle/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kk-KZ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 2"/>
              </a:rPr>
              <a:t></a:t>
            </a:r>
            <a:r>
              <a:rPr lang="kk-KZ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Мұз қату дәуірінен қалған және төртінші кезеңге жататын  бамбук аюы, тарпан қай елде мекендейді?  </a:t>
            </a:r>
            <a:endParaRPr lang="ru-RU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kk-KZ" sz="3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Тәж-Махал </a:t>
            </a:r>
            <a:r>
              <a:rPr lang="kk-KZ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сарайы қай қалада орналасқан                  </a:t>
            </a:r>
          </a:p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kk-KZ" sz="3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 2"/>
              </a:rPr>
              <a:t></a:t>
            </a:r>
            <a:r>
              <a:rPr lang="kk-KZ" sz="3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Шри </a:t>
            </a:r>
            <a:r>
              <a:rPr lang="kk-KZ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–Ланка аралында өсірілетін әйгілі шай? </a:t>
            </a:r>
            <a:endParaRPr lang="kk-KZ" sz="3600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Symbol" pitchFamily="18" charset="2"/>
              <a:buNone/>
              <a:defRPr/>
            </a:pPr>
            <a:r>
              <a:rPr lang="kk-KZ" sz="3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 2"/>
              </a:rPr>
              <a:t></a:t>
            </a:r>
            <a:r>
              <a:rPr lang="kk-KZ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Тибеттің астанасы</a:t>
            </a:r>
            <a:endParaRPr lang="ru-RU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5" name="Picture 4" descr="5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4868863"/>
            <a:ext cx="14636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kamar\Desktop\арал\арал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8640763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ІІІ-топқа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4213" y="1700213"/>
            <a:ext cx="8135937" cy="4176712"/>
          </a:xfrm>
        </p:spPr>
        <p:txBody>
          <a:bodyPr/>
          <a:lstStyle/>
          <a:p>
            <a:pPr marL="0" indent="0" eaLnBrk="1" hangingPunct="1">
              <a:buFont typeface="Symbol" pitchFamily="18" charset="2"/>
              <a:buNone/>
            </a:pPr>
            <a:r>
              <a:rPr lang="kk-KZ" alt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</a:t>
            </a:r>
            <a:r>
              <a:rPr lang="kk-KZ" alt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Жапон аралындағы жанартау                                           </a:t>
            </a:r>
            <a:r>
              <a:rPr lang="kk-KZ" alt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</a:t>
            </a:r>
            <a:r>
              <a:rPr lang="kk-KZ" alt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Кореядағы басты өзендер                                                </a:t>
            </a:r>
            <a:r>
              <a:rPr lang="kk-KZ" alt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</a:t>
            </a:r>
            <a:r>
              <a:rPr lang="kk-KZ" alt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Жапониядағы жануар                                                                             </a:t>
            </a:r>
            <a:r>
              <a:rPr lang="kk-KZ" alt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</a:t>
            </a:r>
            <a:r>
              <a:rPr lang="kk-KZ" altLang="ru-RU" sz="3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Оңтүстік Азияға қандай елдер жатады?</a:t>
            </a:r>
            <a:endParaRPr lang="ru-RU" altLang="ru-RU" sz="36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9" name="Picture 4" descr="5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4868863"/>
            <a:ext cx="14636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720</Words>
  <Application>Microsoft Office PowerPoint</Application>
  <PresentationFormat>Экран (4:3)</PresentationFormat>
  <Paragraphs>109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Candara</vt:lpstr>
      <vt:lpstr>Arial</vt:lpstr>
      <vt:lpstr>Symbol</vt:lpstr>
      <vt:lpstr>Calibri</vt:lpstr>
      <vt:lpstr>Times New Roman</vt:lpstr>
      <vt:lpstr>Wingdings 2</vt:lpstr>
      <vt:lpstr>Волна</vt:lpstr>
      <vt:lpstr>№79  жалпы орта мектебі</vt:lpstr>
      <vt:lpstr>Сабақтың тақырыбы: </vt:lpstr>
      <vt:lpstr>Сабақтың мақсаты: </vt:lpstr>
      <vt:lpstr>Сабақтың бөлімі </vt:lpstr>
      <vt:lpstr>Жұмбақ </vt:lpstr>
      <vt:lpstr>«Геобизнес» аралы</vt:lpstr>
      <vt:lpstr>Сұрақтар </vt:lpstr>
      <vt:lpstr>ІІ-топқа </vt:lpstr>
      <vt:lpstr>ІІІ-топқа </vt:lpstr>
      <vt:lpstr>Мақал- мәтел </vt:lpstr>
      <vt:lpstr>«Бақытты сәт» аралы</vt:lpstr>
      <vt:lpstr>ІІ-топқа </vt:lpstr>
      <vt:lpstr> ІІІ-топқа</vt:lpstr>
      <vt:lpstr>Жұмбақ </vt:lpstr>
      <vt:lpstr>Ұжымдық жұмыс  «Егерде мен... болсам»</vt:lpstr>
      <vt:lpstr>«Сергіту сәті»</vt:lpstr>
      <vt:lpstr>Мақал -мәтел</vt:lpstr>
      <vt:lpstr>«Географиялық диктант» </vt:lpstr>
      <vt:lpstr>ІІ-топқа </vt:lpstr>
      <vt:lpstr>ІІІ-топқа </vt:lpstr>
      <vt:lpstr>Жұмбақ </vt:lpstr>
      <vt:lpstr>«Биоинтернет»</vt:lpstr>
      <vt:lpstr>Сабақты бекіту </vt:lpstr>
      <vt:lpstr>«Пошта хаты»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Бағалау </vt:lpstr>
      <vt:lpstr>Үйге тапсырма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№79  жалпы орта мектебі</dc:title>
  <dc:creator>kamar</dc:creator>
  <cp:lastModifiedBy>Nurken</cp:lastModifiedBy>
  <cp:revision>28</cp:revision>
  <cp:lastPrinted>2012-12-20T06:22:38Z</cp:lastPrinted>
  <dcterms:created xsi:type="dcterms:W3CDTF">2012-12-14T16:25:31Z</dcterms:created>
  <dcterms:modified xsi:type="dcterms:W3CDTF">2013-08-19T15:36:34Z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446728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D5.0.5</vt:lpwstr>
  </property>
</Properties>
</file>