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66" r:id="rId3"/>
    <p:sldId id="256" r:id="rId4"/>
    <p:sldId id="259" r:id="rId5"/>
    <p:sldId id="258" r:id="rId6"/>
    <p:sldId id="272" r:id="rId7"/>
    <p:sldId id="263" r:id="rId8"/>
    <p:sldId id="264" r:id="rId9"/>
    <p:sldId id="267" r:id="rId10"/>
    <p:sldId id="268" r:id="rId11"/>
    <p:sldId id="269" r:id="rId12"/>
    <p:sldId id="270" r:id="rId13"/>
    <p:sldId id="273" r:id="rId14"/>
    <p:sldId id="271" r:id="rId15"/>
    <p:sldId id="274" r:id="rId16"/>
    <p:sldId id="275" r:id="rId17"/>
    <p:sldId id="276" r:id="rId18"/>
    <p:sldId id="277" r:id="rId19"/>
    <p:sldId id="278" r:id="rId20"/>
    <p:sldId id="281" r:id="rId21"/>
    <p:sldId id="282" r:id="rId22"/>
    <p:sldId id="283" r:id="rId23"/>
    <p:sldId id="289" r:id="rId24"/>
    <p:sldId id="285" r:id="rId25"/>
    <p:sldId id="287" r:id="rId26"/>
    <p:sldId id="290" r:id="rId27"/>
    <p:sldId id="291" r:id="rId28"/>
    <p:sldId id="292" r:id="rId29"/>
    <p:sldId id="294" r:id="rId30"/>
    <p:sldId id="296" r:id="rId31"/>
    <p:sldId id="297" r:id="rId32"/>
    <p:sldId id="298" r:id="rId33"/>
    <p:sldId id="299" r:id="rId34"/>
    <p:sldId id="300" r:id="rId35"/>
    <p:sldId id="302" r:id="rId36"/>
    <p:sldId id="303" r:id="rId37"/>
    <p:sldId id="30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D5816-974B-45A6-B598-B49059DD993C}" type="datetimeFigureOut">
              <a:rPr lang="en-US" smtClean="0"/>
              <a:pPr/>
              <a:t>3/13/2013</a:t>
            </a:fld>
            <a:endParaRPr lang="en-US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7462E-96AB-48F1-B77C-0CE71F16C9B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k-KZ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7462E-96AB-48F1-B77C-0CE71F16C9B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B25E76-BB1A-44FC-9AEE-B596FB3BABBB}" type="slidenum">
              <a:rPr lang="ru-RU" smtClean="0"/>
              <a:pPr/>
              <a:t>24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шара\0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8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714356"/>
            <a:ext cx="6212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Нарын орта мектебі</a:t>
            </a:r>
            <a:endParaRPr lang="kk-KZ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357430"/>
            <a:ext cx="56898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“Білім желмаясы”</a:t>
            </a:r>
          </a:p>
          <a:p>
            <a:pPr algn="ctr"/>
            <a:endParaRPr lang="kk-KZ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3429000"/>
            <a:ext cx="26720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географиялық </a:t>
            </a:r>
            <a:endParaRPr lang="kk-KZ" sz="2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  <a:p>
            <a:pPr algn="ctr"/>
            <a:r>
              <a:rPr lang="kk-KZ" sz="2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олимпиада</a:t>
            </a:r>
            <a:endParaRPr lang="kk-KZ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6143644"/>
            <a:ext cx="32053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kk-KZ" sz="2800" b="1" dirty="0" smtClean="0">
                <a:ln>
                  <a:prstDash val="solid"/>
                </a:ln>
                <a:solidFill>
                  <a:srgbClr val="FFC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Бекмуханова Шара</a:t>
            </a:r>
            <a:endParaRPr lang="kk-KZ" sz="2800" b="1" cap="none" spc="0" dirty="0">
              <a:ln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2357430"/>
            <a:ext cx="71421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Камбоджа АСЕАН ұйымына кіретін ел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14348" y="2500306"/>
            <a:ext cx="701672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Қазақстан солтүстігінде Өзбекстан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мемлекетімен шектеседі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00232" y="2285992"/>
            <a:ext cx="524290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Латвия, Литва, Эстония 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Балтық теңізі маңы елдері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“Жайық” тобына сұрақ</a:t>
            </a: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4000504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28662" y="2571744"/>
            <a:ext cx="768107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Мекке мен Медина Египетте орналасқан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85918" y="2571744"/>
            <a:ext cx="630134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Қазақстанның ең төмен нүктесі 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Қарақия ойысы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28662" y="2571744"/>
            <a:ext cx="78872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Шардара Сырдария өзеніндегі су қоймасы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28662" y="2571744"/>
            <a:ext cx="787427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Қазақстан шығысында Түрікменстанмен 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шектеседі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28662" y="2571744"/>
            <a:ext cx="765978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Орал тауының Қазақстандағы жалғасы 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Мұғалжар тауы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28662" y="2571744"/>
            <a:ext cx="74026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Қазақстанның ең биік нүктесі Ақсораң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2" descr="C:\Documents and Settings\User\Рабочий стол\шара\images.jpeg"/>
          <p:cNvPicPr>
            <a:picLocks noChangeAspect="1" noChangeArrowheads="1"/>
          </p:cNvPicPr>
          <p:nvPr/>
        </p:nvPicPr>
        <p:blipFill>
          <a:blip r:embed="rId3"/>
          <a:srcRect b="8696"/>
          <a:stretch>
            <a:fillRect/>
          </a:stretch>
        </p:blipFill>
        <p:spPr bwMode="auto">
          <a:xfrm>
            <a:off x="7172312" y="5357802"/>
            <a:ext cx="197168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1428736"/>
            <a:ext cx="35761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4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Топқа бөлу</a:t>
            </a:r>
            <a:endParaRPr lang="en-US" sz="4800" dirty="0">
              <a:solidFill>
                <a:srgbClr val="00B05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85720" y="23320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 топ – Каспий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ІІ топ - Жайық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5072074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6000" b="1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29066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00166" y="2428868"/>
            <a:ext cx="64850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 smtClean="0">
                <a:solidFill>
                  <a:srgbClr val="0070C0"/>
                </a:solidFill>
              </a:rPr>
              <a:t>“</a:t>
            </a:r>
            <a:r>
              <a:rPr lang="kk-KZ" sz="5400" b="1" dirty="0" smtClean="0">
                <a:solidFill>
                  <a:srgbClr val="0070C0"/>
                </a:solidFill>
              </a:rPr>
              <a:t>Ең, ең, ең ...” ойыны</a:t>
            </a:r>
            <a:endParaRPr lang="en-US" sz="5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000108"/>
            <a:ext cx="35225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«Каспий» тобына: 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643050"/>
            <a:ext cx="607538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1. Дүниежүзіндегі ең үлкен материк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00892" y="1643050"/>
            <a:ext cx="14221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Еуразия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214554"/>
            <a:ext cx="52289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Дүниежүзіндегі ең үлкен шөл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2285992"/>
            <a:ext cx="12861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Сахара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786058"/>
            <a:ext cx="5350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3. Дүниежүзіндегі ең биік шың  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357562"/>
            <a:ext cx="56344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4. Дүниежүзіндегі ең үлкен түбек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857628"/>
            <a:ext cx="60574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Дүниежүзіндегі ең биік сарқырама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429132"/>
            <a:ext cx="5288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Дүниежүзіндегі ең үлкен арал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496" y="5857892"/>
            <a:ext cx="33045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Оңтүстік Америка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29454" y="3429000"/>
            <a:ext cx="149355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Арабия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29454" y="3929066"/>
            <a:ext cx="12920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Анхель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4500570"/>
            <a:ext cx="20160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Гренландия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5286388"/>
            <a:ext cx="64483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7. Дүниежүзіндегі ең ылғалды материк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86512" y="2857496"/>
            <a:ext cx="25022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Джомалунгмо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1000108"/>
            <a:ext cx="35096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«Жайық» тобына: 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643050"/>
            <a:ext cx="51403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1. Дүниежүзіндегі ең ұзын тау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00892" y="1643050"/>
            <a:ext cx="7889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Анд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214554"/>
            <a:ext cx="57735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Дүниежүзіндегі ең кіші материк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2285992"/>
            <a:ext cx="19279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Аустралия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786058"/>
            <a:ext cx="54577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3. Дүниежүзіндегі ең терең көл  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357562"/>
            <a:ext cx="520437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4. Дүниежүзіндегі ең ұзын өзен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857628"/>
            <a:ext cx="4946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Дүниежүзіндегі ең биік тау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429132"/>
            <a:ext cx="562833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Дүниежүзіндегі ең халқы көп ел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496" y="5857892"/>
            <a:ext cx="35044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Мариан шұңғымасы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29454" y="3429000"/>
            <a:ext cx="149355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Ніл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29454" y="3929066"/>
            <a:ext cx="15255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Гималай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4500570"/>
            <a:ext cx="13276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Қытай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5286388"/>
            <a:ext cx="62159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7. Дүниежүзіндегі ең терең шұңғыма 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00892" y="2857496"/>
            <a:ext cx="13120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Байкал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6000" b="1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29066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857356" y="2357430"/>
            <a:ext cx="5743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“Ғажайып төрттік”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1643063" y="928688"/>
            <a:ext cx="1785937" cy="157162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1</a:t>
            </a:r>
            <a:endParaRPr lang="ru-RU" sz="6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643063" y="3714750"/>
            <a:ext cx="1785937" cy="15716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2</a:t>
            </a:r>
            <a:endParaRPr lang="ru-RU" sz="6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286500" y="928688"/>
            <a:ext cx="1785938" cy="15716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3</a:t>
            </a:r>
            <a:endParaRPr lang="ru-RU" sz="6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286500" y="3643313"/>
            <a:ext cx="1785938" cy="15716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4</a:t>
            </a:r>
            <a:endParaRPr lang="ru-RU" sz="6600" dirty="0"/>
          </a:p>
        </p:txBody>
      </p:sp>
      <p:sp>
        <p:nvSpPr>
          <p:cNvPr id="45" name="Управляющая кнопка: настраиваемая 44">
            <a:hlinkClick r:id="rId3" action="ppaction://hlinksldjump" highlightClick="1"/>
          </p:cNvPr>
          <p:cNvSpPr/>
          <p:nvPr/>
        </p:nvSpPr>
        <p:spPr>
          <a:xfrm rot="1040884">
            <a:off x="1643063" y="928688"/>
            <a:ext cx="1785937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1</a:t>
            </a:r>
            <a:endParaRPr lang="ru-RU" sz="6600" dirty="0"/>
          </a:p>
        </p:txBody>
      </p:sp>
      <p:sp>
        <p:nvSpPr>
          <p:cNvPr id="46" name="Управляющая кнопка: настраиваемая 45">
            <a:hlinkClick r:id="rId4" action="ppaction://hlinksldjump" highlightClick="1"/>
          </p:cNvPr>
          <p:cNvSpPr/>
          <p:nvPr/>
        </p:nvSpPr>
        <p:spPr>
          <a:xfrm rot="1305331">
            <a:off x="1643063" y="3714750"/>
            <a:ext cx="1785937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2</a:t>
            </a:r>
            <a:endParaRPr lang="ru-RU" dirty="0"/>
          </a:p>
        </p:txBody>
      </p:sp>
      <p:sp>
        <p:nvSpPr>
          <p:cNvPr id="47" name="Управляющая кнопка: настраиваемая 46">
            <a:hlinkClick r:id="rId5" action="ppaction://hlinksldjump" highlightClick="1"/>
          </p:cNvPr>
          <p:cNvSpPr/>
          <p:nvPr/>
        </p:nvSpPr>
        <p:spPr>
          <a:xfrm rot="994824">
            <a:off x="6286500" y="928688"/>
            <a:ext cx="1785938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3</a:t>
            </a:r>
            <a:endParaRPr lang="ru-RU" dirty="0"/>
          </a:p>
        </p:txBody>
      </p:sp>
      <p:sp>
        <p:nvSpPr>
          <p:cNvPr id="48" name="Управляющая кнопка: настраиваемая 47">
            <a:hlinkClick r:id="rId6" action="ppaction://hlinksldjump" highlightClick="1"/>
          </p:cNvPr>
          <p:cNvSpPr/>
          <p:nvPr/>
        </p:nvSpPr>
        <p:spPr>
          <a:xfrm rot="1013567">
            <a:off x="6286500" y="3643313"/>
            <a:ext cx="1785938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4</a:t>
            </a:r>
            <a:endParaRPr lang="ru-RU" sz="6600" dirty="0"/>
          </a:p>
        </p:txBody>
      </p:sp>
      <p:sp>
        <p:nvSpPr>
          <p:cNvPr id="50" name="Управляющая кнопка: настраиваемая 49">
            <a:hlinkClick r:id="rId7" action="ppaction://hlinksldjump" highlightClick="1"/>
          </p:cNvPr>
          <p:cNvSpPr/>
          <p:nvPr/>
        </p:nvSpPr>
        <p:spPr>
          <a:xfrm>
            <a:off x="5214938" y="6072188"/>
            <a:ext cx="3429000" cy="5715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54274" name="Прямоугольник 4"/>
          <p:cNvSpPr>
            <a:spLocks noChangeArrowheads="1"/>
          </p:cNvSpPr>
          <p:nvPr/>
        </p:nvSpPr>
        <p:spPr bwMode="auto">
          <a:xfrm>
            <a:off x="285720" y="928670"/>
            <a:ext cx="76438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 i="1" dirty="0">
                <a:solidFill>
                  <a:srgbClr val="C00000"/>
                </a:solidFill>
              </a:rPr>
              <a:t>1- ұяшық </a:t>
            </a:r>
            <a:endParaRPr lang="kk-KZ" sz="5400" b="1" i="1" dirty="0" smtClean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6858016" y="6143644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214554"/>
            <a:ext cx="8695393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Сарыарқаның бұл өлкесін табиғаттың  ерекше әсемдігіне байланысты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Еуропаның тамаша аймақтарының біріне теңейді. Бұл өлкенің әсем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абиғатына арнап С.Сейфуллин поэма, С.Мұқанов өз кітабын арқау етті.</a:t>
            </a:r>
          </a:p>
          <a:p>
            <a:pPr algn="ctr"/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Жер шоқтығы </a:t>
            </a:r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саналатын өлкедегі өзі аттас қала ерекше облыстың орталығы.</a:t>
            </a:r>
          </a:p>
          <a:p>
            <a:pPr algn="ctr"/>
            <a:endParaRPr lang="kk-KZ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kk-KZ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Сұрақ: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Бұл  әңгіме еліміздің қандай табиғаты әсем өлкесіне сай келеді? </a:t>
            </a:r>
            <a:endParaRPr lang="ru-RU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4429132"/>
            <a:ext cx="38593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Жауабы: Көкшетау</a:t>
            </a:r>
            <a:endParaRPr lang="ru-RU" sz="3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54274" name="Прямоугольник 4"/>
          <p:cNvSpPr>
            <a:spLocks noChangeArrowheads="1"/>
          </p:cNvSpPr>
          <p:nvPr/>
        </p:nvSpPr>
        <p:spPr bwMode="auto">
          <a:xfrm>
            <a:off x="285720" y="928670"/>
            <a:ext cx="76438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 i="1" dirty="0">
                <a:solidFill>
                  <a:srgbClr val="C00000"/>
                </a:solidFill>
              </a:rPr>
              <a:t>2</a:t>
            </a:r>
            <a:r>
              <a:rPr lang="kk-KZ" sz="5400" b="1" i="1" dirty="0" smtClean="0">
                <a:solidFill>
                  <a:srgbClr val="C00000"/>
                </a:solidFill>
              </a:rPr>
              <a:t>- </a:t>
            </a:r>
            <a:r>
              <a:rPr lang="kk-KZ" sz="5400" b="1" i="1" dirty="0">
                <a:solidFill>
                  <a:srgbClr val="C00000"/>
                </a:solidFill>
              </a:rPr>
              <a:t>ұяшық </a:t>
            </a:r>
            <a:endParaRPr lang="kk-KZ" sz="5400" b="1" i="1" dirty="0" smtClean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6858016" y="6143644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214554"/>
            <a:ext cx="86862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Ф. Магеллан алғаш рет дүние жүзін айналып шығу саяхаты кезінде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Оңтүстік Американың оңтүстік шетімен бұғаз арқылы өтеді. Сол кезде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көптеген отты алауды көреді. Кейбіреулері оны жағалаудағы алау, басқалары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жарылған қайықтың оты деп ойлайды. </a:t>
            </a:r>
          </a:p>
          <a:p>
            <a:pPr algn="ctr"/>
            <a:r>
              <a:rPr lang="kk-KZ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Сұрақ: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Осы көріністен кейін Ф. Магеллан бұл жерді не деп атайды?</a:t>
            </a:r>
            <a:endParaRPr lang="ru-RU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4429132"/>
            <a:ext cx="38424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Жауабы: Отты жер</a:t>
            </a:r>
            <a:endParaRPr lang="ru-RU" sz="3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54274" name="Прямоугольник 4"/>
          <p:cNvSpPr>
            <a:spLocks noChangeArrowheads="1"/>
          </p:cNvSpPr>
          <p:nvPr/>
        </p:nvSpPr>
        <p:spPr bwMode="auto">
          <a:xfrm>
            <a:off x="285720" y="928670"/>
            <a:ext cx="76438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 i="1" dirty="0" smtClean="0">
                <a:solidFill>
                  <a:srgbClr val="C00000"/>
                </a:solidFill>
              </a:rPr>
              <a:t>3- </a:t>
            </a:r>
            <a:r>
              <a:rPr lang="kk-KZ" sz="5400" b="1" i="1" dirty="0">
                <a:solidFill>
                  <a:srgbClr val="C00000"/>
                </a:solidFill>
              </a:rPr>
              <a:t>ұяшық </a:t>
            </a:r>
            <a:endParaRPr lang="kk-KZ" sz="5400" b="1" i="1" dirty="0" smtClean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6858016" y="6143644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214554"/>
            <a:ext cx="8807603" cy="187743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Бұл  Азияның жетекші мемлекеттерінің бірі. Жер аумағы бойынша дүние 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жүзінде 3 орын алатын ел. Экономикасының негізі – өнеркәсіп. Елде Аньшань,</a:t>
            </a:r>
          </a:p>
          <a:p>
            <a:pPr algn="ctr"/>
            <a:r>
              <a:rPr lang="kk-KZ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Бэньси металлургия кәсіпорындары бар. </a:t>
            </a:r>
          </a:p>
          <a:p>
            <a:pPr algn="ctr"/>
            <a:endParaRPr lang="kk-KZ" sz="28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kk-KZ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Сұрақ: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Қай мемлекет туралы айтылып отыр?</a:t>
            </a:r>
            <a:endParaRPr lang="ru-RU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4429132"/>
            <a:ext cx="32082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Жауабы: Қытай</a:t>
            </a:r>
            <a:endParaRPr lang="ru-RU" sz="3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54274" name="Прямоугольник 4"/>
          <p:cNvSpPr>
            <a:spLocks noChangeArrowheads="1"/>
          </p:cNvSpPr>
          <p:nvPr/>
        </p:nvSpPr>
        <p:spPr bwMode="auto">
          <a:xfrm>
            <a:off x="285720" y="928670"/>
            <a:ext cx="76438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 i="1" dirty="0" smtClean="0">
                <a:solidFill>
                  <a:srgbClr val="C00000"/>
                </a:solidFill>
              </a:rPr>
              <a:t>4- </a:t>
            </a:r>
            <a:r>
              <a:rPr lang="kk-KZ" sz="5400" b="1" i="1" dirty="0">
                <a:solidFill>
                  <a:srgbClr val="C00000"/>
                </a:solidFill>
              </a:rPr>
              <a:t>ұяшық </a:t>
            </a:r>
            <a:endParaRPr lang="kk-KZ" sz="5400" b="1" i="1" dirty="0" smtClean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6858016" y="6143644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2214554"/>
            <a:ext cx="74317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Әлемдегі алпауыт мемлекет. Жер аумағы жөнінен 4-орын алатын </a:t>
            </a:r>
          </a:p>
          <a:p>
            <a:pPr algn="ctr"/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Солтүстік Америкада орналасқан ел.</a:t>
            </a:r>
            <a:endParaRPr lang="kk-KZ" sz="28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kk-KZ" sz="28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kk-KZ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Сұрақ: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Бұл қай мемлекет?</a:t>
            </a:r>
            <a:endParaRPr lang="ru-RU" sz="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4429132"/>
            <a:ext cx="29181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Жауабы: АҚШ</a:t>
            </a:r>
            <a:endParaRPr lang="ru-RU" sz="3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6000" b="1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29066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500166" y="2357430"/>
            <a:ext cx="6466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“Астаналар сайыста”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000364" y="928670"/>
            <a:ext cx="22342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Бөлімдері</a:t>
            </a:r>
            <a:endParaRPr lang="kk-KZ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1928802"/>
            <a:ext cx="35627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І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. Топты таныстыру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2500306"/>
            <a:ext cx="59955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ІІ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«Дұрыс-бұрыс</a:t>
            </a:r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білім минуты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07181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kk-KZ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071810"/>
            <a:ext cx="45560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ІІІ. «Ең, ең, ең…» ойыны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3643314"/>
            <a:ext cx="41855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ІҮ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«Ғажайып төрттік» 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4857760"/>
            <a:ext cx="54377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ҮІ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«</a:t>
            </a:r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Жұмбақ шешіп көрейік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 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5429264"/>
            <a:ext cx="38940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ҮІ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«</a:t>
            </a:r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Жас картограф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 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286256"/>
            <a:ext cx="44989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Ү</a:t>
            </a:r>
            <a:r>
              <a:rPr lang="kk-KZ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«Астаналар сайыста» </a:t>
            </a:r>
            <a:endParaRPr lang="kk-KZ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5929330"/>
            <a:ext cx="39693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ҮІІ</a:t>
            </a:r>
            <a:r>
              <a:rPr lang="kk-KZ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«Қорытынды» </a:t>
            </a:r>
            <a:endParaRPr lang="kk-KZ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0" grpId="0"/>
      <p:bldP spid="11" grpId="0"/>
      <p:bldP spid="15" grpId="0"/>
      <p:bldP spid="16" grpId="0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500174"/>
            <a:ext cx="24529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Украина 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/>
          </a:bodyPr>
          <a:lstStyle/>
          <a:p>
            <a:r>
              <a:rPr lang="kk-KZ" sz="4000" b="1" dirty="0" smtClean="0">
                <a:solidFill>
                  <a:srgbClr val="0070C0"/>
                </a:solidFill>
              </a:rPr>
              <a:t>І топ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1571612"/>
            <a:ext cx="3481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1500174"/>
            <a:ext cx="23461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Киев (Еуропа)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071678"/>
            <a:ext cx="25073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Молдова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2071678"/>
            <a:ext cx="30162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Кишинев (Еуропа)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2714620"/>
            <a:ext cx="24840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Прага (Еуропа)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214686"/>
            <a:ext cx="44603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Оттава (Солтүстік Америка)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3786190"/>
            <a:ext cx="41475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Лима (Оңтүстік Америка)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4429132"/>
            <a:ext cx="401795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Кито (Оңтүстік Америка)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71934" y="4929198"/>
            <a:ext cx="25384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Ташкент (Азия)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6248" y="5429264"/>
            <a:ext cx="19672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Баку (Азия)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3786190"/>
            <a:ext cx="18305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Перу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71604" y="4357694"/>
            <a:ext cx="23820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 Эквадор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71604" y="4857760"/>
            <a:ext cx="26688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 Өзбекстан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00166" y="5429264"/>
            <a:ext cx="30302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Ә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зербайжан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71604" y="2643182"/>
            <a:ext cx="19932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Чехия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71604" y="3214686"/>
            <a:ext cx="22035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 Канада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500174"/>
            <a:ext cx="25726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Беларусь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/>
          </a:bodyPr>
          <a:lstStyle/>
          <a:p>
            <a:r>
              <a:rPr lang="kk-KZ" sz="4000" b="1" dirty="0" smtClean="0">
                <a:solidFill>
                  <a:srgbClr val="0070C0"/>
                </a:solidFill>
              </a:rPr>
              <a:t>ІІ топ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1571612"/>
            <a:ext cx="3481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1500174"/>
            <a:ext cx="26234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 (Еуропа)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071678"/>
            <a:ext cx="24593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Норвегия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2071678"/>
            <a:ext cx="23589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Осло (Еуропа)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2714620"/>
            <a:ext cx="33457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Копенгаген (Еуропа)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214686"/>
            <a:ext cx="45926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Мехико (Латын Америкасы)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7620" y="3786190"/>
            <a:ext cx="48155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Асунсьон  (Оңтүстік Америка)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4429132"/>
            <a:ext cx="52643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Монтевидео (Оңтүстік Америка)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4744" y="4929198"/>
            <a:ext cx="24610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Каир (Африка)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4810" y="5429264"/>
            <a:ext cx="2416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Бішкек (Азия)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3786190"/>
            <a:ext cx="25218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Парагвай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71604" y="4357694"/>
            <a:ext cx="22905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 Уругвай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71604" y="4857760"/>
            <a:ext cx="19967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Египет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00166" y="5429264"/>
            <a:ext cx="30251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8. Қырғызстан 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71604" y="2643182"/>
            <a:ext cx="20601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Дания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71604" y="3214686"/>
            <a:ext cx="24350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 </a:t>
            </a:r>
            <a:r>
              <a:rPr lang="kk-KZ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Мексика</a:t>
            </a:r>
            <a:r>
              <a:rPr lang="kk-KZ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6000" b="1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29066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00100" y="2428868"/>
            <a:ext cx="7863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</a:t>
            </a:r>
            <a:r>
              <a:rPr lang="kk-KZ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Жұмбақ шешіп көрейік</a:t>
            </a:r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491"/>
            <a:ext cx="9144000" cy="686249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-285784" y="1714488"/>
            <a:ext cx="55007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1. Үйге кірдің қара жер,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Назарыңды сала көр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Шыр үйірілп, үңіліп,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Іздегеніңді таба бер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               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           </a:t>
            </a:r>
            <a:r>
              <a:rPr lang="kk-KZ" sz="2400" b="1" dirty="0" smtClean="0"/>
              <a:t>Глобус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/>
          </a:bodyPr>
          <a:lstStyle/>
          <a:p>
            <a:r>
              <a:rPr lang="kk-KZ" sz="4000" b="1" dirty="0" smtClean="0"/>
              <a:t>І топ</a:t>
            </a:r>
            <a:endParaRPr lang="ru-RU" sz="4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86248" y="207167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2. Зу-зу етеді,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Түртіп кетеді.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           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</a:t>
            </a:r>
            <a:r>
              <a:rPr lang="kk-KZ" sz="2400" b="1" dirty="0" smtClean="0"/>
              <a:t>Жел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4286256"/>
            <a:ext cx="55007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Бір ғажап әлемде жоқ аймақ көрдім,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Алты ай түн, алты ай күндіз жайлап келдім.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               </a:t>
            </a:r>
          </a:p>
          <a:p>
            <a:pPr algn="ctr"/>
            <a:r>
              <a:rPr lang="kk-KZ" sz="2400" b="1" dirty="0" smtClean="0"/>
              <a:t>                                                Арктика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49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-214346" y="1643050"/>
            <a:ext cx="55007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kk-KZ" sz="2400" b="1" dirty="0" smtClean="0">
                <a:solidFill>
                  <a:srgbClr val="7030A0"/>
                </a:solidFill>
              </a:rPr>
              <a:t>Мен ылғи да, таң қаламын </a:t>
            </a:r>
          </a:p>
          <a:p>
            <a:pPr marL="457200" indent="-457200" algn="ctr"/>
            <a:r>
              <a:rPr lang="kk-KZ" sz="2400" b="1" dirty="0" smtClean="0">
                <a:solidFill>
                  <a:srgbClr val="7030A0"/>
                </a:solidFill>
              </a:rPr>
              <a:t>көремін де, </a:t>
            </a:r>
          </a:p>
          <a:p>
            <a:pPr marL="457200" indent="-457200" algn="ctr"/>
            <a:r>
              <a:rPr lang="kk-KZ" sz="2400" b="1" dirty="0" smtClean="0">
                <a:solidFill>
                  <a:srgbClr val="7030A0"/>
                </a:solidFill>
              </a:rPr>
              <a:t>Төрт емес бір маусым бар</a:t>
            </a:r>
          </a:p>
          <a:p>
            <a:pPr marL="457200" indent="-457200" algn="ctr"/>
            <a:r>
              <a:rPr lang="kk-KZ" sz="2400" b="1" dirty="0" smtClean="0">
                <a:solidFill>
                  <a:srgbClr val="7030A0"/>
                </a:solidFill>
              </a:rPr>
              <a:t>ол өңірде.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                </a:t>
            </a:r>
            <a:r>
              <a:rPr lang="kk-KZ" sz="2400" b="1" dirty="0" smtClean="0"/>
              <a:t>Экватор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/>
          </a:bodyPr>
          <a:lstStyle/>
          <a:p>
            <a:r>
              <a:rPr lang="kk-KZ" sz="4000" b="1" dirty="0" smtClean="0"/>
              <a:t>ІІ топ</a:t>
            </a:r>
            <a:endParaRPr lang="ru-RU" sz="4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164305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2. Еркелеп жатамын,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Қаңтарда қатамын.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                                             </a:t>
            </a:r>
          </a:p>
          <a:p>
            <a:pPr algn="ctr"/>
            <a:r>
              <a:rPr lang="kk-KZ" sz="2400" b="1" dirty="0" smtClean="0">
                <a:solidFill>
                  <a:srgbClr val="7030A0"/>
                </a:solidFill>
              </a:rPr>
              <a:t>    </a:t>
            </a:r>
            <a:r>
              <a:rPr lang="kk-KZ" sz="2400" b="1" dirty="0" smtClean="0"/>
              <a:t>Көл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572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b="1" dirty="0" smtClean="0">
                <a:solidFill>
                  <a:srgbClr val="7030A0"/>
                </a:solidFill>
              </a:rPr>
              <a:t>2. Аппақ қудай басы бар,</a:t>
            </a:r>
          </a:p>
          <a:p>
            <a:pPr algn="ctr"/>
            <a:r>
              <a:rPr lang="kk-KZ" b="1" dirty="0" smtClean="0">
                <a:solidFill>
                  <a:srgbClr val="7030A0"/>
                </a:solidFill>
              </a:rPr>
              <a:t>Сан ғасырлық жасы бар.</a:t>
            </a:r>
          </a:p>
          <a:p>
            <a:pPr algn="ctr"/>
            <a:r>
              <a:rPr lang="kk-KZ" b="1" dirty="0" smtClean="0">
                <a:solidFill>
                  <a:srgbClr val="7030A0"/>
                </a:solidFill>
              </a:rPr>
              <a:t>                                                 </a:t>
            </a:r>
          </a:p>
          <a:p>
            <a:pPr algn="ctr"/>
            <a:r>
              <a:rPr lang="kk-KZ" b="1" dirty="0" smtClean="0"/>
              <a:t>                                                                       Тау</a:t>
            </a:r>
            <a:endParaRPr lang="ru-RU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0" dur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6000" b="1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29066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71670" y="2500306"/>
            <a:ext cx="5261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“Жас картограф</a:t>
            </a:r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Овал 199"/>
          <p:cNvSpPr/>
          <p:nvPr/>
        </p:nvSpPr>
        <p:spPr>
          <a:xfrm>
            <a:off x="2357422" y="4786322"/>
            <a:ext cx="571504" cy="50006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9" name="Овал 198"/>
          <p:cNvSpPr/>
          <p:nvPr/>
        </p:nvSpPr>
        <p:spPr>
          <a:xfrm>
            <a:off x="5072066" y="4000504"/>
            <a:ext cx="642942" cy="57150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Географиялық нысандарды тап</a:t>
            </a:r>
            <a:endParaRPr lang="ru-RU" dirty="0"/>
          </a:p>
        </p:txBody>
      </p:sp>
      <p:grpSp>
        <p:nvGrpSpPr>
          <p:cNvPr id="4" name="Group 190"/>
          <p:cNvGrpSpPr>
            <a:grpSpLocks noGrp="1"/>
          </p:cNvGrpSpPr>
          <p:nvPr>
            <p:ph idx="1"/>
          </p:nvPr>
        </p:nvGrpSpPr>
        <p:grpSpPr bwMode="auto">
          <a:xfrm>
            <a:off x="457200" y="1600200"/>
            <a:ext cx="8229600" cy="4525963"/>
            <a:chOff x="617" y="1370"/>
            <a:chExt cx="4531" cy="2740"/>
          </a:xfrm>
        </p:grpSpPr>
        <p:sp>
          <p:nvSpPr>
            <p:cNvPr id="5" name="Freeform 191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186"/>
                <a:gd name="T98" fmla="*/ 84 w 84"/>
                <a:gd name="T99" fmla="*/ 186 h 1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" name="Freeform 192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70"/>
                <a:gd name="T164" fmla="*/ 110 w 110"/>
                <a:gd name="T165" fmla="*/ 70 h 7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" name="Freeform 193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220"/>
                <a:gd name="T131" fmla="*/ 110 w 110"/>
                <a:gd name="T132" fmla="*/ 220 h 2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" name="Freeform 194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"/>
                <a:gd name="T106" fmla="*/ 0 h 94"/>
                <a:gd name="T107" fmla="*/ 122 w 122"/>
                <a:gd name="T108" fmla="*/ 94 h 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" name="Freeform 195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"/>
                <a:gd name="T109" fmla="*/ 0 h 46"/>
                <a:gd name="T110" fmla="*/ 46 w 46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" name="Freeform 196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"/>
                <a:gd name="T181" fmla="*/ 0 h 164"/>
                <a:gd name="T182" fmla="*/ 32 w 32"/>
                <a:gd name="T183" fmla="*/ 164 h 16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" name="Freeform 197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32"/>
                <a:gd name="T187" fmla="*/ 0 h 1160"/>
                <a:gd name="T188" fmla="*/ 2132 w 2132"/>
                <a:gd name="T189" fmla="*/ 1160 h 1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" name="Freeform 198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6"/>
                <a:gd name="T136" fmla="*/ 0 h 116"/>
                <a:gd name="T137" fmla="*/ 86 w 86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" name="Freeform 199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0"/>
                <a:gd name="T130" fmla="*/ 0 h 174"/>
                <a:gd name="T131" fmla="*/ 200 w 200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" name="Freeform 200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66"/>
                <a:gd name="T77" fmla="*/ 68 w 68"/>
                <a:gd name="T78" fmla="*/ 66 h 6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" name="Freeform 201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4"/>
                <a:gd name="T172" fmla="*/ 0 h 56"/>
                <a:gd name="T173" fmla="*/ 54 w 54"/>
                <a:gd name="T174" fmla="*/ 56 h 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" name="Freeform 202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272"/>
                <a:gd name="T179" fmla="*/ 100 w 100"/>
                <a:gd name="T180" fmla="*/ 272 h 27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" name="Freeform 203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0"/>
                <a:gd name="T154" fmla="*/ 0 h 168"/>
                <a:gd name="T155" fmla="*/ 90 w 90"/>
                <a:gd name="T156" fmla="*/ 168 h 1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" name="Freeform 204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2"/>
                <a:gd name="T163" fmla="*/ 0 h 208"/>
                <a:gd name="T164" fmla="*/ 82 w 82"/>
                <a:gd name="T165" fmla="*/ 208 h 2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9" name="Freeform 205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0"/>
                <a:gd name="T79" fmla="*/ 0 h 38"/>
                <a:gd name="T80" fmla="*/ 70 w 70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" name="Freeform 206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"/>
                <a:gd name="T73" fmla="*/ 0 h 52"/>
                <a:gd name="T74" fmla="*/ 98 w 98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" name="Freeform 207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8"/>
                <a:gd name="T175" fmla="*/ 0 h 372"/>
                <a:gd name="T176" fmla="*/ 378 w 378"/>
                <a:gd name="T177" fmla="*/ 372 h 3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solidFill>
              <a:srgbClr val="C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" name="Freeform 208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6"/>
                <a:gd name="T118" fmla="*/ 0 h 136"/>
                <a:gd name="T119" fmla="*/ 196 w 196"/>
                <a:gd name="T120" fmla="*/ 136 h 1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3" name="Freeform 209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6"/>
                <a:gd name="T133" fmla="*/ 0 h 172"/>
                <a:gd name="T134" fmla="*/ 116 w 116"/>
                <a:gd name="T135" fmla="*/ 172 h 1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4" name="Freeform 210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0"/>
                <a:gd name="T175" fmla="*/ 0 h 174"/>
                <a:gd name="T176" fmla="*/ 420 w 420"/>
                <a:gd name="T177" fmla="*/ 174 h 1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5" name="Freeform 211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0"/>
                <a:gd name="T184" fmla="*/ 0 h 574"/>
                <a:gd name="T185" fmla="*/ 790 w 790"/>
                <a:gd name="T186" fmla="*/ 574 h 5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6" name="Freeform 212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8"/>
                <a:gd name="T103" fmla="*/ 0 h 56"/>
                <a:gd name="T104" fmla="*/ 68 w 68"/>
                <a:gd name="T105" fmla="*/ 56 h 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7" name="Freeform 213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"/>
                <a:gd name="T115" fmla="*/ 0 h 44"/>
                <a:gd name="T116" fmla="*/ 36 w 36"/>
                <a:gd name="T117" fmla="*/ 44 h 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8" name="Freeform 214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4"/>
                <a:gd name="T115" fmla="*/ 0 h 122"/>
                <a:gd name="T116" fmla="*/ 144 w 144"/>
                <a:gd name="T117" fmla="*/ 122 h 1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9" name="Freeform 215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6"/>
                <a:gd name="T20" fmla="*/ 24 w 24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0" name="Freeform 216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"/>
                <a:gd name="T187" fmla="*/ 0 h 60"/>
                <a:gd name="T188" fmla="*/ 78 w 78"/>
                <a:gd name="T189" fmla="*/ 60 h 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1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2" name="Freeform 218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3" name="Freeform 219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6"/>
                <a:gd name="T157" fmla="*/ 0 h 412"/>
                <a:gd name="T158" fmla="*/ 336 w 336"/>
                <a:gd name="T159" fmla="*/ 412 h 41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4" name="Freeform 220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8"/>
                <a:gd name="T190" fmla="*/ 0 h 132"/>
                <a:gd name="T191" fmla="*/ 158 w 158"/>
                <a:gd name="T192" fmla="*/ 132 h 1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" name="Freeform 221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6"/>
                <a:gd name="T181" fmla="*/ 0 h 146"/>
                <a:gd name="T182" fmla="*/ 156 w 156"/>
                <a:gd name="T183" fmla="*/ 146 h 1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6" name="Freeform 222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2"/>
                <a:gd name="T106" fmla="*/ 0 h 24"/>
                <a:gd name="T107" fmla="*/ 42 w 42"/>
                <a:gd name="T108" fmla="*/ 24 h 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7" name="Freeform 223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42"/>
                <a:gd name="T101" fmla="*/ 20 w 20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8" name="Freeform 224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"/>
                <a:gd name="T73" fmla="*/ 0 h 28"/>
                <a:gd name="T74" fmla="*/ 18 w 18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9" name="Freeform 225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2"/>
                <a:gd name="T103" fmla="*/ 0 h 60"/>
                <a:gd name="T104" fmla="*/ 102 w 102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0" name="Freeform 226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"/>
                <a:gd name="T166" fmla="*/ 0 h 42"/>
                <a:gd name="T167" fmla="*/ 54 w 54"/>
                <a:gd name="T168" fmla="*/ 42 h 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1" name="Freeform 227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8"/>
                <a:gd name="T127" fmla="*/ 0 h 182"/>
                <a:gd name="T128" fmla="*/ 158 w 158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2" name="Freeform 228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0"/>
                <a:gd name="T136" fmla="*/ 0 h 90"/>
                <a:gd name="T137" fmla="*/ 40 w 40"/>
                <a:gd name="T138" fmla="*/ 90 h 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3" name="Freeform 229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"/>
                <a:gd name="T130" fmla="*/ 0 h 178"/>
                <a:gd name="T131" fmla="*/ 104 w 104"/>
                <a:gd name="T132" fmla="*/ 178 h 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4" name="Freeform 230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6"/>
                <a:gd name="T145" fmla="*/ 0 h 62"/>
                <a:gd name="T146" fmla="*/ 46 w 46"/>
                <a:gd name="T147" fmla="*/ 62 h 6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5" name="Freeform 231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0"/>
                <a:gd name="T118" fmla="*/ 0 h 46"/>
                <a:gd name="T119" fmla="*/ 40 w 40"/>
                <a:gd name="T120" fmla="*/ 46 h 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6" name="Freeform 232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26"/>
                <a:gd name="T44" fmla="*/ 16 w 16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7" name="Freeform 233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"/>
                <a:gd name="T106" fmla="*/ 0 h 84"/>
                <a:gd name="T107" fmla="*/ 70 w 70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8" name="Freeform 234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"/>
                <a:gd name="T166" fmla="*/ 0 h 200"/>
                <a:gd name="T167" fmla="*/ 108 w 108"/>
                <a:gd name="T168" fmla="*/ 200 h 2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solidFill>
              <a:srgbClr val="C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9" name="Freeform 235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"/>
                <a:gd name="T112" fmla="*/ 0 h 32"/>
                <a:gd name="T113" fmla="*/ 36 w 36"/>
                <a:gd name="T114" fmla="*/ 32 h 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0" name="Freeform 236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62"/>
                <a:gd name="T98" fmla="*/ 36 w 36"/>
                <a:gd name="T99" fmla="*/ 62 h 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1" name="Freeform 237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8"/>
                <a:gd name="T142" fmla="*/ 0 h 390"/>
                <a:gd name="T143" fmla="*/ 168 w 168"/>
                <a:gd name="T144" fmla="*/ 390 h 3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2" name="Freeform 238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4"/>
                <a:gd name="T172" fmla="*/ 0 h 310"/>
                <a:gd name="T173" fmla="*/ 124 w 124"/>
                <a:gd name="T174" fmla="*/ 310 h 3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3" name="Freeform 239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4"/>
                <a:gd name="T154" fmla="*/ 0 h 84"/>
                <a:gd name="T155" fmla="*/ 54 w 54"/>
                <a:gd name="T156" fmla="*/ 84 h 8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4" name="Freeform 240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4"/>
                <a:gd name="T172" fmla="*/ 0 h 110"/>
                <a:gd name="T173" fmla="*/ 224 w 224"/>
                <a:gd name="T174" fmla="*/ 110 h 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5" name="Freeform 241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"/>
                <a:gd name="T115" fmla="*/ 0 h 90"/>
                <a:gd name="T116" fmla="*/ 110 w 110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6" name="Freeform 242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84"/>
                <a:gd name="T149" fmla="*/ 84 w 84"/>
                <a:gd name="T150" fmla="*/ 84 h 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7" name="Freeform 243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"/>
                <a:gd name="T133" fmla="*/ 0 h 64"/>
                <a:gd name="T134" fmla="*/ 28 w 28"/>
                <a:gd name="T135" fmla="*/ 64 h 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8" name="Freeform 244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2"/>
                <a:gd name="T133" fmla="*/ 0 h 114"/>
                <a:gd name="T134" fmla="*/ 142 w 142"/>
                <a:gd name="T135" fmla="*/ 114 h 11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9" name="Freeform 245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58"/>
                <a:gd name="T107" fmla="*/ 76 w 76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0" name="Freeform 246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8"/>
                <a:gd name="T190" fmla="*/ 0 h 66"/>
                <a:gd name="T191" fmla="*/ 138 w 138"/>
                <a:gd name="T192" fmla="*/ 66 h 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1" name="Freeform 247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2"/>
                <a:gd name="T151" fmla="*/ 0 h 122"/>
                <a:gd name="T152" fmla="*/ 152 w 152"/>
                <a:gd name="T153" fmla="*/ 122 h 1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2" name="Freeform 248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2"/>
                <a:gd name="T127" fmla="*/ 0 h 84"/>
                <a:gd name="T128" fmla="*/ 102 w 102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3" name="Freeform 249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"/>
                <a:gd name="T127" fmla="*/ 0 h 44"/>
                <a:gd name="T128" fmla="*/ 42 w 42"/>
                <a:gd name="T129" fmla="*/ 44 h 4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4" name="Freeform 250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232"/>
                <a:gd name="T179" fmla="*/ 270 w 270"/>
                <a:gd name="T180" fmla="*/ 232 h 2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solidFill>
              <a:srgbClr val="00B05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5" name="Freeform 251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"/>
                <a:gd name="T172" fmla="*/ 0 h 66"/>
                <a:gd name="T173" fmla="*/ 42 w 42"/>
                <a:gd name="T174" fmla="*/ 66 h 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6" name="Freeform 252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86"/>
                <a:gd name="T179" fmla="*/ 118 w 118"/>
                <a:gd name="T180" fmla="*/ 86 h 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7" name="Freeform 253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2"/>
                <a:gd name="T190" fmla="*/ 0 h 102"/>
                <a:gd name="T191" fmla="*/ 92 w 92"/>
                <a:gd name="T192" fmla="*/ 102 h 1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8" name="Freeform 254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6"/>
                <a:gd name="T145" fmla="*/ 0 h 134"/>
                <a:gd name="T146" fmla="*/ 116 w 116"/>
                <a:gd name="T147" fmla="*/ 134 h 1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9" name="Freeform 255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"/>
                <a:gd name="T160" fmla="*/ 0 h 72"/>
                <a:gd name="T161" fmla="*/ 62 w 62"/>
                <a:gd name="T162" fmla="*/ 72 h 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0" name="Freeform 256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62"/>
                <a:gd name="T83" fmla="*/ 22 w 22"/>
                <a:gd name="T84" fmla="*/ 62 h 6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1" name="Freeform 257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76"/>
                <a:gd name="T134" fmla="*/ 80 w 80"/>
                <a:gd name="T135" fmla="*/ 76 h 7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2" name="Freeform 258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34"/>
                <a:gd name="T154" fmla="*/ 0 h 248"/>
                <a:gd name="T155" fmla="*/ 234 w 234"/>
                <a:gd name="T156" fmla="*/ 248 h 24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3" name="Freeform 259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22"/>
                <a:gd name="T35" fmla="*/ 28 w 28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4" name="Freeform 260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0"/>
                <a:gd name="T166" fmla="*/ 0 h 246"/>
                <a:gd name="T167" fmla="*/ 260 w 260"/>
                <a:gd name="T168" fmla="*/ 246 h 2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5" name="Freeform 261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2"/>
                <a:gd name="T97" fmla="*/ 0 h 98"/>
                <a:gd name="T98" fmla="*/ 112 w 112"/>
                <a:gd name="T99" fmla="*/ 98 h 9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6" name="Freeform 262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8"/>
                <a:gd name="T151" fmla="*/ 0 h 182"/>
                <a:gd name="T152" fmla="*/ 158 w 158"/>
                <a:gd name="T153" fmla="*/ 182 h 1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7" name="Freeform 263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28"/>
                <a:gd name="T77" fmla="*/ 40 w 40"/>
                <a:gd name="T78" fmla="*/ 28 h 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8" name="Freeform 264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"/>
                <a:gd name="T148" fmla="*/ 0 h 50"/>
                <a:gd name="T149" fmla="*/ 66 w 66"/>
                <a:gd name="T150" fmla="*/ 50 h 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9" name="Freeform 265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"/>
                <a:gd name="T97" fmla="*/ 0 h 10"/>
                <a:gd name="T98" fmla="*/ 42 w 42"/>
                <a:gd name="T99" fmla="*/ 10 h 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0" name="Freeform 266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4"/>
                <a:gd name="T157" fmla="*/ 0 h 56"/>
                <a:gd name="T158" fmla="*/ 84 w 84"/>
                <a:gd name="T159" fmla="*/ 56 h 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1" name="Freeform 267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"/>
                <a:gd name="T91" fmla="*/ 0 h 44"/>
                <a:gd name="T92" fmla="*/ 36 w 36"/>
                <a:gd name="T93" fmla="*/ 44 h 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2" name="Freeform 268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70"/>
                <a:gd name="T119" fmla="*/ 100 w 100"/>
                <a:gd name="T120" fmla="*/ 70 h 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3" name="Freeform 269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4"/>
                <a:gd name="T115" fmla="*/ 0 h 88"/>
                <a:gd name="T116" fmla="*/ 84 w 84"/>
                <a:gd name="T117" fmla="*/ 88 h 8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4" name="Freeform 270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"/>
                <a:gd name="T172" fmla="*/ 0 h 38"/>
                <a:gd name="T173" fmla="*/ 74 w 74"/>
                <a:gd name="T174" fmla="*/ 38 h 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5" name="Freeform 271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"/>
                <a:gd name="T115" fmla="*/ 0 h 106"/>
                <a:gd name="T116" fmla="*/ 32 w 32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6" name="Freeform 272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"/>
                <a:gd name="T121" fmla="*/ 0 h 106"/>
                <a:gd name="T122" fmla="*/ 26 w 26"/>
                <a:gd name="T123" fmla="*/ 106 h 10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7" name="Freeform 273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"/>
                <a:gd name="T76" fmla="*/ 0 h 102"/>
                <a:gd name="T77" fmla="*/ 42 w 42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8" name="Freeform 274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8"/>
                <a:gd name="T184" fmla="*/ 0 h 126"/>
                <a:gd name="T185" fmla="*/ 158 w 158"/>
                <a:gd name="T186" fmla="*/ 126 h 1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9" name="Freeform 275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112"/>
                <a:gd name="T125" fmla="*/ 52 w 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0" name="Freeform 276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6"/>
                <a:gd name="T163" fmla="*/ 0 h 202"/>
                <a:gd name="T164" fmla="*/ 206 w 206"/>
                <a:gd name="T165" fmla="*/ 202 h 20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1" name="Freeform 277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20"/>
                <a:gd name="T134" fmla="*/ 146 w 146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" name="Freeform 278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32"/>
                <a:gd name="T86" fmla="*/ 52 w 52"/>
                <a:gd name="T87" fmla="*/ 132 h 13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3" name="Freeform 279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18"/>
                <a:gd name="T166" fmla="*/ 0 h 162"/>
                <a:gd name="T167" fmla="*/ 218 w 218"/>
                <a:gd name="T168" fmla="*/ 162 h 16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4" name="Freeform 280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"/>
                <a:gd name="T145" fmla="*/ 0 h 148"/>
                <a:gd name="T146" fmla="*/ 88 w 88"/>
                <a:gd name="T147" fmla="*/ 148 h 14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5" name="Freeform 281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6"/>
                <a:gd name="T187" fmla="*/ 0 h 212"/>
                <a:gd name="T188" fmla="*/ 126 w 126"/>
                <a:gd name="T189" fmla="*/ 212 h 2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6" name="Freeform 282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8"/>
                <a:gd name="T133" fmla="*/ 0 h 250"/>
                <a:gd name="T134" fmla="*/ 218 w 218"/>
                <a:gd name="T135" fmla="*/ 250 h 2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7" name="Freeform 283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8"/>
                <a:gd name="T118" fmla="*/ 0 h 84"/>
                <a:gd name="T119" fmla="*/ 148 w 148"/>
                <a:gd name="T120" fmla="*/ 84 h 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8" name="Freeform 284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"/>
                <a:gd name="T103" fmla="*/ 0 h 82"/>
                <a:gd name="T104" fmla="*/ 74 w 74"/>
                <a:gd name="T105" fmla="*/ 82 h 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9" name="Freeform 285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16"/>
                <a:gd name="T53" fmla="*/ 26 w 26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0" name="Freeform 286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8"/>
                <a:gd name="T166" fmla="*/ 0 h 122"/>
                <a:gd name="T167" fmla="*/ 88 w 88"/>
                <a:gd name="T168" fmla="*/ 122 h 1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1" name="Freeform 287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0"/>
                <a:gd name="T136" fmla="*/ 0 h 156"/>
                <a:gd name="T137" fmla="*/ 130 w 130"/>
                <a:gd name="T138" fmla="*/ 156 h 1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" name="Freeform 288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258"/>
                <a:gd name="T179" fmla="*/ 254 w 254"/>
                <a:gd name="T180" fmla="*/ 258 h 2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3" name="Freeform 289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4"/>
                <a:gd name="T145" fmla="*/ 0 h 120"/>
                <a:gd name="T146" fmla="*/ 194 w 194"/>
                <a:gd name="T147" fmla="*/ 120 h 1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" name="Freeform 290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2"/>
                <a:gd name="T139" fmla="*/ 0 h 166"/>
                <a:gd name="T140" fmla="*/ 192 w 192"/>
                <a:gd name="T141" fmla="*/ 166 h 1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" name="Freeform 291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0"/>
                <a:gd name="T145" fmla="*/ 0 h 138"/>
                <a:gd name="T146" fmla="*/ 120 w 120"/>
                <a:gd name="T147" fmla="*/ 138 h 1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6" name="Freeform 292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6"/>
                <a:gd name="T127" fmla="*/ 0 h 164"/>
                <a:gd name="T128" fmla="*/ 116 w 116"/>
                <a:gd name="T129" fmla="*/ 164 h 1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7" name="Freeform 293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6"/>
                <a:gd name="T106" fmla="*/ 0 h 124"/>
                <a:gd name="T107" fmla="*/ 106 w 106"/>
                <a:gd name="T108" fmla="*/ 124 h 1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8" name="Freeform 294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"/>
                <a:gd name="T151" fmla="*/ 0 h 76"/>
                <a:gd name="T152" fmla="*/ 72 w 72"/>
                <a:gd name="T153" fmla="*/ 76 h 7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9" name="Freeform 295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8"/>
                <a:gd name="T130" fmla="*/ 0 h 190"/>
                <a:gd name="T131" fmla="*/ 178 w 178"/>
                <a:gd name="T132" fmla="*/ 190 h 1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0" name="Freeform 296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"/>
                <a:gd name="T79" fmla="*/ 0 h 26"/>
                <a:gd name="T80" fmla="*/ 22 w 22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1" name="Freeform 297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32"/>
                <a:gd name="T77" fmla="*/ 24 w 24"/>
                <a:gd name="T78" fmla="*/ 32 h 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2" name="Freeform 298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6"/>
                <a:gd name="T115" fmla="*/ 0 h 142"/>
                <a:gd name="T116" fmla="*/ 126 w 126"/>
                <a:gd name="T117" fmla="*/ 142 h 1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3" name="Freeform 299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2"/>
                <a:gd name="T154" fmla="*/ 0 h 212"/>
                <a:gd name="T155" fmla="*/ 112 w 112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4" name="Freeform 300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4"/>
                <a:gd name="T136" fmla="*/ 0 h 176"/>
                <a:gd name="T137" fmla="*/ 224 w 224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5" name="Freeform 301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"/>
                <a:gd name="T67" fmla="*/ 0 h 28"/>
                <a:gd name="T68" fmla="*/ 14 w 14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6" name="Freeform 302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26"/>
                <a:gd name="T50" fmla="*/ 22 w 22"/>
                <a:gd name="T51" fmla="*/ 26 h 2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" name="Freeform 303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96"/>
                <a:gd name="T101" fmla="*/ 100 w 100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" name="Freeform 304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0"/>
                <a:gd name="T178" fmla="*/ 0 h 200"/>
                <a:gd name="T179" fmla="*/ 210 w 210"/>
                <a:gd name="T180" fmla="*/ 200 h 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" name="Freeform 305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8"/>
                <a:gd name="T121" fmla="*/ 0 h 150"/>
                <a:gd name="T122" fmla="*/ 138 w 138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0" name="Freeform 306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"/>
                <a:gd name="T91" fmla="*/ 0 h 50"/>
                <a:gd name="T92" fmla="*/ 40 w 40"/>
                <a:gd name="T93" fmla="*/ 50 h 5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1" name="Freeform 307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182"/>
                <a:gd name="T140" fmla="*/ 86 w 86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solidFill>
              <a:srgbClr val="00B050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2" name="Freeform 308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8"/>
                <a:gd name="T133" fmla="*/ 0 h 56"/>
                <a:gd name="T134" fmla="*/ 58 w 58"/>
                <a:gd name="T135" fmla="*/ 56 h 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3" name="Freeform 309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54"/>
                <a:gd name="T83" fmla="*/ 70 w 70"/>
                <a:gd name="T84" fmla="*/ 54 h 5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4" name="Freeform 310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"/>
                <a:gd name="T100" fmla="*/ 0 h 110"/>
                <a:gd name="T101" fmla="*/ 74 w 74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5" name="Freeform 311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2"/>
                <a:gd name="T184" fmla="*/ 0 h 104"/>
                <a:gd name="T185" fmla="*/ 92 w 92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6" name="Freeform 312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"/>
                <a:gd name="T169" fmla="*/ 0 h 96"/>
                <a:gd name="T170" fmla="*/ 36 w 36"/>
                <a:gd name="T171" fmla="*/ 96 h 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7" name="Freeform 313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34"/>
                <a:gd name="T101" fmla="*/ 32 w 32"/>
                <a:gd name="T102" fmla="*/ 34 h 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8" name="Freeform 314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0"/>
                <a:gd name="T151" fmla="*/ 0 h 46"/>
                <a:gd name="T152" fmla="*/ 60 w 60"/>
                <a:gd name="T153" fmla="*/ 46 h 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9" name="Freeform 315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96"/>
                <a:gd name="T101" fmla="*/ 108 w 108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0" name="Freeform 316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0"/>
                <a:gd name="T154" fmla="*/ 0 h 110"/>
                <a:gd name="T155" fmla="*/ 120 w 120"/>
                <a:gd name="T156" fmla="*/ 110 h 11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1" name="Freeform 317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8"/>
                <a:gd name="T166" fmla="*/ 0 h 108"/>
                <a:gd name="T167" fmla="*/ 128 w 128"/>
                <a:gd name="T168" fmla="*/ 108 h 1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2" name="Freeform 318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2"/>
                <a:gd name="T181" fmla="*/ 0 h 108"/>
                <a:gd name="T182" fmla="*/ 122 w 122"/>
                <a:gd name="T183" fmla="*/ 108 h 1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3" name="Freeform 319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8"/>
                <a:gd name="T166" fmla="*/ 0 h 408"/>
                <a:gd name="T167" fmla="*/ 508 w 508"/>
                <a:gd name="T168" fmla="*/ 408 h 4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</a:path>
              </a:pathLst>
            </a:custGeom>
            <a:solidFill>
              <a:srgbClr val="00B05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4" name="Freeform 320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2"/>
                <a:gd name="T190" fmla="*/ 0 h 96"/>
                <a:gd name="T191" fmla="*/ 82 w 82"/>
                <a:gd name="T192" fmla="*/ 96 h 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5" name="Freeform 321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6"/>
                <a:gd name="T121" fmla="*/ 0 h 148"/>
                <a:gd name="T122" fmla="*/ 136 w 136"/>
                <a:gd name="T123" fmla="*/ 148 h 1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6" name="Freeform 322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6"/>
                <a:gd name="T106" fmla="*/ 0 h 32"/>
                <a:gd name="T107" fmla="*/ 116 w 116"/>
                <a:gd name="T108" fmla="*/ 32 h 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7" name="Freeform 323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204"/>
                <a:gd name="T137" fmla="*/ 176 w 176"/>
                <a:gd name="T138" fmla="*/ 204 h 20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8" name="Freeform 324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8"/>
                <a:gd name="T187" fmla="*/ 0 h 244"/>
                <a:gd name="T188" fmla="*/ 178 w 178"/>
                <a:gd name="T189" fmla="*/ 244 h 2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9" name="Freeform 325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"/>
                <a:gd name="T184" fmla="*/ 0 h 172"/>
                <a:gd name="T185" fmla="*/ 176 w 176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0" name="Freeform 326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"/>
                <a:gd name="T184" fmla="*/ 0 h 86"/>
                <a:gd name="T185" fmla="*/ 52 w 52"/>
                <a:gd name="T186" fmla="*/ 86 h 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1" name="Freeform 327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"/>
                <a:gd name="T178" fmla="*/ 0 h 56"/>
                <a:gd name="T179" fmla="*/ 46 w 46"/>
                <a:gd name="T180" fmla="*/ 56 h 5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2" name="Freeform 328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6"/>
                <a:gd name="T157" fmla="*/ 0 h 42"/>
                <a:gd name="T158" fmla="*/ 46 w 46"/>
                <a:gd name="T159" fmla="*/ 42 h 4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3" name="Freeform 329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"/>
                <a:gd name="T178" fmla="*/ 0 h 242"/>
                <a:gd name="T179" fmla="*/ 148 w 148"/>
                <a:gd name="T180" fmla="*/ 242 h 2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4" name="Freeform 330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"/>
                <a:gd name="T184" fmla="*/ 0 h 84"/>
                <a:gd name="T185" fmla="*/ 80 w 80"/>
                <a:gd name="T186" fmla="*/ 84 h 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5" name="Freeform 331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8"/>
                <a:gd name="T187" fmla="*/ 0 h 660"/>
                <a:gd name="T188" fmla="*/ 268 w 268"/>
                <a:gd name="T189" fmla="*/ 660 h 6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6" name="Freeform 332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2"/>
                <a:gd name="T172" fmla="*/ 0 h 572"/>
                <a:gd name="T173" fmla="*/ 532 w 532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solidFill>
              <a:srgbClr val="00B05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7" name="Freeform 333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0"/>
                <a:gd name="T160" fmla="*/ 0 h 756"/>
                <a:gd name="T161" fmla="*/ 150 w 150"/>
                <a:gd name="T162" fmla="*/ 756 h 7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8" name="Freeform 334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0"/>
                <a:gd name="T100" fmla="*/ 0 h 126"/>
                <a:gd name="T101" fmla="*/ 110 w 110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9" name="Freeform 335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2"/>
                <a:gd name="T130" fmla="*/ 0 h 70"/>
                <a:gd name="T131" fmla="*/ 52 w 5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2" y="7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0" name="Freeform 336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"/>
                <a:gd name="T157" fmla="*/ 0 h 74"/>
                <a:gd name="T158" fmla="*/ 60 w 60"/>
                <a:gd name="T159" fmla="*/ 74 h 7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1" name="Freeform 337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"/>
                <a:gd name="T94" fmla="*/ 0 h 40"/>
                <a:gd name="T95" fmla="*/ 14 w 14"/>
                <a:gd name="T96" fmla="*/ 40 h 4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2" name="Freeform 338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8"/>
                <a:gd name="T109" fmla="*/ 0 h 40"/>
                <a:gd name="T110" fmla="*/ 48 w 48"/>
                <a:gd name="T111" fmla="*/ 40 h 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3" name="Freeform 339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2"/>
                <a:gd name="T121" fmla="*/ 0 h 30"/>
                <a:gd name="T122" fmla="*/ 82 w 82"/>
                <a:gd name="T123" fmla="*/ 30 h 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4" name="Freeform 340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6"/>
                <a:gd name="T178" fmla="*/ 0 h 248"/>
                <a:gd name="T179" fmla="*/ 386 w 386"/>
                <a:gd name="T180" fmla="*/ 248 h 2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5" name="Freeform 341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2"/>
                <a:gd name="T142" fmla="*/ 0 h 46"/>
                <a:gd name="T143" fmla="*/ 82 w 82"/>
                <a:gd name="T144" fmla="*/ 46 h 4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6" name="Freeform 342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4"/>
                <a:gd name="T109" fmla="*/ 0 h 24"/>
                <a:gd name="T110" fmla="*/ 44 w 44"/>
                <a:gd name="T111" fmla="*/ 24 h 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7" name="Freeform 343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"/>
                <a:gd name="T97" fmla="*/ 0 h 28"/>
                <a:gd name="T98" fmla="*/ 38 w 38"/>
                <a:gd name="T99" fmla="*/ 28 h 2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8" name="Freeform 344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36"/>
                <a:gd name="T146" fmla="*/ 44 w 44"/>
                <a:gd name="T147" fmla="*/ 36 h 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9" name="Freeform 345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0"/>
                <a:gd name="T175" fmla="*/ 0 h 54"/>
                <a:gd name="T176" fmla="*/ 140 w 140"/>
                <a:gd name="T177" fmla="*/ 54 h 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0" name="Freeform 346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0"/>
                <a:gd name="T187" fmla="*/ 0 h 658"/>
                <a:gd name="T188" fmla="*/ 440 w 440"/>
                <a:gd name="T189" fmla="*/ 658 h 6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solidFill>
              <a:srgbClr val="C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161" name="Freeform 347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"/>
                <a:gd name="T190" fmla="*/ 0 h 46"/>
                <a:gd name="T191" fmla="*/ 38 w 38"/>
                <a:gd name="T192" fmla="*/ 46 h 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2" name="Freeform 348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8"/>
                <a:gd name="T184" fmla="*/ 0 h 320"/>
                <a:gd name="T185" fmla="*/ 278 w 278"/>
                <a:gd name="T186" fmla="*/ 320 h 3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3" name="Freeform 349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58"/>
                <a:gd name="T134" fmla="*/ 80 w 80"/>
                <a:gd name="T135" fmla="*/ 58 h 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4" name="Freeform 350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122"/>
                <a:gd name="T149" fmla="*/ 84 w 84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5" name="Freeform 351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"/>
                <a:gd name="T124" fmla="*/ 0 h 106"/>
                <a:gd name="T125" fmla="*/ 68 w 68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6" name="Freeform 352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4"/>
                <a:gd name="T157" fmla="*/ 0 h 116"/>
                <a:gd name="T158" fmla="*/ 104 w 104"/>
                <a:gd name="T159" fmla="*/ 116 h 1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7" name="Freeform 353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2"/>
                <a:gd name="T166" fmla="*/ 0 h 186"/>
                <a:gd name="T167" fmla="*/ 232 w 232"/>
                <a:gd name="T168" fmla="*/ 186 h 18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8" name="Freeform 354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8"/>
                <a:gd name="T115" fmla="*/ 0 h 90"/>
                <a:gd name="T116" fmla="*/ 118 w 118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9" name="Freeform 355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28"/>
                <a:gd name="T83" fmla="*/ 22 w 22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0" name="Freeform 356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8"/>
                <a:gd name="T118" fmla="*/ 0 h 42"/>
                <a:gd name="T119" fmla="*/ 68 w 68"/>
                <a:gd name="T120" fmla="*/ 42 h 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1" name="Freeform 357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8"/>
                <a:gd name="T82" fmla="*/ 0 h 34"/>
                <a:gd name="T83" fmla="*/ 58 w 58"/>
                <a:gd name="T84" fmla="*/ 34 h 3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2" name="Freeform 358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"/>
                <a:gd name="T70" fmla="*/ 0 h 28"/>
                <a:gd name="T71" fmla="*/ 20 w 20"/>
                <a:gd name="T72" fmla="*/ 28 h 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3" name="Freeform 359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4"/>
                <a:gd name="T145" fmla="*/ 0 h 90"/>
                <a:gd name="T146" fmla="*/ 114 w 114"/>
                <a:gd name="T147" fmla="*/ 90 h 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4" name="Freeform 360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8"/>
                <a:gd name="T86" fmla="*/ 20 w 20"/>
                <a:gd name="T87" fmla="*/ 48 h 4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5" name="Freeform 361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90"/>
                <a:gd name="T113" fmla="*/ 74 w 74"/>
                <a:gd name="T114" fmla="*/ 90 h 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6" name="Freeform 362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"/>
                <a:gd name="T115" fmla="*/ 0 h 46"/>
                <a:gd name="T116" fmla="*/ 44 w 44"/>
                <a:gd name="T117" fmla="*/ 46 h 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7" name="Freeform 363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8"/>
                <a:gd name="T139" fmla="*/ 0 h 98"/>
                <a:gd name="T140" fmla="*/ 168 w 168"/>
                <a:gd name="T141" fmla="*/ 98 h 9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8" name="Freeform 364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8"/>
                <a:gd name="T139" fmla="*/ 0 h 102"/>
                <a:gd name="T140" fmla="*/ 88 w 88"/>
                <a:gd name="T141" fmla="*/ 102 h 10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9" name="Freeform 365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54"/>
                <a:gd name="T53" fmla="*/ 38 w 38"/>
                <a:gd name="T54" fmla="*/ 54 h 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0" name="Freeform 366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8"/>
                <a:gd name="T178" fmla="*/ 0 h 146"/>
                <a:gd name="T179" fmla="*/ 68 w 68"/>
                <a:gd name="T180" fmla="*/ 146 h 14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1" name="Freeform 367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0"/>
                <a:gd name="T130" fmla="*/ 0 h 46"/>
                <a:gd name="T131" fmla="*/ 50 w 50"/>
                <a:gd name="T132" fmla="*/ 46 h 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2" name="Freeform 368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0"/>
                <a:gd name="T118" fmla="*/ 0 h 44"/>
                <a:gd name="T119" fmla="*/ 60 w 60"/>
                <a:gd name="T120" fmla="*/ 44 h 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3" name="Freeform 369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"/>
                <a:gd name="T97" fmla="*/ 0 h 32"/>
                <a:gd name="T98" fmla="*/ 24 w 24"/>
                <a:gd name="T99" fmla="*/ 32 h 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4" name="Freeform 370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8"/>
                <a:gd name="T169" fmla="*/ 0 h 268"/>
                <a:gd name="T170" fmla="*/ 228 w 228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5" name="Freeform 371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8"/>
                <a:gd name="T151" fmla="*/ 0 h 90"/>
                <a:gd name="T152" fmla="*/ 78 w 78"/>
                <a:gd name="T153" fmla="*/ 90 h 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6" name="Freeform 372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94"/>
                <a:gd name="T184" fmla="*/ 0 h 746"/>
                <a:gd name="T185" fmla="*/ 1094 w 1094"/>
                <a:gd name="T186" fmla="*/ 746 h 74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7" name="Freeform 373"/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92"/>
                <a:gd name="T166" fmla="*/ 0 h 498"/>
                <a:gd name="T167" fmla="*/ 492 w 492"/>
                <a:gd name="T168" fmla="*/ 498 h 4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8" name="Freeform 374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8"/>
                <a:gd name="T181" fmla="*/ 0 h 404"/>
                <a:gd name="T182" fmla="*/ 738 w 738"/>
                <a:gd name="T183" fmla="*/ 404 h 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solidFill>
              <a:srgbClr val="C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9" name="Freeform 375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98"/>
                <a:gd name="T128" fmla="*/ 136 w 136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solidFill>
              <a:srgbClr val="FFCC99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191" name="Прямоугольник 190"/>
          <p:cNvSpPr/>
          <p:nvPr/>
        </p:nvSpPr>
        <p:spPr>
          <a:xfrm>
            <a:off x="3857620" y="4929198"/>
            <a:ext cx="2358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1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192" name="Прямоугольник 191"/>
          <p:cNvSpPr/>
          <p:nvPr/>
        </p:nvSpPr>
        <p:spPr>
          <a:xfrm>
            <a:off x="7929586" y="4572008"/>
            <a:ext cx="2358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2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194" name="Прямоугольник 193"/>
          <p:cNvSpPr/>
          <p:nvPr/>
        </p:nvSpPr>
        <p:spPr>
          <a:xfrm>
            <a:off x="1785918" y="3786190"/>
            <a:ext cx="2358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3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195" name="Прямоугольник 194"/>
          <p:cNvSpPr/>
          <p:nvPr/>
        </p:nvSpPr>
        <p:spPr>
          <a:xfrm>
            <a:off x="1928794" y="4857760"/>
            <a:ext cx="2358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</a:rPr>
              <a:t>4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5286380" y="4071942"/>
            <a:ext cx="23583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5</a:t>
            </a:r>
            <a:endParaRPr lang="ru-RU" sz="2000" b="1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198" name="Прямоугольник 197"/>
          <p:cNvSpPr/>
          <p:nvPr/>
        </p:nvSpPr>
        <p:spPr>
          <a:xfrm>
            <a:off x="2500298" y="4857760"/>
            <a:ext cx="23583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5</a:t>
            </a:r>
            <a:endParaRPr lang="ru-RU" sz="2000" b="1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202" name="Прямоугольник 201"/>
          <p:cNvSpPr/>
          <p:nvPr/>
        </p:nvSpPr>
        <p:spPr>
          <a:xfrm>
            <a:off x="6643702" y="3357562"/>
            <a:ext cx="6429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1</a:t>
            </a:r>
            <a:endParaRPr lang="ru-RU" sz="2000" b="1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203" name="Прямоугольник 202"/>
          <p:cNvSpPr/>
          <p:nvPr/>
        </p:nvSpPr>
        <p:spPr>
          <a:xfrm>
            <a:off x="8001024" y="2000240"/>
            <a:ext cx="23583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</a:rPr>
              <a:t>2</a:t>
            </a:r>
            <a:endParaRPr lang="ru-RU" sz="2000" b="1" cap="none" spc="0" dirty="0">
              <a:ln w="10160">
                <a:solidFill>
                  <a:schemeClr val="accent1"/>
                </a:solidFill>
                <a:prstDash val="solid"/>
              </a:ln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571472" y="2786058"/>
            <a:ext cx="2358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</a:rPr>
              <a:t>4</a:t>
            </a:r>
            <a:endParaRPr lang="ru-RU" sz="1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2357422" y="4071942"/>
            <a:ext cx="23583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16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9" name="Прямоугольник 208"/>
          <p:cNvSpPr/>
          <p:nvPr/>
        </p:nvSpPr>
        <p:spPr>
          <a:xfrm>
            <a:off x="7429520" y="3571876"/>
            <a:ext cx="61587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kk-KZ" sz="1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қш</a:t>
            </a:r>
            <a:endParaRPr lang="ru-RU" sz="1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" name="Прямоугольник 209"/>
          <p:cNvSpPr/>
          <p:nvPr/>
        </p:nvSpPr>
        <p:spPr>
          <a:xfrm>
            <a:off x="7936618" y="1428736"/>
            <a:ext cx="1207382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Гренландия</a:t>
            </a:r>
            <a:endParaRPr lang="ru-RU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Прямоугольник 210"/>
          <p:cNvSpPr/>
          <p:nvPr/>
        </p:nvSpPr>
        <p:spPr>
          <a:xfrm>
            <a:off x="8072462" y="5000636"/>
            <a:ext cx="949812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Бразилия</a:t>
            </a:r>
            <a:endParaRPr lang="ru-RU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2" name="Прямоугольник 211"/>
          <p:cNvSpPr/>
          <p:nvPr/>
        </p:nvSpPr>
        <p:spPr>
          <a:xfrm>
            <a:off x="2714612" y="3500438"/>
            <a:ext cx="97206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Үндістан</a:t>
            </a:r>
            <a:endParaRPr lang="kk-KZ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Прямоугольник 212"/>
          <p:cNvSpPr/>
          <p:nvPr/>
        </p:nvSpPr>
        <p:spPr>
          <a:xfrm>
            <a:off x="5500694" y="4429132"/>
            <a:ext cx="1497526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12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Тынық мұхиты</a:t>
            </a:r>
            <a:endParaRPr lang="kk-KZ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Прямоугольник 213"/>
          <p:cNvSpPr/>
          <p:nvPr/>
        </p:nvSpPr>
        <p:spPr>
          <a:xfrm>
            <a:off x="2214546" y="5286388"/>
            <a:ext cx="1297150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12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Үнд</a:t>
            </a:r>
            <a:r>
              <a:rPr lang="ru-RU" sz="12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 мұхиты</a:t>
            </a:r>
            <a:endParaRPr lang="ru-RU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Прямоугольник 214"/>
          <p:cNvSpPr/>
          <p:nvPr/>
        </p:nvSpPr>
        <p:spPr>
          <a:xfrm>
            <a:off x="1928794" y="4500570"/>
            <a:ext cx="1223027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Мадагаскар</a:t>
            </a:r>
            <a:endParaRPr lang="ru-RU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Прямоугольник 215"/>
          <p:cNvSpPr/>
          <p:nvPr/>
        </p:nvSpPr>
        <p:spPr>
          <a:xfrm>
            <a:off x="0" y="2500306"/>
            <a:ext cx="1339149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Ұлыбритания</a:t>
            </a:r>
            <a:endParaRPr lang="kk-KZ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7" name="Прямоугольник 216"/>
          <p:cNvSpPr/>
          <p:nvPr/>
        </p:nvSpPr>
        <p:spPr>
          <a:xfrm rot="19682400">
            <a:off x="1943555" y="3398149"/>
            <a:ext cx="772519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Арабия</a:t>
            </a:r>
            <a:endParaRPr lang="kk-KZ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Прямоугольник 217"/>
          <p:cNvSpPr/>
          <p:nvPr/>
        </p:nvSpPr>
        <p:spPr>
          <a:xfrm>
            <a:off x="4071934" y="5072074"/>
            <a:ext cx="1081194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Аустралия</a:t>
            </a:r>
            <a:endParaRPr lang="ru-RU" sz="1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Прямоугольник 219"/>
          <p:cNvSpPr/>
          <p:nvPr/>
        </p:nvSpPr>
        <p:spPr>
          <a:xfrm>
            <a:off x="428596" y="5500702"/>
            <a:ext cx="13651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Каспий</a:t>
            </a:r>
            <a:endParaRPr 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1" name="Прямоугольник 220"/>
          <p:cNvSpPr/>
          <p:nvPr/>
        </p:nvSpPr>
        <p:spPr>
          <a:xfrm>
            <a:off x="428596" y="5929330"/>
            <a:ext cx="133882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kk-KZ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Жайық</a:t>
            </a:r>
            <a:endParaRPr lang="kk-KZ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217" grpId="0"/>
      <p:bldP spid="2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6000" b="1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929066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71670" y="2500306"/>
            <a:ext cx="5511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“Қорытындылау</a:t>
            </a:r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3969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І. Таныстыру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1500198" cy="1500198"/>
          </a:xfrm>
          <a:prstGeom prst="rect">
            <a:avLst/>
          </a:prstGeom>
          <a:noFill/>
        </p:spPr>
      </p:pic>
      <p:pic>
        <p:nvPicPr>
          <p:cNvPr id="8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500042"/>
            <a:ext cx="1500198" cy="1500198"/>
          </a:xfrm>
          <a:prstGeom prst="rect">
            <a:avLst/>
          </a:prstGeom>
          <a:noFill/>
        </p:spPr>
      </p:pic>
      <p:pic>
        <p:nvPicPr>
          <p:cNvPr id="9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786322"/>
            <a:ext cx="1500198" cy="1500198"/>
          </a:xfrm>
          <a:prstGeom prst="rect">
            <a:avLst/>
          </a:prstGeom>
          <a:noFill/>
        </p:spPr>
      </p:pic>
      <p:pic>
        <p:nvPicPr>
          <p:cNvPr id="10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000636"/>
            <a:ext cx="1500198" cy="1500198"/>
          </a:xfrm>
          <a:prstGeom prst="rect">
            <a:avLst/>
          </a:prstGeom>
          <a:noFill/>
        </p:spPr>
      </p:pic>
      <p:pic>
        <p:nvPicPr>
          <p:cNvPr id="11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000504"/>
            <a:ext cx="800100" cy="8382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2571744"/>
            <a:ext cx="74623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ІІ</a:t>
            </a:r>
            <a:r>
              <a:rPr lang="kk-KZ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«Дұрыс-бұрыс» білім минуты</a:t>
            </a:r>
            <a:endParaRPr lang="kk-KZ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\Рабочий стол\шара\boo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4000504"/>
            <a:ext cx="1057275" cy="819150"/>
          </a:xfrm>
          <a:prstGeom prst="rect">
            <a:avLst/>
          </a:prstGeom>
          <a:noFill/>
        </p:spPr>
      </p:pic>
      <p:pic>
        <p:nvPicPr>
          <p:cNvPr id="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8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000636"/>
            <a:ext cx="1500198" cy="1500198"/>
          </a:xfrm>
          <a:prstGeom prst="rect">
            <a:avLst/>
          </a:prstGeom>
          <a:noFill/>
        </p:spPr>
      </p:pic>
      <p:pic>
        <p:nvPicPr>
          <p:cNvPr id="9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000636"/>
            <a:ext cx="1500198" cy="1500198"/>
          </a:xfrm>
          <a:prstGeom prst="rect">
            <a:avLst/>
          </a:prstGeom>
          <a:noFill/>
        </p:spPr>
      </p:pic>
      <p:pic>
        <p:nvPicPr>
          <p:cNvPr id="10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42852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27146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25003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“Каспий” тобына сұрақ</a:t>
            </a:r>
          </a:p>
        </p:txBody>
      </p:sp>
      <p:pic>
        <p:nvPicPr>
          <p:cNvPr id="1026" name="Picture 2" descr="C:\Documents and Settings\User\Рабочий стол\шара\1472137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4000504"/>
            <a:ext cx="800100" cy="8382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500198" cy="1500198"/>
          </a:xfrm>
          <a:prstGeom prst="rect">
            <a:avLst/>
          </a:prstGeom>
          <a:noFill/>
        </p:spPr>
      </p:pic>
      <p:pic>
        <p:nvPicPr>
          <p:cNvPr id="12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85728"/>
            <a:ext cx="1500198" cy="1500198"/>
          </a:xfrm>
          <a:prstGeom prst="rect">
            <a:avLst/>
          </a:prstGeom>
          <a:noFill/>
        </p:spPr>
      </p:pic>
      <p:pic>
        <p:nvPicPr>
          <p:cNvPr id="13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00198" cy="1500198"/>
          </a:xfrm>
          <a:prstGeom prst="rect">
            <a:avLst/>
          </a:prstGeom>
          <a:noFill/>
        </p:spPr>
      </p:pic>
      <p:pic>
        <p:nvPicPr>
          <p:cNvPr id="15" name="Picture 3" descr="C:\Documents and Settings\User\Рабочий стол\шара\post-33144-118837373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4" y="0"/>
            <a:ext cx="913801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2357430"/>
            <a:ext cx="759175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Дүние жүзін айналып шыққан саяхатшы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Фернан Магеллан</a:t>
            </a:r>
            <a:endParaRPr lang="kk-KZ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дұ</a:t>
            </a:r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2357430"/>
            <a:ext cx="741549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“Тайота” автомобилін шығаратын ел </a:t>
            </a:r>
          </a:p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Германия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шар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01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2357430"/>
            <a:ext cx="72675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Ватикан мемлекеті Римде орналасқан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3857628"/>
            <a:ext cx="31391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kk-KZ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ұрыс</a:t>
            </a:r>
            <a:endParaRPr lang="kk-KZ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790</Words>
  <PresentationFormat>Экран (4:3)</PresentationFormat>
  <Paragraphs>214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І топ</vt:lpstr>
      <vt:lpstr>ІІ топ</vt:lpstr>
      <vt:lpstr>Слайд 32</vt:lpstr>
      <vt:lpstr>І топ</vt:lpstr>
      <vt:lpstr>ІІ топ</vt:lpstr>
      <vt:lpstr>Слайд 35</vt:lpstr>
      <vt:lpstr>Географиялық нысандарды тап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90</cp:revision>
  <dcterms:modified xsi:type="dcterms:W3CDTF">2013-03-13T21:03:13Z</dcterms:modified>
</cp:coreProperties>
</file>