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85" r:id="rId2"/>
    <p:sldId id="296" r:id="rId3"/>
    <p:sldId id="257" r:id="rId4"/>
    <p:sldId id="258" r:id="rId5"/>
    <p:sldId id="259" r:id="rId6"/>
    <p:sldId id="260" r:id="rId7"/>
    <p:sldId id="297" r:id="rId8"/>
    <p:sldId id="280" r:id="rId9"/>
    <p:sldId id="281" r:id="rId10"/>
    <p:sldId id="298" r:id="rId11"/>
    <p:sldId id="299" r:id="rId12"/>
    <p:sldId id="290" r:id="rId13"/>
    <p:sldId id="291" r:id="rId14"/>
    <p:sldId id="292" r:id="rId15"/>
    <p:sldId id="294" r:id="rId16"/>
    <p:sldId id="295" r:id="rId17"/>
    <p:sldId id="293" r:id="rId1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1C1C1C"/>
    <a:srgbClr val="66FF99"/>
    <a:srgbClr val="CC0099"/>
    <a:srgbClr val="66FF33"/>
    <a:srgbClr val="FF0000"/>
    <a:srgbClr val="9900CC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98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12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920A4AB-AE8D-4BC8-B7E7-342D14BDEF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89BBD-EA79-4E0D-83A0-803367B85B8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518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B4761-7B09-4BCA-B1DB-E207140EF62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9657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356D2060-F62D-4F05-A077-1DE4B820EE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435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CFA7C-55D1-442F-B323-C79A10A94A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758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D066A-5931-4792-952A-94285B7E34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232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4A906-C7E2-49F6-8DCC-BF7CEE184BF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147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1773B-9DA1-43C8-8468-9EFE0610F1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96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064E4-BA27-40B6-9545-C5CAAA7F143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58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41C45-3225-4073-AF90-E982D44058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7481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769EF-BE4F-4113-ABB5-2A766F2C3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819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7805B-1D4A-4689-8BD9-87DFAECEC7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649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2E18733-7900-44E7-9060-B1726BB7E2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1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карт 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7920037" cy="6337300"/>
          </a:xfrm>
          <a:prstGeom prst="rect">
            <a:avLst/>
          </a:prstGeom>
          <a:solidFill>
            <a:srgbClr val="FF3300"/>
          </a:solidFill>
          <a:ln w="7620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Постер қорғау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1-топ  Ақтөбе облысы</a:t>
            </a:r>
            <a:endParaRPr lang="ru-RU" dirty="0" smtClean="0"/>
          </a:p>
          <a:p>
            <a:r>
              <a:rPr lang="kk-KZ" dirty="0" smtClean="0"/>
              <a:t>2-топ  Атырау облысы</a:t>
            </a:r>
            <a:endParaRPr lang="ru-RU" dirty="0" smtClean="0"/>
          </a:p>
          <a:p>
            <a:r>
              <a:rPr lang="kk-KZ" dirty="0" smtClean="0"/>
              <a:t>3-топ  Батыс Қазақстан облысы</a:t>
            </a:r>
            <a:endParaRPr lang="ru-RU" dirty="0" smtClean="0"/>
          </a:p>
          <a:p>
            <a:r>
              <a:rPr lang="kk-KZ" dirty="0" smtClean="0"/>
              <a:t>4-топ  Маңғыстау облысы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sz="6600" dirty="0" smtClean="0">
                <a:latin typeface="Times New Roman" pitchFamily="18" charset="0"/>
                <a:cs typeface="Times New Roman" pitchFamily="18" charset="0"/>
              </a:rPr>
              <a:t>Эссе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«Егер  де мен...»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203575" y="333375"/>
            <a:ext cx="2592388" cy="836613"/>
          </a:xfrm>
          <a:prstGeom prst="flowChartPredefinedProcess">
            <a:avLst/>
          </a:prstGeom>
          <a:solidFill>
            <a:schemeClr val="accent1"/>
          </a:solidFill>
          <a:ln w="38100">
            <a:solidFill>
              <a:srgbClr val="3399FF"/>
            </a:solidFill>
            <a:prstDash val="lg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b="1" dirty="0">
                <a:solidFill>
                  <a:srgbClr val="1C1C1C"/>
                </a:solidFill>
              </a:rPr>
              <a:t>Өнеркәсіп</a:t>
            </a:r>
            <a:endParaRPr lang="ru-RU" sz="3200" b="1" dirty="0">
              <a:solidFill>
                <a:srgbClr val="1C1C1C"/>
              </a:solidFill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1628775"/>
            <a:ext cx="1908175" cy="4248150"/>
          </a:xfrm>
          <a:prstGeom prst="rect">
            <a:avLst/>
          </a:prstGeom>
          <a:solidFill>
            <a:srgbClr val="66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b="1" u="sng" dirty="0">
                <a:solidFill>
                  <a:srgbClr val="1C1C1C"/>
                </a:solidFill>
              </a:rPr>
              <a:t>Отын-энергетика</a:t>
            </a:r>
          </a:p>
          <a:p>
            <a:r>
              <a:rPr lang="kk-KZ" sz="1800" b="1" u="sng" dirty="0">
                <a:solidFill>
                  <a:srgbClr val="1C1C1C"/>
                </a:solidFill>
              </a:rPr>
              <a:t> (Мұнай, газ АЭС)</a:t>
            </a:r>
          </a:p>
          <a:p>
            <a:r>
              <a:rPr lang="kk-KZ" b="1" dirty="0">
                <a:solidFill>
                  <a:srgbClr val="1C1C1C"/>
                </a:solidFill>
              </a:rPr>
              <a:t>Мұнай кен орындары-</a:t>
            </a:r>
          </a:p>
          <a:p>
            <a:r>
              <a:rPr lang="kk-KZ" b="1" dirty="0">
                <a:solidFill>
                  <a:srgbClr val="1C1C1C"/>
                </a:solidFill>
              </a:rPr>
              <a:t>Атырау, Доссор,</a:t>
            </a:r>
          </a:p>
          <a:p>
            <a:r>
              <a:rPr lang="kk-KZ" b="1" dirty="0">
                <a:solidFill>
                  <a:srgbClr val="1C1C1C"/>
                </a:solidFill>
              </a:rPr>
              <a:t>Мақат, Теңіз, </a:t>
            </a:r>
          </a:p>
          <a:p>
            <a:r>
              <a:rPr lang="kk-KZ" b="1" dirty="0">
                <a:solidFill>
                  <a:srgbClr val="1C1C1C"/>
                </a:solidFill>
              </a:rPr>
              <a:t>Қаражамбас,</a:t>
            </a:r>
          </a:p>
          <a:p>
            <a:r>
              <a:rPr lang="kk-KZ" b="1" dirty="0">
                <a:solidFill>
                  <a:srgbClr val="1C1C1C"/>
                </a:solidFill>
              </a:rPr>
              <a:t> Қаламқас,Прорва,</a:t>
            </a:r>
          </a:p>
          <a:p>
            <a:r>
              <a:rPr lang="kk-KZ" b="1" dirty="0">
                <a:solidFill>
                  <a:srgbClr val="1C1C1C"/>
                </a:solidFill>
              </a:rPr>
              <a:t>Қашаған т.б </a:t>
            </a:r>
          </a:p>
          <a:p>
            <a:r>
              <a:rPr lang="kk-KZ" b="1" dirty="0">
                <a:solidFill>
                  <a:srgbClr val="1C1C1C"/>
                </a:solidFill>
              </a:rPr>
              <a:t>Газ кен орындары-</a:t>
            </a:r>
          </a:p>
          <a:p>
            <a:r>
              <a:rPr lang="kk-KZ" b="1" dirty="0">
                <a:solidFill>
                  <a:srgbClr val="1C1C1C"/>
                </a:solidFill>
              </a:rPr>
              <a:t>Қарашығанақ</a:t>
            </a:r>
          </a:p>
          <a:p>
            <a:r>
              <a:rPr lang="kk-KZ" b="1" dirty="0">
                <a:solidFill>
                  <a:srgbClr val="1C1C1C"/>
                </a:solidFill>
              </a:rPr>
              <a:t>Газ өңдеу-Жаңаөзен</a:t>
            </a:r>
          </a:p>
          <a:p>
            <a:r>
              <a:rPr lang="kk-KZ" b="1" dirty="0">
                <a:solidFill>
                  <a:srgbClr val="1C1C1C"/>
                </a:solidFill>
              </a:rPr>
              <a:t>Мұнай өңдеу-</a:t>
            </a:r>
          </a:p>
          <a:p>
            <a:r>
              <a:rPr lang="kk-KZ" b="1" dirty="0">
                <a:solidFill>
                  <a:srgbClr val="1C1C1C"/>
                </a:solidFill>
              </a:rPr>
              <a:t>Атырау, Ақтау – </a:t>
            </a:r>
          </a:p>
          <a:p>
            <a:r>
              <a:rPr lang="kk-KZ" b="1" dirty="0">
                <a:solidFill>
                  <a:srgbClr val="1C1C1C"/>
                </a:solidFill>
              </a:rPr>
              <a:t>АЭС- 350 кВТ</a:t>
            </a:r>
          </a:p>
          <a:p>
            <a:r>
              <a:rPr lang="kk-KZ" b="1" dirty="0">
                <a:solidFill>
                  <a:srgbClr val="1C1C1C"/>
                </a:solidFill>
              </a:rPr>
              <a:t>Ақтөбе- </a:t>
            </a:r>
          </a:p>
          <a:p>
            <a:r>
              <a:rPr lang="kk-KZ" b="1" dirty="0">
                <a:solidFill>
                  <a:srgbClr val="1C1C1C"/>
                </a:solidFill>
              </a:rPr>
              <a:t>ферроқорытпа</a:t>
            </a:r>
          </a:p>
          <a:p>
            <a:endParaRPr lang="kk-KZ" b="1" dirty="0">
              <a:solidFill>
                <a:srgbClr val="1C1C1C"/>
              </a:solidFill>
            </a:endParaRPr>
          </a:p>
          <a:p>
            <a:endParaRPr lang="ru-RU" dirty="0">
              <a:solidFill>
                <a:srgbClr val="1C1C1C"/>
              </a:solidFill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851275" y="1628775"/>
            <a:ext cx="1800225" cy="4248150"/>
          </a:xfrm>
          <a:prstGeom prst="rect">
            <a:avLst/>
          </a:prstGeom>
          <a:solidFill>
            <a:srgbClr val="66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k-KZ" sz="1800" b="1" u="sng">
              <a:solidFill>
                <a:srgbClr val="1C1C1C"/>
              </a:solidFill>
            </a:endParaRPr>
          </a:p>
          <a:p>
            <a:r>
              <a:rPr lang="kk-KZ" sz="1800" b="1" u="sng">
                <a:solidFill>
                  <a:srgbClr val="1C1C1C"/>
                </a:solidFill>
              </a:rPr>
              <a:t>Химия </a:t>
            </a:r>
          </a:p>
          <a:p>
            <a:r>
              <a:rPr lang="kk-KZ">
                <a:solidFill>
                  <a:srgbClr val="1C1C1C"/>
                </a:solidFill>
              </a:rPr>
              <a:t> </a:t>
            </a:r>
            <a:r>
              <a:rPr lang="kk-KZ" b="1">
                <a:solidFill>
                  <a:srgbClr val="1C1C1C"/>
                </a:solidFill>
              </a:rPr>
              <a:t>(лак-бояу,</a:t>
            </a:r>
          </a:p>
          <a:p>
            <a:r>
              <a:rPr lang="kk-KZ" b="1">
                <a:solidFill>
                  <a:srgbClr val="1C1C1C"/>
                </a:solidFill>
              </a:rPr>
              <a:t>пластмасса,</a:t>
            </a:r>
          </a:p>
          <a:p>
            <a:r>
              <a:rPr lang="kk-KZ" b="1">
                <a:solidFill>
                  <a:srgbClr val="1C1C1C"/>
                </a:solidFill>
              </a:rPr>
              <a:t>поиэтилен,</a:t>
            </a:r>
          </a:p>
          <a:p>
            <a:r>
              <a:rPr lang="kk-KZ" b="1">
                <a:solidFill>
                  <a:srgbClr val="1C1C1C"/>
                </a:solidFill>
              </a:rPr>
              <a:t>хром тұздары)</a:t>
            </a:r>
          </a:p>
          <a:p>
            <a:r>
              <a:rPr lang="kk-KZ" b="1">
                <a:solidFill>
                  <a:srgbClr val="1C1C1C"/>
                </a:solidFill>
              </a:rPr>
              <a:t>Ақтөбе-лак-бояу,</a:t>
            </a:r>
          </a:p>
          <a:p>
            <a:r>
              <a:rPr lang="kk-KZ" b="1">
                <a:solidFill>
                  <a:srgbClr val="1C1C1C"/>
                </a:solidFill>
              </a:rPr>
              <a:t>Пластмасса,химия,</a:t>
            </a:r>
          </a:p>
          <a:p>
            <a:r>
              <a:rPr lang="kk-KZ" b="1">
                <a:solidFill>
                  <a:srgbClr val="1C1C1C"/>
                </a:solidFill>
              </a:rPr>
              <a:t>Хром тұздары </a:t>
            </a:r>
          </a:p>
          <a:p>
            <a:r>
              <a:rPr lang="kk-KZ" b="1">
                <a:solidFill>
                  <a:srgbClr val="1C1C1C"/>
                </a:solidFill>
              </a:rPr>
              <a:t>Ақтау-тіс пастасы</a:t>
            </a:r>
          </a:p>
          <a:p>
            <a:r>
              <a:rPr lang="kk-KZ" b="1">
                <a:solidFill>
                  <a:srgbClr val="1C1C1C"/>
                </a:solidFill>
              </a:rPr>
              <a:t>Атырау-</a:t>
            </a:r>
          </a:p>
          <a:p>
            <a:r>
              <a:rPr lang="kk-KZ" b="1">
                <a:solidFill>
                  <a:srgbClr val="1C1C1C"/>
                </a:solidFill>
              </a:rPr>
              <a:t>полиэтилен</a:t>
            </a: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051050" y="1628775"/>
            <a:ext cx="1584325" cy="4248150"/>
          </a:xfrm>
          <a:prstGeom prst="rect">
            <a:avLst/>
          </a:prstGeom>
          <a:solidFill>
            <a:srgbClr val="66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b="1" u="sng">
                <a:solidFill>
                  <a:srgbClr val="1C1C1C"/>
                </a:solidFill>
              </a:rPr>
              <a:t>Машина жасау</a:t>
            </a:r>
          </a:p>
          <a:p>
            <a:r>
              <a:rPr lang="kk-KZ" b="1">
                <a:solidFill>
                  <a:srgbClr val="1C1C1C"/>
                </a:solidFill>
              </a:rPr>
              <a:t>Атырау-машина </a:t>
            </a:r>
          </a:p>
          <a:p>
            <a:r>
              <a:rPr lang="kk-KZ" b="1">
                <a:solidFill>
                  <a:srgbClr val="1C1C1C"/>
                </a:solidFill>
              </a:rPr>
              <a:t>жасау Ақтөбеде-</a:t>
            </a:r>
          </a:p>
          <a:p>
            <a:r>
              <a:rPr lang="kk-KZ" b="1">
                <a:solidFill>
                  <a:srgbClr val="1C1C1C"/>
                </a:solidFill>
              </a:rPr>
              <a:t>рентген</a:t>
            </a:r>
          </a:p>
          <a:p>
            <a:r>
              <a:rPr lang="kk-KZ" b="1">
                <a:solidFill>
                  <a:srgbClr val="1C1C1C"/>
                </a:solidFill>
              </a:rPr>
              <a:t> аппаратурасы</a:t>
            </a:r>
          </a:p>
          <a:p>
            <a:r>
              <a:rPr lang="kk-KZ" b="1">
                <a:solidFill>
                  <a:srgbClr val="1C1C1C"/>
                </a:solidFill>
              </a:rPr>
              <a:t> Оралда-</a:t>
            </a:r>
          </a:p>
          <a:p>
            <a:r>
              <a:rPr lang="kk-KZ" b="1">
                <a:solidFill>
                  <a:srgbClr val="1C1C1C"/>
                </a:solidFill>
              </a:rPr>
              <a:t>механикалық</a:t>
            </a:r>
          </a:p>
          <a:p>
            <a:r>
              <a:rPr lang="kk-KZ" b="1">
                <a:solidFill>
                  <a:srgbClr val="1C1C1C"/>
                </a:solidFill>
              </a:rPr>
              <a:t>Арматура, мия,</a:t>
            </a:r>
          </a:p>
          <a:p>
            <a:r>
              <a:rPr lang="kk-KZ" b="1">
                <a:solidFill>
                  <a:srgbClr val="1C1C1C"/>
                </a:solidFill>
              </a:rPr>
              <a:t> кеме жөндейтін</a:t>
            </a:r>
          </a:p>
          <a:p>
            <a:r>
              <a:rPr lang="kk-KZ" b="1">
                <a:solidFill>
                  <a:srgbClr val="1C1C1C"/>
                </a:solidFill>
              </a:rPr>
              <a:t>зауыттар бар</a:t>
            </a: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5867400" y="1628775"/>
            <a:ext cx="1727200" cy="4248150"/>
          </a:xfrm>
          <a:prstGeom prst="rect">
            <a:avLst/>
          </a:prstGeom>
          <a:solidFill>
            <a:srgbClr val="66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k-KZ" sz="1800" b="1" u="sng">
              <a:solidFill>
                <a:srgbClr val="1C1C1C"/>
              </a:solidFill>
            </a:endParaRPr>
          </a:p>
          <a:p>
            <a:r>
              <a:rPr lang="kk-KZ" sz="1800" b="1" u="sng">
                <a:solidFill>
                  <a:srgbClr val="1C1C1C"/>
                </a:solidFill>
              </a:rPr>
              <a:t>Тамақ</a:t>
            </a:r>
            <a:r>
              <a:rPr lang="kk-KZ" sz="1800">
                <a:solidFill>
                  <a:srgbClr val="1C1C1C"/>
                </a:solidFill>
              </a:rPr>
              <a:t> </a:t>
            </a:r>
          </a:p>
          <a:p>
            <a:r>
              <a:rPr lang="kk-KZ" b="1">
                <a:solidFill>
                  <a:srgbClr val="1C1C1C"/>
                </a:solidFill>
              </a:rPr>
              <a:t>(балық, ұн</a:t>
            </a:r>
          </a:p>
          <a:p>
            <a:r>
              <a:rPr lang="kk-KZ" b="1">
                <a:solidFill>
                  <a:srgbClr val="1C1C1C"/>
                </a:solidFill>
              </a:rPr>
              <a:t>тарту,нан пісіру,)</a:t>
            </a:r>
          </a:p>
          <a:p>
            <a:r>
              <a:rPr lang="kk-KZ" b="1">
                <a:solidFill>
                  <a:srgbClr val="1C1C1C"/>
                </a:solidFill>
              </a:rPr>
              <a:t>Атырау-балық </a:t>
            </a:r>
          </a:p>
          <a:p>
            <a:r>
              <a:rPr lang="kk-KZ" b="1">
                <a:solidFill>
                  <a:srgbClr val="1C1C1C"/>
                </a:solidFill>
              </a:rPr>
              <a:t>өндіру, өңдеу комб.</a:t>
            </a:r>
          </a:p>
          <a:p>
            <a:r>
              <a:rPr lang="kk-KZ" b="1">
                <a:solidFill>
                  <a:srgbClr val="1C1C1C"/>
                </a:solidFill>
              </a:rPr>
              <a:t>Баутино, Балықшы-</a:t>
            </a:r>
          </a:p>
          <a:p>
            <a:r>
              <a:rPr lang="kk-KZ" b="1">
                <a:solidFill>
                  <a:srgbClr val="1C1C1C"/>
                </a:solidFill>
              </a:rPr>
              <a:t>балық-консерві зау.</a:t>
            </a:r>
          </a:p>
          <a:p>
            <a:r>
              <a:rPr lang="kk-KZ" b="1">
                <a:solidFill>
                  <a:srgbClr val="1C1C1C"/>
                </a:solidFill>
              </a:rPr>
              <a:t>Батыс Қазақстан,</a:t>
            </a:r>
          </a:p>
          <a:p>
            <a:r>
              <a:rPr lang="kk-KZ" b="1">
                <a:solidFill>
                  <a:srgbClr val="1C1C1C"/>
                </a:solidFill>
              </a:rPr>
              <a:t>Ақтөбе-ұн тарту,</a:t>
            </a:r>
          </a:p>
          <a:p>
            <a:r>
              <a:rPr lang="kk-KZ" b="1">
                <a:solidFill>
                  <a:srgbClr val="1C1C1C"/>
                </a:solidFill>
              </a:rPr>
              <a:t>нан пісіру </a:t>
            </a:r>
          </a:p>
          <a:p>
            <a:r>
              <a:rPr lang="kk-KZ" b="1">
                <a:solidFill>
                  <a:srgbClr val="1C1C1C"/>
                </a:solidFill>
              </a:rPr>
              <a:t>кәсіпорындары бар</a:t>
            </a: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7740650" y="1628775"/>
            <a:ext cx="1403350" cy="4248150"/>
          </a:xfrm>
          <a:prstGeom prst="rect">
            <a:avLst/>
          </a:prstGeom>
          <a:solidFill>
            <a:srgbClr val="66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k-KZ" sz="1800" u="sng">
              <a:solidFill>
                <a:srgbClr val="1C1C1C"/>
              </a:solidFill>
            </a:endParaRPr>
          </a:p>
          <a:p>
            <a:r>
              <a:rPr lang="kk-KZ" sz="1800" b="1" u="sng">
                <a:solidFill>
                  <a:srgbClr val="1C1C1C"/>
                </a:solidFill>
              </a:rPr>
              <a:t>Жеңіл</a:t>
            </a:r>
            <a:r>
              <a:rPr lang="kk-KZ" b="1">
                <a:solidFill>
                  <a:srgbClr val="1C1C1C"/>
                </a:solidFill>
              </a:rPr>
              <a:t> </a:t>
            </a:r>
          </a:p>
          <a:p>
            <a:r>
              <a:rPr lang="kk-KZ" b="1">
                <a:solidFill>
                  <a:srgbClr val="1C1C1C"/>
                </a:solidFill>
              </a:rPr>
              <a:t>(тері-тон, киіз </a:t>
            </a:r>
          </a:p>
          <a:p>
            <a:r>
              <a:rPr lang="kk-KZ" b="1">
                <a:solidFill>
                  <a:srgbClr val="1C1C1C"/>
                </a:solidFill>
              </a:rPr>
              <a:t>басу,былғары, </a:t>
            </a:r>
          </a:p>
          <a:p>
            <a:r>
              <a:rPr lang="kk-KZ" b="1">
                <a:solidFill>
                  <a:srgbClr val="1C1C1C"/>
                </a:solidFill>
              </a:rPr>
              <a:t>аяқкиім, тігін тігу)</a:t>
            </a:r>
          </a:p>
          <a:p>
            <a:r>
              <a:rPr lang="kk-KZ" b="1">
                <a:solidFill>
                  <a:srgbClr val="1C1C1C"/>
                </a:solidFill>
              </a:rPr>
              <a:t>Орал-киіз </a:t>
            </a:r>
          </a:p>
          <a:p>
            <a:r>
              <a:rPr lang="kk-KZ" b="1">
                <a:solidFill>
                  <a:srgbClr val="1C1C1C"/>
                </a:solidFill>
              </a:rPr>
              <a:t>байпақ,тері </a:t>
            </a:r>
          </a:p>
          <a:p>
            <a:r>
              <a:rPr lang="kk-KZ" b="1">
                <a:solidFill>
                  <a:srgbClr val="1C1C1C"/>
                </a:solidFill>
              </a:rPr>
              <a:t>фабрикасы</a:t>
            </a:r>
          </a:p>
          <a:p>
            <a:r>
              <a:rPr lang="kk-KZ" b="1">
                <a:solidFill>
                  <a:srgbClr val="1C1C1C"/>
                </a:solidFill>
              </a:rPr>
              <a:t> жұмыс істейді.</a:t>
            </a: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 b="1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>
              <a:solidFill>
                <a:srgbClr val="1C1C1C"/>
              </a:solidFill>
            </a:endParaRPr>
          </a:p>
          <a:p>
            <a:endParaRPr lang="kk-KZ" sz="1800" u="sng">
              <a:solidFill>
                <a:srgbClr val="1C1C1C"/>
              </a:solidFill>
            </a:endParaRPr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 flipH="1">
            <a:off x="1116013" y="836613"/>
            <a:ext cx="2087562" cy="720725"/>
          </a:xfrm>
          <a:prstGeom prst="line">
            <a:avLst/>
          </a:prstGeom>
          <a:noFill/>
          <a:ln w="38100">
            <a:solidFill>
              <a:srgbClr val="1C1C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5795963" y="765175"/>
            <a:ext cx="2520950" cy="792163"/>
          </a:xfrm>
          <a:prstGeom prst="line">
            <a:avLst/>
          </a:prstGeom>
          <a:noFill/>
          <a:ln w="38100">
            <a:solidFill>
              <a:srgbClr val="1C1C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 flipH="1">
            <a:off x="2627313" y="1196975"/>
            <a:ext cx="649287" cy="431800"/>
          </a:xfrm>
          <a:prstGeom prst="line">
            <a:avLst/>
          </a:prstGeom>
          <a:noFill/>
          <a:ln w="38100">
            <a:solidFill>
              <a:srgbClr val="1C1C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4427538" y="1196975"/>
            <a:ext cx="0" cy="431800"/>
          </a:xfrm>
          <a:prstGeom prst="line">
            <a:avLst/>
          </a:prstGeom>
          <a:noFill/>
          <a:ln w="38100">
            <a:solidFill>
              <a:srgbClr val="1C1C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5651500" y="1196975"/>
            <a:ext cx="1081088" cy="431800"/>
          </a:xfrm>
          <a:prstGeom prst="line">
            <a:avLst/>
          </a:prstGeom>
          <a:noFill/>
          <a:ln w="38100">
            <a:solidFill>
              <a:srgbClr val="1C1C1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059113" y="260350"/>
            <a:ext cx="2808287" cy="936625"/>
          </a:xfrm>
          <a:prstGeom prst="flowChartPredefinedProcess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3348038" y="404813"/>
            <a:ext cx="21605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Көлік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250825" y="1989138"/>
            <a:ext cx="2160588" cy="1223962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b="1" dirty="0" smtClean="0">
                <a:solidFill>
                  <a:srgbClr val="1C1C1C"/>
                </a:solidFill>
              </a:rPr>
              <a:t>Теміржол</a:t>
            </a:r>
            <a:endParaRPr lang="ru-RU" sz="3200" b="1" dirty="0">
              <a:solidFill>
                <a:srgbClr val="1C1C1C"/>
              </a:solidFill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419475" y="1916113"/>
            <a:ext cx="1943100" cy="1296987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b="1">
                <a:solidFill>
                  <a:srgbClr val="1C1C1C"/>
                </a:solidFill>
              </a:rPr>
              <a:t>Қ ұб ы р</a:t>
            </a:r>
            <a:endParaRPr lang="ru-RU" sz="3200" b="1">
              <a:solidFill>
                <a:srgbClr val="1C1C1C"/>
              </a:solidFill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084888" y="1844675"/>
            <a:ext cx="2376487" cy="1296988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2800" b="1" dirty="0" smtClean="0">
                <a:solidFill>
                  <a:srgbClr val="1C1C1C"/>
                </a:solidFill>
              </a:rPr>
              <a:t>Автомобиль</a:t>
            </a:r>
            <a:endParaRPr lang="ru-RU" sz="2800" b="1" dirty="0">
              <a:solidFill>
                <a:srgbClr val="1C1C1C"/>
              </a:solidFill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95288" y="3860800"/>
            <a:ext cx="1800225" cy="1368425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b="1">
                <a:solidFill>
                  <a:srgbClr val="1C1C1C"/>
                </a:solidFill>
              </a:rPr>
              <a:t>Өзен</a:t>
            </a:r>
            <a:endParaRPr lang="ru-RU" sz="3200" b="1">
              <a:solidFill>
                <a:srgbClr val="1C1C1C"/>
              </a:solidFill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348038" y="3860800"/>
            <a:ext cx="2016125" cy="1296988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2800" b="1">
                <a:solidFill>
                  <a:srgbClr val="1C1C1C"/>
                </a:solidFill>
              </a:rPr>
              <a:t>Теңіз</a:t>
            </a:r>
            <a:endParaRPr lang="ru-RU" sz="2800" b="1">
              <a:solidFill>
                <a:srgbClr val="1C1C1C"/>
              </a:solidFill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6443663" y="3789363"/>
            <a:ext cx="2016125" cy="1296987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b="1">
                <a:solidFill>
                  <a:srgbClr val="1C1C1C"/>
                </a:solidFill>
              </a:rPr>
              <a:t>Ә у е</a:t>
            </a:r>
            <a:endParaRPr lang="ru-RU" sz="3200" b="1">
              <a:solidFill>
                <a:srgbClr val="1C1C1C"/>
              </a:solidFill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 rot="-1058994">
            <a:off x="6669088" y="142875"/>
            <a:ext cx="2411412" cy="4076700"/>
          </a:xfrm>
          <a:prstGeom prst="curvedLeftArrow">
            <a:avLst>
              <a:gd name="adj1" fmla="val 8328"/>
              <a:gd name="adj2" fmla="val 3858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 rot="573524" flipH="1">
            <a:off x="-79375" y="334963"/>
            <a:ext cx="2333625" cy="4075112"/>
          </a:xfrm>
          <a:prstGeom prst="curvedLeftArrow">
            <a:avLst>
              <a:gd name="adj1" fmla="val 10187"/>
              <a:gd name="adj2" fmla="val 39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 rot="600297" flipH="1">
            <a:off x="2627313" y="836613"/>
            <a:ext cx="1444625" cy="3911600"/>
          </a:xfrm>
          <a:prstGeom prst="curvedLeftArrow">
            <a:avLst>
              <a:gd name="adj1" fmla="val 15795"/>
              <a:gd name="adj2" fmla="val 6180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 rot="1519517" flipH="1">
            <a:off x="1473200" y="287338"/>
            <a:ext cx="1076325" cy="1976437"/>
          </a:xfrm>
          <a:prstGeom prst="curvedLeftArrow">
            <a:avLst>
              <a:gd name="adj1" fmla="val 18754"/>
              <a:gd name="adj2" fmla="val 4191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 rot="-2093689">
            <a:off x="6443663" y="260350"/>
            <a:ext cx="1084262" cy="1976438"/>
          </a:xfrm>
          <a:prstGeom prst="curvedLeftArrow">
            <a:avLst>
              <a:gd name="adj1" fmla="val 18617"/>
              <a:gd name="adj2" fmla="val 4160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4722813" y="1104900"/>
            <a:ext cx="785812" cy="1065213"/>
          </a:xfrm>
          <a:prstGeom prst="curvedLeftArrow">
            <a:avLst>
              <a:gd name="adj1" fmla="val 13844"/>
              <a:gd name="adj2" fmla="val 3093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2916238" y="260350"/>
            <a:ext cx="3887787" cy="1052513"/>
          </a:xfrm>
          <a:prstGeom prst="bevel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33845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Ауыл шаруашылығы</a:t>
            </a:r>
          </a:p>
        </p:txBody>
      </p:sp>
      <p:pic>
        <p:nvPicPr>
          <p:cNvPr id="19464" name="Picture 8" descr="карт 64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3284538"/>
            <a:ext cx="3240088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68313" y="2276475"/>
            <a:ext cx="3167062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kk-KZ" sz="2000" b="1"/>
          </a:p>
          <a:p>
            <a:pPr algn="l">
              <a:spcBef>
                <a:spcPct val="50000"/>
              </a:spcBef>
            </a:pPr>
            <a:r>
              <a:rPr lang="kk-KZ" sz="2000" b="1"/>
              <a:t>Мал- (жетекші саласы)</a:t>
            </a:r>
            <a:endParaRPr lang="ru-RU" sz="2000" b="1"/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5148263" y="3068638"/>
            <a:ext cx="3744912" cy="2447925"/>
          </a:xfrm>
          <a:prstGeom prst="flowChartMultidocumen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>
                <a:solidFill>
                  <a:srgbClr val="1C1C1C"/>
                </a:solidFill>
              </a:rPr>
              <a:t>(жаздық бидай, тары, арпа </a:t>
            </a:r>
          </a:p>
          <a:p>
            <a:r>
              <a:rPr lang="kk-KZ" sz="1800">
                <a:solidFill>
                  <a:srgbClr val="1C1C1C"/>
                </a:solidFill>
              </a:rPr>
              <a:t>дақылдары, қант қызылшасы</a:t>
            </a:r>
          </a:p>
          <a:p>
            <a:r>
              <a:rPr lang="kk-KZ" sz="1800">
                <a:solidFill>
                  <a:srgbClr val="1C1C1C"/>
                </a:solidFill>
              </a:rPr>
              <a:t> және  күнбағыс)</a:t>
            </a:r>
          </a:p>
          <a:p>
            <a:r>
              <a:rPr lang="kk-KZ" sz="1800">
                <a:solidFill>
                  <a:srgbClr val="1C1C1C"/>
                </a:solidFill>
              </a:rPr>
              <a:t>Тары- Ақтөбе</a:t>
            </a:r>
          </a:p>
          <a:p>
            <a:r>
              <a:rPr lang="kk-KZ" sz="1800">
                <a:solidFill>
                  <a:srgbClr val="1C1C1C"/>
                </a:solidFill>
              </a:rPr>
              <a:t>Жаздық бидай – Батыс </a:t>
            </a:r>
          </a:p>
          <a:p>
            <a:r>
              <a:rPr lang="kk-KZ" sz="1800">
                <a:solidFill>
                  <a:srgbClr val="1C1C1C"/>
                </a:solidFill>
              </a:rPr>
              <a:t>Қазақстан,</a:t>
            </a:r>
          </a:p>
          <a:p>
            <a:r>
              <a:rPr lang="kk-KZ" sz="1800">
                <a:solidFill>
                  <a:srgbClr val="1C1C1C"/>
                </a:solidFill>
              </a:rPr>
              <a:t>Ақтөбе облыстарында</a:t>
            </a:r>
          </a:p>
          <a:p>
            <a:endParaRPr lang="ru-RU" sz="1800">
              <a:solidFill>
                <a:srgbClr val="1C1C1C"/>
              </a:solidFill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5292725" y="2636838"/>
            <a:ext cx="33829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kk-KZ" sz="1800"/>
              <a:t>           </a:t>
            </a:r>
            <a:r>
              <a:rPr lang="kk-KZ" sz="2000" b="1"/>
              <a:t>Егіншілік</a:t>
            </a:r>
            <a:endParaRPr lang="ru-RU" sz="2000" b="1"/>
          </a:p>
        </p:txBody>
      </p:sp>
      <p:graphicFrame>
        <p:nvGraphicFramePr>
          <p:cNvPr id="19468" name="Object 12"/>
          <p:cNvGraphicFramePr>
            <a:graphicFrameLocks noChangeAspect="1"/>
          </p:cNvGraphicFramePr>
          <p:nvPr>
            <p:ph sz="half" idx="1"/>
          </p:nvPr>
        </p:nvGraphicFramePr>
        <p:xfrm>
          <a:off x="468313" y="2687638"/>
          <a:ext cx="4297362" cy="3621087"/>
        </p:xfrm>
        <a:graphic>
          <a:graphicData uri="http://schemas.openxmlformats.org/presentationml/2006/ole">
            <p:oleObj spid="_x0000_s60418" name="Диаграмма" r:id="rId4" imgW="6096000" imgH="4076700" progId="MSGraph.Chart.8">
              <p:embed followColorScheme="full"/>
            </p:oleObj>
          </a:graphicData>
        </a:graphic>
      </p:graphicFrame>
      <p:graphicFrame>
        <p:nvGraphicFramePr>
          <p:cNvPr id="19470" name="Object 14"/>
          <p:cNvGraphicFramePr>
            <a:graphicFrameLocks noChangeAspect="1"/>
          </p:cNvGraphicFramePr>
          <p:nvPr>
            <p:ph sz="half" idx="2"/>
          </p:nvPr>
        </p:nvGraphicFramePr>
        <p:xfrm>
          <a:off x="4916488" y="2686050"/>
          <a:ext cx="4551362" cy="3335338"/>
        </p:xfrm>
        <a:graphic>
          <a:graphicData uri="http://schemas.openxmlformats.org/presentationml/2006/ole">
            <p:oleObj spid="_x0000_s60419" name="Диаграмма" r:id="rId5" imgW="6096000" imgH="4076700" progId="MSGraph.Chart.8">
              <p:embed followColorScheme="full"/>
            </p:oleObj>
          </a:graphicData>
        </a:graphic>
      </p:graphicFrame>
      <p:sp>
        <p:nvSpPr>
          <p:cNvPr id="19473" name="AutoShape 17"/>
          <p:cNvSpPr>
            <a:spLocks noChangeArrowheads="1"/>
          </p:cNvSpPr>
          <p:nvPr/>
        </p:nvSpPr>
        <p:spPr bwMode="auto">
          <a:xfrm>
            <a:off x="539750" y="476250"/>
            <a:ext cx="2303463" cy="2520950"/>
          </a:xfrm>
          <a:prstGeom prst="curvedRightArrow">
            <a:avLst>
              <a:gd name="adj1" fmla="val 10285"/>
              <a:gd name="adj2" fmla="val 4377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>
            <a:off x="6877050" y="476250"/>
            <a:ext cx="1727200" cy="2592388"/>
          </a:xfrm>
          <a:prstGeom prst="curvedLeftArrow">
            <a:avLst>
              <a:gd name="adj1" fmla="val 13182"/>
              <a:gd name="adj2" fmla="val 432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Кері    байланыс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905000"/>
            <a:ext cx="9144000" cy="4191000"/>
          </a:xfrm>
        </p:spPr>
        <p:txBody>
          <a:bodyPr/>
          <a:lstStyle/>
          <a:p>
            <a:r>
              <a:rPr lang="kk-KZ" dirty="0" smtClean="0"/>
              <a:t>«Бағдаршам» ойыны арқылы жүзеге асырылады, яғни оқушылар алдарында жатқан бағдаршам түстерін таңдай отырып сабақты түсінген , түсінбегендерін көрсетеді. Мұндағы қызыл түс сабақты мүлдем түсінбедім дегенді, сары түс жартылай түсіндім дегенді, ал жасыл түс толық түсіндім дегенді білдіреді.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469881"/>
          </a:xfrm>
        </p:spPr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Бағалау бетшесі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-3" y="930625"/>
          <a:ext cx="9144002" cy="3179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17"/>
                <a:gridCol w="1143008"/>
                <a:gridCol w="1214446"/>
                <a:gridCol w="1428760"/>
                <a:gridCol w="1428760"/>
                <a:gridCol w="1408325"/>
                <a:gridCol w="1306286"/>
              </a:tblGrid>
              <a:tr h="12222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Топ мүшелері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Ашық сұрақтар</a:t>
                      </a:r>
                      <a:r>
                        <a:rPr lang="kk-KZ" sz="12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ұпай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Мәтінді  меңгерту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ұпай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Презентация «Экономика»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ұпай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Постер қорғау «Экология»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ұпай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Эссе: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«Егер мен...»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ұпай</a:t>
                      </a:r>
                      <a:endParaRPr lang="ru-RU" sz="20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Қорытынды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15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5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15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5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5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ChangeAspect="1"/>
          </p:cNvGraphicFramePr>
          <p:nvPr>
            <p:ph sz="half" idx="2"/>
          </p:nvPr>
        </p:nvGraphicFramePr>
        <p:xfrm>
          <a:off x="9696450" y="5314950"/>
          <a:ext cx="476250" cy="171450"/>
        </p:xfrm>
        <a:graphic>
          <a:graphicData uri="http://schemas.openxmlformats.org/presentationml/2006/ole">
            <p:oleObj spid="_x0000_s61442" name="Диаграмма" r:id="rId3" imgW="476335" imgH="171430" progId="MSGraph.Chart.8">
              <p:embed followColorScheme="full"/>
            </p:oleObj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4429131"/>
          <a:ext cx="8001057" cy="228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/>
                <a:gridCol w="2667019"/>
                <a:gridCol w="2667019"/>
              </a:tblGrid>
              <a:tr h="442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Ұпай саны</a:t>
                      </a:r>
                      <a:endParaRPr lang="ru-RU" sz="28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«Баға»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2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30-26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«5»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100%-</a:t>
                      </a: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2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25-21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%-67%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2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20-16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66%-</a:t>
                      </a: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r>
                        <a:rPr lang="en-US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2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15-0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280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r>
                        <a:rPr lang="en-US" sz="28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%-0%</a:t>
                      </a:r>
                      <a:endParaRPr lang="ru-RU" sz="28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Үй тапсырмасы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7377138" cy="4191000"/>
          </a:xfrm>
        </p:spPr>
        <p:txBody>
          <a:bodyPr/>
          <a:lstStyle/>
          <a:p>
            <a:r>
              <a:rPr lang="kk-KZ" sz="3600" dirty="0" smtClean="0"/>
              <a:t>Мәтінді оқу. Тест   құрастыру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357430"/>
            <a:ext cx="78581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/>
              <a:t>Батыс Қазақстан экономикалық ауданында экономикалық - экологиялық проблемалар бар дегенді қалай түсінесіз?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3200" dirty="0" smtClean="0">
                <a:solidFill>
                  <a:schemeClr val="bg1">
                    <a:lumMod val="50000"/>
                  </a:schemeClr>
                </a:solidFill>
              </a:rPr>
              <a:t>Батыс Қазақстанның экономикалық және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k-KZ" sz="3200" dirty="0" smtClean="0">
                <a:solidFill>
                  <a:schemeClr val="bg1">
                    <a:lumMod val="50000"/>
                  </a:schemeClr>
                </a:solidFill>
              </a:rPr>
              <a:t> экологиялық проблемалары</a:t>
            </a:r>
            <a:endParaRPr lang="ru-RU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>
            <a:off x="1763713" y="908050"/>
            <a:ext cx="5616575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Сабақтың тақырыбы:</a:t>
            </a:r>
          </a:p>
        </p:txBody>
      </p:sp>
      <p:sp>
        <p:nvSpPr>
          <p:cNvPr id="7179" name="WordArt 11"/>
          <p:cNvSpPr>
            <a:spLocks noChangeArrowheads="1" noChangeShapeType="1" noTextEdit="1"/>
          </p:cNvSpPr>
          <p:nvPr/>
        </p:nvSpPr>
        <p:spPr bwMode="auto">
          <a:xfrm>
            <a:off x="1476375" y="2565400"/>
            <a:ext cx="6551613" cy="2159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kk-KZ" sz="3600" dirty="0" smtClean="0"/>
              <a:t>.</a:t>
            </a:r>
            <a:endParaRPr lang="ru-RU" sz="3600" dirty="0" smtClean="0"/>
          </a:p>
          <a:p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endParaRPr lang="ru-RU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33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66FF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481762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Сабақтың мақсаты: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468313" y="1844675"/>
            <a:ext cx="2303462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kk-KZ" sz="2000" kern="10" dirty="0" smtClean="0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Б</a:t>
            </a:r>
            <a:r>
              <a:rPr lang="ru-RU" sz="2000" kern="10" dirty="0" err="1" smtClean="0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ілімділігі</a:t>
            </a:r>
            <a:r>
              <a:rPr lang="ru-RU" sz="2000" kern="10" dirty="0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2714612" y="1484313"/>
            <a:ext cx="6072230" cy="1223962"/>
          </a:xfrm>
          <a:prstGeom prst="flowChartAlternateProcess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Батыс Қазақстанның экономикалық және экологиялық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проблемалары  және оларды жоюдың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маңызы  туралы білім    қалыптастыру.</a:t>
            </a:r>
            <a:endParaRPr lang="ru-RU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ru-RU" sz="1800" b="1" dirty="0">
              <a:solidFill>
                <a:srgbClr val="FF3300"/>
              </a:solidFill>
            </a:endParaRP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468313" y="3213100"/>
            <a:ext cx="2303462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Т</a:t>
            </a:r>
            <a:r>
              <a:rPr lang="ru-RU" sz="2000" kern="10" dirty="0" err="1" smtClean="0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әрбиелігі</a:t>
            </a:r>
            <a:r>
              <a:rPr lang="ru-RU" sz="2000" kern="10" dirty="0" err="1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:</a:t>
            </a:r>
            <a:endParaRPr lang="ru-RU" sz="2000" kern="10" dirty="0">
              <a:ln w="9525">
                <a:solidFill>
                  <a:srgbClr val="FF66CC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468313" y="4797425"/>
            <a:ext cx="2303462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Д</a:t>
            </a:r>
            <a:r>
              <a:rPr lang="ru-RU" sz="2000" kern="10" dirty="0" err="1" smtClean="0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амытушылығы</a:t>
            </a:r>
            <a:r>
              <a:rPr lang="ru-RU" sz="2000" kern="10" dirty="0" err="1">
                <a:ln w="9525">
                  <a:solidFill>
                    <a:srgbClr val="FF66CC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:</a:t>
            </a:r>
            <a:endParaRPr lang="ru-RU" sz="2000" kern="10" dirty="0">
              <a:ln w="9525">
                <a:solidFill>
                  <a:srgbClr val="FF66CC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2714612" y="2924175"/>
            <a:ext cx="6072230" cy="122555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800" b="1" dirty="0">
              <a:solidFill>
                <a:srgbClr val="FF3300"/>
              </a:solidFill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2916238" y="4437063"/>
            <a:ext cx="5799166" cy="1296987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Өз бетімен жұмыс істеуге, өзін -өзі бағалауға, </a:t>
            </a:r>
          </a:p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жауапкершілікке, ынтымақтастыққа, уақыт</a:t>
            </a:r>
          </a:p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 үнемдеуге  тәрбиелеу. Географиялық </a:t>
            </a:r>
          </a:p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мәдениетке тарту.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714612" y="2928934"/>
            <a:ext cx="61436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Заман талабына сай жалпы  интеллектуалдық дағды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 біліктерін қалыптастыру; Ойлау есте сақтау,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зерттеу,   көру қабілеттерін дамыту.</a:t>
            </a:r>
            <a:endParaRPr kumimoji="0" lang="kk-KZ" sz="3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-1928858" y="0"/>
            <a:ext cx="14859104" cy="68580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611188" y="1196975"/>
            <a:ext cx="244792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Сабақтың әдісі: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348038" y="981075"/>
            <a:ext cx="8439200" cy="935038"/>
          </a:xfrm>
          <a:prstGeom prst="rect">
            <a:avLst/>
          </a:prstGeom>
          <a:solidFill>
            <a:srgbClr val="FF66CC"/>
          </a:solidFill>
          <a:ln w="38100">
            <a:solidFill>
              <a:schemeClr val="tx1"/>
            </a:solidFill>
            <a:prstDash val="lg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2400" b="1" dirty="0" smtClean="0"/>
              <a:t>Блум таксономиясы арқылы жаңа сабақты меңгерту</a:t>
            </a:r>
            <a:endParaRPr lang="ru-RU" sz="2400" b="1" dirty="0"/>
          </a:p>
        </p:txBody>
      </p:sp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684213" y="2924175"/>
            <a:ext cx="2447925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Сабақтың түрі:</a:t>
            </a:r>
          </a:p>
        </p:txBody>
      </p:sp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755650" y="4652963"/>
            <a:ext cx="2447925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Көрнекілігі: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348038" y="2708275"/>
            <a:ext cx="8439200" cy="936625"/>
          </a:xfrm>
          <a:prstGeom prst="rect">
            <a:avLst/>
          </a:prstGeom>
          <a:solidFill>
            <a:srgbClr val="FF66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2400" b="1" dirty="0" smtClean="0"/>
              <a:t>Жаңа сабақ</a:t>
            </a:r>
            <a:endParaRPr lang="ru-RU" sz="2400" b="1" dirty="0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143240" y="4508500"/>
            <a:ext cx="8786874" cy="1081088"/>
          </a:xfrm>
          <a:prstGeom prst="rect">
            <a:avLst/>
          </a:prstGeom>
          <a:solidFill>
            <a:srgbClr val="FF66CC"/>
          </a:solidFill>
          <a:ln w="3810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2400" dirty="0" smtClean="0"/>
              <a:t>Оқулық, карта, атлас, маркер,  постер, интернет ресурс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66FF99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116013" y="0"/>
            <a:ext cx="6553200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 err="1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Сабақтың жүру барысы</a:t>
            </a:r>
            <a:r>
              <a:rPr lang="ru-RU" sz="3600" kern="10" dirty="0">
                <a:ln w="9525">
                  <a:solidFill>
                    <a:srgbClr val="3399FF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395288" y="836613"/>
            <a:ext cx="2879725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Ұйымдастыру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99"/>
              </a:solidFill>
              <a:latin typeface="Times New Roman"/>
              <a:cs typeface="Times New Roman"/>
            </a:endParaRPr>
          </a:p>
        </p:txBody>
      </p:sp>
      <p:sp>
        <p:nvSpPr>
          <p:cNvPr id="10248" name="WordArt 8"/>
          <p:cNvSpPr>
            <a:spLocks noChangeArrowheads="1" noChangeShapeType="1" noTextEdit="1"/>
          </p:cNvSpPr>
          <p:nvPr/>
        </p:nvSpPr>
        <p:spPr bwMode="auto">
          <a:xfrm>
            <a:off x="395288" y="1412875"/>
            <a:ext cx="2952750" cy="5762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000" kern="10" dirty="0" err="1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Білу</a:t>
            </a:r>
            <a:endParaRPr lang="ru-RU" sz="10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  <p:sp>
        <p:nvSpPr>
          <p:cNvPr id="10249" name="WordArt 9"/>
          <p:cNvSpPr>
            <a:spLocks noChangeArrowheads="1" noChangeShapeType="1" noTextEdit="1"/>
          </p:cNvSpPr>
          <p:nvPr/>
        </p:nvSpPr>
        <p:spPr bwMode="auto">
          <a:xfrm>
            <a:off x="323850" y="3141663"/>
            <a:ext cx="280828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Қолдану</a:t>
            </a:r>
            <a:endParaRPr lang="ru-RU" sz="20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3143240" y="765175"/>
            <a:ext cx="6000760" cy="647700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600" b="1" dirty="0" smtClean="0">
                <a:solidFill>
                  <a:srgbClr val="1C1C1C"/>
                </a:solidFill>
              </a:rPr>
              <a:t>Оқушылардың </a:t>
            </a:r>
            <a:r>
              <a:rPr lang="kk-KZ" sz="1600" b="1" dirty="0">
                <a:solidFill>
                  <a:srgbClr val="1C1C1C"/>
                </a:solidFill>
              </a:rPr>
              <a:t>с</a:t>
            </a:r>
            <a:r>
              <a:rPr lang="kk-KZ" sz="1600" b="1" dirty="0" smtClean="0">
                <a:solidFill>
                  <a:srgbClr val="1C1C1C"/>
                </a:solidFill>
              </a:rPr>
              <a:t>абаққа  </a:t>
            </a:r>
            <a:r>
              <a:rPr lang="kk-KZ" sz="1600" b="1" dirty="0">
                <a:solidFill>
                  <a:srgbClr val="1C1C1C"/>
                </a:solidFill>
              </a:rPr>
              <a:t>даярлығын </a:t>
            </a:r>
            <a:r>
              <a:rPr lang="kk-KZ" sz="1600" b="1" dirty="0" smtClean="0">
                <a:solidFill>
                  <a:srgbClr val="1C1C1C"/>
                </a:solidFill>
              </a:rPr>
              <a:t>тексеру,топқа бөлу</a:t>
            </a:r>
            <a:endParaRPr lang="ru-RU" sz="1600" b="1" dirty="0">
              <a:solidFill>
                <a:srgbClr val="1C1C1C"/>
              </a:solidFill>
            </a:endParaRPr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3143240" y="1484313"/>
            <a:ext cx="6000759" cy="647700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k-KZ" sz="1800" b="1" dirty="0">
              <a:solidFill>
                <a:srgbClr val="1C1C1C"/>
              </a:solidFill>
            </a:endParaRPr>
          </a:p>
          <a:p>
            <a:r>
              <a:rPr lang="kk-KZ" sz="1800" b="1" dirty="0" smtClean="0">
                <a:solidFill>
                  <a:schemeClr val="bg1">
                    <a:lumMod val="50000"/>
                  </a:schemeClr>
                </a:solidFill>
              </a:rPr>
              <a:t>Ашық сұрақтар</a:t>
            </a:r>
            <a:endParaRPr lang="ru-RU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3214678" y="3000372"/>
            <a:ext cx="5929322" cy="576263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  «Экономика» презентациясын құрастыру</a:t>
            </a:r>
            <a:endParaRPr lang="ru-RU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>
            <a:off x="3214678" y="2205038"/>
            <a:ext cx="5929322" cy="647700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b="1" dirty="0">
                <a:solidFill>
                  <a:srgbClr val="1C1C1C"/>
                </a:solidFill>
              </a:rPr>
              <a:t>Жаңа тақырыпты </a:t>
            </a:r>
            <a:r>
              <a:rPr lang="kk-KZ" sz="1800" b="1" dirty="0" smtClean="0">
                <a:solidFill>
                  <a:srgbClr val="1C1C1C"/>
                </a:solidFill>
              </a:rPr>
              <a:t>видеороликтер мен оқулықты</a:t>
            </a:r>
            <a:endParaRPr lang="kk-KZ" sz="1800" b="1" dirty="0">
              <a:solidFill>
                <a:srgbClr val="1C1C1C"/>
              </a:solidFill>
            </a:endParaRPr>
          </a:p>
          <a:p>
            <a:r>
              <a:rPr lang="kk-KZ" sz="1800" b="1" dirty="0">
                <a:solidFill>
                  <a:srgbClr val="1C1C1C"/>
                </a:solidFill>
              </a:rPr>
              <a:t>пайдалана отырып түсіндіру</a:t>
            </a:r>
            <a:endParaRPr lang="ru-RU" sz="1800" b="1" dirty="0">
              <a:solidFill>
                <a:srgbClr val="1C1C1C"/>
              </a:solidFill>
            </a:endParaRPr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3214678" y="3789363"/>
            <a:ext cx="5929322" cy="720725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dirty="0" smtClean="0">
                <a:solidFill>
                  <a:schemeClr val="bg1">
                    <a:lumMod val="50000"/>
                  </a:schemeClr>
                </a:solidFill>
              </a:rPr>
              <a:t>«Экология»  тақырыбында постер қорғау</a:t>
            </a:r>
            <a:endParaRPr lang="ru-RU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60" name="WordArt 20"/>
          <p:cNvSpPr>
            <a:spLocks noChangeArrowheads="1" noChangeShapeType="1" noTextEdit="1"/>
          </p:cNvSpPr>
          <p:nvPr/>
        </p:nvSpPr>
        <p:spPr bwMode="auto">
          <a:xfrm>
            <a:off x="250825" y="4868863"/>
            <a:ext cx="2808288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Жинақтау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99"/>
              </a:solidFill>
              <a:latin typeface="Times New Roman"/>
              <a:cs typeface="Times New Roman"/>
            </a:endParaRPr>
          </a:p>
        </p:txBody>
      </p:sp>
      <p:sp>
        <p:nvSpPr>
          <p:cNvPr id="10261" name="WordArt 21"/>
          <p:cNvSpPr>
            <a:spLocks noChangeArrowheads="1" noChangeShapeType="1" noTextEdit="1"/>
          </p:cNvSpPr>
          <p:nvPr/>
        </p:nvSpPr>
        <p:spPr bwMode="auto">
          <a:xfrm>
            <a:off x="250825" y="5734050"/>
            <a:ext cx="2954338" cy="5032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Бағалау;Үйге </a:t>
            </a:r>
            <a:r>
              <a:rPr lang="ru-RU" sz="20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Times New Roman"/>
                <a:cs typeface="Times New Roman"/>
              </a:rPr>
              <a:t>тапсырма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99"/>
              </a:solidFill>
              <a:latin typeface="Times New Roman"/>
              <a:cs typeface="Times New Roman"/>
            </a:endParaRPr>
          </a:p>
        </p:txBody>
      </p:sp>
      <p:sp>
        <p:nvSpPr>
          <p:cNvPr id="10262" name="AutoShape 22"/>
          <p:cNvSpPr>
            <a:spLocks noChangeArrowheads="1"/>
          </p:cNvSpPr>
          <p:nvPr/>
        </p:nvSpPr>
        <p:spPr bwMode="auto">
          <a:xfrm>
            <a:off x="3286116" y="4714884"/>
            <a:ext cx="5857884" cy="649288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b="1" dirty="0" smtClean="0">
                <a:solidFill>
                  <a:schemeClr val="bg1">
                    <a:lumMod val="50000"/>
                  </a:schemeClr>
                </a:solidFill>
              </a:rPr>
              <a:t>Эссе:   «Егер мен...»</a:t>
            </a:r>
            <a:endParaRPr lang="ru-RU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63" name="AutoShape 23"/>
          <p:cNvSpPr>
            <a:spLocks noChangeArrowheads="1"/>
          </p:cNvSpPr>
          <p:nvPr/>
        </p:nvSpPr>
        <p:spPr bwMode="auto">
          <a:xfrm>
            <a:off x="3286116" y="5589588"/>
            <a:ext cx="5857884" cy="935037"/>
          </a:xfrm>
          <a:prstGeom prst="flowChartPredefinedProcess">
            <a:avLst/>
          </a:pr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kk-KZ" sz="1800" b="1" dirty="0" smtClean="0">
                <a:solidFill>
                  <a:srgbClr val="1C1C1C"/>
                </a:solidFill>
              </a:rPr>
              <a:t>Мәтінді оқу, тест құрастыру</a:t>
            </a:r>
            <a:endParaRPr lang="ru-RU" sz="1800" b="1" dirty="0">
              <a:solidFill>
                <a:srgbClr val="1C1C1C"/>
              </a:solidFill>
            </a:endParaRPr>
          </a:p>
        </p:txBody>
      </p:sp>
      <p:sp>
        <p:nvSpPr>
          <p:cNvPr id="10264" name="WordArt 24"/>
          <p:cNvSpPr>
            <a:spLocks noChangeArrowheads="1" noChangeShapeType="1" noTextEdit="1"/>
          </p:cNvSpPr>
          <p:nvPr/>
        </p:nvSpPr>
        <p:spPr bwMode="auto">
          <a:xfrm>
            <a:off x="323850" y="2205038"/>
            <a:ext cx="2879725" cy="504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Түсіну</a:t>
            </a:r>
            <a:endParaRPr lang="ru-RU" sz="20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  <p:sp>
        <p:nvSpPr>
          <p:cNvPr id="10265" name="WordArt 25"/>
          <p:cNvSpPr>
            <a:spLocks noChangeArrowheads="1" noChangeShapeType="1" noTextEdit="1"/>
          </p:cNvSpPr>
          <p:nvPr/>
        </p:nvSpPr>
        <p:spPr bwMode="auto">
          <a:xfrm>
            <a:off x="323850" y="3860800"/>
            <a:ext cx="2962266" cy="504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 dirty="0" err="1" smtClean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Times New Roman"/>
                <a:cs typeface="Times New Roman"/>
              </a:rPr>
              <a:t>Талдау</a:t>
            </a:r>
            <a:endParaRPr lang="ru-RU" sz="20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66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Ойқозғау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357298"/>
            <a:ext cx="9429784" cy="4738702"/>
          </a:xfrm>
        </p:spPr>
        <p:txBody>
          <a:bodyPr/>
          <a:lstStyle/>
          <a:p>
            <a:r>
              <a:rPr lang="kk-KZ" sz="2800" dirty="0" smtClean="0"/>
              <a:t>1.Батыс </a:t>
            </a:r>
            <a:r>
              <a:rPr lang="kk-KZ" sz="2800" dirty="0" smtClean="0"/>
              <a:t>Қазақстан экономикалық ауданында экономикалық - экологиялық проблемалар бар дегенді қалай түсінесіз?</a:t>
            </a:r>
            <a:endParaRPr lang="ru-RU" sz="2800" dirty="0" smtClean="0"/>
          </a:p>
          <a:p>
            <a:r>
              <a:rPr lang="ru-RU" sz="2800" dirty="0" smtClean="0"/>
              <a:t>2</a:t>
            </a:r>
            <a:r>
              <a:rPr lang="kk-KZ" sz="2800" dirty="0" smtClean="0"/>
              <a:t>.Экологиялық және экономикалық  проблемалар қалай туындайды?</a:t>
            </a:r>
            <a:endParaRPr lang="ru-RU" sz="2800" dirty="0" smtClean="0"/>
          </a:p>
          <a:p>
            <a:r>
              <a:rPr lang="kk-KZ" sz="2800" dirty="0" smtClean="0"/>
              <a:t>3.Экологиялық және экономикалық проблемаларсыз дамыған елдер қатарына қосылуға болама?</a:t>
            </a:r>
            <a:endParaRPr lang="ru-RU" sz="2800" dirty="0" smtClean="0"/>
          </a:p>
          <a:p>
            <a:r>
              <a:rPr lang="kk-KZ" sz="2800" dirty="0" smtClean="0"/>
              <a:t>4.Экологиялық және экономикалық проблемаларды жоюға бола ма?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Мәтінді меңгерту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4191000"/>
          </a:xfrm>
        </p:spPr>
        <p:txBody>
          <a:bodyPr/>
          <a:lstStyle/>
          <a:p>
            <a:pPr lvl="0"/>
            <a:r>
              <a:rPr lang="kk-KZ" dirty="0" smtClean="0"/>
              <a:t>1. Экономикалық-экологиялық проблемалар</a:t>
            </a:r>
            <a:endParaRPr lang="ru-RU" dirty="0" smtClean="0"/>
          </a:p>
          <a:p>
            <a:pPr lvl="0"/>
            <a:r>
              <a:rPr lang="kk-KZ" dirty="0" smtClean="0"/>
              <a:t>2. Экономикалық-экологиялық проблемалар</a:t>
            </a:r>
            <a:endParaRPr lang="ru-RU" dirty="0" smtClean="0"/>
          </a:p>
          <a:p>
            <a:r>
              <a:rPr lang="kk-KZ" dirty="0" smtClean="0"/>
              <a:t>3. Табиғат байлықтарын пайдалану және қоршаған ортаны қорғау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85175" cy="1247796"/>
          </a:xfrm>
        </p:spPr>
        <p:txBody>
          <a:bodyPr/>
          <a:lstStyle/>
          <a:p>
            <a:pPr algn="ctr"/>
            <a:r>
              <a:rPr lang="kk-KZ" sz="3600" dirty="0" smtClean="0"/>
              <a:t/>
            </a:r>
            <a:br>
              <a:rPr lang="kk-KZ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57364"/>
            <a:ext cx="8007350" cy="4238636"/>
          </a:xfrm>
        </p:spPr>
        <p:txBody>
          <a:bodyPr/>
          <a:lstStyle/>
          <a:p>
            <a:pPr algn="ctr"/>
            <a:r>
              <a:rPr lang="kk-KZ" sz="4400" dirty="0" smtClean="0"/>
              <a:t>“Экономика”</a:t>
            </a:r>
            <a:br>
              <a:rPr lang="kk-KZ" sz="4400" dirty="0" smtClean="0"/>
            </a:br>
            <a:r>
              <a:rPr lang="kk-KZ" sz="4400" dirty="0" smtClean="0"/>
              <a:t> </a:t>
            </a:r>
            <a:r>
              <a:rPr lang="kk-KZ" sz="4800" dirty="0" smtClean="0"/>
              <a:t>презентация    жасау</a:t>
            </a:r>
            <a:endParaRPr lang="ru-RU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494</TotalTime>
  <Words>564</Words>
  <Application>Microsoft Office PowerPoint</Application>
  <PresentationFormat>Экран (4:3)</PresentationFormat>
  <Paragraphs>195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Трава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Ойқозғау</vt:lpstr>
      <vt:lpstr>Мәтінді меңгерту</vt:lpstr>
      <vt:lpstr> </vt:lpstr>
      <vt:lpstr>Постер қорғау </vt:lpstr>
      <vt:lpstr>Эссе</vt:lpstr>
      <vt:lpstr>Слайд 12</vt:lpstr>
      <vt:lpstr>Слайд 13</vt:lpstr>
      <vt:lpstr>Слайд 14</vt:lpstr>
      <vt:lpstr>Кері    байланыс</vt:lpstr>
      <vt:lpstr>Бағалау бетшесі</vt:lpstr>
      <vt:lpstr>Үй тапсырмасы</vt:lpstr>
    </vt:vector>
  </TitlesOfParts>
  <Company>Reanimator 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</dc:creator>
  <cp:lastModifiedBy>User</cp:lastModifiedBy>
  <cp:revision>85</cp:revision>
  <dcterms:created xsi:type="dcterms:W3CDTF">2010-03-06T08:29:21Z</dcterms:created>
  <dcterms:modified xsi:type="dcterms:W3CDTF">2014-03-12T03:09:34Z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711101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D5.0.5</vt:lpwstr>
  </property>
</Properties>
</file>