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92"/>
  </p:notesMasterIdLst>
  <p:sldIdLst>
    <p:sldId id="256" r:id="rId2"/>
    <p:sldId id="355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7" r:id="rId15"/>
    <p:sldId id="271" r:id="rId16"/>
    <p:sldId id="278" r:id="rId17"/>
    <p:sldId id="272" r:id="rId18"/>
    <p:sldId id="281" r:id="rId19"/>
    <p:sldId id="273" r:id="rId20"/>
    <p:sldId id="280" r:id="rId21"/>
    <p:sldId id="274" r:id="rId22"/>
    <p:sldId id="282" r:id="rId23"/>
    <p:sldId id="275" r:id="rId24"/>
    <p:sldId id="288" r:id="rId25"/>
    <p:sldId id="287" r:id="rId26"/>
    <p:sldId id="289" r:id="rId27"/>
    <p:sldId id="286" r:id="rId28"/>
    <p:sldId id="290" r:id="rId29"/>
    <p:sldId id="285" r:id="rId30"/>
    <p:sldId id="291" r:id="rId31"/>
    <p:sldId id="284" r:id="rId32"/>
    <p:sldId id="292" r:id="rId33"/>
    <p:sldId id="283" r:id="rId34"/>
    <p:sldId id="306" r:id="rId35"/>
    <p:sldId id="305" r:id="rId36"/>
    <p:sldId id="307" r:id="rId37"/>
    <p:sldId id="304" r:id="rId38"/>
    <p:sldId id="308" r:id="rId39"/>
    <p:sldId id="303" r:id="rId40"/>
    <p:sldId id="309" r:id="rId41"/>
    <p:sldId id="302" r:id="rId42"/>
    <p:sldId id="310" r:id="rId43"/>
    <p:sldId id="301" r:id="rId44"/>
    <p:sldId id="311" r:id="rId45"/>
    <p:sldId id="300" r:id="rId46"/>
    <p:sldId id="312" r:id="rId47"/>
    <p:sldId id="298" r:id="rId48"/>
    <p:sldId id="297" r:id="rId49"/>
    <p:sldId id="296" r:id="rId50"/>
    <p:sldId id="295" r:id="rId51"/>
    <p:sldId id="294" r:id="rId52"/>
    <p:sldId id="293" r:id="rId53"/>
    <p:sldId id="313" r:id="rId54"/>
    <p:sldId id="314" r:id="rId55"/>
    <p:sldId id="329" r:id="rId56"/>
    <p:sldId id="328" r:id="rId57"/>
    <p:sldId id="327" r:id="rId58"/>
    <p:sldId id="326" r:id="rId59"/>
    <p:sldId id="325" r:id="rId60"/>
    <p:sldId id="324" r:id="rId61"/>
    <p:sldId id="323" r:id="rId62"/>
    <p:sldId id="322" r:id="rId63"/>
    <p:sldId id="321" r:id="rId64"/>
    <p:sldId id="320" r:id="rId65"/>
    <p:sldId id="319" r:id="rId66"/>
    <p:sldId id="318" r:id="rId67"/>
    <p:sldId id="317" r:id="rId68"/>
    <p:sldId id="316" r:id="rId69"/>
    <p:sldId id="315" r:id="rId70"/>
    <p:sldId id="341" r:id="rId71"/>
    <p:sldId id="340" r:id="rId72"/>
    <p:sldId id="339" r:id="rId73"/>
    <p:sldId id="338" r:id="rId74"/>
    <p:sldId id="337" r:id="rId75"/>
    <p:sldId id="336" r:id="rId76"/>
    <p:sldId id="345" r:id="rId77"/>
    <p:sldId id="342" r:id="rId78"/>
    <p:sldId id="335" r:id="rId79"/>
    <p:sldId id="332" r:id="rId80"/>
    <p:sldId id="343" r:id="rId81"/>
    <p:sldId id="350" r:id="rId82"/>
    <p:sldId id="334" r:id="rId83"/>
    <p:sldId id="347" r:id="rId84"/>
    <p:sldId id="351" r:id="rId85"/>
    <p:sldId id="333" r:id="rId86"/>
    <p:sldId id="348" r:id="rId87"/>
    <p:sldId id="354" r:id="rId88"/>
    <p:sldId id="346" r:id="rId89"/>
    <p:sldId id="349" r:id="rId90"/>
    <p:sldId id="331" r:id="rId9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89" autoAdjust="0"/>
  </p:normalViewPr>
  <p:slideViewPr>
    <p:cSldViewPr>
      <p:cViewPr varScale="1">
        <p:scale>
          <a:sx n="68" d="100"/>
          <a:sy n="68" d="100"/>
        </p:scale>
        <p:origin x="-5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D887ED0-AC7C-4BBD-9999-F3E2330A011F}" type="datetimeFigureOut">
              <a:rPr lang="ru-RU"/>
              <a:pPr>
                <a:defRPr/>
              </a:pPr>
              <a:t>30.04.2010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9819B99-E2DD-4D9C-A4CC-CA4FDAAAC6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003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5B25E76-BB1A-44FC-9AEE-B596FB3BABBB}" type="slidenum">
              <a:rPr lang="ru-RU" smtClean="0"/>
              <a:pPr/>
              <a:t>46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EFA8D-B98C-4961-997C-D68A013D7A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D9162-9111-46B9-A88B-05907360C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0909E-0442-4586-9775-A0CE93EDE5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C2619-A549-4E41-A224-751551DA3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03C7E-9E35-4DD8-BB5B-0B58B9BAAC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036A2-909B-45F2-B7C1-6642A98E57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B5167-1067-47A3-B75F-3F82505573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C8148-0A99-4A5E-B16D-C0EB30AA3E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5CB91-9D5A-4E5C-82C9-A23E44809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5608D0-ADF2-44D5-8639-F6E1992E67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B98D3-DA8B-4814-96EA-DA49645FAE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A3AF31E-D42A-4596-8FB7-43100F7FCF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3" r:id="rId1"/>
    <p:sldLayoutId id="2147483837" r:id="rId2"/>
    <p:sldLayoutId id="2147483844" r:id="rId3"/>
    <p:sldLayoutId id="2147483838" r:id="rId4"/>
    <p:sldLayoutId id="2147483845" r:id="rId5"/>
    <p:sldLayoutId id="2147483839" r:id="rId6"/>
    <p:sldLayoutId id="2147483840" r:id="rId7"/>
    <p:sldLayoutId id="2147483846" r:id="rId8"/>
    <p:sldLayoutId id="2147483847" r:id="rId9"/>
    <p:sldLayoutId id="2147483841" r:id="rId10"/>
    <p:sldLayoutId id="21474838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5.wav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9.wav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7" Type="http://schemas.openxmlformats.org/officeDocument/2006/relationships/slide" Target="slide7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5.xml"/><Relationship Id="rId5" Type="http://schemas.openxmlformats.org/officeDocument/2006/relationships/slide" Target="slide59.xml"/><Relationship Id="rId4" Type="http://schemas.openxmlformats.org/officeDocument/2006/relationships/slide" Target="slide5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5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5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5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gi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5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5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58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58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58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6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64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64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64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70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70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" Target="slide70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" Target="slide70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70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0.wav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1.wav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3.wav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24.wav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5.wav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6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3.wav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ru/imgres?imgurl=http://www.fotoart.org.ua/albums/userpics/sri_lanka_4.jpg&amp;imgrefurl=http://www.fotoart.org.ua/displayimage.php?album=137&amp;pos=3&amp;usg=__FEJSP5jS88_7ZHWUtu6EkD4eMYk=&amp;h=768&amp;w=1024&amp;sz=304&amp;hl=ru&amp;start=14&amp;um=1&amp;itbs=1&amp;tbnid=OkgLSm3E6CG15M:&amp;tbnh=113&amp;tbnw=150&amp;prev=/images?q=%D1%84%D0%BE%D1%82%D0%BE%D0%B3%D1%80%D0%B0%D1%84%D0%B8%D0%B8+%D0%BE%D1%81%D1%82%D1%80%D0%BE%D0%B2%D0%B0+%D1%88%D1%80%D0%B8-%D0%BB%D0%B0%D0%BD%D0%BA%D0%B0&amp;hl=ru&amp;lr=&amp;sa=X&amp;um=1&amp;newwindow=1" TargetMode="External"/><Relationship Id="rId2" Type="http://schemas.openxmlformats.org/officeDocument/2006/relationships/audio" Target="../media/audio2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hyperlink" Target="http://images.google.ru/imgres?imgurl=http://www.segodnya.ua/img/forall/a/140008/56.jpg&amp;imgrefurl=http://www.segodnya.ua/useful/tourism/14000856.html&amp;usg=__Tlaz62XAze2LyxuZtiZQe9nOPw8=&amp;h=324&amp;w=485&amp;sz=49&amp;hl=ru&amp;start=9&amp;um=1&amp;itbs=1&amp;tbnid=feMT6UxXk22wMM:&amp;tbnh=86&amp;tbnw=129&amp;prev=/images?q=%D1%84%D0%BE%D1%82%D0%BE%D0%B3%D1%80%D0%B0%D1%84%D0%B8%D0%B8+%D0%BE%D1%81%D1%82%D1%80%D0%BE%D0%B2%D0%B0+%D1%88%D1%80%D0%B8-%D0%BB%D0%B0%D0%BD%D0%BA%D0%B0&amp;hl=ru&amp;lr=&amp;sa=X&amp;um=1&amp;newwindow=1" TargetMode="External"/><Relationship Id="rId4" Type="http://schemas.openxmlformats.org/officeDocument/2006/relationships/image" Target="../media/image13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3.wav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27.wav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3.wav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8.wav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9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500063" y="2000250"/>
            <a:ext cx="7315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Интеллектуалдық олимпиада</a:t>
            </a:r>
          </a:p>
        </p:txBody>
      </p:sp>
      <p:sp>
        <p:nvSpPr>
          <p:cNvPr id="4" name="Прямоугольник 3"/>
          <p:cNvSpPr/>
          <p:nvPr/>
        </p:nvSpPr>
        <p:spPr>
          <a:xfrm rot="745340">
            <a:off x="1928762" y="0"/>
            <a:ext cx="7215238" cy="470898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0000" b="1" dirty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IQ</a:t>
            </a:r>
            <a:endParaRPr lang="ru-RU" sz="30000" b="1" dirty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14744" y="2643182"/>
            <a:ext cx="15424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Жоқ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387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2071678"/>
            <a:ext cx="8028160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4.Дүние жүзіндегі ең </a:t>
            </a:r>
          </a:p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биік сарқырама Анхель  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10" descr="Blue_boo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75" y="4214813"/>
            <a:ext cx="3071813" cy="226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00430" y="2500306"/>
            <a:ext cx="1891775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Иә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8435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42976" y="2143116"/>
            <a:ext cx="6987810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5.Қазақстан 6 елмен </a:t>
            </a:r>
          </a:p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шектеседі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11" descr="anibus1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75" y="5429250"/>
            <a:ext cx="1146175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14744" y="2643182"/>
            <a:ext cx="15424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Жоқ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483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08" y="2285992"/>
            <a:ext cx="5633272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6.Дүние жүзінде </a:t>
            </a:r>
          </a:p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250 астам ел бар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1507" name="Picture 8" descr="j03012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4786313"/>
            <a:ext cx="1928813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00430" y="2500306"/>
            <a:ext cx="1891775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Иә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2531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1928802"/>
            <a:ext cx="7611379" cy="25545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4000" dirty="0"/>
              <a:t>7.Африка Саваналарында </a:t>
            </a:r>
          </a:p>
          <a:p>
            <a:pPr algn="ctr">
              <a:defRPr/>
            </a:pPr>
            <a:r>
              <a:rPr lang="kk-KZ" sz="4000" dirty="0"/>
              <a:t>мекендейтін </a:t>
            </a:r>
          </a:p>
          <a:p>
            <a:pPr algn="ctr">
              <a:defRPr/>
            </a:pPr>
            <a:r>
              <a:rPr lang="kk-KZ" sz="4000" dirty="0"/>
              <a:t>ең бойшаң сынбатты адамдар. </a:t>
            </a:r>
          </a:p>
          <a:p>
            <a:pPr algn="ctr">
              <a:defRPr/>
            </a:pPr>
            <a:r>
              <a:rPr lang="kk-KZ" sz="4000" dirty="0"/>
              <a:t>Пигмейлер.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3555" name="Picture 4" descr="3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5014913"/>
            <a:ext cx="1843088" cy="184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14744" y="2643182"/>
            <a:ext cx="15424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Жоқ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4579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2357430"/>
            <a:ext cx="8385629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8.Қазақстанда бес </a:t>
            </a:r>
          </a:p>
          <a:p>
            <a:pPr algn="ctr">
              <a:defRPr/>
            </a:pPr>
            <a:r>
              <a:rPr lang="kk-KZ" sz="5400" dirty="0"/>
              <a:t>экономикалық аудан бар.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5603" name="Рисунок 1" descr="C:\Documents and Settings\5 школа\Мои документы\Прочее\перо\2008-09 (сен)\сканирование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039166">
            <a:off x="6183313" y="4822825"/>
            <a:ext cx="25717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571480"/>
            <a:ext cx="8456161" cy="59093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b="1" dirty="0"/>
              <a:t>І. Өзін- өзі таныстыру.</a:t>
            </a:r>
            <a:endParaRPr lang="ru-RU" sz="5400" dirty="0"/>
          </a:p>
          <a:p>
            <a:pPr algn="ctr">
              <a:defRPr/>
            </a:pPr>
            <a:r>
              <a:rPr lang="kk-KZ" sz="5400" b="1" dirty="0"/>
              <a:t>ІІ. «Иә-жоқ»</a:t>
            </a:r>
            <a:endParaRPr lang="ru-RU" sz="5400" dirty="0"/>
          </a:p>
          <a:p>
            <a:pPr algn="ctr">
              <a:defRPr/>
            </a:pPr>
            <a:r>
              <a:rPr lang="kk-KZ" sz="5400" b="1" dirty="0"/>
              <a:t>ІІІ. « Меннен сұрақ- </a:t>
            </a:r>
          </a:p>
          <a:p>
            <a:pPr algn="ctr">
              <a:defRPr/>
            </a:pPr>
            <a:r>
              <a:rPr lang="kk-KZ" sz="5400" b="1" dirty="0"/>
              <a:t>сізден нақты жауап»</a:t>
            </a:r>
            <a:endParaRPr lang="ru-RU" sz="5400" dirty="0"/>
          </a:p>
          <a:p>
            <a:pPr algn="ctr">
              <a:defRPr/>
            </a:pPr>
            <a:r>
              <a:rPr lang="kk-KZ" sz="5400" b="1" dirty="0"/>
              <a:t>ІV. « Интеллектуалды </a:t>
            </a:r>
          </a:p>
          <a:p>
            <a:pPr algn="ctr">
              <a:defRPr/>
            </a:pPr>
            <a:r>
              <a:rPr lang="kk-KZ" sz="5400" b="1" dirty="0"/>
              <a:t>жекпе- жек»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00430" y="2500306"/>
            <a:ext cx="1891775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Иә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6627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450" y="2214554"/>
            <a:ext cx="8983550" cy="212365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4400" dirty="0"/>
              <a:t>9.Мұнайды экспортқа </a:t>
            </a:r>
          </a:p>
          <a:p>
            <a:pPr algn="ctr">
              <a:defRPr/>
            </a:pPr>
            <a:r>
              <a:rPr lang="kk-KZ" sz="4400" dirty="0"/>
              <a:t>шығаратын елдерді ОПЕК ұйымы </a:t>
            </a:r>
          </a:p>
          <a:p>
            <a:pPr algn="ctr">
              <a:defRPr/>
            </a:pPr>
            <a:r>
              <a:rPr lang="kk-KZ" sz="4400" dirty="0"/>
              <a:t>құрамындағы елдер дейді.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7651" name="Picture 5" descr="всезнайк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111080">
            <a:off x="7362825" y="4471988"/>
            <a:ext cx="1500188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00430" y="2500306"/>
            <a:ext cx="1891775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Иә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8675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71604" y="2214554"/>
            <a:ext cx="5788764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4800" dirty="0"/>
              <a:t>10. Жауын-шашын </a:t>
            </a:r>
          </a:p>
          <a:p>
            <a:pPr algn="ctr">
              <a:defRPr/>
            </a:pPr>
            <a:r>
              <a:rPr lang="kk-KZ" sz="4800" dirty="0"/>
              <a:t>көп түсетін </a:t>
            </a:r>
          </a:p>
          <a:p>
            <a:pPr algn="ctr">
              <a:defRPr/>
            </a:pPr>
            <a:r>
              <a:rPr lang="kk-KZ" sz="4800" dirty="0"/>
              <a:t>аймақ Черапунджи.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9699" name="Picture 6" descr="профессор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678357">
            <a:off x="7215188" y="4643438"/>
            <a:ext cx="15716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00430" y="2500306"/>
            <a:ext cx="1891775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Иә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23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85728"/>
            <a:ext cx="7061549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 қазақ сыныбына сұрақ.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500306"/>
            <a:ext cx="7811754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914400" indent="-914400" algn="ctr">
              <a:buFontTx/>
              <a:buAutoNum type="arabicPeriod"/>
              <a:defRPr/>
            </a:pPr>
            <a:r>
              <a:rPr lang="kk-KZ" sz="5400" dirty="0"/>
              <a:t>Еуропадағы ең ұзын </a:t>
            </a:r>
          </a:p>
          <a:p>
            <a:pPr marL="914400" indent="-914400" algn="ctr">
              <a:defRPr/>
            </a:pPr>
            <a:r>
              <a:rPr lang="kk-KZ" sz="5400" dirty="0"/>
              <a:t>ел Шведцария.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10" descr="Blue_boo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63" y="5643563"/>
            <a:ext cx="13430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14744" y="2643182"/>
            <a:ext cx="15424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Жоқ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2771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500306"/>
            <a:ext cx="7415813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2. Германияның ең ірі </a:t>
            </a:r>
          </a:p>
          <a:p>
            <a:pPr algn="ctr">
              <a:defRPr/>
            </a:pPr>
            <a:r>
              <a:rPr lang="kk-KZ" sz="5400" dirty="0"/>
              <a:t>өзені Висла.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10" descr="Blue_boo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4714875"/>
            <a:ext cx="2857500" cy="177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14744" y="2643182"/>
            <a:ext cx="15424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Жоқ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4819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214554"/>
            <a:ext cx="6593472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3. Икарус автобусы </a:t>
            </a:r>
          </a:p>
          <a:p>
            <a:pPr algn="ctr">
              <a:defRPr/>
            </a:pPr>
            <a:r>
              <a:rPr lang="kk-KZ" sz="5400" dirty="0"/>
              <a:t>Венгрия </a:t>
            </a:r>
          </a:p>
          <a:p>
            <a:pPr algn="ctr">
              <a:defRPr/>
            </a:pPr>
            <a:r>
              <a:rPr lang="kk-KZ" sz="5400" dirty="0"/>
              <a:t>елінен шығады.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5843" name="Picture 7" descr="perо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069140">
            <a:off x="6491288" y="4313238"/>
            <a:ext cx="2366962" cy="22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307626" y="1643050"/>
            <a:ext cx="9451626" cy="21236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І. “Өзін-өзі </a:t>
            </a:r>
          </a:p>
          <a:p>
            <a:pPr algn="ctr">
              <a:defRPr/>
            </a:pPr>
            <a:r>
              <a:rPr lang="kk-KZ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таныстыру”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00430" y="2500306"/>
            <a:ext cx="1891775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Иә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6867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2428868"/>
            <a:ext cx="6572184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5400" dirty="0"/>
              <a:t>4. Данияның</a:t>
            </a:r>
          </a:p>
          <a:p>
            <a:pPr algn="ctr">
              <a:defRPr/>
            </a:pPr>
            <a:r>
              <a:rPr lang="kk-KZ" sz="5400" dirty="0"/>
              <a:t>астанасы Осло. 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7891" name="Picture 6" descr="профессор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611100">
            <a:off x="6524625" y="4144963"/>
            <a:ext cx="1776413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14744" y="2643182"/>
            <a:ext cx="15424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Жоқ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8915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3116"/>
            <a:ext cx="9536585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5. Олимпиада ойындарының </a:t>
            </a:r>
          </a:p>
          <a:p>
            <a:pPr algn="ctr">
              <a:defRPr/>
            </a:pPr>
            <a:r>
              <a:rPr lang="kk-KZ" sz="5400" dirty="0"/>
              <a:t>отаны Грекия.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AutoShape 9" descr="BD04912_"/>
          <p:cNvSpPr>
            <a:spLocks noChangeArrowheads="1"/>
          </p:cNvSpPr>
          <p:nvPr/>
        </p:nvSpPr>
        <p:spPr bwMode="auto">
          <a:xfrm>
            <a:off x="4929188" y="4000500"/>
            <a:ext cx="2857500" cy="1643063"/>
          </a:xfrm>
          <a:prstGeom prst="cloudCallout">
            <a:avLst>
              <a:gd name="adj1" fmla="val 43704"/>
              <a:gd name="adj2" fmla="val 102940"/>
            </a:avLst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kumimoji="1" 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00430" y="2500306"/>
            <a:ext cx="1891775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Иә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0963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2674" y="2143116"/>
            <a:ext cx="9156674" cy="25545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4000" dirty="0"/>
              <a:t>6. Югославия- Югославия, Хорватия, </a:t>
            </a:r>
          </a:p>
          <a:p>
            <a:pPr algn="ctr">
              <a:defRPr/>
            </a:pPr>
            <a:r>
              <a:rPr lang="kk-KZ" sz="4000" dirty="0"/>
              <a:t>Словения, Босня</a:t>
            </a:r>
            <a:br>
              <a:rPr lang="kk-KZ" sz="4000" dirty="0"/>
            </a:br>
            <a:r>
              <a:rPr lang="kk-KZ" sz="4000" dirty="0"/>
              <a:t> және Герцевания,</a:t>
            </a:r>
          </a:p>
          <a:p>
            <a:pPr algn="ctr">
              <a:defRPr/>
            </a:pPr>
            <a:r>
              <a:rPr lang="kk-KZ" sz="4000" dirty="0"/>
              <a:t> Македонияға бөлінеді.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1987" name="Picture 7" descr="perо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848315">
            <a:off x="6561138" y="4295775"/>
            <a:ext cx="2743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00430" y="2500306"/>
            <a:ext cx="1891775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Иә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3011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071678"/>
            <a:ext cx="8353569" cy="280076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4400" dirty="0"/>
              <a:t>7. Африка Саваналарында </a:t>
            </a:r>
          </a:p>
          <a:p>
            <a:pPr algn="ctr">
              <a:defRPr/>
            </a:pPr>
            <a:r>
              <a:rPr lang="kk-KZ" sz="4400" dirty="0"/>
              <a:t>мекендейтін </a:t>
            </a:r>
          </a:p>
          <a:p>
            <a:pPr algn="ctr">
              <a:defRPr/>
            </a:pPr>
            <a:r>
              <a:rPr lang="kk-KZ" sz="4400" dirty="0"/>
              <a:t>ең бойшан сынбатты адамдар. </a:t>
            </a:r>
          </a:p>
          <a:p>
            <a:pPr algn="ctr">
              <a:defRPr/>
            </a:pPr>
            <a:r>
              <a:rPr lang="kk-KZ" sz="4400" dirty="0"/>
              <a:t>Тутси-химилер. 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4035" name="Picture 6" descr="профессор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107062">
            <a:off x="7143750" y="4786313"/>
            <a:ext cx="1595438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00430" y="2500306"/>
            <a:ext cx="1891775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Иә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5059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928802"/>
            <a:ext cx="8799204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8. Отты жер аралы мен </a:t>
            </a:r>
          </a:p>
          <a:p>
            <a:pPr algn="ctr">
              <a:defRPr/>
            </a:pPr>
            <a:r>
              <a:rPr lang="kk-KZ" sz="5400" dirty="0"/>
              <a:t>Оңтүстік Американы бөліп </a:t>
            </a:r>
          </a:p>
          <a:p>
            <a:pPr algn="ctr">
              <a:defRPr/>
            </a:pPr>
            <a:r>
              <a:rPr lang="kk-KZ" sz="5400" dirty="0"/>
              <a:t>тұрған бұғаз Дрейк. 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6083" name="Picture 5" descr="всезнайк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702567">
            <a:off x="6900863" y="4657725"/>
            <a:ext cx="1389062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4414" y="1714488"/>
            <a:ext cx="6357981" cy="2462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143000" indent="-1143000" algn="ctr">
              <a:defRPr/>
            </a:pPr>
            <a:r>
              <a:rPr lang="kk-KZ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ІІ. </a:t>
            </a:r>
            <a:r>
              <a:rPr lang="kk-KZ" sz="8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“Иә-жоқ”</a:t>
            </a:r>
            <a:endParaRPr lang="kk-KZ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1143000" indent="-1143000" algn="ctr">
              <a:defRPr/>
            </a:pP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14744" y="2643182"/>
            <a:ext cx="15424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Жоқ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7107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500042"/>
            <a:ext cx="6934911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9.2010 жылғы Қысқы</a:t>
            </a:r>
          </a:p>
          <a:p>
            <a:pPr algn="ctr">
              <a:defRPr/>
            </a:pPr>
            <a:r>
              <a:rPr lang="kk-KZ" sz="5400" dirty="0"/>
              <a:t> олимпиада </a:t>
            </a:r>
          </a:p>
          <a:p>
            <a:pPr algn="ctr">
              <a:defRPr/>
            </a:pPr>
            <a:r>
              <a:rPr lang="kk-KZ" sz="5400" dirty="0"/>
              <a:t>Канада елінде </a:t>
            </a:r>
          </a:p>
          <a:p>
            <a:pPr algn="ctr">
              <a:defRPr/>
            </a:pPr>
            <a:r>
              <a:rPr lang="kk-KZ" sz="5400" dirty="0"/>
              <a:t>болып жатыр.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8131" name="Picture 7" descr="perо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123283">
            <a:off x="6415088" y="3895725"/>
            <a:ext cx="2743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00430" y="2500306"/>
            <a:ext cx="1891775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Иә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9155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1142984"/>
            <a:ext cx="7345281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10. Қазақстанда алты </a:t>
            </a:r>
          </a:p>
          <a:p>
            <a:pPr algn="ctr">
              <a:defRPr/>
            </a:pPr>
            <a:r>
              <a:rPr lang="kk-KZ" sz="5400" dirty="0"/>
              <a:t>табиғат </a:t>
            </a:r>
          </a:p>
          <a:p>
            <a:pPr algn="ctr">
              <a:defRPr/>
            </a:pPr>
            <a:r>
              <a:rPr lang="kk-KZ" sz="5400" dirty="0"/>
              <a:t>зонасы кездеседі. 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0179" name="Picture 5" descr="всезнайк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147854">
            <a:off x="6961188" y="4432300"/>
            <a:ext cx="1649412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14744" y="2643182"/>
            <a:ext cx="15424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Жоқ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03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357430"/>
            <a:ext cx="8052204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ІІІ.“Меннен сұрақ-сізден</a:t>
            </a:r>
          </a:p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Нақты жауап”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1643063" y="928688"/>
            <a:ext cx="1785937" cy="1571625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6600" dirty="0"/>
              <a:t>1</a:t>
            </a:r>
            <a:endParaRPr lang="ru-RU" sz="6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643063" y="3714750"/>
            <a:ext cx="1785937" cy="15716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6600" dirty="0"/>
              <a:t>2</a:t>
            </a:r>
            <a:endParaRPr lang="ru-RU" sz="6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286500" y="928688"/>
            <a:ext cx="1785938" cy="15716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6600" dirty="0"/>
              <a:t>3</a:t>
            </a:r>
            <a:endParaRPr lang="ru-RU" sz="66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6286500" y="3643313"/>
            <a:ext cx="1785938" cy="157162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6600" dirty="0"/>
              <a:t>4</a:t>
            </a:r>
            <a:endParaRPr lang="ru-RU" sz="6600" dirty="0"/>
          </a:p>
        </p:txBody>
      </p:sp>
      <p:sp>
        <p:nvSpPr>
          <p:cNvPr id="45" name="Управляющая кнопка: настраиваемая 44">
            <a:hlinkClick r:id="rId3" action="ppaction://hlinksldjump" highlightClick="1"/>
          </p:cNvPr>
          <p:cNvSpPr/>
          <p:nvPr/>
        </p:nvSpPr>
        <p:spPr>
          <a:xfrm rot="1040884">
            <a:off x="1643063" y="928688"/>
            <a:ext cx="1785937" cy="1571625"/>
          </a:xfrm>
          <a:prstGeom prst="actionButtonBlank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6600" dirty="0"/>
              <a:t>1</a:t>
            </a:r>
            <a:endParaRPr lang="ru-RU" sz="6600" dirty="0"/>
          </a:p>
        </p:txBody>
      </p:sp>
      <p:sp>
        <p:nvSpPr>
          <p:cNvPr id="46" name="Управляющая кнопка: настраиваемая 45">
            <a:hlinkClick r:id="rId4" action="ppaction://hlinksldjump" highlightClick="1"/>
          </p:cNvPr>
          <p:cNvSpPr/>
          <p:nvPr/>
        </p:nvSpPr>
        <p:spPr>
          <a:xfrm rot="1305331">
            <a:off x="1643063" y="3714750"/>
            <a:ext cx="1785937" cy="1571625"/>
          </a:xfrm>
          <a:prstGeom prst="actionButtonBlank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6600" dirty="0"/>
              <a:t>2</a:t>
            </a:r>
            <a:endParaRPr lang="ru-RU" dirty="0"/>
          </a:p>
        </p:txBody>
      </p:sp>
      <p:sp>
        <p:nvSpPr>
          <p:cNvPr id="47" name="Управляющая кнопка: настраиваемая 46">
            <a:hlinkClick r:id="rId5" action="ppaction://hlinksldjump" highlightClick="1"/>
          </p:cNvPr>
          <p:cNvSpPr/>
          <p:nvPr/>
        </p:nvSpPr>
        <p:spPr>
          <a:xfrm rot="994824">
            <a:off x="6286500" y="928688"/>
            <a:ext cx="1785938" cy="1571625"/>
          </a:xfrm>
          <a:prstGeom prst="actionButtonBlank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6600" dirty="0"/>
              <a:t>3</a:t>
            </a:r>
            <a:endParaRPr lang="ru-RU" dirty="0"/>
          </a:p>
        </p:txBody>
      </p:sp>
      <p:sp>
        <p:nvSpPr>
          <p:cNvPr id="48" name="Управляющая кнопка: настраиваемая 47">
            <a:hlinkClick r:id="rId6" action="ppaction://hlinksldjump" highlightClick="1"/>
          </p:cNvPr>
          <p:cNvSpPr/>
          <p:nvPr/>
        </p:nvSpPr>
        <p:spPr>
          <a:xfrm rot="1013567">
            <a:off x="6286500" y="3643313"/>
            <a:ext cx="1785938" cy="1571625"/>
          </a:xfrm>
          <a:prstGeom prst="actionButtonBlank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6600" dirty="0"/>
              <a:t>4</a:t>
            </a:r>
            <a:endParaRPr lang="ru-RU" sz="6600" dirty="0"/>
          </a:p>
        </p:txBody>
      </p:sp>
      <p:sp>
        <p:nvSpPr>
          <p:cNvPr id="50" name="Управляющая кнопка: настраиваемая 49">
            <a:hlinkClick r:id="rId7" action="ppaction://hlinksldjump" highlightClick="1"/>
          </p:cNvPr>
          <p:cNvSpPr/>
          <p:nvPr/>
        </p:nvSpPr>
        <p:spPr>
          <a:xfrm>
            <a:off x="5214938" y="6072188"/>
            <a:ext cx="3429000" cy="57150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Прямоугольник 4"/>
          <p:cNvSpPr>
            <a:spLocks noChangeArrowheads="1"/>
          </p:cNvSpPr>
          <p:nvPr/>
        </p:nvSpPr>
        <p:spPr bwMode="auto">
          <a:xfrm>
            <a:off x="785813" y="1643063"/>
            <a:ext cx="764381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5400" b="1" i="1"/>
              <a:t>1- ұяшық .</a:t>
            </a:r>
          </a:p>
          <a:p>
            <a:pPr algn="ctr"/>
            <a:r>
              <a:rPr lang="kk-KZ" sz="5400"/>
              <a:t>Олардың көлемі 20 см, салмағы- 1, 5 кг- ға дейін.</a:t>
            </a:r>
            <a:endParaRPr lang="ru-RU" sz="540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Управляющая кнопка: настраиваемая 6">
            <a:hlinkClick r:id="rId2" action="ppaction://hlinksldjump" highlightClick="1"/>
          </p:cNvPr>
          <p:cNvSpPr/>
          <p:nvPr/>
        </p:nvSpPr>
        <p:spPr>
          <a:xfrm>
            <a:off x="7858125" y="214313"/>
            <a:ext cx="1000125" cy="3571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500174"/>
            <a:ext cx="8164415" cy="430887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k-KZ" sz="4400" dirty="0"/>
              <a:t>Көмек сұрақтар</a:t>
            </a:r>
            <a:r>
              <a:rPr lang="ru-RU" sz="4400" dirty="0"/>
              <a:t>:</a:t>
            </a:r>
          </a:p>
          <a:p>
            <a:pPr marL="914400" indent="-914400">
              <a:buFontTx/>
              <a:buAutoNum type="arabicPeriod"/>
              <a:defRPr/>
            </a:pPr>
            <a:r>
              <a:rPr lang="kk-KZ" sz="4400" dirty="0"/>
              <a:t>Көптеген елдер бұл </a:t>
            </a:r>
          </a:p>
          <a:p>
            <a:pPr marL="914400" indent="-914400">
              <a:defRPr/>
            </a:pPr>
            <a:r>
              <a:rPr lang="kk-KZ" sz="4400" dirty="0"/>
              <a:t>құбылыстан </a:t>
            </a:r>
          </a:p>
          <a:p>
            <a:pPr marL="914400" indent="-914400">
              <a:defRPr/>
            </a:pPr>
            <a:r>
              <a:rPr lang="kk-KZ" sz="4400" dirty="0"/>
              <a:t>миллиондаған доллар </a:t>
            </a:r>
          </a:p>
          <a:p>
            <a:pPr marL="914400" indent="-914400">
              <a:defRPr/>
            </a:pPr>
            <a:r>
              <a:rPr lang="kk-KZ" sz="4400" dirty="0"/>
              <a:t>көлемінде шығын шегеді (400)</a:t>
            </a:r>
            <a:endParaRPr lang="ru-RU" sz="4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7858125" y="214313"/>
            <a:ext cx="1000125" cy="3571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785926"/>
            <a:ext cx="7891904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2.Әсіресе, бұл құбылыс </a:t>
            </a:r>
          </a:p>
          <a:p>
            <a:pPr algn="ctr">
              <a:defRPr/>
            </a:pPr>
            <a:r>
              <a:rPr lang="kk-KZ" sz="5400" dirty="0"/>
              <a:t>ауыл шаруашылығына </a:t>
            </a:r>
          </a:p>
          <a:p>
            <a:pPr algn="ctr">
              <a:defRPr/>
            </a:pPr>
            <a:r>
              <a:rPr lang="kk-KZ" sz="5400" dirty="0"/>
              <a:t>өте қауіпті (300)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настраиваемая 2">
            <a:hlinkClick r:id="rId2" action="ppaction://hlinksldjump" highlightClick="1"/>
          </p:cNvPr>
          <p:cNvSpPr/>
          <p:nvPr/>
        </p:nvSpPr>
        <p:spPr>
          <a:xfrm>
            <a:off x="7858125" y="214313"/>
            <a:ext cx="1000125" cy="3571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214290"/>
            <a:ext cx="7029066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 қазақ сыныбына 10 сұрақ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857364"/>
            <a:ext cx="8072494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1.Италия мемлекеті </a:t>
            </a:r>
          </a:p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Апинин түбегінде орналасқан. 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1268" name="Picture 6" descr="профессор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4662488"/>
            <a:ext cx="1785938" cy="194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928670"/>
            <a:ext cx="6938117" cy="50783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3.Бұл жаңбыр </a:t>
            </a:r>
          </a:p>
          <a:p>
            <a:pPr algn="ctr">
              <a:defRPr/>
            </a:pPr>
            <a:r>
              <a:rPr lang="kk-KZ" sz="5400" dirty="0"/>
              <a:t>кезінде болады және</a:t>
            </a:r>
          </a:p>
          <a:p>
            <a:pPr algn="ctr">
              <a:defRPr/>
            </a:pPr>
            <a:r>
              <a:rPr lang="kk-KZ" sz="5400" dirty="0"/>
              <a:t> нөсерлі </a:t>
            </a:r>
          </a:p>
          <a:p>
            <a:pPr algn="ctr">
              <a:defRPr/>
            </a:pPr>
            <a:r>
              <a:rPr lang="kk-KZ" sz="5400" dirty="0"/>
              <a:t>жаңбырмен </a:t>
            </a:r>
          </a:p>
          <a:p>
            <a:pPr algn="ctr">
              <a:defRPr/>
            </a:pPr>
            <a:r>
              <a:rPr lang="kk-KZ" sz="5400" dirty="0"/>
              <a:t>қатар жүреді (200)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настраиваемая 2">
            <a:hlinkClick r:id="rId2" action="ppaction://hlinksldjump" highlightClick="1"/>
          </p:cNvPr>
          <p:cNvSpPr/>
          <p:nvPr/>
        </p:nvSpPr>
        <p:spPr>
          <a:xfrm>
            <a:off x="7858125" y="214313"/>
            <a:ext cx="1000125" cy="3571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285860"/>
            <a:ext cx="7528023" cy="424731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4.Сыртқы пішіндері </a:t>
            </a:r>
          </a:p>
          <a:p>
            <a:pPr algn="ctr">
              <a:defRPr/>
            </a:pPr>
            <a:r>
              <a:rPr lang="kk-KZ" sz="5400" dirty="0"/>
              <a:t>негізінен </a:t>
            </a:r>
          </a:p>
          <a:p>
            <a:pPr algn="ctr">
              <a:defRPr/>
            </a:pPr>
            <a:r>
              <a:rPr lang="kk-KZ" sz="5400" dirty="0"/>
              <a:t>домалақ болып келеді </a:t>
            </a:r>
          </a:p>
          <a:p>
            <a:pPr algn="ctr">
              <a:defRPr/>
            </a:pPr>
            <a:r>
              <a:rPr lang="kk-KZ" sz="5400" dirty="0"/>
              <a:t>(100)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2285992"/>
            <a:ext cx="6603090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b="1" i="1" dirty="0"/>
              <a:t>Жауабы: Бұршақ 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072438" y="5500688"/>
            <a:ext cx="714375" cy="78581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928670"/>
            <a:ext cx="8496237" cy="50783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b="1" i="1" dirty="0"/>
              <a:t>2- ұяшық.</a:t>
            </a:r>
          </a:p>
          <a:p>
            <a:pPr algn="ctr">
              <a:defRPr/>
            </a:pPr>
            <a:r>
              <a:rPr lang="kk-KZ" sz="5400" dirty="0"/>
              <a:t>Оны суы бар </a:t>
            </a:r>
          </a:p>
          <a:p>
            <a:pPr algn="ctr">
              <a:defRPr/>
            </a:pPr>
            <a:r>
              <a:rPr lang="kk-KZ" sz="5400" dirty="0"/>
              <a:t>ыдыспен </a:t>
            </a:r>
          </a:p>
          <a:p>
            <a:pPr algn="ctr">
              <a:defRPr/>
            </a:pPr>
            <a:r>
              <a:rPr lang="kk-KZ" sz="5400" dirty="0"/>
              <a:t>салыстыруға болады, тек </a:t>
            </a:r>
          </a:p>
          <a:p>
            <a:pPr algn="ctr">
              <a:defRPr/>
            </a:pPr>
            <a:r>
              <a:rPr lang="kk-KZ" sz="5400" dirty="0"/>
              <a:t>оның пішіні үлкенірек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858125" y="357188"/>
            <a:ext cx="1000125" cy="42862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000108"/>
            <a:ext cx="8433719" cy="50783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kk-KZ" sz="5400" dirty="0"/>
              <a:t>өмек сұрақтар</a:t>
            </a:r>
            <a:endParaRPr lang="ru-RU" sz="5400" dirty="0"/>
          </a:p>
          <a:p>
            <a:pPr>
              <a:defRPr/>
            </a:pPr>
            <a:r>
              <a:rPr lang="kk-KZ" sz="5400" dirty="0"/>
              <a:t>1.Оның формасын </a:t>
            </a:r>
          </a:p>
          <a:p>
            <a:pPr>
              <a:defRPr/>
            </a:pPr>
            <a:r>
              <a:rPr lang="kk-KZ" sz="5400" dirty="0"/>
              <a:t>оның шығу </a:t>
            </a:r>
          </a:p>
          <a:p>
            <a:pPr>
              <a:defRPr/>
            </a:pPr>
            <a:r>
              <a:rPr lang="kk-KZ" sz="5400" dirty="0"/>
              <a:t>тегімен байланыстырады </a:t>
            </a:r>
          </a:p>
          <a:p>
            <a:pPr>
              <a:defRPr/>
            </a:pPr>
            <a:r>
              <a:rPr lang="kk-KZ" sz="5400" dirty="0"/>
              <a:t>(400)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858125" y="357188"/>
            <a:ext cx="1000125" cy="42862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117693"/>
            <a:ext cx="7015061" cy="67403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2.Ол тек жылуды </a:t>
            </a:r>
          </a:p>
          <a:p>
            <a:pPr algn="ctr">
              <a:defRPr/>
            </a:pPr>
            <a:r>
              <a:rPr lang="kk-KZ" sz="5400" dirty="0"/>
              <a:t>сіңірмейді, </a:t>
            </a:r>
          </a:p>
          <a:p>
            <a:pPr algn="ctr">
              <a:defRPr/>
            </a:pPr>
            <a:r>
              <a:rPr lang="kk-KZ" sz="5400" dirty="0"/>
              <a:t>сонымен қатар, </a:t>
            </a:r>
          </a:p>
          <a:p>
            <a:pPr algn="ctr">
              <a:defRPr/>
            </a:pPr>
            <a:r>
              <a:rPr lang="kk-KZ" sz="5400" dirty="0"/>
              <a:t>оны ауаның </a:t>
            </a:r>
          </a:p>
          <a:p>
            <a:pPr algn="ctr">
              <a:defRPr/>
            </a:pPr>
            <a:r>
              <a:rPr lang="kk-KZ" sz="5400" dirty="0"/>
              <a:t>салқын қабаттарына </a:t>
            </a:r>
          </a:p>
          <a:p>
            <a:pPr algn="ctr">
              <a:defRPr/>
            </a:pPr>
            <a:r>
              <a:rPr lang="kk-KZ" sz="5400" dirty="0"/>
              <a:t>да жібере алады </a:t>
            </a:r>
          </a:p>
          <a:p>
            <a:pPr algn="ctr">
              <a:defRPr/>
            </a:pPr>
            <a:r>
              <a:rPr lang="kk-KZ" sz="5400" dirty="0"/>
              <a:t>(300)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7858125" y="357188"/>
            <a:ext cx="1000125" cy="42862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2071678"/>
            <a:ext cx="6348213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3.Олар ащы және </a:t>
            </a:r>
          </a:p>
          <a:p>
            <a:pPr algn="ctr">
              <a:defRPr/>
            </a:pPr>
            <a:r>
              <a:rPr lang="kk-KZ" sz="5400" dirty="0"/>
              <a:t>тұщы болады (200)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7858125" y="357188"/>
            <a:ext cx="1000125" cy="428625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000108"/>
            <a:ext cx="7519686" cy="50783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4.Оның қалыптасуына </a:t>
            </a:r>
          </a:p>
          <a:p>
            <a:pPr algn="ctr">
              <a:defRPr/>
            </a:pPr>
            <a:r>
              <a:rPr lang="kk-KZ" sz="5400" dirty="0"/>
              <a:t>нақты жағдайлар</a:t>
            </a:r>
          </a:p>
          <a:p>
            <a:pPr algn="ctr">
              <a:defRPr/>
            </a:pPr>
            <a:r>
              <a:rPr lang="kk-KZ" sz="5400" dirty="0"/>
              <a:t> қажет, суды сақтай</a:t>
            </a:r>
          </a:p>
          <a:p>
            <a:pPr algn="ctr">
              <a:defRPr/>
            </a:pPr>
            <a:r>
              <a:rPr lang="kk-KZ" sz="5400" dirty="0"/>
              <a:t> алатын ойыс қажет </a:t>
            </a:r>
          </a:p>
          <a:p>
            <a:pPr algn="ctr">
              <a:defRPr/>
            </a:pPr>
            <a:r>
              <a:rPr lang="kk-KZ" sz="5400" dirty="0"/>
              <a:t>(100)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2285992"/>
            <a:ext cx="4976042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b="1" i="1" dirty="0"/>
              <a:t>Жауабы: Көл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072438" y="5500688"/>
            <a:ext cx="714375" cy="78581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-66973"/>
            <a:ext cx="8295861" cy="69249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b="1" i="1" dirty="0"/>
              <a:t>3- ұяшық.</a:t>
            </a:r>
            <a:r>
              <a:rPr lang="kk-KZ" sz="5400" dirty="0"/>
              <a:t> </a:t>
            </a:r>
          </a:p>
          <a:p>
            <a:pPr algn="ctr">
              <a:defRPr/>
            </a:pPr>
            <a:r>
              <a:rPr lang="kk-KZ" sz="4800" dirty="0"/>
              <a:t>Кейде күн сәулелері </a:t>
            </a:r>
          </a:p>
          <a:p>
            <a:pPr algn="ctr">
              <a:defRPr/>
            </a:pPr>
            <a:r>
              <a:rPr lang="kk-KZ" sz="4800" dirty="0"/>
              <a:t>бұлтты немесе жаңбырды </a:t>
            </a:r>
          </a:p>
          <a:p>
            <a:pPr algn="ctr">
              <a:defRPr/>
            </a:pPr>
            <a:r>
              <a:rPr lang="kk-KZ" sz="4800" dirty="0"/>
              <a:t>жарқыратаныны соншалық, </a:t>
            </a:r>
          </a:p>
          <a:p>
            <a:pPr algn="ctr">
              <a:defRPr/>
            </a:pPr>
            <a:r>
              <a:rPr lang="kk-KZ" sz="4800" dirty="0"/>
              <a:t>олардың бедерінде, </a:t>
            </a:r>
          </a:p>
          <a:p>
            <a:pPr algn="ctr">
              <a:defRPr/>
            </a:pPr>
            <a:r>
              <a:rPr lang="kk-KZ" sz="4800" dirty="0"/>
              <a:t>дәл киноэкрандағы сияқты </a:t>
            </a:r>
          </a:p>
          <a:p>
            <a:pPr algn="ctr">
              <a:defRPr/>
            </a:pPr>
            <a:r>
              <a:rPr lang="kk-KZ" sz="4800" dirty="0"/>
              <a:t>ерекше </a:t>
            </a:r>
          </a:p>
          <a:p>
            <a:pPr algn="ctr">
              <a:defRPr/>
            </a:pPr>
            <a:r>
              <a:rPr lang="kk-KZ" sz="4800" dirty="0"/>
              <a:t>бейнелер пайда болады</a:t>
            </a:r>
            <a:endParaRPr lang="ru-RU" sz="48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7929563" y="285750"/>
            <a:ext cx="857250" cy="35718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5984" y="2428868"/>
            <a:ext cx="4249229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Иә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291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000108"/>
            <a:ext cx="6784230" cy="50783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</a:t>
            </a:r>
            <a:r>
              <a:rPr lang="kk-KZ" sz="5400" dirty="0"/>
              <a:t>Көмек сұрақтар</a:t>
            </a:r>
            <a:endParaRPr lang="ru-RU" sz="5400" dirty="0"/>
          </a:p>
          <a:p>
            <a:pPr algn="ctr">
              <a:defRPr/>
            </a:pPr>
            <a:r>
              <a:rPr lang="kk-KZ" sz="5400" dirty="0"/>
              <a:t>1.Атмосферадағы </a:t>
            </a:r>
          </a:p>
          <a:p>
            <a:pPr algn="ctr">
              <a:defRPr/>
            </a:pPr>
            <a:r>
              <a:rPr lang="kk-KZ" sz="5400" dirty="0"/>
              <a:t>жарқын оптикалық </a:t>
            </a:r>
          </a:p>
          <a:p>
            <a:pPr algn="ctr">
              <a:defRPr/>
            </a:pPr>
            <a:r>
              <a:rPr lang="kk-KZ" sz="5400" dirty="0"/>
              <a:t>құбылыстардың бірі </a:t>
            </a:r>
          </a:p>
          <a:p>
            <a:pPr algn="ctr">
              <a:defRPr/>
            </a:pPr>
            <a:r>
              <a:rPr lang="kk-KZ" sz="5400" dirty="0"/>
              <a:t>(400)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7929563" y="285750"/>
            <a:ext cx="857250" cy="35718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785794"/>
            <a:ext cx="8541121" cy="53553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4800" dirty="0"/>
              <a:t>2.Бұл құбылыстың орталығы </a:t>
            </a:r>
          </a:p>
          <a:p>
            <a:pPr algn="ctr">
              <a:defRPr/>
            </a:pPr>
            <a:r>
              <a:rPr lang="kk-KZ" sz="4800" dirty="0"/>
              <a:t>Күнге қарсы нүктеде, </a:t>
            </a:r>
          </a:p>
          <a:p>
            <a:pPr algn="ctr">
              <a:defRPr/>
            </a:pPr>
            <a:r>
              <a:rPr lang="kk-KZ" sz="4800" dirty="0"/>
              <a:t>сондықтанбұл құбылыстың </a:t>
            </a:r>
          </a:p>
          <a:p>
            <a:pPr algn="ctr">
              <a:defRPr/>
            </a:pPr>
            <a:r>
              <a:rPr lang="kk-KZ" sz="4800" dirty="0"/>
              <a:t>төменгі жағы көрінбейді- </a:t>
            </a:r>
          </a:p>
          <a:p>
            <a:pPr algn="ctr">
              <a:defRPr/>
            </a:pPr>
            <a:r>
              <a:rPr lang="kk-KZ" sz="4800" dirty="0"/>
              <a:t>Жер кедергі келтіреді</a:t>
            </a:r>
          </a:p>
          <a:p>
            <a:pPr algn="ctr">
              <a:defRPr/>
            </a:pPr>
            <a:r>
              <a:rPr lang="kk-KZ" sz="4800" dirty="0"/>
              <a:t> (300)</a:t>
            </a:r>
            <a:endParaRPr lang="ru-RU" sz="48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7929563" y="285750"/>
            <a:ext cx="857250" cy="35718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642918"/>
            <a:ext cx="8712642" cy="5078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5400" dirty="0"/>
              <a:t>3.Бұл құбылыс жаңбыр </a:t>
            </a:r>
          </a:p>
          <a:p>
            <a:pPr algn="ctr">
              <a:defRPr/>
            </a:pPr>
            <a:r>
              <a:rPr lang="kk-KZ" sz="5400" dirty="0"/>
              <a:t>тамшыларында шағылысу </a:t>
            </a:r>
          </a:p>
          <a:p>
            <a:pPr algn="ctr">
              <a:defRPr/>
            </a:pPr>
            <a:r>
              <a:rPr lang="kk-KZ" sz="5400" dirty="0"/>
              <a:t>немесе сыну </a:t>
            </a:r>
          </a:p>
          <a:p>
            <a:pPr algn="ctr">
              <a:defRPr/>
            </a:pPr>
            <a:r>
              <a:rPr lang="kk-KZ" sz="5400" dirty="0"/>
              <a:t>үрдістерімен қатар жүреді</a:t>
            </a:r>
          </a:p>
          <a:p>
            <a:pPr algn="ctr">
              <a:defRPr/>
            </a:pPr>
            <a:r>
              <a:rPr lang="kk-KZ" sz="5400" dirty="0"/>
              <a:t> (200)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7929563" y="285750"/>
            <a:ext cx="857250" cy="35718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571612"/>
            <a:ext cx="6970177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4.Жазықтықта бұл </a:t>
            </a:r>
          </a:p>
          <a:p>
            <a:pPr algn="ctr">
              <a:defRPr/>
            </a:pPr>
            <a:r>
              <a:rPr lang="kk-KZ" sz="5400" dirty="0"/>
              <a:t>доға түрінде болады </a:t>
            </a:r>
          </a:p>
          <a:p>
            <a:pPr algn="ctr">
              <a:defRPr/>
            </a:pPr>
            <a:r>
              <a:rPr lang="kk-KZ" sz="5400" dirty="0"/>
              <a:t>(100)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2285992"/>
            <a:ext cx="8252580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b="1" i="1" dirty="0"/>
              <a:t>Жауабы:Кемпірқосақ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72438" y="5500688"/>
            <a:ext cx="714375" cy="78581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66" y="357166"/>
            <a:ext cx="9135834" cy="609397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</a:t>
            </a:r>
            <a:r>
              <a:rPr lang="kk-KZ" sz="4800" b="1" i="1" dirty="0"/>
              <a:t>4- ұяшық.</a:t>
            </a:r>
            <a:r>
              <a:rPr lang="kk-KZ" sz="4800" dirty="0"/>
              <a:t> </a:t>
            </a:r>
          </a:p>
          <a:p>
            <a:pPr algn="ctr">
              <a:defRPr/>
            </a:pPr>
            <a:r>
              <a:rPr lang="kk-KZ" sz="4800" dirty="0"/>
              <a:t>Бұл құбылыс </a:t>
            </a:r>
          </a:p>
          <a:p>
            <a:pPr algn="ctr">
              <a:defRPr/>
            </a:pPr>
            <a:r>
              <a:rPr lang="kk-KZ" sz="4800" dirty="0"/>
              <a:t>литосфераның, атмосфераның </a:t>
            </a:r>
          </a:p>
          <a:p>
            <a:pPr algn="ctr">
              <a:defRPr/>
            </a:pPr>
            <a:r>
              <a:rPr lang="kk-KZ" sz="4800" dirty="0"/>
              <a:t>және гидросфераның </a:t>
            </a:r>
          </a:p>
          <a:p>
            <a:pPr algn="ctr">
              <a:defRPr/>
            </a:pPr>
            <a:r>
              <a:rPr lang="kk-KZ" sz="4800" dirty="0"/>
              <a:t>пайда болуында </a:t>
            </a:r>
          </a:p>
          <a:p>
            <a:pPr algn="ctr">
              <a:defRPr/>
            </a:pPr>
            <a:r>
              <a:rPr lang="kk-KZ" sz="4800" dirty="0"/>
              <a:t>маңызды рөл атқарған. </a:t>
            </a:r>
          </a:p>
          <a:p>
            <a:pPr algn="ctr">
              <a:defRPr/>
            </a:pPr>
            <a:r>
              <a:rPr lang="kk-KZ" sz="4800" dirty="0"/>
              <a:t>(500) </a:t>
            </a:r>
            <a:endParaRPr lang="ru-RU" sz="48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7858125" y="357188"/>
            <a:ext cx="857250" cy="3571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214422"/>
            <a:ext cx="7954422" cy="424731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Көмек сұрақтар</a:t>
            </a:r>
            <a:endParaRPr lang="ru-RU" sz="5400" dirty="0"/>
          </a:p>
          <a:p>
            <a:pPr algn="ctr">
              <a:defRPr/>
            </a:pPr>
            <a:r>
              <a:rPr lang="kk-KZ" sz="5400" dirty="0"/>
              <a:t>1.Мұхитта да </a:t>
            </a:r>
          </a:p>
          <a:p>
            <a:pPr algn="ctr">
              <a:defRPr/>
            </a:pPr>
            <a:r>
              <a:rPr lang="kk-KZ" sz="5400" dirty="0"/>
              <a:t>құрлыққта да кездеседі </a:t>
            </a:r>
          </a:p>
          <a:p>
            <a:pPr algn="ctr">
              <a:defRPr/>
            </a:pPr>
            <a:r>
              <a:rPr lang="kk-KZ" sz="5400" dirty="0"/>
              <a:t>(400)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7858125" y="357188"/>
            <a:ext cx="857250" cy="3571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1500174"/>
            <a:ext cx="8124339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2.Ыстық газдан, будан, </a:t>
            </a:r>
          </a:p>
          <a:p>
            <a:pPr algn="ctr">
              <a:defRPr/>
            </a:pPr>
            <a:r>
              <a:rPr lang="kk-KZ" sz="5400" dirty="0"/>
              <a:t>күлден, тастан тұрады</a:t>
            </a:r>
          </a:p>
          <a:p>
            <a:pPr algn="ctr">
              <a:defRPr/>
            </a:pPr>
            <a:r>
              <a:rPr lang="kk-KZ" sz="5400" dirty="0"/>
              <a:t>(300)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настраиваемая 4">
            <a:hlinkClick r:id="rId2" action="ppaction://hlinksldjump" highlightClick="1"/>
          </p:cNvPr>
          <p:cNvSpPr/>
          <p:nvPr/>
        </p:nvSpPr>
        <p:spPr>
          <a:xfrm>
            <a:off x="7858125" y="357188"/>
            <a:ext cx="857250" cy="3571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785926"/>
            <a:ext cx="8416085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3.Сөнген және сөнбеген </a:t>
            </a:r>
          </a:p>
          <a:p>
            <a:pPr algn="ctr">
              <a:defRPr/>
            </a:pPr>
            <a:r>
              <a:rPr lang="kk-KZ" sz="5400" dirty="0"/>
              <a:t>түрлері кездеседі</a:t>
            </a:r>
          </a:p>
          <a:p>
            <a:pPr algn="ctr">
              <a:defRPr/>
            </a:pPr>
            <a:r>
              <a:rPr lang="kk-KZ" sz="5400" dirty="0"/>
              <a:t>(200)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7858125" y="357188"/>
            <a:ext cx="857250" cy="3571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714488"/>
            <a:ext cx="8262198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/>
              <a:t>4.Везуви,</a:t>
            </a:r>
          </a:p>
          <a:p>
            <a:pPr algn="ctr">
              <a:defRPr/>
            </a:pPr>
            <a:r>
              <a:rPr lang="kk-KZ" sz="5400" dirty="0"/>
              <a:t>Ключи шоқысы,Эльбрус. </a:t>
            </a:r>
          </a:p>
          <a:p>
            <a:pPr algn="ctr">
              <a:defRPr/>
            </a:pPr>
            <a:r>
              <a:rPr lang="kk-KZ" sz="5400" dirty="0"/>
              <a:t>(100)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643813" y="6000750"/>
            <a:ext cx="1285875" cy="500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Управляющая кнопка: настраиваемая 3">
            <a:hlinkClick r:id="rId2" action="ppaction://hlinksldjump" highlightClick="1"/>
          </p:cNvPr>
          <p:cNvSpPr/>
          <p:nvPr/>
        </p:nvSpPr>
        <p:spPr>
          <a:xfrm>
            <a:off x="7858125" y="357188"/>
            <a:ext cx="857250" cy="35718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52" y="2143116"/>
            <a:ext cx="6936514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2.Аяз-атаның мекені </a:t>
            </a:r>
          </a:p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Лапландия.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3315" name="Picture 5" descr="всезнайк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188" y="4500563"/>
            <a:ext cx="1433512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2357430"/>
            <a:ext cx="7023076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b="1" i="1" dirty="0"/>
              <a:t>Жауабы:Жанартау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072438" y="5500688"/>
            <a:ext cx="714375" cy="78581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968" y="1142984"/>
            <a:ext cx="8921032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6000" b="1" dirty="0"/>
              <a:t>ІV.«Интеллектуалды </a:t>
            </a:r>
          </a:p>
          <a:p>
            <a:pPr algn="ctr">
              <a:defRPr/>
            </a:pPr>
            <a:r>
              <a:rPr lang="kk-KZ" sz="6000" b="1" dirty="0"/>
              <a:t>жекпе-жек»</a:t>
            </a:r>
            <a:r>
              <a:rPr lang="kk-KZ" sz="6000" dirty="0"/>
              <a:t> 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571612"/>
            <a:ext cx="7144905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b="1" dirty="0"/>
              <a:t>1.Бейне сұрақ : </a:t>
            </a:r>
          </a:p>
          <a:p>
            <a:pPr algn="ctr">
              <a:defRPr/>
            </a:pPr>
            <a:r>
              <a:rPr lang="kk-KZ" sz="5400" b="1" dirty="0"/>
              <a:t>арал,жанартаулар,</a:t>
            </a:r>
          </a:p>
          <a:p>
            <a:pPr algn="ctr">
              <a:defRPr/>
            </a:pPr>
            <a:r>
              <a:rPr lang="kk-KZ" sz="5400" b="1" dirty="0"/>
              <a:t>жылы жайлар.</a:t>
            </a:r>
            <a:endParaRPr lang="ru-RU" sz="54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357718" cy="67403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2400" dirty="0"/>
              <a:t>Солтүстік ендіктеге басқа мұхит.Бұл арал орта </a:t>
            </a:r>
          </a:p>
          <a:p>
            <a:pPr algn="ctr">
              <a:defRPr/>
            </a:pPr>
            <a:r>
              <a:rPr lang="kk-KZ" sz="2400" dirty="0"/>
              <a:t>мұхиттық жотаның көтерілуінен пайда болды. </a:t>
            </a:r>
          </a:p>
          <a:p>
            <a:pPr algn="ctr">
              <a:defRPr/>
            </a:pPr>
            <a:r>
              <a:rPr lang="kk-KZ" sz="2400" dirty="0"/>
              <a:t>Бұл сөнген және әрекет етуші </a:t>
            </a:r>
          </a:p>
          <a:p>
            <a:pPr algn="ctr">
              <a:defRPr/>
            </a:pPr>
            <a:r>
              <a:rPr lang="kk-KZ" sz="2400" dirty="0"/>
              <a:t>жанартаулар патшалығы.</a:t>
            </a:r>
          </a:p>
          <a:p>
            <a:pPr algn="ctr">
              <a:defRPr/>
            </a:pPr>
            <a:r>
              <a:rPr lang="kk-KZ" sz="2400" dirty="0"/>
              <a:t>Ең ірісі- Гекла, ел астанасы- Рейкьявиктен</a:t>
            </a:r>
          </a:p>
          <a:p>
            <a:pPr algn="ctr">
              <a:defRPr/>
            </a:pPr>
            <a:r>
              <a:rPr lang="kk-KZ" sz="2400" dirty="0"/>
              <a:t> шығысқа қарай орналасқан.</a:t>
            </a:r>
          </a:p>
          <a:p>
            <a:pPr algn="ctr">
              <a:defRPr/>
            </a:pPr>
            <a:r>
              <a:rPr lang="kk-KZ" sz="2400" dirty="0"/>
              <a:t>Өзінің шығу тегіне байланысты аралда </a:t>
            </a:r>
          </a:p>
          <a:p>
            <a:pPr algn="ctr">
              <a:defRPr/>
            </a:pPr>
            <a:r>
              <a:rPr lang="kk-KZ" sz="2400" dirty="0"/>
              <a:t>гейзерлер өте көп. </a:t>
            </a:r>
          </a:p>
          <a:p>
            <a:pPr algn="ctr">
              <a:defRPr/>
            </a:pPr>
            <a:r>
              <a:rPr lang="kk-KZ" sz="2400" dirty="0"/>
              <a:t>Сан мыңдаған гейзерлердің ыстық </a:t>
            </a:r>
          </a:p>
          <a:p>
            <a:pPr algn="ctr">
              <a:defRPr/>
            </a:pPr>
            <a:r>
              <a:rPr lang="kk-KZ" sz="2400" dirty="0"/>
              <a:t>сулары үйлерді, жылы </a:t>
            </a:r>
          </a:p>
          <a:p>
            <a:pPr algn="ctr">
              <a:defRPr/>
            </a:pPr>
            <a:r>
              <a:rPr lang="kk-KZ" sz="2400" dirty="0"/>
              <a:t>жайларды жылытуға пайдаланылады.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Рисунок 5" descr="http://greenword.ru/images/iceland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0" y="0"/>
            <a:ext cx="4381500" cy="291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agniart.ru/articles/24-2/1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2857500"/>
            <a:ext cx="435768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2714620"/>
            <a:ext cx="62600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Жауабы: Исландия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14313" y="1571625"/>
            <a:ext cx="892968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5400" b="1"/>
              <a:t>2.Географиялық есеп:қысым,тау,биіктік.</a:t>
            </a:r>
            <a:endParaRPr lang="ru-RU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071546"/>
            <a:ext cx="850109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3200" dirty="0"/>
              <a:t>Қалыпты атмосфералық қысым 760мм </a:t>
            </a:r>
          </a:p>
          <a:p>
            <a:pPr algn="ctr">
              <a:defRPr/>
            </a:pPr>
            <a:r>
              <a:rPr lang="kk-KZ" sz="3200" dirty="0"/>
              <a:t>сынап бағанасына сәйкес.</a:t>
            </a:r>
          </a:p>
          <a:p>
            <a:pPr algn="ctr">
              <a:defRPr/>
            </a:pPr>
            <a:r>
              <a:rPr lang="kk-KZ" sz="3200" dirty="0"/>
              <a:t>Әрбір 10,5 метр биіктікке көтерілген сайын, қысымның сынап бағанасы бойынша 1мм-ге кемитінін барометр көрсетеді.</a:t>
            </a:r>
            <a:endParaRPr lang="ru-RU" sz="3200" dirty="0"/>
          </a:p>
          <a:p>
            <a:pPr algn="ctr">
              <a:defRPr/>
            </a:pPr>
            <a:r>
              <a:rPr lang="kk-KZ" sz="3200" dirty="0"/>
              <a:t>Егер барометр тау етегінде 740 мм-ді, ал тау басында 440мм-ді көрсетсе, салыстырмалы биіктік қанша болады? 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11" descr="anibus1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75" y="5572125"/>
            <a:ext cx="1146175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714356"/>
            <a:ext cx="7823680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Жауабы:3150 м</a:t>
            </a:r>
          </a:p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740мм-440мм</a:t>
            </a:r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=</a:t>
            </a:r>
            <a:endParaRPr lang="kk-KZ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=300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мм*10,5=3150м</a:t>
            </a:r>
          </a:p>
        </p:txBody>
      </p:sp>
      <p:pic>
        <p:nvPicPr>
          <p:cNvPr id="3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5471" y="1142984"/>
            <a:ext cx="7866256" cy="249299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4800" b="1" dirty="0"/>
              <a:t>3. Географиялық есеп:</a:t>
            </a:r>
          </a:p>
          <a:p>
            <a:pPr algn="ctr">
              <a:defRPr/>
            </a:pPr>
            <a:r>
              <a:rPr lang="kk-KZ" sz="4800" b="1" dirty="0"/>
              <a:t>метр,биік,төмен.</a:t>
            </a:r>
            <a:endParaRPr lang="ru-RU" sz="4800" b="1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28625" y="1143000"/>
            <a:ext cx="8001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5400"/>
              <a:t>Қазақстандағы ең биік және </a:t>
            </a:r>
          </a:p>
          <a:p>
            <a:r>
              <a:rPr lang="kk-KZ" sz="5400"/>
              <a:t>ең төменгі нүктелердің </a:t>
            </a:r>
          </a:p>
          <a:p>
            <a:r>
              <a:rPr lang="kk-KZ" sz="5400"/>
              <a:t>айырмасы қанша?</a:t>
            </a:r>
            <a:endParaRPr lang="ru-RU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00430" y="2500306"/>
            <a:ext cx="1891775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6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Иә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339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285860"/>
            <a:ext cx="7823680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Жауабы:</a:t>
            </a:r>
            <a:r>
              <a:rPr lang="kk-KZ" sz="5400" dirty="0"/>
              <a:t>7127м  6995+132=7127м</a:t>
            </a:r>
            <a:endParaRPr lang="ru-RU" sz="5400" dirty="0"/>
          </a:p>
          <a:p>
            <a:pPr algn="ctr">
              <a:defRPr/>
            </a:pPr>
            <a:endParaRPr lang="kk-KZ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28625" y="1714500"/>
            <a:ext cx="84296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5400" b="1"/>
              <a:t>4. Бейне сұрақ:</a:t>
            </a:r>
          </a:p>
          <a:p>
            <a:pPr algn="ctr"/>
            <a:r>
              <a:rPr lang="kk-KZ" sz="5400" b="1"/>
              <a:t>Маймыл, шай,рубин.</a:t>
            </a:r>
            <a:endParaRPr lang="ru-RU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500562" cy="60016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k-KZ" sz="2400" dirty="0"/>
              <a:t>Бұл аралда не жоқ дейсіз: маймылдарда да, </a:t>
            </a:r>
          </a:p>
          <a:p>
            <a:pPr>
              <a:defRPr/>
            </a:pPr>
            <a:r>
              <a:rPr lang="kk-KZ" sz="2400" dirty="0"/>
              <a:t>пілдер де, банан </a:t>
            </a:r>
          </a:p>
          <a:p>
            <a:pPr>
              <a:defRPr/>
            </a:pPr>
            <a:r>
              <a:rPr lang="kk-KZ" sz="2400" dirty="0"/>
              <a:t>да және дүние жүзіндегі </a:t>
            </a:r>
          </a:p>
          <a:p>
            <a:pPr>
              <a:defRPr/>
            </a:pPr>
            <a:r>
              <a:rPr lang="kk-KZ" sz="2400" dirty="0"/>
              <a:t>ең тамаша шай да осында. </a:t>
            </a:r>
          </a:p>
          <a:p>
            <a:pPr>
              <a:defRPr/>
            </a:pPr>
            <a:r>
              <a:rPr lang="kk-KZ" sz="2400" dirty="0"/>
              <a:t>Ол пайдалы қазбаларға </a:t>
            </a:r>
          </a:p>
          <a:p>
            <a:pPr>
              <a:defRPr/>
            </a:pPr>
            <a:r>
              <a:rPr lang="kk-KZ" sz="2400" dirty="0"/>
              <a:t>керемет бай,әсіресе, </a:t>
            </a:r>
          </a:p>
          <a:p>
            <a:pPr>
              <a:defRPr/>
            </a:pPr>
            <a:r>
              <a:rPr lang="kk-KZ" sz="2400" dirty="0"/>
              <a:t>бағалы тастар: көк сапфир, </a:t>
            </a:r>
          </a:p>
          <a:p>
            <a:pPr>
              <a:defRPr/>
            </a:pPr>
            <a:r>
              <a:rPr lang="kk-KZ" sz="2400" dirty="0"/>
              <a:t>қанды-қызыл рубин, аметист, </a:t>
            </a:r>
          </a:p>
          <a:p>
            <a:pPr>
              <a:defRPr/>
            </a:pPr>
            <a:r>
              <a:rPr lang="kk-KZ" sz="2400" dirty="0"/>
              <a:t>жұмбақ александритті ертеден- ақ өндірген.</a:t>
            </a:r>
          </a:p>
          <a:p>
            <a:pPr>
              <a:defRPr/>
            </a:pPr>
            <a:r>
              <a:rPr lang="kk-KZ" sz="2400" dirty="0"/>
              <a:t> Картаға бұл арал </a:t>
            </a:r>
          </a:p>
          <a:p>
            <a:pPr>
              <a:defRPr/>
            </a:pPr>
            <a:r>
              <a:rPr lang="kk-KZ" sz="2400" dirty="0"/>
              <a:t>тамшы түрінде үлкен </a:t>
            </a:r>
          </a:p>
          <a:p>
            <a:pPr>
              <a:defRPr/>
            </a:pPr>
            <a:r>
              <a:rPr lang="kk-KZ" sz="2400" dirty="0"/>
              <a:t>жер атауына берілген. </a:t>
            </a:r>
          </a:p>
          <a:p>
            <a:pPr>
              <a:defRPr/>
            </a:pPr>
            <a:r>
              <a:rPr lang="kk-KZ" sz="2400" dirty="0"/>
              <a:t>Бұл жұмбақ бұрыш </a:t>
            </a:r>
          </a:p>
          <a:p>
            <a:pPr>
              <a:defRPr/>
            </a:pPr>
            <a:r>
              <a:rPr lang="kk-KZ" sz="2400" dirty="0"/>
              <a:t>қайда орналасқан ?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Рисунок 2" descr="http://t3.gstatic.com/images?q=tbn:OkgLSm3E6CG15M:http://www.fotoart.org.ua/albums/userpics/sri_lanka_4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0" y="0"/>
            <a:ext cx="400050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pffeMT6UxXk22wMM:" descr="http://t3.gstatic.com/images?q=tbn:feMT6UxXk22wMM:http://www.segodnya.ua/img/forall/a/140008/56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0" y="3643313"/>
            <a:ext cx="400050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2714620"/>
            <a:ext cx="659186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Жауабы:Шри-Ланка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928688" y="1643063"/>
            <a:ext cx="7858125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5400" b="1"/>
              <a:t>5. Бейне сұрақ :</a:t>
            </a:r>
          </a:p>
          <a:p>
            <a:pPr algn="ctr"/>
            <a:r>
              <a:rPr lang="kk-KZ" sz="5400" b="1"/>
              <a:t>виктория регия, электрлі су жыланы.</a:t>
            </a:r>
            <a:endParaRPr lang="ru-RU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071934" cy="64940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3200" dirty="0"/>
              <a:t>Бұл өзенде ұзындығы 4м,</a:t>
            </a:r>
          </a:p>
          <a:p>
            <a:pPr algn="ctr">
              <a:defRPr/>
            </a:pPr>
            <a:r>
              <a:rPr lang="kk-KZ" sz="3200" dirty="0"/>
              <a:t> салмағы 200 кг болатын алып </a:t>
            </a:r>
          </a:p>
          <a:p>
            <a:pPr algn="ctr">
              <a:defRPr/>
            </a:pPr>
            <a:r>
              <a:rPr lang="kk-KZ" sz="3200" dirty="0"/>
              <a:t>арапайма балығы, электрлі </a:t>
            </a:r>
          </a:p>
          <a:p>
            <a:pPr algn="ctr">
              <a:defRPr/>
            </a:pPr>
            <a:r>
              <a:rPr lang="kk-KZ" sz="3200" dirty="0"/>
              <a:t>су жыланы, ірі ақ гүлі бар,</a:t>
            </a:r>
          </a:p>
          <a:p>
            <a:pPr algn="ctr">
              <a:defRPr/>
            </a:pPr>
            <a:r>
              <a:rPr lang="kk-KZ" sz="3200" dirty="0"/>
              <a:t> жапырағының диаметрі </a:t>
            </a:r>
          </a:p>
          <a:p>
            <a:pPr algn="ctr">
              <a:defRPr/>
            </a:pPr>
            <a:r>
              <a:rPr lang="kk-KZ" sz="3200" dirty="0"/>
              <a:t>2м-ге жететін виктория регия кездеседі. 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3187" name="Рисунок 2" descr="http://img.nur.kz/n/a126_pororoc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3" y="0"/>
            <a:ext cx="4929187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2714620"/>
            <a:ext cx="621195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Жауабы: Амазонка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857250" y="1785938"/>
            <a:ext cx="757237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5400" b="1"/>
              <a:t>6.Ойлан тап:күн</a:t>
            </a:r>
          </a:p>
          <a:p>
            <a:pPr algn="ctr"/>
            <a:r>
              <a:rPr lang="kk-KZ" sz="5400" b="1"/>
              <a:t>,бөлме, жылу.</a:t>
            </a:r>
            <a:endParaRPr lang="ru-RU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643966" cy="67403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5400" dirty="0"/>
              <a:t>Бөлме ішінде </a:t>
            </a:r>
          </a:p>
          <a:p>
            <a:pPr algn="ctr">
              <a:defRPr/>
            </a:pPr>
            <a:r>
              <a:rPr lang="kk-KZ" sz="5400" dirty="0"/>
              <a:t>терезе алдында </a:t>
            </a:r>
          </a:p>
          <a:p>
            <a:pPr algn="ctr">
              <a:defRPr/>
            </a:pPr>
            <a:r>
              <a:rPr lang="kk-KZ" sz="5400" dirty="0"/>
              <a:t>су толған құмыра тұр ,</a:t>
            </a:r>
          </a:p>
          <a:p>
            <a:pPr algn="ctr">
              <a:defRPr/>
            </a:pPr>
            <a:r>
              <a:rPr lang="kk-KZ" sz="5400" dirty="0"/>
              <a:t>күн сәлесі </a:t>
            </a:r>
          </a:p>
          <a:p>
            <a:pPr algn="ctr">
              <a:defRPr/>
            </a:pPr>
            <a:r>
              <a:rPr lang="kk-KZ" sz="5400" dirty="0"/>
              <a:t>жарқырап бөлмеге </a:t>
            </a:r>
          </a:p>
          <a:p>
            <a:pPr algn="ctr">
              <a:defRPr/>
            </a:pPr>
            <a:r>
              <a:rPr lang="kk-KZ" sz="5400" dirty="0"/>
              <a:t>түсуде. Судың қай жағындағы </a:t>
            </a:r>
          </a:p>
          <a:p>
            <a:pPr algn="ctr">
              <a:defRPr/>
            </a:pPr>
            <a:r>
              <a:rPr lang="kk-KZ" sz="5400" dirty="0"/>
              <a:t>температурасы жоғары?</a:t>
            </a:r>
            <a:r>
              <a:rPr lang="kk-KZ" sz="3600" dirty="0"/>
              <a:t> 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26" y="2000240"/>
            <a:ext cx="8786874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kk-KZ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Жауабы: температура бірдей</a:t>
            </a:r>
            <a:r>
              <a:rPr lang="kk-KZ" sz="4800" dirty="0"/>
              <a:t>, </a:t>
            </a:r>
          </a:p>
          <a:p>
            <a:pPr algn="ctr">
              <a:defRPr/>
            </a:pPr>
            <a:r>
              <a:rPr lang="kk-KZ" sz="4800" dirty="0"/>
              <a:t>себебі бір ыдыстың ішінде</a:t>
            </a:r>
            <a:r>
              <a:rPr lang="kk-KZ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Picture 5" descr="ур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000500"/>
            <a:ext cx="26670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0166" y="2143116"/>
            <a:ext cx="6628738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3.Таулар биіктігіне </a:t>
            </a:r>
          </a:p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қарай 4-ке бөлінеді.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5363" name="Picture 7" descr="perо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4233863"/>
            <a:ext cx="25717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500174"/>
            <a:ext cx="8358246" cy="33855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k-KZ" sz="3200" i="1" dirty="0"/>
              <a:t>Жанат жерде көрмеген таңдай қағып,</a:t>
            </a:r>
            <a:endParaRPr lang="ru-RU" sz="3200" dirty="0"/>
          </a:p>
          <a:p>
            <a:pPr>
              <a:defRPr/>
            </a:pPr>
            <a:r>
              <a:rPr lang="kk-KZ" sz="3200" i="1" dirty="0"/>
              <a:t>Жыр жанатын ұрпаққа жалған уақыт.</a:t>
            </a:r>
            <a:endParaRPr lang="ru-RU" sz="3200" dirty="0"/>
          </a:p>
          <a:p>
            <a:pPr>
              <a:defRPr/>
            </a:pPr>
            <a:r>
              <a:rPr lang="kk-KZ" sz="3200" i="1" dirty="0"/>
              <a:t>Жүрегіме ән құйған жасыл өлке, </a:t>
            </a:r>
            <a:endParaRPr lang="ru-RU" sz="3200" dirty="0"/>
          </a:p>
          <a:p>
            <a:pPr>
              <a:defRPr/>
            </a:pPr>
            <a:r>
              <a:rPr lang="kk-KZ" sz="3200" i="1" dirty="0"/>
              <a:t>Сенде туып, сенде өскен қандай бақыт.</a:t>
            </a:r>
            <a:endParaRPr lang="ru-RU" sz="3200" dirty="0"/>
          </a:p>
          <a:p>
            <a:pPr>
              <a:defRPr/>
            </a:pPr>
            <a:r>
              <a:rPr lang="kk-KZ" sz="3200" i="1" dirty="0"/>
              <a:t>                                    (Ф. Оңғарсынова)</a:t>
            </a:r>
            <a:endParaRPr lang="ru-RU" sz="3200" dirty="0"/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368722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Қортынды: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466</TotalTime>
  <Words>843</Words>
  <Application>Microsoft Office PowerPoint</Application>
  <PresentationFormat>Экран (4:3)</PresentationFormat>
  <Paragraphs>264</Paragraphs>
  <Slides>90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90</vt:i4>
      </vt:variant>
    </vt:vector>
  </HeadingPairs>
  <TitlesOfParts>
    <vt:vector size="96" baseType="lpstr">
      <vt:lpstr>Tahoma</vt:lpstr>
      <vt:lpstr>Arial</vt:lpstr>
      <vt:lpstr>Franklin Gothic Book</vt:lpstr>
      <vt:lpstr>Wingdings 2</vt:lpstr>
      <vt:lpstr>Calibri</vt:lpstr>
      <vt:lpstr>Техническая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Интелектуалдық олимпияда</dc:subject>
  <dc:creator>Самал</dc:creator>
  <cp:lastModifiedBy>Majitov Nurken</cp:lastModifiedBy>
  <cp:revision>68</cp:revision>
  <dcterms:created xsi:type="dcterms:W3CDTF">2009-12-04T11:41:33Z</dcterms:created>
  <dcterms:modified xsi:type="dcterms:W3CDTF">2010-04-29T19:42:00Z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