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64" r:id="rId5"/>
    <p:sldId id="262" r:id="rId6"/>
    <p:sldId id="261" r:id="rId7"/>
    <p:sldId id="258" r:id="rId8"/>
    <p:sldId id="260" r:id="rId9"/>
    <p:sldId id="259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9" autoAdjust="0"/>
    <p:restoredTop sz="94721" autoAdjust="0"/>
  </p:normalViewPr>
  <p:slideViewPr>
    <p:cSldViewPr>
      <p:cViewPr varScale="1">
        <p:scale>
          <a:sx n="112" d="100"/>
          <a:sy n="112" d="100"/>
        </p:scale>
        <p:origin x="-123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5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28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40" name="Rectangle 114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1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2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29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37" name="Rectangle 84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8" name="Rectangle 85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9" name="Rectangle 113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34" name="Rectangle 77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5" name="Rectangle 78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6" name="Rectangle 80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31" name="Rectangle 74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2" name="Rectangle 75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3" name="Rectangle 76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6" name="Freeform 44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Freeform 4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Freeform 4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Freeform 50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Freeform 51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Hexagon 52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" name="Hexagon 53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Hexagon 54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" name="Hexagon 55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" name="Hexagon 56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" name="Freeform 57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" name="Hexagon 58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" name="Hexagon 59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" name="Hexagon 60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" name="Hexagon 61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" name="Hexagon 62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" name="Hexagon 63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" name="Hexagon 64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" name="Hexagon 65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" name="Hexagon 66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" name="Freeform 67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Freeform 68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43" name="Rectangle 45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4" name="Rectangle 46"/>
          <p:cNvSpPr/>
          <p:nvPr/>
        </p:nvSpPr>
        <p:spPr>
          <a:xfrm>
            <a:off x="4649788" y="-22225"/>
            <a:ext cx="3505200" cy="2312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5" name="Rectangle 49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" name="Rectangle 88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7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688" y="1516063"/>
            <a:ext cx="2133600" cy="752475"/>
          </a:xfrm>
        </p:spPr>
        <p:txBody>
          <a:bodyPr anchor="b"/>
          <a:lstStyle>
            <a:lvl1pPr algn="l">
              <a:defRPr sz="2400"/>
            </a:lvl1pPr>
          </a:lstStyle>
          <a:p>
            <a:pPr>
              <a:defRPr/>
            </a:pPr>
            <a:fld id="{5CE84A5D-139B-49A4-B742-BD6B7E96C376}" type="datetimeFigureOut">
              <a:rPr lang="ru-RU"/>
              <a:pPr>
                <a:defRPr/>
              </a:pPr>
              <a:t>21.08.2012</a:t>
            </a:fld>
            <a:endParaRPr lang="ru-RU"/>
          </a:p>
        </p:txBody>
      </p:sp>
      <p:sp>
        <p:nvSpPr>
          <p:cNvPr id="4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838" y="5719763"/>
            <a:ext cx="283051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788" y="5719763"/>
            <a:ext cx="642937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5E750E18-9021-4D83-8DAF-A67D4554B4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902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40482-9840-4CB8-AB27-C0D359E0755C}" type="datetimeFigureOut">
              <a:rPr lang="ru-RU"/>
              <a:pPr>
                <a:defRPr/>
              </a:pPr>
              <a:t>21.08.2012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24878-349E-4D0B-BA50-3DDFF0A2BE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845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1453F-E5B1-4CEF-8774-0B19880BE1E3}" type="datetimeFigureOut">
              <a:rPr lang="ru-RU"/>
              <a:pPr>
                <a:defRPr/>
              </a:pPr>
              <a:t>21.08.2012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9A3C6-74D8-4690-A534-49273FD894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369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05221-F560-4BB9-B72F-B635231C51C0}" type="datetimeFigureOut">
              <a:rPr lang="ru-RU"/>
              <a:pPr>
                <a:defRPr/>
              </a:pPr>
              <a:t>21.08.2012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4E2D3-5151-4CDA-B9E7-5029A4D21A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734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CDF0A-4E82-43E7-A1ED-56152DFA5586}" type="datetimeFigureOut">
              <a:rPr lang="ru-RU"/>
              <a:pPr>
                <a:defRPr/>
              </a:pPr>
              <a:t>21.08.2012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45989-8590-4582-8874-F6A74A8F0D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660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10821-168D-4E00-B4A6-DB083B7F5DA8}" type="datetimeFigureOut">
              <a:rPr lang="ru-RU"/>
              <a:pPr>
                <a:defRPr/>
              </a:pPr>
              <a:t>21.08.2012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21FA9-B80B-4A13-A9EE-7A57395440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723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A0D444-0718-4C37-AB19-CEF86D9FF38B}" type="datetimeFigureOut">
              <a:rPr lang="ru-RU"/>
              <a:pPr>
                <a:defRPr/>
              </a:pPr>
              <a:t>21.08.2012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C12F7-8457-455B-9461-7D68C6F343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680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2CCB9-872D-42A6-B7D5-B4297BE01D73}" type="datetimeFigureOut">
              <a:rPr lang="ru-RU"/>
              <a:pPr>
                <a:defRPr/>
              </a:pPr>
              <a:t>21.08.2012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A7CFA-5CE1-441C-8A7C-9C943403BE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4062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66BB6-5901-42B2-AD07-20EECC666D05}" type="datetimeFigureOut">
              <a:rPr lang="ru-RU"/>
              <a:pPr>
                <a:defRPr/>
              </a:pPr>
              <a:t>21.08.2012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AB3C7-5F30-4DFA-B022-703B7CA851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412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41" name="Rectangle 83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38" name="Rectangle 80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9" name="Rectangle 81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0" name="Rectangle 82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35" name="Rectangle 77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6" name="Rectangle 78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7" name="Rectangle 79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32" name="Rectangle 74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3" name="Rectangle 75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4" name="Rectangle 76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7" name="Freeform 46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Freeform 4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Freeform 4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Freeform 49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Freeform 50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" name="Hexagon 51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Hexagon 52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" name="Hexagon 53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" name="Hexagon 54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" name="Hexagon 55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" name="Freeform 58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" name="Hexagon 59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" name="Hexagon 61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" name="Hexagon 62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" name="Hexagon 63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" name="Hexagon 64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" name="Hexagon 65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" name="Hexagon 66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" name="Hexagon 67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" name="Hexagon 68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Freeform 69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" name="Freeform 70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44" name="Rectangle 45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5" name="Rectangle 56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" name="Rectangle 57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7" name="Rectangle 60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75CFE-91F1-4354-8EFB-E48A30E01CBE}" type="datetimeFigureOut">
              <a:rPr lang="ru-RU"/>
              <a:pPr>
                <a:defRPr/>
              </a:pPr>
              <a:t>21.08.2012</a:t>
            </a:fld>
            <a:endParaRPr lang="ru-RU"/>
          </a:p>
        </p:txBody>
      </p:sp>
      <p:sp>
        <p:nvSpPr>
          <p:cNvPr id="49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50AEA-5C88-40E4-BAC7-EAF44BC7EF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0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233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41" name="Rectangle 86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38" name="Rectangle 83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9" name="Rectangle 84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40" name="Rectangle 85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35" name="Rectangle 80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6" name="Rectangle 81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37" name="Rectangle 82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32" name="Rectangle 77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3" name="Rectangle 78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4" name="Rectangle 79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7" name="Freeform 45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Freeform 46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Freeform 47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Freeform 48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Freeform 49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" name="Hexagon 50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Hexagon 51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" name="Hexagon 59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" name="Hexagon 60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" name="Hexagon 61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" name="Freeform 62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" name="Hexagon 63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" name="Hexagon 64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" name="Hexagon 65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" name="Hexagon 66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" name="Hexagon 67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" name="Hexagon 68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" name="Hexagon 69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" name="Hexagon 70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" name="Hexagon 71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Freeform 72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" name="Freeform 73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44" name="Rectangle 93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5" name="Rectangle 100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" name="Rectangle 101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7" name="Rectangle 104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7F7BC-D8FA-43DB-A9B3-80769C0260C8}" type="datetimeFigureOut">
              <a:rPr lang="ru-RU"/>
              <a:pPr>
                <a:defRPr/>
              </a:pPr>
              <a:t>21.08.2012</a:t>
            </a:fld>
            <a:endParaRPr lang="ru-RU"/>
          </a:p>
        </p:txBody>
      </p:sp>
      <p:sp>
        <p:nvSpPr>
          <p:cNvPr id="4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1FFDA-4102-4A91-BB39-0A48D75E15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443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304800" y="0"/>
            <a:ext cx="9932988" cy="6858000"/>
            <a:chOff x="-382404" y="0"/>
            <a:chExt cx="9932332" cy="6858000"/>
          </a:xfrm>
        </p:grpSpPr>
        <p:grpSp>
          <p:nvGrpSpPr>
            <p:cNvPr id="1035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8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1059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grpSp>
            <p:nvGrpSpPr>
              <p:cNvPr id="1060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375"/>
            <a:ext cx="82296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0888" y="-22225"/>
            <a:ext cx="3679825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042988" y="1027113"/>
            <a:ext cx="702468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42988" y="2324100"/>
            <a:ext cx="6777037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575" y="2238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pPr>
              <a:defRPr/>
            </a:pPr>
            <a:fld id="{D409C39F-D951-4C1A-B5F0-77691A133397}" type="datetimeFigureOut">
              <a:rPr lang="ru-RU"/>
              <a:pPr>
                <a:defRPr/>
              </a:pPr>
              <a:t>21.08.2012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850" y="5851525"/>
            <a:ext cx="350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788" y="223838"/>
            <a:ext cx="13319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pPr>
              <a:defRPr/>
            </a:pPr>
            <a:fld id="{2F236C9F-4396-4A74-BF21-DC5107F271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8" r:id="rId8"/>
    <p:sldLayoutId id="2147483699" r:id="rId9"/>
    <p:sldLayoutId id="2147483695" r:id="rId10"/>
    <p:sldLayoutId id="214748369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395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3255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3"/>
          <p:cNvSpPr>
            <a:spLocks noChangeArrowheads="1"/>
          </p:cNvSpPr>
          <p:nvPr/>
        </p:nvSpPr>
        <p:spPr bwMode="auto">
          <a:xfrm>
            <a:off x="323850" y="260350"/>
            <a:ext cx="8712200" cy="649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kk-KZ" sz="3200" b="1" dirty="0">
                <a:solidFill>
                  <a:srgbClr val="1F497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Ашық сабақ</a:t>
            </a:r>
            <a:endParaRPr lang="ru-RU" sz="1400" dirty="0">
              <a:ea typeface="Calibri" pitchFamily="34" charset="0"/>
              <a:cs typeface="Times New Roman" pitchFamily="18" charset="0"/>
            </a:endParaRPr>
          </a:p>
          <a:p>
            <a:pPr>
              <a:defRPr/>
            </a:pPr>
            <a:r>
              <a:rPr lang="kk-KZ" dirty="0">
                <a:solidFill>
                  <a:srgbClr val="1F497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endParaRPr lang="ru-RU" sz="1400" dirty="0">
              <a:ea typeface="Calibri" pitchFamily="34" charset="0"/>
              <a:cs typeface="Times New Roman" pitchFamily="18" charset="0"/>
            </a:endParaRPr>
          </a:p>
          <a:p>
            <a:pPr>
              <a:defRPr/>
            </a:pPr>
            <a:r>
              <a:rPr lang="kk-KZ" dirty="0">
                <a:solidFill>
                  <a:srgbClr val="1F497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endParaRPr lang="ru-RU" sz="1400" dirty="0">
              <a:ea typeface="Calibri" pitchFamily="34" charset="0"/>
              <a:cs typeface="Times New Roman" pitchFamily="18" charset="0"/>
            </a:endParaRPr>
          </a:p>
          <a:p>
            <a:pPr>
              <a:defRPr/>
            </a:pPr>
            <a:r>
              <a:rPr lang="kk-KZ" dirty="0">
                <a:solidFill>
                  <a:srgbClr val="1F497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endParaRPr lang="ru-RU" sz="1400" dirty="0">
              <a:ea typeface="Calibri" pitchFamily="34" charset="0"/>
              <a:cs typeface="Times New Roman" pitchFamily="18" charset="0"/>
            </a:endParaRPr>
          </a:p>
          <a:p>
            <a:pPr>
              <a:defRPr/>
            </a:pPr>
            <a:r>
              <a:rPr lang="kk-KZ" b="1" u="sng" dirty="0">
                <a:solidFill>
                  <a:srgbClr val="1F497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Тақырыбы: </a:t>
            </a:r>
            <a:endParaRPr lang="ru-RU" sz="1400" dirty="0">
              <a:ea typeface="Calibri" pitchFamily="34" charset="0"/>
              <a:cs typeface="Times New Roman" pitchFamily="18" charset="0"/>
            </a:endParaRPr>
          </a:p>
          <a:p>
            <a:pPr>
              <a:defRPr/>
            </a:pPr>
            <a:r>
              <a:rPr lang="kk-KZ" dirty="0">
                <a:solidFill>
                  <a:srgbClr val="1F497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endParaRPr lang="ru-RU" sz="1400" dirty="0">
              <a:ea typeface="Calibri" pitchFamily="34" charset="0"/>
              <a:cs typeface="Times New Roman" pitchFamily="18" charset="0"/>
            </a:endParaRPr>
          </a:p>
          <a:p>
            <a:pPr algn="ctr">
              <a:defRPr/>
            </a:pPr>
            <a:r>
              <a:rPr lang="kk-KZ" sz="6000" b="1" i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Биосфера</a:t>
            </a:r>
          </a:p>
          <a:p>
            <a:pPr>
              <a:spcAft>
                <a:spcPts val="0"/>
              </a:spcAft>
              <a:defRPr/>
            </a:pPr>
            <a:r>
              <a:rPr lang="kk-KZ" sz="6000" dirty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4800" dirty="0">
              <a:latin typeface="Calibri"/>
              <a:ea typeface="Calibri"/>
              <a:cs typeface="Times New Roman"/>
            </a:endParaRPr>
          </a:p>
          <a:p>
            <a:pPr marL="3147060">
              <a:spcAft>
                <a:spcPts val="0"/>
              </a:spcAft>
              <a:defRPr/>
            </a:pPr>
            <a:r>
              <a:rPr lang="kk-KZ" sz="2000" b="1" dirty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		Сынып: </a:t>
            </a:r>
            <a:r>
              <a:rPr lang="kk-KZ" sz="2000" dirty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6 Б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147060">
              <a:spcAft>
                <a:spcPts val="0"/>
              </a:spcAft>
              <a:defRPr/>
            </a:pPr>
            <a:r>
              <a:rPr lang="kk-KZ" sz="2000" b="1" dirty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		Пән:</a:t>
            </a:r>
            <a:r>
              <a:rPr lang="kk-KZ" sz="2000" dirty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 геогрфия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147060">
              <a:spcAft>
                <a:spcPts val="0"/>
              </a:spcAft>
              <a:defRPr/>
            </a:pPr>
            <a:r>
              <a:rPr lang="kk-KZ" sz="2000" b="1" dirty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		Пән.мұғалімі: </a:t>
            </a:r>
            <a:r>
              <a:rPr lang="kk-KZ" sz="2000" dirty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О.А.Қоңқабаева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147060">
              <a:spcAft>
                <a:spcPts val="0"/>
              </a:spcAft>
              <a:defRPr/>
            </a:pPr>
            <a:r>
              <a:rPr lang="kk-KZ" sz="2000" dirty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kk-KZ" sz="2000" dirty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 </a:t>
            </a:r>
          </a:p>
          <a:p>
            <a:pPr>
              <a:spcAft>
                <a:spcPts val="0"/>
              </a:spcAft>
              <a:defRPr/>
            </a:pP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  <a:defRPr/>
            </a:pPr>
            <a:r>
              <a:rPr lang="kk-KZ" sz="2000" dirty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2011-2012 оқу жылы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ctr">
              <a:defRPr/>
            </a:pPr>
            <a:endParaRPr lang="kk-KZ" sz="2000" b="1" i="1" dirty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>
              <a:defRPr/>
            </a:pPr>
            <a:endParaRPr lang="ru-RU" sz="1400" dirty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388" y="188913"/>
            <a:ext cx="8677275" cy="63706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kk-KZ" sz="2400" b="1" u="sng" dirty="0">
                <a:latin typeface="Times New Roman"/>
                <a:ea typeface="Calibri"/>
                <a:cs typeface="Times New Roman"/>
              </a:rPr>
              <a:t>Сабақтың мақсаты:</a:t>
            </a:r>
            <a:endParaRPr lang="ru-RU" sz="2400" b="1" u="sng" dirty="0">
              <a:latin typeface="Calibri"/>
              <a:ea typeface="Calibri"/>
              <a:cs typeface="Times New Roman"/>
            </a:endParaRPr>
          </a:p>
          <a:p>
            <a:pPr marL="342900" indent="-342900">
              <a:spcAft>
                <a:spcPts val="0"/>
              </a:spcAft>
              <a:buFont typeface="Times New Roman"/>
              <a:buChar char="-"/>
              <a:defRPr/>
            </a:pPr>
            <a:r>
              <a:rPr lang="kk-KZ" sz="2400" dirty="0">
                <a:latin typeface="Times New Roman"/>
                <a:ea typeface="Calibri"/>
                <a:cs typeface="Times New Roman"/>
              </a:rPr>
              <a:t>Оқушыларға биосфера деген тірі ағзалар мекендеп, өзгерткен жер қабығы екендігін түсіндіру;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indent="-342900">
              <a:spcAft>
                <a:spcPts val="0"/>
              </a:spcAft>
              <a:buFont typeface="Times New Roman"/>
              <a:buChar char="-"/>
              <a:defRPr/>
            </a:pPr>
            <a:r>
              <a:rPr lang="kk-KZ" sz="2400" dirty="0">
                <a:latin typeface="Times New Roman"/>
                <a:ea typeface="Calibri"/>
                <a:cs typeface="Times New Roman"/>
              </a:rPr>
              <a:t>Ойындар арқылы оқушылардың сабаққа қызығушылығын арттыру, логикасын дамыту;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indent="-342900">
              <a:spcAft>
                <a:spcPts val="0"/>
              </a:spcAft>
              <a:buFont typeface="Times New Roman"/>
              <a:buChar char="-"/>
              <a:defRPr/>
            </a:pPr>
            <a:r>
              <a:rPr lang="kk-KZ" sz="2400" dirty="0">
                <a:latin typeface="Times New Roman"/>
                <a:ea typeface="Calibri"/>
                <a:cs typeface="Times New Roman"/>
              </a:rPr>
              <a:t>Табиғатты қорғауға, жануарлар мен өсімдіктерге қамқорлық жасауға баулу.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kk-KZ" sz="2400" dirty="0">
                <a:latin typeface="Times New Roman"/>
                <a:ea typeface="Calibri"/>
                <a:cs typeface="Times New Roman"/>
              </a:rPr>
              <a:t> 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kk-KZ" sz="2400" b="1" u="sng" dirty="0">
                <a:latin typeface="Times New Roman"/>
                <a:ea typeface="Calibri"/>
                <a:cs typeface="Times New Roman"/>
              </a:rPr>
              <a:t>Оқушы білуге міндетті:</a:t>
            </a:r>
            <a:endParaRPr lang="ru-RU" sz="2400" b="1" u="sng" dirty="0">
              <a:latin typeface="Calibri"/>
              <a:ea typeface="Calibri"/>
              <a:cs typeface="Times New Roman"/>
            </a:endParaRPr>
          </a:p>
          <a:p>
            <a:pPr marL="342900" indent="-342900">
              <a:spcAft>
                <a:spcPts val="0"/>
              </a:spcAft>
              <a:buFont typeface="Times New Roman"/>
              <a:buChar char="-"/>
              <a:defRPr/>
            </a:pPr>
            <a:r>
              <a:rPr lang="kk-KZ" sz="2400" dirty="0">
                <a:latin typeface="Times New Roman"/>
                <a:ea typeface="Calibri"/>
                <a:cs typeface="Times New Roman"/>
              </a:rPr>
              <a:t>биосфераның құрамын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indent="-342900">
              <a:spcAft>
                <a:spcPts val="0"/>
              </a:spcAft>
              <a:buFont typeface="Times New Roman"/>
              <a:buChar char="-"/>
              <a:defRPr/>
            </a:pPr>
            <a:r>
              <a:rPr lang="kk-KZ" sz="2400" dirty="0">
                <a:latin typeface="Times New Roman"/>
                <a:ea typeface="Calibri"/>
                <a:cs typeface="Times New Roman"/>
              </a:rPr>
              <a:t>өсімдіктер пен жануарлардың тіршілікке бейімделуі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indent="-342900">
              <a:spcAft>
                <a:spcPts val="0"/>
              </a:spcAft>
              <a:buFont typeface="Times New Roman"/>
              <a:buChar char="-"/>
              <a:defRPr/>
            </a:pPr>
            <a:r>
              <a:rPr lang="kk-KZ" sz="2400" dirty="0">
                <a:latin typeface="Times New Roman"/>
                <a:ea typeface="Calibri"/>
                <a:cs typeface="Times New Roman"/>
              </a:rPr>
              <a:t>жер қабатының өзара байланысынан мысал: литосфера, гидросфера, биосфера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kk-KZ" sz="2400" dirty="0">
                <a:latin typeface="Times New Roman"/>
                <a:ea typeface="Calibri"/>
                <a:cs typeface="Times New Roman"/>
              </a:rPr>
              <a:t> 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kk-KZ" sz="2400" b="1" u="sng" dirty="0">
                <a:latin typeface="Times New Roman"/>
                <a:ea typeface="Calibri"/>
                <a:cs typeface="Times New Roman"/>
              </a:rPr>
              <a:t>Оқушы нені істей алу керек:</a:t>
            </a:r>
            <a:endParaRPr lang="ru-RU" sz="2400" b="1" u="sng" dirty="0">
              <a:latin typeface="Calibri"/>
              <a:ea typeface="Calibri"/>
              <a:cs typeface="Times New Roman"/>
            </a:endParaRPr>
          </a:p>
          <a:p>
            <a:pPr marL="342900" indent="-342900">
              <a:spcAft>
                <a:spcPts val="0"/>
              </a:spcAft>
              <a:buFont typeface="Times New Roman"/>
              <a:buChar char="-"/>
              <a:defRPr/>
            </a:pPr>
            <a:r>
              <a:rPr lang="kk-KZ" sz="2400" dirty="0">
                <a:latin typeface="Times New Roman"/>
                <a:ea typeface="Calibri"/>
                <a:cs typeface="Times New Roman"/>
              </a:rPr>
              <a:t>Өз туған жерінің табиғатынан мысал келтіре отырып, табиғи компоненттерінің өзара байланысын түсіндіру.</a:t>
            </a:r>
            <a:endParaRPr lang="ru-RU" sz="2400" dirty="0"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361950" y="692150"/>
            <a:ext cx="842645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kk-KZ" sz="2400" b="1" u="sng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Сабақ әдісі: </a:t>
            </a:r>
            <a:r>
              <a:rPr lang="kk-KZ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сұрақ-жауап, жарыс.</a:t>
            </a:r>
            <a:endParaRPr lang="ru-RU" sz="2400">
              <a:ea typeface="Calibri" pitchFamily="34" charset="0"/>
              <a:cs typeface="Times New Roman" pitchFamily="18" charset="0"/>
            </a:endParaRPr>
          </a:p>
          <a:p>
            <a:endParaRPr lang="kk-KZ" sz="2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kk-KZ" sz="2400" b="1" u="sng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Сабақ түрі: </a:t>
            </a:r>
            <a:r>
              <a:rPr lang="kk-KZ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электронды, аралас.</a:t>
            </a:r>
            <a:endParaRPr lang="ru-RU" sz="2400">
              <a:ea typeface="Calibri" pitchFamily="34" charset="0"/>
              <a:cs typeface="Times New Roman" pitchFamily="18" charset="0"/>
            </a:endParaRPr>
          </a:p>
          <a:p>
            <a:endParaRPr lang="kk-KZ" sz="2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kk-KZ" sz="2400" b="1" u="sng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Пәнаралық байланыс: </a:t>
            </a:r>
            <a:r>
              <a:rPr lang="kk-KZ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тарих, биология, математика.</a:t>
            </a:r>
            <a:endParaRPr lang="ru-RU" sz="2400">
              <a:ea typeface="Calibri" pitchFamily="34" charset="0"/>
              <a:cs typeface="Times New Roman" pitchFamily="18" charset="0"/>
            </a:endParaRPr>
          </a:p>
          <a:p>
            <a:endParaRPr lang="kk-KZ" sz="2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kk-KZ" sz="2400" b="1" u="sng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Көрнекіліктер: </a:t>
            </a:r>
            <a:r>
              <a:rPr lang="kk-KZ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карта, жануарлар суреті, слайд.</a:t>
            </a:r>
            <a:endParaRPr lang="ru-RU" sz="240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3"/>
          <p:cNvSpPr>
            <a:spLocks noChangeArrowheads="1"/>
          </p:cNvSpPr>
          <p:nvPr/>
        </p:nvSpPr>
        <p:spPr bwMode="auto">
          <a:xfrm>
            <a:off x="468313" y="23813"/>
            <a:ext cx="82804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kk-KZ" sz="3600" b="1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Үй тапсырмасын тексеру</a:t>
            </a:r>
            <a:endParaRPr lang="ru-RU" sz="3600">
              <a:solidFill>
                <a:srgbClr val="C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900113" y="669925"/>
            <a:ext cx="8640762" cy="6092825"/>
          </a:xfrm>
        </p:spPr>
        <p:txBody>
          <a:bodyPr rtlCol="0">
            <a:normAutofit fontScale="40000" lnSpcReduction="20000"/>
          </a:bodyPr>
          <a:lstStyle/>
          <a:p>
            <a:pPr marL="0" indent="0" eaLnBrk="1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defRPr/>
            </a:pPr>
            <a:r>
              <a:rPr lang="kk-KZ" sz="5000" dirty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Канал дегеніміз не? </a:t>
            </a:r>
          </a:p>
          <a:p>
            <a:pPr marL="0" indent="0" eaLnBrk="1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defRPr/>
            </a:pPr>
            <a:r>
              <a:rPr lang="kk-KZ" sz="5000" dirty="0" smtClean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		(</a:t>
            </a:r>
            <a:r>
              <a:rPr lang="kk-KZ" sz="5000" dirty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жасанды өзен)</a:t>
            </a:r>
            <a:endParaRPr lang="ru-RU" sz="5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0" indent="0" eaLnBrk="1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defRPr/>
            </a:pPr>
            <a:r>
              <a:rPr lang="kk-KZ" sz="5000" dirty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Ертіс өзеніндегі бөгеннің атын айт</a:t>
            </a:r>
          </a:p>
          <a:p>
            <a:pPr marL="0" indent="0" eaLnBrk="1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defRPr/>
            </a:pPr>
            <a:r>
              <a:rPr lang="kk-KZ" sz="5000" dirty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kk-KZ" sz="5000" dirty="0" smtClean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		(</a:t>
            </a:r>
            <a:r>
              <a:rPr lang="kk-KZ" sz="5000" dirty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Бұқтырма)</a:t>
            </a:r>
            <a:endParaRPr lang="ru-RU" sz="5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0" indent="0" eaLnBrk="1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defRPr/>
            </a:pPr>
            <a:r>
              <a:rPr lang="kk-KZ" sz="5000" dirty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Біздің облыс қай облысқа жатады?</a:t>
            </a:r>
          </a:p>
          <a:p>
            <a:pPr marL="0" indent="0" eaLnBrk="1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defRPr/>
            </a:pPr>
            <a:r>
              <a:rPr lang="kk-KZ" sz="5000" dirty="0" smtClean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		(</a:t>
            </a:r>
            <a:r>
              <a:rPr lang="kk-KZ" sz="5000" dirty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Қарағанды)</a:t>
            </a:r>
            <a:endParaRPr lang="ru-RU" sz="5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0" indent="0" eaLnBrk="1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defRPr/>
            </a:pPr>
            <a:r>
              <a:rPr lang="kk-KZ" sz="5000" dirty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Айсберг деген не? </a:t>
            </a:r>
          </a:p>
          <a:p>
            <a:pPr marL="0" indent="0" eaLnBrk="1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defRPr/>
            </a:pPr>
            <a:r>
              <a:rPr lang="kk-KZ" sz="5000" dirty="0" smtClean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		(</a:t>
            </a:r>
            <a:r>
              <a:rPr lang="kk-KZ" sz="5000" dirty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мұз таулар)</a:t>
            </a:r>
            <a:endParaRPr lang="ru-RU" sz="5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0" indent="0" eaLnBrk="1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defRPr/>
            </a:pPr>
            <a:r>
              <a:rPr lang="kk-KZ" sz="5000" dirty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Биік таулардың басында не бар?</a:t>
            </a:r>
          </a:p>
          <a:p>
            <a:pPr marL="0" indent="0" eaLnBrk="1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defRPr/>
            </a:pPr>
            <a:r>
              <a:rPr lang="kk-KZ" sz="5000" dirty="0" smtClean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		 </a:t>
            </a:r>
            <a:r>
              <a:rPr lang="kk-KZ" sz="5000" dirty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(мұздық бар)</a:t>
            </a:r>
            <a:endParaRPr lang="ru-RU" sz="5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0" indent="0" eaLnBrk="1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defRPr/>
            </a:pPr>
            <a:r>
              <a:rPr lang="kk-KZ" sz="5000" dirty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Мұз көлі қай мезгілде ериді?</a:t>
            </a:r>
          </a:p>
          <a:p>
            <a:pPr marL="0" indent="0" eaLnBrk="1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defRPr/>
            </a:pPr>
            <a:r>
              <a:rPr lang="kk-KZ" sz="5000" dirty="0" smtClean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		(</a:t>
            </a:r>
            <a:r>
              <a:rPr lang="kk-KZ" sz="5000" dirty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көктемде ериді )</a:t>
            </a:r>
            <a:endParaRPr lang="ru-RU" sz="5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0" indent="0" eaLnBrk="1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defRPr/>
            </a:pPr>
            <a:r>
              <a:rPr lang="kk-KZ" sz="5000" dirty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Айсбергтің биіктігі қанша метр? </a:t>
            </a:r>
          </a:p>
          <a:p>
            <a:pPr marL="0" indent="0" eaLnBrk="1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defRPr/>
            </a:pPr>
            <a:r>
              <a:rPr lang="kk-KZ" sz="5000" dirty="0" smtClean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		(</a:t>
            </a:r>
            <a:r>
              <a:rPr lang="kk-KZ" sz="5000" dirty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600-700м)</a:t>
            </a:r>
            <a:endParaRPr lang="ru-RU" sz="5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0" indent="0" eaLnBrk="1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defRPr/>
            </a:pPr>
            <a:r>
              <a:rPr lang="kk-KZ" sz="5000" dirty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Жергілікті жерімізде қалың мұзды көреміз бе?</a:t>
            </a:r>
          </a:p>
          <a:p>
            <a:pPr marL="0" indent="0" eaLnBrk="1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defRPr/>
            </a:pPr>
            <a:r>
              <a:rPr lang="kk-KZ" sz="5000" dirty="0" smtClean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		(</a:t>
            </a:r>
            <a:r>
              <a:rPr lang="kk-KZ" sz="5000" dirty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Қыста көлдің бетінен көреміз)</a:t>
            </a:r>
            <a:endParaRPr lang="ru-RU" sz="5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0" indent="0" eaLnBrk="1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defRPr/>
            </a:pPr>
            <a:r>
              <a:rPr lang="kk-KZ" sz="5000" dirty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Морена деп нені айтамыз?</a:t>
            </a:r>
          </a:p>
          <a:p>
            <a:pPr marL="0" indent="0" eaLnBrk="1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defRPr/>
            </a:pPr>
            <a:r>
              <a:rPr lang="kk-KZ" sz="5000" dirty="0" smtClean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		(</a:t>
            </a:r>
            <a:r>
              <a:rPr lang="kk-KZ" sz="5000" dirty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мұздықтар арқылы сырғып келген шөгінділерді айтады)</a:t>
            </a:r>
            <a:endParaRPr lang="ru-RU" sz="5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0" indent="0" eaLnBrk="1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defRPr/>
            </a:pPr>
            <a:r>
              <a:rPr lang="kk-KZ" sz="5000" dirty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Сырдария өзеніне қай бөген салынды?</a:t>
            </a:r>
            <a:endParaRPr lang="ru-RU" sz="5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0" indent="0" eaLnBrk="1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defRPr/>
            </a:pPr>
            <a:r>
              <a:rPr lang="kk-KZ" sz="5000" dirty="0" smtClean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		(</a:t>
            </a:r>
            <a:r>
              <a:rPr lang="kk-KZ" sz="5000" dirty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Шардара)</a:t>
            </a:r>
            <a:endParaRPr lang="ru-RU" sz="5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0" indent="0" eaLnBrk="1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defRPr/>
            </a:pPr>
            <a:r>
              <a:rPr lang="kk-KZ" sz="5000" dirty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Іле өзеніне қай бөген салынды?</a:t>
            </a:r>
          </a:p>
          <a:p>
            <a:pPr marL="0" indent="0" eaLnBrk="1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defRPr/>
            </a:pPr>
            <a:r>
              <a:rPr lang="kk-KZ" sz="5000" dirty="0" smtClean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		(</a:t>
            </a:r>
            <a:r>
              <a:rPr lang="kk-KZ" sz="5000" dirty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Қапшағай) </a:t>
            </a:r>
          </a:p>
          <a:p>
            <a:pPr marL="0" indent="0" eaLnBrk="1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defRPr/>
            </a:pPr>
            <a:r>
              <a:rPr lang="kk-KZ" sz="5000" dirty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Балқаш көлінің мұзының қалындығы қанша</a:t>
            </a:r>
            <a:r>
              <a:rPr lang="kk-KZ" sz="5000" dirty="0" smtClean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?</a:t>
            </a:r>
          </a:p>
          <a:p>
            <a:pPr marL="0" indent="0" eaLnBrk="1" hangingPunct="1">
              <a:spcBef>
                <a:spcPct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defRPr/>
            </a:pPr>
            <a:r>
              <a:rPr lang="kk-KZ" sz="5000" dirty="0" smtClean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		(1 метр)</a:t>
            </a:r>
            <a:endParaRPr lang="ru-RU" sz="50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 nodeType="clickPar">
                      <p:stCondLst>
                        <p:cond delay="indefinite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 nodeType="clickPar">
                      <p:stCondLst>
                        <p:cond delay="indefinite"/>
                      </p:stCondLst>
                      <p:childTnLst>
                        <p:par>
                          <p:cTn id="1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611188" y="260350"/>
            <a:ext cx="76327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kk-KZ" sz="3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Табиғат комплексінің компоненттерінің өзара байланысы</a:t>
            </a:r>
            <a:endParaRPr lang="ru-RU" sz="3600" b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32138" y="3141663"/>
            <a:ext cx="2735262" cy="1150937"/>
          </a:xfrm>
          <a:prstGeom prst="rect">
            <a:avLst/>
          </a:prstGeom>
          <a:solidFill>
            <a:srgbClr val="FFFF00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k-KZ" sz="5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Климат</a:t>
            </a:r>
            <a:endParaRPr lang="ru-RU" sz="5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179388" y="2022475"/>
            <a:ext cx="33131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kk-KZ" sz="2800">
                <a:latin typeface="Times New Roman" pitchFamily="18" charset="0"/>
                <a:cs typeface="Times New Roman" pitchFamily="18" charset="0"/>
              </a:rPr>
              <a:t>Географиялық орны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1" name="TextBox 4"/>
          <p:cNvSpPr txBox="1">
            <a:spLocks noChangeArrowheads="1"/>
          </p:cNvSpPr>
          <p:nvPr/>
        </p:nvSpPr>
        <p:spPr bwMode="auto">
          <a:xfrm>
            <a:off x="6443663" y="3284538"/>
            <a:ext cx="22320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kk-KZ" sz="2800">
                <a:latin typeface="Times New Roman" pitchFamily="18" charset="0"/>
                <a:cs typeface="Times New Roman" pitchFamily="18" charset="0"/>
              </a:rPr>
              <a:t>Су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2" name="TextBox 5"/>
          <p:cNvSpPr txBox="1">
            <a:spLocks noChangeArrowheads="1"/>
          </p:cNvSpPr>
          <p:nvPr/>
        </p:nvSpPr>
        <p:spPr bwMode="auto">
          <a:xfrm>
            <a:off x="5364163" y="2022475"/>
            <a:ext cx="33115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kk-KZ" sz="2800">
                <a:latin typeface="Times New Roman" pitchFamily="18" charset="0"/>
                <a:cs typeface="Times New Roman" pitchFamily="18" charset="0"/>
              </a:rPr>
              <a:t>Жер бедері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411413" y="2554288"/>
            <a:ext cx="865187" cy="587375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5076825" y="2546350"/>
            <a:ext cx="574675" cy="595313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3" idx="3"/>
          </p:cNvCxnSpPr>
          <p:nvPr/>
        </p:nvCxnSpPr>
        <p:spPr>
          <a:xfrm>
            <a:off x="5867400" y="3716338"/>
            <a:ext cx="649288" cy="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192838" y="2546350"/>
            <a:ext cx="395287" cy="738188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9222" idx="2"/>
          </p:cNvCxnSpPr>
          <p:nvPr/>
        </p:nvCxnSpPr>
        <p:spPr>
          <a:xfrm flipV="1">
            <a:off x="6732588" y="2546350"/>
            <a:ext cx="287337" cy="738188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8" name="TextBox 19"/>
          <p:cNvSpPr txBox="1">
            <a:spLocks noChangeArrowheads="1"/>
          </p:cNvSpPr>
          <p:nvPr/>
        </p:nvSpPr>
        <p:spPr bwMode="auto">
          <a:xfrm>
            <a:off x="203200" y="5000625"/>
            <a:ext cx="22320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kk-KZ" sz="2800">
                <a:latin typeface="Times New Roman" pitchFamily="18" charset="0"/>
                <a:cs typeface="Times New Roman" pitchFamily="18" charset="0"/>
              </a:rPr>
              <a:t>Топырақ 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9" name="TextBox 20"/>
          <p:cNvSpPr txBox="1">
            <a:spLocks noChangeArrowheads="1"/>
          </p:cNvSpPr>
          <p:nvPr/>
        </p:nvSpPr>
        <p:spPr bwMode="auto">
          <a:xfrm>
            <a:off x="2849563" y="5000625"/>
            <a:ext cx="22320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kk-KZ" sz="2800">
                <a:latin typeface="Times New Roman" pitchFamily="18" charset="0"/>
                <a:cs typeface="Times New Roman" pitchFamily="18" charset="0"/>
              </a:rPr>
              <a:t> Жануарлар 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30" name="TextBox 21"/>
          <p:cNvSpPr txBox="1">
            <a:spLocks noChangeArrowheads="1"/>
          </p:cNvSpPr>
          <p:nvPr/>
        </p:nvSpPr>
        <p:spPr bwMode="auto">
          <a:xfrm>
            <a:off x="5903913" y="5000625"/>
            <a:ext cx="22320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kk-KZ" sz="2800">
                <a:latin typeface="Times New Roman" pitchFamily="18" charset="0"/>
                <a:cs typeface="Times New Roman" pitchFamily="18" charset="0"/>
              </a:rPr>
              <a:t>Өсімдіктер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 flipH="1">
            <a:off x="1692275" y="4292600"/>
            <a:ext cx="1223963" cy="708025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endCxn id="9229" idx="1"/>
          </p:cNvCxnSpPr>
          <p:nvPr/>
        </p:nvCxnSpPr>
        <p:spPr>
          <a:xfrm>
            <a:off x="1835150" y="5260975"/>
            <a:ext cx="1014413" cy="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endCxn id="9230" idx="1"/>
          </p:cNvCxnSpPr>
          <p:nvPr/>
        </p:nvCxnSpPr>
        <p:spPr>
          <a:xfrm>
            <a:off x="4787900" y="5260975"/>
            <a:ext cx="1116013" cy="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220" grpId="0"/>
      <p:bldP spid="9221" grpId="0"/>
      <p:bldP spid="9222" grpId="0"/>
      <p:bldP spid="9228" grpId="0"/>
      <p:bldP spid="9229" grpId="0"/>
      <p:bldP spid="92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611188" y="260350"/>
            <a:ext cx="76327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kk-KZ" sz="3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Табиғат комплексі құрлықта ғана емес, Дүниежүзілік мұхитта да бар</a:t>
            </a:r>
            <a:endParaRPr lang="ru-RU" sz="3600" b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323850" y="1989138"/>
            <a:ext cx="29527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kk-KZ" sz="2800">
                <a:latin typeface="Times New Roman" pitchFamily="18" charset="0"/>
                <a:cs typeface="Times New Roman" pitchFamily="18" charset="0"/>
              </a:rPr>
              <a:t>Ылғалды климат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4" name="TextBox 3"/>
          <p:cNvSpPr txBox="1">
            <a:spLocks noChangeArrowheads="1"/>
          </p:cNvSpPr>
          <p:nvPr/>
        </p:nvSpPr>
        <p:spPr bwMode="auto">
          <a:xfrm>
            <a:off x="1290638" y="3213100"/>
            <a:ext cx="52562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kk-KZ" sz="2800" b="1">
                <a:latin typeface="Times New Roman" pitchFamily="18" charset="0"/>
                <a:cs typeface="Times New Roman" pitchFamily="18" charset="0"/>
              </a:rPr>
              <a:t>Беткі қабаттағы судың көптігі</a:t>
            </a:r>
            <a:endParaRPr lang="ru-RU" sz="28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5" name="TextBox 4"/>
          <p:cNvSpPr txBox="1">
            <a:spLocks noChangeArrowheads="1"/>
          </p:cNvSpPr>
          <p:nvPr/>
        </p:nvSpPr>
        <p:spPr bwMode="auto">
          <a:xfrm>
            <a:off x="4932363" y="1989138"/>
            <a:ext cx="42116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kk-KZ" sz="2800">
                <a:latin typeface="Times New Roman" pitchFamily="18" charset="0"/>
                <a:cs typeface="Times New Roman" pitchFamily="18" charset="0"/>
              </a:rPr>
              <a:t>Су өткізбейтін жыныстар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6" name="TextBox 5"/>
          <p:cNvSpPr txBox="1">
            <a:spLocks noChangeArrowheads="1"/>
          </p:cNvSpPr>
          <p:nvPr/>
        </p:nvSpPr>
        <p:spPr bwMode="auto">
          <a:xfrm>
            <a:off x="174625" y="4652963"/>
            <a:ext cx="310197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kk-KZ" sz="2800">
                <a:latin typeface="Times New Roman" pitchFamily="18" charset="0"/>
                <a:cs typeface="Times New Roman" pitchFamily="18" charset="0"/>
              </a:rPr>
              <a:t>Ылғал сүйетін өсімдіктер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7" name="TextBox 6"/>
          <p:cNvSpPr txBox="1">
            <a:spLocks noChangeArrowheads="1"/>
          </p:cNvSpPr>
          <p:nvPr/>
        </p:nvSpPr>
        <p:spPr bwMode="auto">
          <a:xfrm>
            <a:off x="4894263" y="4076700"/>
            <a:ext cx="3303587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kk-KZ" sz="2800">
                <a:latin typeface="Times New Roman" pitchFamily="18" charset="0"/>
                <a:cs typeface="Times New Roman" pitchFamily="18" charset="0"/>
              </a:rPr>
              <a:t>Ылғал сүйетін жәндіктер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8" name="TextBox 7"/>
          <p:cNvSpPr txBox="1">
            <a:spLocks noChangeArrowheads="1"/>
          </p:cNvSpPr>
          <p:nvPr/>
        </p:nvSpPr>
        <p:spPr bwMode="auto">
          <a:xfrm>
            <a:off x="4932363" y="5516563"/>
            <a:ext cx="381635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kk-KZ" sz="2800">
                <a:latin typeface="Times New Roman" pitchFamily="18" charset="0"/>
                <a:cs typeface="Times New Roman" pitchFamily="18" charset="0"/>
              </a:rPr>
              <a:t>Шымтезектің пайда болуы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>
            <a:stCxn id="10243" idx="2"/>
          </p:cNvCxnSpPr>
          <p:nvPr/>
        </p:nvCxnSpPr>
        <p:spPr>
          <a:xfrm>
            <a:off x="1800225" y="2511425"/>
            <a:ext cx="1258888" cy="701675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5724525" y="2511425"/>
            <a:ext cx="935038" cy="701675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1547813" y="3789363"/>
            <a:ext cx="576262" cy="863600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2916238" y="4554538"/>
            <a:ext cx="1800225" cy="387350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2916238" y="5373688"/>
            <a:ext cx="1800225" cy="503237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10245" grpId="0"/>
      <p:bldP spid="10246" grpId="0"/>
      <p:bldP spid="10247" grpId="0"/>
      <p:bldP spid="1024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Ляконың папкасы\Орынкуль тате\сканирование00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8" y="115888"/>
            <a:ext cx="4572001" cy="660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 descr="D:\Ляконың папкасы\Орынкуль тате\сканирование004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425825"/>
            <a:ext cx="4716462" cy="330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Прямоугольник 1"/>
          <p:cNvSpPr>
            <a:spLocks noChangeArrowheads="1"/>
          </p:cNvSpPr>
          <p:nvPr/>
        </p:nvSpPr>
        <p:spPr bwMode="auto">
          <a:xfrm>
            <a:off x="4557713" y="1268413"/>
            <a:ext cx="45862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kk-KZ" sz="3600" b="1">
                <a:solidFill>
                  <a:srgbClr val="C00000"/>
                </a:solidFill>
                <a:latin typeface="Times New Roman" pitchFamily="18" charset="0"/>
                <a:cs typeface="Calibri" pitchFamily="34" charset="0"/>
              </a:rPr>
              <a:t>«Құралайды көзге атам» жарысы:</a:t>
            </a:r>
            <a:endParaRPr lang="ru-RU" sz="3600" b="1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2"/>
          <p:cNvSpPr>
            <a:spLocks noChangeArrowheads="1"/>
          </p:cNvSpPr>
          <p:nvPr/>
        </p:nvSpPr>
        <p:spPr bwMode="auto">
          <a:xfrm>
            <a:off x="1763713" y="404813"/>
            <a:ext cx="65357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kk-KZ" sz="3600" b="1">
                <a:solidFill>
                  <a:srgbClr val="C00000"/>
                </a:solidFill>
                <a:latin typeface="Times New Roman" pitchFamily="18" charset="0"/>
                <a:cs typeface="Calibri" pitchFamily="34" charset="0"/>
              </a:rPr>
              <a:t>«Мен саққұлақпын» жарысы:</a:t>
            </a:r>
            <a:endParaRPr lang="ru-RU" sz="3600" b="1">
              <a:solidFill>
                <a:srgbClr val="C00000"/>
              </a:solidFill>
            </a:endParaRPr>
          </a:p>
        </p:txBody>
      </p:sp>
      <p:pic>
        <p:nvPicPr>
          <p:cNvPr id="12291" name="Picture 2" descr="D:\Ляконың папкасы\көрнекіліктер\КАРТИНКИ\Рисунок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3238" y="1125538"/>
            <a:ext cx="5616575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3914775" y="404813"/>
            <a:ext cx="16081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kk-KZ" sz="3600" b="1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Бекіту.</a:t>
            </a:r>
            <a:endParaRPr lang="ru-RU" sz="3600" b="1">
              <a:solidFill>
                <a:srgbClr val="C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315" name="Прямоугольник 3"/>
          <p:cNvSpPr>
            <a:spLocks noChangeArrowheads="1"/>
          </p:cNvSpPr>
          <p:nvPr/>
        </p:nvSpPr>
        <p:spPr bwMode="auto">
          <a:xfrm>
            <a:off x="157163" y="1196975"/>
            <a:ext cx="859155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kk-KZ" sz="2800">
                <a:solidFill>
                  <a:srgbClr val="1F497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Биосфераға кесірін тигізетін 9 себеп бар:</a:t>
            </a:r>
            <a:endParaRPr lang="ru-RU" sz="2800">
              <a:ea typeface="Calibri" pitchFamily="34" charset="0"/>
              <a:cs typeface="Times New Roman" pitchFamily="18" charset="0"/>
            </a:endParaRPr>
          </a:p>
          <a:p>
            <a:pPr marL="800100" lvl="1" indent="-342900">
              <a:buFont typeface="Century Gothic" pitchFamily="34" charset="0"/>
              <a:buAutoNum type="arabicParenR"/>
            </a:pPr>
            <a:r>
              <a:rPr lang="kk-KZ" sz="2800">
                <a:solidFill>
                  <a:srgbClr val="1F497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Зауыттардың қалдығы;</a:t>
            </a:r>
            <a:endParaRPr lang="ru-RU" sz="2800">
              <a:ea typeface="Calibri" pitchFamily="34" charset="0"/>
              <a:cs typeface="Times New Roman" pitchFamily="18" charset="0"/>
            </a:endParaRPr>
          </a:p>
          <a:p>
            <a:pPr marL="800100" lvl="1" indent="-342900">
              <a:buFont typeface="Century Gothic" pitchFamily="34" charset="0"/>
              <a:buAutoNum type="arabicParenR"/>
            </a:pPr>
            <a:r>
              <a:rPr lang="kk-KZ" sz="2800">
                <a:solidFill>
                  <a:srgbClr val="1F497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Мұнайдың теңізге төгілуі;</a:t>
            </a:r>
            <a:endParaRPr lang="ru-RU" sz="2800">
              <a:ea typeface="Calibri" pitchFamily="34" charset="0"/>
              <a:cs typeface="Times New Roman" pitchFamily="18" charset="0"/>
            </a:endParaRPr>
          </a:p>
          <a:p>
            <a:pPr marL="800100" lvl="1" indent="-342900">
              <a:buFont typeface="Century Gothic" pitchFamily="34" charset="0"/>
              <a:buAutoNum type="arabicParenR"/>
            </a:pPr>
            <a:r>
              <a:rPr lang="kk-KZ" sz="2800">
                <a:solidFill>
                  <a:srgbClr val="1F497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Бомбалардың сынағы;</a:t>
            </a:r>
            <a:endParaRPr lang="ru-RU" sz="2800">
              <a:ea typeface="Calibri" pitchFamily="34" charset="0"/>
              <a:cs typeface="Times New Roman" pitchFamily="18" charset="0"/>
            </a:endParaRPr>
          </a:p>
          <a:p>
            <a:pPr marL="800100" lvl="1" indent="-342900">
              <a:buFont typeface="Century Gothic" pitchFamily="34" charset="0"/>
              <a:buAutoNum type="arabicParenR"/>
            </a:pPr>
            <a:r>
              <a:rPr lang="kk-KZ" sz="2800">
                <a:solidFill>
                  <a:srgbClr val="1F497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Көлдерге кір судың қосылып кетуі;</a:t>
            </a:r>
            <a:endParaRPr lang="ru-RU" sz="2800">
              <a:ea typeface="Calibri" pitchFamily="34" charset="0"/>
              <a:cs typeface="Times New Roman" pitchFamily="18" charset="0"/>
            </a:endParaRPr>
          </a:p>
          <a:p>
            <a:pPr marL="800100" lvl="1" indent="-342900">
              <a:buFont typeface="Century Gothic" pitchFamily="34" charset="0"/>
              <a:buAutoNum type="arabicParenR"/>
            </a:pPr>
            <a:r>
              <a:rPr lang="kk-KZ" sz="2800">
                <a:solidFill>
                  <a:srgbClr val="1F497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Зауыттардың түтіні;</a:t>
            </a:r>
            <a:endParaRPr lang="ru-RU" sz="2800">
              <a:ea typeface="Calibri" pitchFamily="34" charset="0"/>
              <a:cs typeface="Times New Roman" pitchFamily="18" charset="0"/>
            </a:endParaRPr>
          </a:p>
          <a:p>
            <a:pPr marL="800100" lvl="1" indent="-342900">
              <a:buFont typeface="Century Gothic" pitchFamily="34" charset="0"/>
              <a:buAutoNum type="arabicParenR"/>
            </a:pPr>
            <a:r>
              <a:rPr lang="kk-KZ" sz="2800">
                <a:solidFill>
                  <a:srgbClr val="1F497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Орманды кесу;</a:t>
            </a:r>
            <a:endParaRPr lang="ru-RU" sz="2800">
              <a:ea typeface="Calibri" pitchFamily="34" charset="0"/>
              <a:cs typeface="Times New Roman" pitchFamily="18" charset="0"/>
            </a:endParaRPr>
          </a:p>
          <a:p>
            <a:pPr marL="800100" lvl="1" indent="-342900">
              <a:buFont typeface="Century Gothic" pitchFamily="34" charset="0"/>
              <a:buAutoNum type="arabicParenR"/>
            </a:pPr>
            <a:r>
              <a:rPr lang="kk-KZ" sz="2800">
                <a:solidFill>
                  <a:srgbClr val="1F497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Өзендерді басқа жаққа бұрып әкету;</a:t>
            </a:r>
            <a:endParaRPr lang="ru-RU" sz="2800">
              <a:ea typeface="Calibri" pitchFamily="34" charset="0"/>
              <a:cs typeface="Times New Roman" pitchFamily="18" charset="0"/>
            </a:endParaRPr>
          </a:p>
          <a:p>
            <a:pPr marL="800100" lvl="1" indent="-342900">
              <a:buFont typeface="Century Gothic" pitchFamily="34" charset="0"/>
              <a:buAutoNum type="arabicParenR"/>
            </a:pPr>
            <a:r>
              <a:rPr lang="kk-KZ" sz="2800">
                <a:solidFill>
                  <a:srgbClr val="1F497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Табиғаттың зіл-залалары;</a:t>
            </a:r>
            <a:endParaRPr lang="ru-RU" sz="2800">
              <a:ea typeface="Calibri" pitchFamily="34" charset="0"/>
              <a:cs typeface="Times New Roman" pitchFamily="18" charset="0"/>
            </a:endParaRPr>
          </a:p>
          <a:p>
            <a:pPr marL="800100" lvl="1" indent="-342900">
              <a:buFont typeface="Century Gothic" pitchFamily="34" charset="0"/>
              <a:buAutoNum type="arabicParenR"/>
            </a:pPr>
            <a:r>
              <a:rPr lang="kk-KZ" sz="2800">
                <a:solidFill>
                  <a:srgbClr val="1F497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Атом электр станцияларының радиациялары.</a:t>
            </a:r>
            <a:endParaRPr lang="ru-RU" sz="280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98</TotalTime>
  <Words>178</Words>
  <Application>Microsoft Office PowerPoint</Application>
  <PresentationFormat>Экран (4:3)</PresentationFormat>
  <Paragraphs>87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Calibri</vt:lpstr>
      <vt:lpstr>Arial</vt:lpstr>
      <vt:lpstr>Century Gothic</vt:lpstr>
      <vt:lpstr>Wingdings 2</vt:lpstr>
      <vt:lpstr>Times New Roman</vt:lpstr>
      <vt:lpstr>Остин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Nurken</cp:lastModifiedBy>
  <cp:revision>8</cp:revision>
  <dcterms:created xsi:type="dcterms:W3CDTF">2012-04-13T01:43:22Z</dcterms:created>
  <dcterms:modified xsi:type="dcterms:W3CDTF">2012-08-21T11:08:28Z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213614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D5.0.5</vt:lpwstr>
  </property>
</Properties>
</file>