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0" r:id="rId17"/>
    <p:sldId id="274" r:id="rId18"/>
    <p:sldId id="273" r:id="rId19"/>
    <p:sldId id="276" r:id="rId20"/>
    <p:sldId id="275" r:id="rId21"/>
    <p:sldId id="277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63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B7964-5EC9-4676-953A-9DB07E4E462E}" type="datetimeFigureOut">
              <a:rPr lang="ru-RU" smtClean="0"/>
              <a:pPr/>
              <a:t>27.10.2013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5A0F0-AE63-4AFF-9A5D-628C692E6A4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B7964-5EC9-4676-953A-9DB07E4E462E}" type="datetimeFigureOut">
              <a:rPr lang="ru-RU" smtClean="0"/>
              <a:pPr/>
              <a:t>27.10.2013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5A0F0-AE63-4AFF-9A5D-628C692E6A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B7964-5EC9-4676-953A-9DB07E4E462E}" type="datetimeFigureOut">
              <a:rPr lang="ru-RU" smtClean="0"/>
              <a:pPr/>
              <a:t>27.10.2013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5A0F0-AE63-4AFF-9A5D-628C692E6A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B7964-5EC9-4676-953A-9DB07E4E462E}" type="datetimeFigureOut">
              <a:rPr lang="ru-RU" smtClean="0"/>
              <a:pPr/>
              <a:t>27.10.2013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5A0F0-AE63-4AFF-9A5D-628C692E6A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B7964-5EC9-4676-953A-9DB07E4E462E}" type="datetimeFigureOut">
              <a:rPr lang="ru-RU" smtClean="0"/>
              <a:pPr/>
              <a:t>27.10.2013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225A0F0-AE63-4AFF-9A5D-628C692E6A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B7964-5EC9-4676-953A-9DB07E4E462E}" type="datetimeFigureOut">
              <a:rPr lang="ru-RU" smtClean="0"/>
              <a:pPr/>
              <a:t>27.10.2013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5A0F0-AE63-4AFF-9A5D-628C692E6A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B7964-5EC9-4676-953A-9DB07E4E462E}" type="datetimeFigureOut">
              <a:rPr lang="ru-RU" smtClean="0"/>
              <a:pPr/>
              <a:t>27.10.2013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5A0F0-AE63-4AFF-9A5D-628C692E6A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B7964-5EC9-4676-953A-9DB07E4E462E}" type="datetimeFigureOut">
              <a:rPr lang="ru-RU" smtClean="0"/>
              <a:pPr/>
              <a:t>27.10.2013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5A0F0-AE63-4AFF-9A5D-628C692E6A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B7964-5EC9-4676-953A-9DB07E4E462E}" type="datetimeFigureOut">
              <a:rPr lang="ru-RU" smtClean="0"/>
              <a:pPr/>
              <a:t>27.10.2013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5A0F0-AE63-4AFF-9A5D-628C692E6A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B7964-5EC9-4676-953A-9DB07E4E462E}" type="datetimeFigureOut">
              <a:rPr lang="ru-RU" smtClean="0"/>
              <a:pPr/>
              <a:t>27.10.2013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5A0F0-AE63-4AFF-9A5D-628C692E6A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B7964-5EC9-4676-953A-9DB07E4E462E}" type="datetimeFigureOut">
              <a:rPr lang="ru-RU" smtClean="0"/>
              <a:pPr/>
              <a:t>27.10.2013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5A0F0-AE63-4AFF-9A5D-628C692E6A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650B7964-5EC9-4676-953A-9DB07E4E462E}" type="datetimeFigureOut">
              <a:rPr lang="ru-RU" smtClean="0"/>
              <a:pPr/>
              <a:t>27.10.2013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225A0F0-AE63-4AFF-9A5D-628C692E6A4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" Target="slide13.xml"/><Relationship Id="rId3" Type="http://schemas.openxmlformats.org/officeDocument/2006/relationships/slide" Target="slide7.xml"/><Relationship Id="rId7" Type="http://schemas.openxmlformats.org/officeDocument/2006/relationships/slide" Target="slide11.xml"/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0.xml"/><Relationship Id="rId11" Type="http://schemas.openxmlformats.org/officeDocument/2006/relationships/slide" Target="slide16.xml"/><Relationship Id="rId5" Type="http://schemas.openxmlformats.org/officeDocument/2006/relationships/slide" Target="slide9.xml"/><Relationship Id="rId10" Type="http://schemas.openxmlformats.org/officeDocument/2006/relationships/slide" Target="slide15.xml"/><Relationship Id="rId4" Type="http://schemas.openxmlformats.org/officeDocument/2006/relationships/slide" Target="slide8.xml"/><Relationship Id="rId9" Type="http://schemas.openxmlformats.org/officeDocument/2006/relationships/slide" Target="slide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571472" y="35004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Та</a:t>
            </a:r>
            <a:r>
              <a:rPr kumimoji="0" lang="kk-KZ" sz="32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қырыбы: Франция шаруашылығы. Сыртқы экономикалық байланыстары.</a:t>
            </a:r>
            <a:endParaRPr kumimoji="0" lang="ru-RU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082924"/>
          </a:xfrm>
        </p:spPr>
        <p:txBody>
          <a:bodyPr/>
          <a:lstStyle/>
          <a:p>
            <a:r>
              <a:rPr lang="kk-KZ" dirty="0" smtClean="0"/>
              <a:t>5. Франция халқының қанша </a:t>
            </a:r>
            <a:r>
              <a:rPr lang="en-US" dirty="0" smtClean="0"/>
              <a:t>%</a:t>
            </a:r>
            <a:r>
              <a:rPr lang="kk-KZ" dirty="0" smtClean="0"/>
              <a:t> қалаларда тұрады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00505"/>
            <a:ext cx="5043494" cy="71438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kk-KZ" sz="4000" dirty="0" smtClean="0">
                <a:latin typeface="Times New Roman" pitchFamily="18" charset="0"/>
                <a:cs typeface="Times New Roman" pitchFamily="18" charset="0"/>
              </a:rPr>
              <a:t>???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Управляющая кнопка: далее 3">
            <a:hlinkClick r:id="rId2" action="ppaction://hlinksldjump" highlightClick="1"/>
          </p:cNvPr>
          <p:cNvSpPr/>
          <p:nvPr/>
        </p:nvSpPr>
        <p:spPr>
          <a:xfrm>
            <a:off x="571472" y="5786454"/>
            <a:ext cx="785818" cy="42862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082924"/>
          </a:xfrm>
        </p:spPr>
        <p:txBody>
          <a:bodyPr/>
          <a:lstStyle/>
          <a:p>
            <a:r>
              <a:rPr lang="kk-KZ" dirty="0" smtClean="0"/>
              <a:t>1. Батыс Еуропадағы ең биік шыңы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00505"/>
            <a:ext cx="5043494" cy="71438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kk-KZ" sz="4000" dirty="0" smtClean="0">
                <a:latin typeface="Times New Roman" pitchFamily="18" charset="0"/>
                <a:cs typeface="Times New Roman" pitchFamily="18" charset="0"/>
              </a:rPr>
              <a:t>Монблан 4807 м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Управляющая кнопка: далее 3">
            <a:hlinkClick r:id="rId2" action="ppaction://hlinksldjump" highlightClick="1"/>
          </p:cNvPr>
          <p:cNvSpPr/>
          <p:nvPr/>
        </p:nvSpPr>
        <p:spPr>
          <a:xfrm>
            <a:off x="571472" y="5786454"/>
            <a:ext cx="785818" cy="42862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082924"/>
          </a:xfrm>
        </p:spPr>
        <p:txBody>
          <a:bodyPr/>
          <a:lstStyle/>
          <a:p>
            <a:r>
              <a:rPr lang="kk-KZ" dirty="0" smtClean="0"/>
              <a:t>2. Париждегі БҰҰ-ның білім, ғылым және мәдениет ұйымы орналасқан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00505"/>
            <a:ext cx="5043494" cy="714380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kk-KZ" sz="4000" dirty="0" smtClean="0">
                <a:latin typeface="Times New Roman" pitchFamily="18" charset="0"/>
                <a:cs typeface="Times New Roman" pitchFamily="18" charset="0"/>
              </a:rPr>
              <a:t>ЮНЕСКО штаб пәтері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Управляющая кнопка: далее 3">
            <a:hlinkClick r:id="rId2" action="ppaction://hlinksldjump" highlightClick="1"/>
          </p:cNvPr>
          <p:cNvSpPr/>
          <p:nvPr/>
        </p:nvSpPr>
        <p:spPr>
          <a:xfrm>
            <a:off x="571472" y="5786454"/>
            <a:ext cx="785818" cy="42862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082924"/>
          </a:xfrm>
        </p:spPr>
        <p:txBody>
          <a:bodyPr/>
          <a:lstStyle/>
          <a:p>
            <a:r>
              <a:rPr lang="kk-KZ" dirty="0" smtClean="0"/>
              <a:t>3.Мешеу елдерге көрсетілетін қайырымдылық мөлшері жөнінен Франция нешінші орынды иеленеді?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00505"/>
            <a:ext cx="5043494" cy="71438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kk-KZ" sz="4000" dirty="0" smtClean="0">
                <a:latin typeface="Times New Roman" pitchFamily="18" charset="0"/>
                <a:cs typeface="Times New Roman" pitchFamily="18" charset="0"/>
              </a:rPr>
              <a:t>3 орынды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Управляющая кнопка: далее 3">
            <a:hlinkClick r:id="rId2" action="ppaction://hlinksldjump" highlightClick="1"/>
          </p:cNvPr>
          <p:cNvSpPr/>
          <p:nvPr/>
        </p:nvSpPr>
        <p:spPr>
          <a:xfrm>
            <a:off x="571472" y="5786454"/>
            <a:ext cx="785818" cy="42862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082924"/>
          </a:xfrm>
        </p:spPr>
        <p:txBody>
          <a:bodyPr/>
          <a:lstStyle/>
          <a:p>
            <a:r>
              <a:rPr lang="kk-KZ" dirty="0" smtClean="0"/>
              <a:t>4. Ел тұрғындарының өмір сүру жасының орташы ұзақтығы ер және әйел адамдарында қанша?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00505"/>
            <a:ext cx="5043494" cy="71438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kk-KZ" sz="4000" dirty="0" smtClean="0">
                <a:latin typeface="Times New Roman" pitchFamily="18" charset="0"/>
                <a:cs typeface="Times New Roman" pitchFamily="18" charset="0"/>
              </a:rPr>
              <a:t>Әйелдер 83, ер 61</a:t>
            </a:r>
          </a:p>
          <a:p>
            <a:pPr>
              <a:buNone/>
            </a:pP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Управляющая кнопка: далее 3">
            <a:hlinkClick r:id="rId2" action="ppaction://hlinksldjump" highlightClick="1"/>
          </p:cNvPr>
          <p:cNvSpPr/>
          <p:nvPr/>
        </p:nvSpPr>
        <p:spPr>
          <a:xfrm>
            <a:off x="571472" y="5786454"/>
            <a:ext cx="785818" cy="42862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797304"/>
          </a:xfrm>
        </p:spPr>
        <p:txBody>
          <a:bodyPr/>
          <a:lstStyle/>
          <a:p>
            <a:r>
              <a:rPr lang="kk-KZ" dirty="0" smtClean="0"/>
              <a:t>5. Ел тұрғындарының қанша </a:t>
            </a:r>
            <a:r>
              <a:rPr lang="en-US" dirty="0" smtClean="0"/>
              <a:t>%</a:t>
            </a:r>
            <a:r>
              <a:rPr lang="kk-KZ" dirty="0" smtClean="0"/>
              <a:t>  француздар?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714884"/>
            <a:ext cx="8229600" cy="1411279"/>
          </a:xfrm>
        </p:spPr>
        <p:txBody>
          <a:bodyPr/>
          <a:lstStyle/>
          <a:p>
            <a:pPr>
              <a:buNone/>
            </a:pPr>
            <a:r>
              <a:rPr lang="kk-KZ" dirty="0" smtClean="0"/>
              <a:t>90</a:t>
            </a:r>
            <a:r>
              <a:rPr lang="en-US" dirty="0" smtClean="0"/>
              <a:t>%</a:t>
            </a:r>
            <a:endParaRPr lang="ru-RU" dirty="0"/>
          </a:p>
        </p:txBody>
      </p:sp>
      <p:sp>
        <p:nvSpPr>
          <p:cNvPr id="4" name="Управляющая кнопка: далее 3">
            <a:hlinkClick r:id="rId2" action="ppaction://hlinksldjump" highlightClick="1"/>
          </p:cNvPr>
          <p:cNvSpPr/>
          <p:nvPr/>
        </p:nvSpPr>
        <p:spPr>
          <a:xfrm>
            <a:off x="571472" y="5786454"/>
            <a:ext cx="785818" cy="42862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Жаңа сабақ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kk-KZ" dirty="0" smtClean="0"/>
              <a:t>Франция шаруашылығы. Сыртқы  экономикалық байланыстары.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/>
          <p:nvPr/>
        </p:nvGrpSpPr>
        <p:grpSpPr>
          <a:xfrm>
            <a:off x="3077624" y="2574662"/>
            <a:ext cx="2462028" cy="1137195"/>
            <a:chOff x="2571773" y="2000292"/>
            <a:chExt cx="2462028" cy="1137195"/>
          </a:xfrm>
        </p:grpSpPr>
        <p:sp>
          <p:nvSpPr>
            <p:cNvPr id="20" name="Скругленный прямоугольник 19"/>
            <p:cNvSpPr/>
            <p:nvPr/>
          </p:nvSpPr>
          <p:spPr>
            <a:xfrm>
              <a:off x="2571773" y="2000292"/>
              <a:ext cx="2462028" cy="1137195"/>
            </a:xfrm>
            <a:prstGeom prst="roundRect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1" name="Скругленный прямоугольник 4"/>
            <p:cNvSpPr/>
            <p:nvPr/>
          </p:nvSpPr>
          <p:spPr>
            <a:xfrm>
              <a:off x="2627286" y="2055805"/>
              <a:ext cx="2351002" cy="102616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k-KZ" sz="2400" b="1" i="1" kern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шаруашылық</a:t>
              </a:r>
              <a:endParaRPr lang="ru-RU" sz="2400" b="1" i="1" kern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5" name="Группа 4"/>
          <p:cNvGrpSpPr/>
          <p:nvPr/>
        </p:nvGrpSpPr>
        <p:grpSpPr>
          <a:xfrm>
            <a:off x="577288" y="3431929"/>
            <a:ext cx="2274391" cy="1137195"/>
            <a:chOff x="71437" y="2857559"/>
            <a:chExt cx="2274391" cy="1137195"/>
          </a:xfrm>
        </p:grpSpPr>
        <p:sp>
          <p:nvSpPr>
            <p:cNvPr id="18" name="Скругленный прямоугольник 17"/>
            <p:cNvSpPr/>
            <p:nvPr/>
          </p:nvSpPr>
          <p:spPr>
            <a:xfrm>
              <a:off x="71437" y="2857559"/>
              <a:ext cx="2274391" cy="1137195"/>
            </a:xfrm>
            <a:prstGeom prst="roundRect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936304"/>
                <a:satOff val="-1168"/>
                <a:lumOff val="275"/>
                <a:alphaOff val="0"/>
              </a:schemeClr>
            </a:fillRef>
            <a:effectRef idx="2">
              <a:schemeClr val="accent2">
                <a:hueOff val="936304"/>
                <a:satOff val="-1168"/>
                <a:lumOff val="275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9" name="Скругленный прямоугольник 6"/>
            <p:cNvSpPr/>
            <p:nvPr/>
          </p:nvSpPr>
          <p:spPr>
            <a:xfrm>
              <a:off x="126950" y="2913072"/>
              <a:ext cx="2163365" cy="102616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k-KZ" sz="2400" b="1" i="1" kern="1200" dirty="0" smtClean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өнеркісіп</a:t>
              </a:r>
              <a:endParaRPr lang="ru-RU" sz="2400" b="1" i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6" name="Группа 5"/>
          <p:cNvGrpSpPr/>
          <p:nvPr/>
        </p:nvGrpSpPr>
        <p:grpSpPr>
          <a:xfrm>
            <a:off x="791591" y="1074480"/>
            <a:ext cx="2274391" cy="1137195"/>
            <a:chOff x="285740" y="500110"/>
            <a:chExt cx="2274391" cy="1137195"/>
          </a:xfrm>
        </p:grpSpPr>
        <p:sp>
          <p:nvSpPr>
            <p:cNvPr id="16" name="Скругленный прямоугольник 15"/>
            <p:cNvSpPr/>
            <p:nvPr/>
          </p:nvSpPr>
          <p:spPr>
            <a:xfrm>
              <a:off x="285740" y="500110"/>
              <a:ext cx="2274391" cy="1137195"/>
            </a:xfrm>
            <a:prstGeom prst="roundRect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1872608"/>
                <a:satOff val="-2336"/>
                <a:lumOff val="549"/>
                <a:alphaOff val="0"/>
              </a:schemeClr>
            </a:fillRef>
            <a:effectRef idx="2">
              <a:schemeClr val="accent2">
                <a:hueOff val="1872608"/>
                <a:satOff val="-2336"/>
                <a:lumOff val="549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Скругленный прямоугольник 8"/>
            <p:cNvSpPr/>
            <p:nvPr/>
          </p:nvSpPr>
          <p:spPr>
            <a:xfrm>
              <a:off x="341253" y="555623"/>
              <a:ext cx="2163365" cy="102616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6680" tIns="106680" rIns="106680" bIns="106680" numCol="1" spcCol="1270" anchor="ctr" anchorCtr="0">
              <a:noAutofit/>
            </a:bodyPr>
            <a:lstStyle/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k-KZ" sz="2800" b="1" i="1" kern="1200" dirty="0" smtClean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құрылыс</a:t>
              </a:r>
              <a:endParaRPr lang="ru-RU" sz="2800" b="1" i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7" name="Группа 6"/>
          <p:cNvGrpSpPr/>
          <p:nvPr/>
        </p:nvGrpSpPr>
        <p:grpSpPr>
          <a:xfrm>
            <a:off x="3291931" y="4717794"/>
            <a:ext cx="2651417" cy="1137195"/>
            <a:chOff x="2786080" y="4143424"/>
            <a:chExt cx="2651417" cy="1137195"/>
          </a:xfrm>
        </p:grpSpPr>
        <p:sp>
          <p:nvSpPr>
            <p:cNvPr id="14" name="Скругленный прямоугольник 13"/>
            <p:cNvSpPr/>
            <p:nvPr/>
          </p:nvSpPr>
          <p:spPr>
            <a:xfrm>
              <a:off x="2786080" y="4143424"/>
              <a:ext cx="2651417" cy="1137195"/>
            </a:xfrm>
            <a:prstGeom prst="roundRect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2808911"/>
                <a:satOff val="-3503"/>
                <a:lumOff val="824"/>
                <a:alphaOff val="0"/>
              </a:schemeClr>
            </a:fillRef>
            <a:effectRef idx="2">
              <a:schemeClr val="accent2">
                <a:hueOff val="2808911"/>
                <a:satOff val="-3503"/>
                <a:lumOff val="824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Скругленный прямоугольник 10"/>
            <p:cNvSpPr/>
            <p:nvPr/>
          </p:nvSpPr>
          <p:spPr>
            <a:xfrm>
              <a:off x="2841593" y="4198937"/>
              <a:ext cx="2540391" cy="102616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k-KZ" sz="2000" b="1" i="1" kern="1200" dirty="0" smtClean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Ауыл шаруашылығы</a:t>
              </a:r>
              <a:endParaRPr lang="ru-RU" sz="2000" b="1" i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8" name="Группа 7"/>
          <p:cNvGrpSpPr/>
          <p:nvPr/>
        </p:nvGrpSpPr>
        <p:grpSpPr>
          <a:xfrm>
            <a:off x="6292320" y="3146128"/>
            <a:ext cx="2274391" cy="1137195"/>
            <a:chOff x="5786469" y="2571758"/>
            <a:chExt cx="2274391" cy="1137195"/>
          </a:xfrm>
        </p:grpSpPr>
        <p:sp>
          <p:nvSpPr>
            <p:cNvPr id="12" name="Скругленный прямоугольник 11"/>
            <p:cNvSpPr/>
            <p:nvPr/>
          </p:nvSpPr>
          <p:spPr>
            <a:xfrm>
              <a:off x="5786469" y="2571758"/>
              <a:ext cx="2274391" cy="1137195"/>
            </a:xfrm>
            <a:prstGeom prst="roundRect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3745215"/>
                <a:satOff val="-4671"/>
                <a:lumOff val="1098"/>
                <a:alphaOff val="0"/>
              </a:schemeClr>
            </a:fillRef>
            <a:effectRef idx="2">
              <a:schemeClr val="accent2">
                <a:hueOff val="3745215"/>
                <a:satOff val="-4671"/>
                <a:lumOff val="1098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Скругленный прямоугольник 12"/>
            <p:cNvSpPr/>
            <p:nvPr/>
          </p:nvSpPr>
          <p:spPr>
            <a:xfrm>
              <a:off x="5841982" y="2627271"/>
              <a:ext cx="2163365" cy="102616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21920" tIns="121920" rIns="121920" bIns="121920" numCol="1" spcCol="1270" anchor="ctr" anchorCtr="0">
              <a:noAutofit/>
            </a:bodyPr>
            <a:lstStyle/>
            <a:p>
              <a:pPr lvl="0"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k-KZ" sz="3200" b="1" i="1" kern="1200" dirty="0" smtClean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көлік</a:t>
              </a:r>
              <a:endParaRPr lang="ru-RU" sz="3200" b="1" i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9" name="Группа 8"/>
          <p:cNvGrpSpPr/>
          <p:nvPr/>
        </p:nvGrpSpPr>
        <p:grpSpPr>
          <a:xfrm>
            <a:off x="6078022" y="1003011"/>
            <a:ext cx="2274391" cy="1137195"/>
            <a:chOff x="5572171" y="428641"/>
            <a:chExt cx="2274391" cy="1137195"/>
          </a:xfrm>
        </p:grpSpPr>
        <p:sp>
          <p:nvSpPr>
            <p:cNvPr id="10" name="Скругленный прямоугольник 9"/>
            <p:cNvSpPr/>
            <p:nvPr/>
          </p:nvSpPr>
          <p:spPr>
            <a:xfrm>
              <a:off x="5572171" y="428641"/>
              <a:ext cx="2274391" cy="1137195"/>
            </a:xfrm>
            <a:prstGeom prst="roundRect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4681519"/>
                <a:satOff val="-5839"/>
                <a:lumOff val="1373"/>
                <a:alphaOff val="0"/>
              </a:schemeClr>
            </a:fillRef>
            <a:effectRef idx="2">
              <a:schemeClr val="accent2">
                <a:hueOff val="4681519"/>
                <a:satOff val="-5839"/>
                <a:lumOff val="1373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" name="Скругленный прямоугольник 14"/>
            <p:cNvSpPr/>
            <p:nvPr/>
          </p:nvSpPr>
          <p:spPr>
            <a:xfrm>
              <a:off x="5627684" y="484154"/>
              <a:ext cx="2163365" cy="102616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7160" tIns="137160" rIns="137160" bIns="137160" numCol="1" spcCol="1270" anchor="ctr" anchorCtr="0">
              <a:noAutofit/>
            </a:bodyPr>
            <a:lstStyle/>
            <a:p>
              <a:pPr lvl="0"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k-KZ" sz="3600" kern="1200" dirty="0" smtClean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сауда</a:t>
              </a:r>
              <a:endParaRPr lang="ru-RU" sz="3600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</p:grpSp>
      <p:cxnSp>
        <p:nvCxnSpPr>
          <p:cNvPr id="24" name="Прямая со стрелкой 23"/>
          <p:cNvCxnSpPr/>
          <p:nvPr/>
        </p:nvCxnSpPr>
        <p:spPr>
          <a:xfrm flipV="1">
            <a:off x="4643438" y="1928802"/>
            <a:ext cx="1428760" cy="64294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>
            <a:endCxn id="12" idx="1"/>
          </p:cNvCxnSpPr>
          <p:nvPr/>
        </p:nvCxnSpPr>
        <p:spPr>
          <a:xfrm>
            <a:off x="5500694" y="3429000"/>
            <a:ext cx="791626" cy="28572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 rot="16200000" flipH="1">
            <a:off x="3929058" y="4143380"/>
            <a:ext cx="1000132" cy="14287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/>
          <p:nvPr/>
        </p:nvCxnSpPr>
        <p:spPr>
          <a:xfrm rot="10800000" flipV="1">
            <a:off x="2357422" y="3214686"/>
            <a:ext cx="714380" cy="21431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/>
          <p:nvPr/>
        </p:nvCxnSpPr>
        <p:spPr>
          <a:xfrm rot="10800000">
            <a:off x="3000364" y="2000240"/>
            <a:ext cx="857256" cy="57150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Прямая со стрелкой 8"/>
          <p:cNvCxnSpPr>
            <a:stCxn id="61" idx="0"/>
            <a:endCxn id="66" idx="2"/>
          </p:cNvCxnSpPr>
          <p:nvPr/>
        </p:nvCxnSpPr>
        <p:spPr>
          <a:xfrm rot="5400000" flipH="1" flipV="1">
            <a:off x="4250529" y="1285860"/>
            <a:ext cx="71438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flipV="1">
            <a:off x="5429256" y="1357298"/>
            <a:ext cx="857256" cy="28575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/>
          <p:nvPr/>
        </p:nvCxnSpPr>
        <p:spPr>
          <a:xfrm rot="10800000">
            <a:off x="2714612" y="1500174"/>
            <a:ext cx="1071570" cy="21431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/>
          <p:nvPr/>
        </p:nvCxnSpPr>
        <p:spPr>
          <a:xfrm rot="10800000" flipV="1">
            <a:off x="2357422" y="2357430"/>
            <a:ext cx="1570048" cy="21431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4" name="Прямая со стрелкой 43"/>
          <p:cNvCxnSpPr/>
          <p:nvPr/>
        </p:nvCxnSpPr>
        <p:spPr>
          <a:xfrm>
            <a:off x="5572132" y="2357430"/>
            <a:ext cx="1214446" cy="21431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8" name="Скругленный прямоугольник 47"/>
          <p:cNvSpPr/>
          <p:nvPr/>
        </p:nvSpPr>
        <p:spPr>
          <a:xfrm>
            <a:off x="2928926" y="3643314"/>
            <a:ext cx="3786214" cy="714380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i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Жаңа  салалары</a:t>
            </a:r>
            <a:endParaRPr lang="ru-RU" sz="2400" b="1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0" name="Прямая со стрелкой 49"/>
          <p:cNvCxnSpPr/>
          <p:nvPr/>
        </p:nvCxnSpPr>
        <p:spPr>
          <a:xfrm rot="16200000" flipH="1">
            <a:off x="4036215" y="2964654"/>
            <a:ext cx="1285885" cy="7143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2" name="Скругленный прямоугольник 51"/>
          <p:cNvSpPr/>
          <p:nvPr/>
        </p:nvSpPr>
        <p:spPr>
          <a:xfrm>
            <a:off x="428596" y="4643446"/>
            <a:ext cx="2643206" cy="71438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Аэроғарттық өнеркәсіп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Скругленный прямоугольник 52"/>
          <p:cNvSpPr/>
          <p:nvPr/>
        </p:nvSpPr>
        <p:spPr>
          <a:xfrm>
            <a:off x="5857884" y="4643446"/>
            <a:ext cx="2643206" cy="71438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электротехниа өнеркәсіп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5" name="Прямая со стрелкой 54"/>
          <p:cNvCxnSpPr>
            <a:endCxn id="52" idx="0"/>
          </p:cNvCxnSpPr>
          <p:nvPr/>
        </p:nvCxnSpPr>
        <p:spPr>
          <a:xfrm rot="10800000" flipV="1">
            <a:off x="1750200" y="4357694"/>
            <a:ext cx="1678793" cy="28575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7" name="Прямая со стрелкой 56"/>
          <p:cNvCxnSpPr/>
          <p:nvPr/>
        </p:nvCxnSpPr>
        <p:spPr>
          <a:xfrm>
            <a:off x="6000760" y="4357694"/>
            <a:ext cx="1214446" cy="28575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0" name="Заголовок 1"/>
          <p:cNvSpPr>
            <a:spLocks noGrp="1"/>
          </p:cNvSpPr>
          <p:nvPr>
            <p:ph type="title"/>
          </p:nvPr>
        </p:nvSpPr>
        <p:spPr>
          <a:xfrm>
            <a:off x="428596" y="5715016"/>
            <a:ext cx="8229600" cy="857256"/>
          </a:xfrm>
        </p:spPr>
        <p:txBody>
          <a:bodyPr>
            <a:normAutofit fontScale="90000"/>
          </a:bodyPr>
          <a:lstStyle/>
          <a:p>
            <a:r>
              <a:rPr lang="kk-KZ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Сыртқы экономикалық байланысы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" name="Скругленный прямоугольник 60"/>
          <p:cNvSpPr/>
          <p:nvPr/>
        </p:nvSpPr>
        <p:spPr>
          <a:xfrm>
            <a:off x="3571868" y="1643050"/>
            <a:ext cx="2071702" cy="71438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kk-KZ" sz="24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өнеркәсібі</a:t>
            </a:r>
            <a:endParaRPr lang="ru-RU" sz="24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" name="Скругленный прямоугольник 61"/>
          <p:cNvSpPr/>
          <p:nvPr/>
        </p:nvSpPr>
        <p:spPr>
          <a:xfrm>
            <a:off x="285720" y="2571744"/>
            <a:ext cx="3429024" cy="71438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kk-KZ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Машина жаХимия өнеркәсібісау саласы</a:t>
            </a:r>
            <a:endParaRPr lang="ru-RU" sz="24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3" name="Скругленный прямоугольник 62"/>
          <p:cNvSpPr/>
          <p:nvPr/>
        </p:nvSpPr>
        <p:spPr>
          <a:xfrm>
            <a:off x="5429256" y="2571744"/>
            <a:ext cx="3429024" cy="71438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kk-KZ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Алюминий өнеркәсібі</a:t>
            </a:r>
            <a:endParaRPr lang="ru-RU" sz="24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4" name="Скругленный прямоугольник 63"/>
          <p:cNvSpPr/>
          <p:nvPr/>
        </p:nvSpPr>
        <p:spPr>
          <a:xfrm>
            <a:off x="6286512" y="1000108"/>
            <a:ext cx="2500330" cy="71438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 defTabSz="9779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kk-KZ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Қара металургия</a:t>
            </a:r>
            <a:endParaRPr lang="ru-RU" sz="24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5" name="Скругленный прямоугольник 64"/>
          <p:cNvSpPr/>
          <p:nvPr/>
        </p:nvSpPr>
        <p:spPr>
          <a:xfrm>
            <a:off x="214282" y="1142984"/>
            <a:ext cx="2500330" cy="71438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 defTabSz="2000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kk-KZ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Химия өнеркәсібі</a:t>
            </a:r>
            <a:endParaRPr lang="ru-RU" sz="24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6" name="Скругленный прямоугольник 65"/>
          <p:cNvSpPr/>
          <p:nvPr/>
        </p:nvSpPr>
        <p:spPr>
          <a:xfrm>
            <a:off x="3000364" y="142852"/>
            <a:ext cx="3214710" cy="78581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 defTabSz="1377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kk-KZ" sz="2400" b="1" i="1" dirty="0" smtClean="0">
                <a:latin typeface="Times New Roman" pitchFamily="18" charset="0"/>
                <a:cs typeface="Times New Roman" pitchFamily="18" charset="0"/>
              </a:rPr>
              <a:t>Отын-энергетика саласы</a:t>
            </a:r>
            <a:endParaRPr lang="ru-RU" sz="24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Прямая со стрелкой 8"/>
          <p:cNvCxnSpPr/>
          <p:nvPr/>
        </p:nvCxnSpPr>
        <p:spPr>
          <a:xfrm rot="5400000">
            <a:off x="4287042" y="2642388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flipV="1">
            <a:off x="4429124" y="1285860"/>
            <a:ext cx="2071702" cy="4286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>
            <a:stCxn id="43" idx="0"/>
          </p:cNvCxnSpPr>
          <p:nvPr/>
        </p:nvCxnSpPr>
        <p:spPr>
          <a:xfrm rot="16200000" flipV="1">
            <a:off x="3446852" y="625058"/>
            <a:ext cx="428628" cy="1750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/>
          <p:nvPr/>
        </p:nvCxnSpPr>
        <p:spPr>
          <a:xfrm rot="10800000" flipV="1">
            <a:off x="2857488" y="3571876"/>
            <a:ext cx="355602" cy="21431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4" name="Прямая со стрелкой 43"/>
          <p:cNvCxnSpPr/>
          <p:nvPr/>
        </p:nvCxnSpPr>
        <p:spPr>
          <a:xfrm>
            <a:off x="5857884" y="3571876"/>
            <a:ext cx="428628" cy="28575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8" name="Скругленный прямоугольник 47"/>
          <p:cNvSpPr/>
          <p:nvPr/>
        </p:nvSpPr>
        <p:spPr>
          <a:xfrm>
            <a:off x="2714612" y="2857496"/>
            <a:ext cx="3786214" cy="71438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i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Көлік шаруашылығы</a:t>
            </a:r>
            <a:endParaRPr lang="ru-RU" sz="2400" b="1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Скругленный прямоугольник 51"/>
          <p:cNvSpPr/>
          <p:nvPr/>
        </p:nvSpPr>
        <p:spPr>
          <a:xfrm>
            <a:off x="1142976" y="4643446"/>
            <a:ext cx="2643206" cy="71438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Темір жолдар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Скругленный прямоугольник 52"/>
          <p:cNvSpPr/>
          <p:nvPr/>
        </p:nvSpPr>
        <p:spPr>
          <a:xfrm>
            <a:off x="6286512" y="3714752"/>
            <a:ext cx="2643206" cy="71438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Әуе көлігі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5" name="Прямая со стрелкой 54"/>
          <p:cNvCxnSpPr>
            <a:endCxn id="52" idx="0"/>
          </p:cNvCxnSpPr>
          <p:nvPr/>
        </p:nvCxnSpPr>
        <p:spPr>
          <a:xfrm rot="10800000" flipV="1">
            <a:off x="2464580" y="3571876"/>
            <a:ext cx="1678793" cy="107157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7" name="Прямая со стрелкой 56"/>
          <p:cNvCxnSpPr>
            <a:endCxn id="59" idx="0"/>
          </p:cNvCxnSpPr>
          <p:nvPr/>
        </p:nvCxnSpPr>
        <p:spPr>
          <a:xfrm>
            <a:off x="4714876" y="3571876"/>
            <a:ext cx="1393041" cy="107157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0" name="Заголовок 1"/>
          <p:cNvSpPr>
            <a:spLocks noGrp="1"/>
          </p:cNvSpPr>
          <p:nvPr>
            <p:ph type="title"/>
          </p:nvPr>
        </p:nvSpPr>
        <p:spPr>
          <a:xfrm>
            <a:off x="428596" y="5715016"/>
            <a:ext cx="8229600" cy="857256"/>
          </a:xfrm>
        </p:spPr>
        <p:txBody>
          <a:bodyPr>
            <a:noAutofit/>
          </a:bodyPr>
          <a:lstStyle/>
          <a:p>
            <a:r>
              <a:rPr lang="kk-KZ" sz="3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Франция мен Қазақстан Республикасы арасындаға өзара байланыс</a:t>
            </a:r>
            <a:endParaRPr lang="ru-RU" sz="3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5643570" y="571480"/>
            <a:ext cx="2643206" cy="71438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Мал шаруашылығы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Скругленный прямоугольник 40"/>
          <p:cNvSpPr/>
          <p:nvPr/>
        </p:nvSpPr>
        <p:spPr>
          <a:xfrm>
            <a:off x="785786" y="571480"/>
            <a:ext cx="2643206" cy="71438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Өсімдік шаруашылығы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2500298" y="1714488"/>
            <a:ext cx="4071966" cy="714380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i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Ауыл-шаруашылығы</a:t>
            </a:r>
            <a:endParaRPr lang="ru-RU" sz="2400" b="1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9" name="Скругленный прямоугольник 58"/>
          <p:cNvSpPr/>
          <p:nvPr/>
        </p:nvSpPr>
        <p:spPr>
          <a:xfrm>
            <a:off x="4786314" y="4643446"/>
            <a:ext cx="2643206" cy="71438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Теңіз көлігі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5" name="Скругленный прямоугольник 64"/>
          <p:cNvSpPr/>
          <p:nvPr/>
        </p:nvSpPr>
        <p:spPr>
          <a:xfrm>
            <a:off x="214282" y="3643314"/>
            <a:ext cx="2643206" cy="71438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Тас жолдар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34036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kk-KZ" dirty="0" smtClean="0"/>
              <a:t>Мақсаты: </a:t>
            </a:r>
          </a:p>
          <a:p>
            <a:pPr>
              <a:buNone/>
            </a:pPr>
            <a:r>
              <a:rPr lang="kk-KZ" dirty="0" smtClean="0"/>
              <a:t>- Б.Францияның шаруашылығы оның сыртқы экономикалық байланыстарына сипаттама беру. Білімдерін дамыту. Францияның өнеркәсібі мен шаруашылығы жөнінде мағұлмат бере отырып, білімдерін шыңдау.</a:t>
            </a:r>
          </a:p>
          <a:p>
            <a:pPr>
              <a:buFontTx/>
              <a:buChar char="-"/>
            </a:pPr>
            <a:r>
              <a:rPr lang="kk-KZ" dirty="0" smtClean="0"/>
              <a:t>Дүниетанымдарын, ойлау қабілеттерн қалыптастыру.</a:t>
            </a:r>
          </a:p>
          <a:p>
            <a:pPr>
              <a:buNone/>
            </a:pPr>
            <a:r>
              <a:rPr lang="kk-KZ" dirty="0" smtClean="0"/>
              <a:t>- Өзге елді тани отырып. өз елін құрметтеуге, елін қадірлеуге тәрбиелеу.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071563"/>
          <a:ext cx="8229600" cy="397764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542900"/>
                <a:gridCol w="4286280"/>
                <a:gridCol w="3400420"/>
              </a:tblGrid>
              <a:tr h="370840">
                <a:tc>
                  <a:txBody>
                    <a:bodyPr/>
                    <a:lstStyle/>
                    <a:p>
                      <a:r>
                        <a:rPr lang="kk-KZ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Мата өнеркәсібі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1 орын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Мунай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????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Машина жасау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1 орын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Химия өнеркәсібі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4 орын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Ауыл шаруашылық өнімдерін сыртқа шығару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2 орын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Бидай өнімдерінен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5 орын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 smtClean="0"/>
                        <a:t>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ЕО</a:t>
                      </a:r>
                      <a:r>
                        <a:rPr lang="kk-KZ" baseline="0" dirty="0" smtClean="0"/>
                        <a:t> темір жолдар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1 орын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 smtClean="0"/>
                        <a:t>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ЕО          көлемі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2 орын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 smtClean="0"/>
                        <a:t>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ЕО           көлемі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3 оын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 smtClean="0"/>
                        <a:t>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071563"/>
          <a:ext cx="8229600" cy="397764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542900"/>
                <a:gridCol w="4286280"/>
                <a:gridCol w="3400420"/>
              </a:tblGrid>
              <a:tr h="370840">
                <a:tc>
                  <a:txBody>
                    <a:bodyPr/>
                    <a:lstStyle/>
                    <a:p>
                      <a:r>
                        <a:rPr lang="kk-KZ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Мата өнеркәсібі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1 орын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Мунай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????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Машина жасау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1 орын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Химия өнеркәсібі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4 орын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Ауыл шаруашылық өнімдерін сыртқа шығару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2 орын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Бидай өнімдерінен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5 орын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 smtClean="0"/>
                        <a:t>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ЕО</a:t>
                      </a:r>
                      <a:r>
                        <a:rPr lang="kk-KZ" baseline="0" dirty="0" smtClean="0"/>
                        <a:t> темір жолдар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1 орын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 smtClean="0"/>
                        <a:t>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ЕО          көлемі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2 орын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 smtClean="0"/>
                        <a:t>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ЕО           көлемі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3 оын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 smtClean="0"/>
                        <a:t>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wedg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kk-KZ" dirty="0" smtClean="0"/>
              <a:t>Не істей білу керек: Тақырыпты талдауды, жіктеуді  және кестелер мен мағұлматтарды есте сақтай білуі керек.</a:t>
            </a:r>
          </a:p>
          <a:p>
            <a:pPr>
              <a:buNone/>
            </a:pPr>
            <a:r>
              <a:rPr lang="kk-KZ" dirty="0" smtClean="0"/>
              <a:t>Көрнекілік: Дүниежүзі саяси картасы. Қазақстанның экономикалық картасы. Еуропаның экономикалық картасы. Атластар, сызбалар, кестелер, тірек сызбалар, мульти проэктор.</a:t>
            </a:r>
          </a:p>
          <a:p>
            <a:pPr>
              <a:buNone/>
            </a:pPr>
            <a:r>
              <a:rPr lang="kk-KZ" dirty="0" smtClean="0"/>
              <a:t>Сабақтың түрі: аралас сабақ</a:t>
            </a:r>
          </a:p>
          <a:p>
            <a:pPr>
              <a:buNone/>
            </a:pPr>
            <a:r>
              <a:rPr lang="kk-KZ" dirty="0" smtClean="0"/>
              <a:t>Сабақтың әдісі: Баяндау, әңгімелеу, кітаппен жұмыс, топпен жұмыс.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Сабақтың барысы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AutoNum type="arabicPeriod"/>
            </a:pPr>
            <a:r>
              <a:rPr lang="kk-KZ" dirty="0" smtClean="0"/>
              <a:t>Ұйымдастыру кезеңі</a:t>
            </a:r>
          </a:p>
          <a:p>
            <a:pPr marL="514350" indent="-514350">
              <a:buAutoNum type="arabicPeriod"/>
            </a:pPr>
            <a:r>
              <a:rPr lang="kk-KZ" dirty="0" smtClean="0"/>
              <a:t>Үй тапсырмасын сұрау</a:t>
            </a:r>
          </a:p>
          <a:p>
            <a:pPr marL="514350" indent="-514350">
              <a:buNone/>
            </a:pPr>
            <a:r>
              <a:rPr lang="kk-KZ" dirty="0" smtClean="0"/>
              <a:t>А)Картадан астаналарды табу</a:t>
            </a:r>
          </a:p>
          <a:p>
            <a:pPr marL="514350" indent="-514350">
              <a:buNone/>
            </a:pPr>
            <a:r>
              <a:rPr lang="kk-KZ" dirty="0" smtClean="0"/>
              <a:t>Б)Видеоролик</a:t>
            </a:r>
          </a:p>
          <a:p>
            <a:pPr marL="514350" indent="-514350">
              <a:buNone/>
            </a:pPr>
            <a:r>
              <a:rPr lang="kk-KZ" dirty="0" smtClean="0"/>
              <a:t>В)Бейне сұрақ</a:t>
            </a:r>
          </a:p>
          <a:p>
            <a:pPr marL="514350" indent="-514350">
              <a:buNone/>
            </a:pPr>
            <a:r>
              <a:rPr lang="kk-KZ" dirty="0" smtClean="0"/>
              <a:t>3. Жаңа сабақ </a:t>
            </a:r>
          </a:p>
          <a:p>
            <a:pPr marL="514350" indent="-514350">
              <a:buNone/>
            </a:pPr>
            <a:r>
              <a:rPr lang="kk-KZ" dirty="0" smtClean="0"/>
              <a:t>А) Тірек сызбамен жұмыс</a:t>
            </a:r>
          </a:p>
          <a:p>
            <a:pPr marL="514350" indent="-514350">
              <a:buNone/>
            </a:pPr>
            <a:r>
              <a:rPr lang="kk-KZ" dirty="0" smtClean="0"/>
              <a:t>Б) ізден тап</a:t>
            </a:r>
          </a:p>
          <a:p>
            <a:pPr marL="514350" indent="-514350">
              <a:buNone/>
            </a:pPr>
            <a:endParaRPr lang="kk-KZ" dirty="0" smtClean="0"/>
          </a:p>
          <a:p>
            <a:pPr marL="514350" indent="-514350">
              <a:buNone/>
            </a:pPr>
            <a:r>
              <a:rPr lang="kk-KZ" dirty="0" smtClean="0"/>
              <a:t>4. Қорытынды</a:t>
            </a:r>
          </a:p>
          <a:p>
            <a:pPr marL="514350" indent="-514350">
              <a:buNone/>
            </a:pPr>
            <a:r>
              <a:rPr lang="kk-KZ" dirty="0" smtClean="0"/>
              <a:t>Шығармашылық жұмыс</a:t>
            </a:r>
          </a:p>
          <a:p>
            <a:pPr marL="514350" indent="-514350">
              <a:buAutoNum type="arabicPeriod"/>
            </a:pPr>
            <a:endParaRPr lang="kk-KZ" dirty="0" smtClean="0"/>
          </a:p>
          <a:p>
            <a:pPr marL="514350" indent="-514350">
              <a:buAutoNum type="arabicPeriod"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4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Үй тапсырмасын сұрау</a:t>
            </a:r>
            <a:endParaRPr lang="ru-RU" sz="48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0034" y="2000240"/>
          <a:ext cx="8258205" cy="19002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1641"/>
                <a:gridCol w="1651641"/>
                <a:gridCol w="1651641"/>
                <a:gridCol w="1651641"/>
                <a:gridCol w="1651641"/>
              </a:tblGrid>
              <a:tr h="950119">
                <a:tc>
                  <a:txBody>
                    <a:bodyPr/>
                    <a:lstStyle/>
                    <a:p>
                      <a:pPr algn="ctr"/>
                      <a:r>
                        <a:rPr lang="kk-KZ" sz="5400" dirty="0" smtClean="0">
                          <a:latin typeface="Times New Roman" pitchFamily="18" charset="0"/>
                          <a:cs typeface="Times New Roman" pitchFamily="18" charset="0"/>
                          <a:hlinkClick r:id="rId2" action="ppaction://hlinksldjump"/>
                        </a:rPr>
                        <a:t>1</a:t>
                      </a:r>
                      <a:endParaRPr lang="ru-RU" sz="5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5400" dirty="0" smtClean="0">
                          <a:latin typeface="Times New Roman" pitchFamily="18" charset="0"/>
                          <a:cs typeface="Times New Roman" pitchFamily="18" charset="0"/>
                          <a:hlinkClick r:id="rId3" action="ppaction://hlinksldjump"/>
                        </a:rPr>
                        <a:t>2</a:t>
                      </a:r>
                      <a:endParaRPr lang="ru-RU" sz="5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5400" dirty="0" smtClean="0">
                          <a:latin typeface="Times New Roman" pitchFamily="18" charset="0"/>
                          <a:cs typeface="Times New Roman" pitchFamily="18" charset="0"/>
                          <a:hlinkClick r:id="rId4" action="ppaction://hlinksldjump"/>
                        </a:rPr>
                        <a:t>3</a:t>
                      </a:r>
                      <a:endParaRPr lang="ru-RU" sz="5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5400" dirty="0" smtClean="0">
                          <a:latin typeface="Times New Roman" pitchFamily="18" charset="0"/>
                          <a:cs typeface="Times New Roman" pitchFamily="18" charset="0"/>
                          <a:hlinkClick r:id="rId5" action="ppaction://hlinksldjump"/>
                        </a:rPr>
                        <a:t>4</a:t>
                      </a:r>
                      <a:endParaRPr lang="ru-RU" sz="5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5400" dirty="0" smtClean="0">
                          <a:latin typeface="Times New Roman" pitchFamily="18" charset="0"/>
                          <a:cs typeface="Times New Roman" pitchFamily="18" charset="0"/>
                          <a:hlinkClick r:id="rId6" action="ppaction://hlinksldjump"/>
                        </a:rPr>
                        <a:t>5</a:t>
                      </a:r>
                      <a:endParaRPr lang="ru-RU" sz="5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</a:tr>
              <a:tr h="950119">
                <a:tc>
                  <a:txBody>
                    <a:bodyPr/>
                    <a:lstStyle/>
                    <a:p>
                      <a:pPr algn="ctr"/>
                      <a:r>
                        <a:rPr lang="kk-KZ" sz="5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  <a:hlinkClick r:id="rId7" action="ppaction://hlinksldjump"/>
                        </a:rPr>
                        <a:t>1</a:t>
                      </a:r>
                      <a:endParaRPr lang="ru-RU" sz="5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5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  <a:hlinkClick r:id="" action="ppaction://noaction"/>
                        </a:rPr>
                        <a:t>2</a:t>
                      </a:r>
                      <a:endParaRPr lang="ru-RU" sz="5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5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  <a:hlinkClick r:id="rId8" action="ppaction://hlinksldjump"/>
                        </a:rPr>
                        <a:t>3</a:t>
                      </a:r>
                      <a:endParaRPr lang="ru-RU" sz="5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5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  <a:hlinkClick r:id="rId9" action="ppaction://hlinksldjump"/>
                        </a:rPr>
                        <a:t>4</a:t>
                      </a:r>
                      <a:endParaRPr lang="ru-RU" sz="5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5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  <a:hlinkClick r:id="rId10" action="ppaction://hlinksldjump"/>
                        </a:rPr>
                        <a:t>5</a:t>
                      </a:r>
                      <a:endParaRPr lang="ru-RU" sz="5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Управляющая кнопка: далее 4">
            <a:hlinkClick r:id="rId11" action="ppaction://hlinksldjump" highlightClick="1"/>
          </p:cNvPr>
          <p:cNvSpPr/>
          <p:nvPr/>
        </p:nvSpPr>
        <p:spPr>
          <a:xfrm>
            <a:off x="571472" y="5786454"/>
            <a:ext cx="785818" cy="42862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868610"/>
          </a:xfrm>
        </p:spPr>
        <p:txBody>
          <a:bodyPr>
            <a:normAutofit/>
          </a:bodyPr>
          <a:lstStyle/>
          <a:p>
            <a:r>
              <a:rPr lang="kk-KZ" dirty="0" smtClean="0"/>
              <a:t>1. Халқының саны бойынша дүниежүзі бойынша нешінші орында?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0" y="5143512"/>
            <a:ext cx="4114800" cy="785818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kk-KZ" sz="4800" dirty="0" smtClean="0">
                <a:latin typeface="Times New Roman" pitchFamily="18" charset="0"/>
                <a:cs typeface="Times New Roman" pitchFamily="18" charset="0"/>
              </a:rPr>
              <a:t>20 орында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Управляющая кнопка: далее 3">
            <a:hlinkClick r:id="rId2" action="ppaction://hlinksldjump" highlightClick="1"/>
          </p:cNvPr>
          <p:cNvSpPr/>
          <p:nvPr/>
        </p:nvSpPr>
        <p:spPr>
          <a:xfrm>
            <a:off x="571472" y="5786454"/>
            <a:ext cx="785818" cy="42862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082924"/>
          </a:xfrm>
        </p:spPr>
        <p:txBody>
          <a:bodyPr/>
          <a:lstStyle/>
          <a:p>
            <a:r>
              <a:rPr lang="kk-KZ" dirty="0" smtClean="0"/>
              <a:t>2. Францияға жылына қаншаға жуық туристтер келеді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00505"/>
            <a:ext cx="5043494" cy="714380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kk-KZ" sz="4000" dirty="0" smtClean="0">
                <a:latin typeface="Times New Roman" pitchFamily="18" charset="0"/>
                <a:cs typeface="Times New Roman" pitchFamily="18" charset="0"/>
              </a:rPr>
              <a:t>80 миллионға жуық адам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Управляющая кнопка: далее 3">
            <a:hlinkClick r:id="rId2" action="ppaction://hlinksldjump" highlightClick="1"/>
          </p:cNvPr>
          <p:cNvSpPr/>
          <p:nvPr/>
        </p:nvSpPr>
        <p:spPr>
          <a:xfrm>
            <a:off x="571472" y="5786454"/>
            <a:ext cx="785818" cy="42862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082924"/>
          </a:xfrm>
        </p:spPr>
        <p:txBody>
          <a:bodyPr/>
          <a:lstStyle/>
          <a:p>
            <a:r>
              <a:rPr lang="kk-KZ" dirty="0" smtClean="0"/>
              <a:t>3. Наполен Банопарт дүниеге келген аралды ата?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00505"/>
            <a:ext cx="5043494" cy="71438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kk-KZ" sz="4000" dirty="0" smtClean="0">
                <a:latin typeface="Times New Roman" pitchFamily="18" charset="0"/>
                <a:cs typeface="Times New Roman" pitchFamily="18" charset="0"/>
              </a:rPr>
              <a:t>корсика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Управляющая кнопка: далее 3">
            <a:hlinkClick r:id="rId2" action="ppaction://hlinksldjump" highlightClick="1"/>
          </p:cNvPr>
          <p:cNvSpPr/>
          <p:nvPr/>
        </p:nvSpPr>
        <p:spPr>
          <a:xfrm>
            <a:off x="571472" y="5786454"/>
            <a:ext cx="785818" cy="42862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082924"/>
          </a:xfrm>
        </p:spPr>
        <p:txBody>
          <a:bodyPr/>
          <a:lstStyle/>
          <a:p>
            <a:r>
              <a:rPr lang="kk-KZ" dirty="0" smtClean="0"/>
              <a:t>4. Франция жерінің қанша </a:t>
            </a:r>
            <a:r>
              <a:rPr lang="en-US" dirty="0" smtClean="0"/>
              <a:t>%</a:t>
            </a:r>
            <a:r>
              <a:rPr lang="kk-KZ" dirty="0" smtClean="0"/>
              <a:t> ормандар алып жатыр?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00505"/>
            <a:ext cx="5043494" cy="714380"/>
          </a:xfrm>
        </p:spPr>
        <p:txBody>
          <a:bodyPr>
            <a:normAutofit/>
          </a:bodyPr>
          <a:lstStyle/>
          <a:p>
            <a:pPr>
              <a:buNone/>
            </a:pP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Управляющая кнопка: далее 3">
            <a:hlinkClick r:id="rId2" action="ppaction://hlinksldjump" highlightClick="1"/>
          </p:cNvPr>
          <p:cNvSpPr/>
          <p:nvPr/>
        </p:nvSpPr>
        <p:spPr>
          <a:xfrm>
            <a:off x="571472" y="5786454"/>
            <a:ext cx="785818" cy="42862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1452</TotalTime>
  <Words>439</Words>
  <Application>Microsoft Office PowerPoint</Application>
  <PresentationFormat>Экран (4:3)</PresentationFormat>
  <Paragraphs>134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Апекс</vt:lpstr>
      <vt:lpstr>Слайд 1</vt:lpstr>
      <vt:lpstr>Слайд 2</vt:lpstr>
      <vt:lpstr>Слайд 3</vt:lpstr>
      <vt:lpstr>Сабақтың барысы</vt:lpstr>
      <vt:lpstr>Үй тапсырмасын сұрау</vt:lpstr>
      <vt:lpstr>1. Халқының саны бойынша дүниежүзі бойынша нешінші орында?</vt:lpstr>
      <vt:lpstr>2. Францияға жылына қаншаға жуық туристтер келеді</vt:lpstr>
      <vt:lpstr>3. Наполен Банопарт дүниеге келген аралды ата?</vt:lpstr>
      <vt:lpstr>4. Франция жерінің қанша % ормандар алып жатыр?</vt:lpstr>
      <vt:lpstr>5. Франция халқының қанша % қалаларда тұрады</vt:lpstr>
      <vt:lpstr>1. Батыс Еуропадағы ең биік шыңы</vt:lpstr>
      <vt:lpstr>2. Париждегі БҰҰ-ның білім, ғылым және мәдениет ұйымы орналасқан</vt:lpstr>
      <vt:lpstr>3.Мешеу елдерге көрсетілетін қайырымдылық мөлшері жөнінен Франция нешінші орынды иеленеді? </vt:lpstr>
      <vt:lpstr>4. Ел тұрғындарының өмір сүру жасының орташы ұзақтығы ер және әйел адамдарында қанша?</vt:lpstr>
      <vt:lpstr>5. Ел тұрғындарының қанша %  француздар?</vt:lpstr>
      <vt:lpstr>Жаңа сабақ</vt:lpstr>
      <vt:lpstr>Слайд 17</vt:lpstr>
      <vt:lpstr>Сыртқы экономикалық байланысы</vt:lpstr>
      <vt:lpstr>Франция мен Қазақстан Республикасы арасындаға өзара байланыс</vt:lpstr>
      <vt:lpstr>Слайд 20</vt:lpstr>
      <vt:lpstr>Слайд 21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Windows 7</dc:creator>
  <cp:lastModifiedBy>Windows 7</cp:lastModifiedBy>
  <cp:revision>24</cp:revision>
  <dcterms:created xsi:type="dcterms:W3CDTF">2013-08-29T18:11:39Z</dcterms:created>
  <dcterms:modified xsi:type="dcterms:W3CDTF">2013-10-27T04:06:56Z</dcterms:modified>
</cp:coreProperties>
</file>