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4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01.03.2012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1472" y="285729"/>
            <a:ext cx="7886728" cy="1500197"/>
          </a:xfrm>
        </p:spPr>
        <p:txBody>
          <a:bodyPr>
            <a:normAutofit/>
          </a:bodyPr>
          <a:lstStyle/>
          <a:p>
            <a:r>
              <a:rPr lang="kk-KZ" sz="3600" b="1" dirty="0" smtClean="0">
                <a:latin typeface="Times New Roman" pitchFamily="18" charset="0"/>
                <a:cs typeface="Times New Roman" pitchFamily="18" charset="0"/>
              </a:rPr>
              <a:t>Халықаралық қаржы-қаражат жүйесі</a:t>
            </a:r>
            <a:endParaRPr lang="ru-RU" sz="36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14282" y="1714488"/>
            <a:ext cx="8715436" cy="5143512"/>
          </a:xfrm>
          <a:solidFill>
            <a:schemeClr val="accent3">
              <a:lumMod val="75000"/>
            </a:schemeClr>
          </a:solidFill>
        </p:spPr>
        <p:txBody>
          <a:bodyPr/>
          <a:lstStyle/>
          <a:p>
            <a:endParaRPr lang="ru-RU" dirty="0"/>
          </a:p>
        </p:txBody>
      </p:sp>
      <p:sp>
        <p:nvSpPr>
          <p:cNvPr id="4" name="Блок-схема: перфолента 3"/>
          <p:cNvSpPr/>
          <p:nvPr/>
        </p:nvSpPr>
        <p:spPr>
          <a:xfrm>
            <a:off x="642910" y="2357430"/>
            <a:ext cx="3429024" cy="214314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4000" b="1" dirty="0" smtClean="0">
                <a:latin typeface="Times New Roman" pitchFamily="18" charset="0"/>
                <a:cs typeface="Times New Roman" pitchFamily="18" charset="0"/>
              </a:rPr>
              <a:t>Валюталық</a:t>
            </a:r>
            <a:endParaRPr lang="ru-RU" sz="4000" b="1" dirty="0">
              <a:latin typeface="Times New Roman" pitchFamily="18" charset="0"/>
              <a:cs typeface="Times New Roman" pitchFamily="18" charset="0"/>
            </a:endParaRPr>
          </a:p>
        </p:txBody>
      </p:sp>
      <p:sp>
        <p:nvSpPr>
          <p:cNvPr id="5" name="Блок-схема: перфолента 4"/>
          <p:cNvSpPr/>
          <p:nvPr/>
        </p:nvSpPr>
        <p:spPr>
          <a:xfrm>
            <a:off x="5286380" y="2214554"/>
            <a:ext cx="3571900" cy="2214578"/>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4000" b="1" dirty="0" smtClean="0">
                <a:latin typeface="Times New Roman" pitchFamily="18" charset="0"/>
                <a:cs typeface="Times New Roman" pitchFamily="18" charset="0"/>
              </a:rPr>
              <a:t>Несиелік</a:t>
            </a:r>
            <a:endParaRPr lang="ru-RU" sz="4000" b="1" dirty="0">
              <a:latin typeface="Times New Roman" pitchFamily="18" charset="0"/>
              <a:cs typeface="Times New Roman" pitchFamily="18" charset="0"/>
            </a:endParaRPr>
          </a:p>
        </p:txBody>
      </p:sp>
      <p:sp>
        <p:nvSpPr>
          <p:cNvPr id="7" name="Блок-схема: перфолента 6"/>
          <p:cNvSpPr/>
          <p:nvPr/>
        </p:nvSpPr>
        <p:spPr>
          <a:xfrm>
            <a:off x="2357422" y="4500570"/>
            <a:ext cx="4357718" cy="2071702"/>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4000" b="1" dirty="0" smtClean="0">
                <a:latin typeface="Times New Roman" pitchFamily="18" charset="0"/>
                <a:cs typeface="Times New Roman" pitchFamily="18" charset="0"/>
              </a:rPr>
              <a:t>инвестициялық</a:t>
            </a:r>
            <a:endParaRPr lang="ru-RU" sz="4000" b="1"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latin typeface="Times New Roman" pitchFamily="18" charset="0"/>
                <a:cs typeface="Times New Roman" pitchFamily="18" charset="0"/>
              </a:rPr>
              <a:t>Тікелей инвестиция</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285860"/>
            <a:ext cx="8229600" cy="5214974"/>
          </a:xfrm>
        </p:spPr>
        <p:txBody>
          <a:bodyPr/>
          <a:lstStyle/>
          <a:p>
            <a:r>
              <a:rPr lang="kk-KZ" b="1" dirty="0" smtClean="0">
                <a:latin typeface="Times New Roman" pitchFamily="18" charset="0"/>
                <a:cs typeface="Times New Roman" pitchFamily="18" charset="0"/>
              </a:rPr>
              <a:t>Тікелей инвестиция- шет елде кәсіпорындар ашу, оның ішінде еншілес компаниялар жүйесін ұйымдастару</a:t>
            </a:r>
          </a:p>
          <a:p>
            <a:r>
              <a:rPr lang="kk-KZ" b="1" dirty="0" smtClean="0">
                <a:latin typeface="Times New Roman" pitchFamily="18" charset="0"/>
                <a:cs typeface="Times New Roman" pitchFamily="18" charset="0"/>
              </a:rPr>
              <a:t>Өзара келісім негізінде бірлескен кәсіпорындар ашу, табиғат байлықтарын бірлесіп барлап- зерттеу</a:t>
            </a:r>
          </a:p>
          <a:p>
            <a:r>
              <a:rPr lang="kk-KZ" b="1" dirty="0" smtClean="0">
                <a:latin typeface="Times New Roman" pitchFamily="18" charset="0"/>
                <a:cs typeface="Times New Roman" pitchFamily="18" charset="0"/>
              </a:rPr>
              <a:t> Шет ел қаржысын қабылдаған кәсіпорындарды сатып алу немесе жекешелендіру жатады.</a:t>
            </a:r>
            <a:endParaRPr lang="ru-RU" b="1"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latin typeface="Times New Roman" pitchFamily="18" charset="0"/>
                <a:cs typeface="Times New Roman" pitchFamily="18" charset="0"/>
              </a:rPr>
              <a:t>Портфельдік инвестиция</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kk-KZ" b="1" dirty="0" smtClean="0">
                <a:latin typeface="Times New Roman" pitchFamily="18" charset="0"/>
                <a:cs typeface="Times New Roman" pitchFamily="18" charset="0"/>
              </a:rPr>
              <a:t>Портфелдік инвестиция- шетелдік кәсіпорынның қызметін тікелей бақылауға мүмкіндік бермейтін акциялар, облигациялар және басқа да күрделі қаржының жұмсалу түрі</a:t>
            </a:r>
            <a:endParaRPr lang="ru-RU"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noFill/>
        </p:spPr>
        <p:txBody>
          <a:bodyPr>
            <a:normAutofit fontScale="90000"/>
          </a:bodyPr>
          <a:lstStyle/>
          <a:p>
            <a:r>
              <a:rPr lang="kk-KZ" b="1" dirty="0" smtClean="0">
                <a:latin typeface="Times New Roman" pitchFamily="18" charset="0"/>
                <a:cs typeface="Times New Roman" pitchFamily="18" charset="0"/>
              </a:rPr>
              <a:t>Халықаралық   валюталық қатынастар</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285720" y="1600200"/>
            <a:ext cx="8572560" cy="4829196"/>
          </a:xfrm>
        </p:spPr>
        <p:txBody>
          <a:bodyPr>
            <a:normAutofit/>
          </a:bodyPr>
          <a:lstStyle/>
          <a:p>
            <a:r>
              <a:rPr lang="kk-KZ" b="1" dirty="0" smtClean="0">
                <a:latin typeface="Times New Roman" pitchFamily="18" charset="0"/>
                <a:cs typeface="Times New Roman" pitchFamily="18" charset="0"/>
              </a:rPr>
              <a:t>Халықаралық экономикалық қатынастардың ең елеулі және қажетті саласы.</a:t>
            </a:r>
          </a:p>
          <a:p>
            <a:r>
              <a:rPr lang="kk-KZ" b="1" dirty="0" smtClean="0">
                <a:latin typeface="Times New Roman" pitchFamily="18" charset="0"/>
                <a:cs typeface="Times New Roman" pitchFamily="18" charset="0"/>
              </a:rPr>
              <a:t>Валюталық қатынастар әлемдік экономикалық байланыстарда валютаның қызмет етуін, дүниежүзілік шаруашылық салаларының өнімдерінің айырбасын қамтамасыз ететін қоғамдық қатынастар болып  табылады.</a:t>
            </a:r>
            <a:endParaRPr lang="ru-RU"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a:t>
            </a:r>
            <a:r>
              <a:rPr lang="kk-KZ" b="1" dirty="0" smtClean="0">
                <a:latin typeface="Times New Roman" pitchFamily="18" charset="0"/>
                <a:cs typeface="Times New Roman" pitchFamily="18" charset="0"/>
              </a:rPr>
              <a:t>Валюта” ұғымы</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r>
              <a:rPr lang="kk-KZ" sz="4300" b="1" dirty="0" smtClean="0">
                <a:latin typeface="Times New Roman" pitchFamily="18" charset="0"/>
                <a:cs typeface="Times New Roman" pitchFamily="18" charset="0"/>
              </a:rPr>
              <a:t>Әр елдің ұлттық ақша бірлігі бар, мысалы біздің теңгеміз.</a:t>
            </a:r>
          </a:p>
          <a:p>
            <a:r>
              <a:rPr lang="kk-KZ" sz="4000" b="1" dirty="0" smtClean="0">
                <a:latin typeface="Times New Roman" pitchFamily="18" charset="0"/>
                <a:cs typeface="Times New Roman" pitchFamily="18" charset="0"/>
              </a:rPr>
              <a:t>Түрлі себептермен ақша бірлігі ұлттық шекараның сыртына шықса, ол жаңа сипатқа ие болады,яғни валютаға айналады</a:t>
            </a:r>
            <a:endParaRPr lang="ru-RU" sz="4000" b="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1000132"/>
          </a:xfrm>
        </p:spPr>
        <p:txBody>
          <a:bodyPr>
            <a:normAutofit fontScale="90000"/>
          </a:bodyPr>
          <a:lstStyle/>
          <a:p>
            <a:r>
              <a:rPr lang="kk-KZ" sz="4000" b="1" dirty="0" smtClean="0">
                <a:latin typeface="Times New Roman" pitchFamily="18" charset="0"/>
                <a:cs typeface="Times New Roman" pitchFamily="18" charset="0"/>
              </a:rPr>
              <a:t>Қолдану аясына қарай валютаның түрлері</a:t>
            </a:r>
            <a:endParaRPr lang="ru-RU" sz="4000" b="1" dirty="0">
              <a:latin typeface="Times New Roman" pitchFamily="18" charset="0"/>
              <a:cs typeface="Times New Roman" pitchFamily="18" charset="0"/>
            </a:endParaRPr>
          </a:p>
        </p:txBody>
      </p:sp>
      <p:sp>
        <p:nvSpPr>
          <p:cNvPr id="3" name="Содержимое 2"/>
          <p:cNvSpPr>
            <a:spLocks noGrp="1"/>
          </p:cNvSpPr>
          <p:nvPr>
            <p:ph idx="1"/>
          </p:nvPr>
        </p:nvSpPr>
        <p:spPr>
          <a:xfrm>
            <a:off x="214282" y="1357298"/>
            <a:ext cx="8643998" cy="4768865"/>
          </a:xfrm>
          <a:solidFill>
            <a:schemeClr val="accent3">
              <a:lumMod val="75000"/>
            </a:schemeClr>
          </a:solidFill>
        </p:spPr>
        <p:txBody>
          <a:bodyPr/>
          <a:lstStyle/>
          <a:p>
            <a:endParaRPr lang="ru-RU" b="1" dirty="0">
              <a:latin typeface="Times New Roman" pitchFamily="18" charset="0"/>
              <a:cs typeface="Times New Roman" pitchFamily="18" charset="0"/>
            </a:endParaRPr>
          </a:p>
        </p:txBody>
      </p:sp>
      <p:sp>
        <p:nvSpPr>
          <p:cNvPr id="5" name="8-конечная звезда 4"/>
          <p:cNvSpPr/>
          <p:nvPr/>
        </p:nvSpPr>
        <p:spPr>
          <a:xfrm>
            <a:off x="2714612" y="2928934"/>
            <a:ext cx="3571900" cy="2071702"/>
          </a:xfrm>
          <a:prstGeom prst="star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600" dirty="0" smtClean="0">
                <a:latin typeface="Times New Roman" pitchFamily="18" charset="0"/>
                <a:cs typeface="Times New Roman" pitchFamily="18" charset="0"/>
              </a:rPr>
              <a:t>ВАЛЮТА</a:t>
            </a:r>
            <a:endParaRPr lang="ru-RU" sz="3600" dirty="0">
              <a:latin typeface="Times New Roman" pitchFamily="18" charset="0"/>
              <a:cs typeface="Times New Roman" pitchFamily="18" charset="0"/>
            </a:endParaRPr>
          </a:p>
        </p:txBody>
      </p:sp>
      <p:sp>
        <p:nvSpPr>
          <p:cNvPr id="6" name="Прямоугольник 5"/>
          <p:cNvSpPr/>
          <p:nvPr/>
        </p:nvSpPr>
        <p:spPr>
          <a:xfrm>
            <a:off x="642910" y="2143116"/>
            <a:ext cx="2571768"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smtClean="0">
                <a:latin typeface="Times New Roman" pitchFamily="18" charset="0"/>
                <a:cs typeface="Times New Roman" pitchFamily="18" charset="0"/>
              </a:rPr>
              <a:t>Әлемдік</a:t>
            </a:r>
            <a:endParaRPr lang="ru-RU" sz="3200" dirty="0">
              <a:latin typeface="Times New Roman" pitchFamily="18" charset="0"/>
              <a:cs typeface="Times New Roman" pitchFamily="18" charset="0"/>
            </a:endParaRPr>
          </a:p>
        </p:txBody>
      </p:sp>
      <p:sp>
        <p:nvSpPr>
          <p:cNvPr id="8" name="Прямоугольник 7"/>
          <p:cNvSpPr/>
          <p:nvPr/>
        </p:nvSpPr>
        <p:spPr>
          <a:xfrm>
            <a:off x="5857884" y="2071678"/>
            <a:ext cx="2571768"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smtClean="0">
                <a:latin typeface="Times New Roman" pitchFamily="18" charset="0"/>
                <a:cs typeface="Times New Roman" pitchFamily="18" charset="0"/>
              </a:rPr>
              <a:t>Ұлттық</a:t>
            </a:r>
            <a:endParaRPr lang="ru-RU" sz="3200" dirty="0">
              <a:latin typeface="Times New Roman" pitchFamily="18" charset="0"/>
              <a:cs typeface="Times New Roman" pitchFamily="18" charset="0"/>
            </a:endParaRPr>
          </a:p>
        </p:txBody>
      </p:sp>
      <p:sp>
        <p:nvSpPr>
          <p:cNvPr id="9" name="Прямоугольник 8"/>
          <p:cNvSpPr/>
          <p:nvPr/>
        </p:nvSpPr>
        <p:spPr>
          <a:xfrm>
            <a:off x="642910" y="4714884"/>
            <a:ext cx="2571768"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smtClean="0">
                <a:latin typeface="Times New Roman" pitchFamily="18" charset="0"/>
                <a:cs typeface="Times New Roman" pitchFamily="18" charset="0"/>
              </a:rPr>
              <a:t>Аймақтық</a:t>
            </a:r>
            <a:endParaRPr lang="ru-RU" sz="3200" dirty="0">
              <a:latin typeface="Times New Roman" pitchFamily="18" charset="0"/>
              <a:cs typeface="Times New Roman" pitchFamily="18" charset="0"/>
            </a:endParaRPr>
          </a:p>
        </p:txBody>
      </p:sp>
      <p:sp>
        <p:nvSpPr>
          <p:cNvPr id="10" name="Прямоугольник 9"/>
          <p:cNvSpPr/>
          <p:nvPr/>
        </p:nvSpPr>
        <p:spPr>
          <a:xfrm>
            <a:off x="5786446" y="4643446"/>
            <a:ext cx="2571768"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smtClean="0">
                <a:latin typeface="Times New Roman" pitchFamily="18" charset="0"/>
                <a:cs typeface="Times New Roman" pitchFamily="18" charset="0"/>
              </a:rPr>
              <a:t>Резервтік</a:t>
            </a:r>
            <a:endParaRPr lang="ru-RU"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latin typeface="Times New Roman" pitchFamily="18" charset="0"/>
                <a:cs typeface="Times New Roman" pitchFamily="18" charset="0"/>
              </a:rPr>
              <a:t>ӘЛЕМДІК ВАЛЮТА</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142984"/>
            <a:ext cx="8229600" cy="5500726"/>
          </a:xfrm>
        </p:spPr>
        <p:txBody>
          <a:bodyPr/>
          <a:lstStyle/>
          <a:p>
            <a:r>
              <a:rPr lang="kk-KZ" dirty="0" smtClean="0">
                <a:latin typeface="Times New Roman" pitchFamily="18" charset="0"/>
                <a:cs typeface="Times New Roman" pitchFamily="18" charset="0"/>
              </a:rPr>
              <a:t>Әлемдік валюталық жүйе ұлттық және аймақтық валюталар жүйесінің қарқынды дамуы нәтижесінде қалыптасады.</a:t>
            </a:r>
          </a:p>
          <a:p>
            <a:r>
              <a:rPr lang="kk-KZ" dirty="0" smtClean="0">
                <a:latin typeface="Times New Roman" pitchFamily="18" charset="0"/>
                <a:cs typeface="Times New Roman" pitchFamily="18" charset="0"/>
              </a:rPr>
              <a:t>Қазіргі кезде жасалған операциялар төлемі бойынша үш орталық</a:t>
            </a:r>
            <a:r>
              <a:rPr lang="kk-KZ" b="1" dirty="0" smtClean="0">
                <a:latin typeface="Times New Roman" pitchFamily="18" charset="0"/>
                <a:cs typeface="Times New Roman" pitchFamily="18" charset="0"/>
              </a:rPr>
              <a:t>-Лондон. Нью-Йорк</a:t>
            </a:r>
            <a:r>
              <a:rPr lang="kk-KZ" dirty="0" smtClean="0">
                <a:latin typeface="Times New Roman" pitchFamily="18" charset="0"/>
                <a:cs typeface="Times New Roman" pitchFamily="18" charset="0"/>
              </a:rPr>
              <a:t>, Т</a:t>
            </a:r>
            <a:r>
              <a:rPr lang="kk-KZ" b="1" dirty="0" smtClean="0">
                <a:latin typeface="Times New Roman" pitchFamily="18" charset="0"/>
                <a:cs typeface="Times New Roman" pitchFamily="18" charset="0"/>
              </a:rPr>
              <a:t>окио</a:t>
            </a:r>
            <a:r>
              <a:rPr lang="kk-KZ" dirty="0" smtClean="0">
                <a:latin typeface="Times New Roman" pitchFamily="18" charset="0"/>
                <a:cs typeface="Times New Roman" pitchFamily="18" charset="0"/>
              </a:rPr>
              <a:t> ерекше айқындалды.</a:t>
            </a:r>
          </a:p>
          <a:p>
            <a:r>
              <a:rPr lang="kk-KZ" dirty="0" smtClean="0">
                <a:latin typeface="Times New Roman" pitchFamily="18" charset="0"/>
                <a:cs typeface="Times New Roman" pitchFamily="18" charset="0"/>
              </a:rPr>
              <a:t>Еуропадағы аса ірі әлемдік нарық </a:t>
            </a:r>
            <a:r>
              <a:rPr lang="kk-KZ" b="1" dirty="0" smtClean="0">
                <a:latin typeface="Times New Roman" pitchFamily="18" charset="0"/>
                <a:cs typeface="Times New Roman" pitchFamily="18" charset="0"/>
              </a:rPr>
              <a:t>орталықтары:Майндағы Франкфурт,Цюрих, Париж,Брюсель,</a:t>
            </a:r>
            <a:r>
              <a:rPr lang="kk-KZ" dirty="0" smtClean="0">
                <a:latin typeface="Times New Roman" pitchFamily="18" charset="0"/>
                <a:cs typeface="Times New Roman" pitchFamily="18" charset="0"/>
              </a:rPr>
              <a:t> ал Азияда </a:t>
            </a:r>
            <a:r>
              <a:rPr lang="kk-KZ" b="1" dirty="0" smtClean="0">
                <a:latin typeface="Times New Roman" pitchFamily="18" charset="0"/>
                <a:cs typeface="Times New Roman" pitchFamily="18" charset="0"/>
              </a:rPr>
              <a:t>Сингапур </a:t>
            </a:r>
            <a:r>
              <a:rPr lang="kk-KZ" dirty="0" smtClean="0">
                <a:latin typeface="Times New Roman" pitchFamily="18" charset="0"/>
                <a:cs typeface="Times New Roman" pitchFamily="18" charset="0"/>
              </a:rPr>
              <a:t>мен </a:t>
            </a:r>
            <a:r>
              <a:rPr lang="kk-KZ" b="1" dirty="0" smtClean="0">
                <a:latin typeface="Times New Roman" pitchFamily="18" charset="0"/>
                <a:cs typeface="Times New Roman" pitchFamily="18" charset="0"/>
              </a:rPr>
              <a:t>Ганконг </a:t>
            </a:r>
            <a:r>
              <a:rPr lang="kk-KZ" dirty="0" smtClean="0">
                <a:latin typeface="Times New Roman" pitchFamily="18" charset="0"/>
                <a:cs typeface="Times New Roman" pitchFamily="18" charset="0"/>
              </a:rPr>
              <a:t>аталады.</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dirty="0" smtClean="0">
                <a:latin typeface="Times New Roman" pitchFamily="18" charset="0"/>
                <a:cs typeface="Times New Roman" pitchFamily="18" charset="0"/>
              </a:rPr>
              <a:t>Халықаралық валюта қоры</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571612"/>
            <a:ext cx="8229600" cy="4554551"/>
          </a:xfrm>
        </p:spPr>
        <p:txBody>
          <a:bodyPr>
            <a:normAutofit/>
          </a:bodyPr>
          <a:lstStyle/>
          <a:p>
            <a:r>
              <a:rPr lang="kk-KZ" b="1" dirty="0" smtClean="0">
                <a:latin typeface="Times New Roman" pitchFamily="18" charset="0"/>
                <a:cs typeface="Times New Roman" pitchFamily="18" charset="0"/>
              </a:rPr>
              <a:t>1968 жылы ортақ есеп бірлігі бар халықаралық валюта қоры құрылды.</a:t>
            </a:r>
          </a:p>
          <a:p>
            <a:r>
              <a:rPr lang="kk-KZ" b="1" dirty="0" smtClean="0">
                <a:latin typeface="Times New Roman" pitchFamily="18" charset="0"/>
                <a:cs typeface="Times New Roman" pitchFamily="18" charset="0"/>
              </a:rPr>
              <a:t>Онда АҚШ долларының үлесі -42 пайыз</a:t>
            </a:r>
          </a:p>
          <a:p>
            <a:r>
              <a:rPr lang="kk-KZ" b="1" dirty="0" smtClean="0">
                <a:latin typeface="Times New Roman" pitchFamily="18" charset="0"/>
                <a:cs typeface="Times New Roman" pitchFamily="18" charset="0"/>
              </a:rPr>
              <a:t>Жапон иенасының үлесі -13 пайыз</a:t>
            </a:r>
          </a:p>
          <a:p>
            <a:r>
              <a:rPr lang="kk-KZ" b="1" dirty="0" smtClean="0">
                <a:latin typeface="Times New Roman" pitchFamily="18" charset="0"/>
                <a:cs typeface="Times New Roman" pitchFamily="18" charset="0"/>
              </a:rPr>
              <a:t>Батыс Еуропалық түрлі валюталар жиынтығының үлесі -43 пайызға жетті</a:t>
            </a:r>
            <a:endParaRPr lang="ru-RU"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0"/>
            <a:ext cx="8229600" cy="1143000"/>
          </a:xfrm>
        </p:spPr>
        <p:txBody>
          <a:bodyPr>
            <a:normAutofit/>
          </a:bodyPr>
          <a:lstStyle/>
          <a:p>
            <a:r>
              <a:rPr lang="kk-KZ" b="1" dirty="0" smtClean="0">
                <a:latin typeface="Times New Roman" pitchFamily="18" charset="0"/>
                <a:cs typeface="Times New Roman" pitchFamily="18" charset="0"/>
              </a:rPr>
              <a:t>Халықаралық несие нарығы</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142984"/>
            <a:ext cx="8229600" cy="5500726"/>
          </a:xfrm>
        </p:spPr>
        <p:txBody>
          <a:bodyPr>
            <a:normAutofit lnSpcReduction="10000"/>
          </a:bodyPr>
          <a:lstStyle/>
          <a:p>
            <a:r>
              <a:rPr lang="kk-KZ" b="1" dirty="0" smtClean="0">
                <a:latin typeface="Times New Roman" pitchFamily="18" charset="0"/>
                <a:cs typeface="Times New Roman" pitchFamily="18" charset="0"/>
              </a:rPr>
              <a:t>Халықаралық несие нарығы </a:t>
            </a:r>
            <a:r>
              <a:rPr lang="kk-KZ" dirty="0" smtClean="0">
                <a:latin typeface="Times New Roman" pitchFamily="18" charset="0"/>
                <a:cs typeface="Times New Roman" pitchFamily="18" charset="0"/>
              </a:rPr>
              <a:t>-елдер арасындағы өзара қарыз беру, төлем жасауды ұйымдастыратын келісімдер жүйесі.Несие </a:t>
            </a:r>
            <a:r>
              <a:rPr lang="kk-KZ" b="1" dirty="0" smtClean="0">
                <a:latin typeface="Times New Roman" pitchFamily="18" charset="0"/>
                <a:cs typeface="Times New Roman" pitchFamily="18" charset="0"/>
              </a:rPr>
              <a:t>мемлекеттік</a:t>
            </a:r>
            <a:r>
              <a:rPr lang="kk-KZ" dirty="0" smtClean="0">
                <a:latin typeface="Times New Roman" pitchFamily="18" charset="0"/>
                <a:cs typeface="Times New Roman" pitchFamily="18" charset="0"/>
              </a:rPr>
              <a:t> және </a:t>
            </a:r>
            <a:r>
              <a:rPr lang="kk-KZ" b="1" dirty="0" smtClean="0">
                <a:latin typeface="Times New Roman" pitchFamily="18" charset="0"/>
                <a:cs typeface="Times New Roman" pitchFamily="18" charset="0"/>
              </a:rPr>
              <a:t>жеке </a:t>
            </a:r>
            <a:r>
              <a:rPr lang="kk-KZ" dirty="0" smtClean="0">
                <a:latin typeface="Times New Roman" pitchFamily="18" charset="0"/>
                <a:cs typeface="Times New Roman" pitchFamily="18" charset="0"/>
              </a:rPr>
              <a:t>болып ажыратылады.</a:t>
            </a:r>
          </a:p>
          <a:p>
            <a:r>
              <a:rPr lang="kk-KZ" dirty="0" smtClean="0">
                <a:latin typeface="Times New Roman" pitchFamily="18" charset="0"/>
                <a:cs typeface="Times New Roman" pitchFamily="18" charset="0"/>
              </a:rPr>
              <a:t>Мемлекеттік несие- несие беруші мемлекеттің стратегиялық саясатына негіздейді, яғни сыртқы саяси басымдылығына тәуелді болады.</a:t>
            </a:r>
          </a:p>
          <a:p>
            <a:r>
              <a:rPr lang="kk-KZ" dirty="0" smtClean="0">
                <a:latin typeface="Times New Roman" pitchFamily="18" charset="0"/>
                <a:cs typeface="Times New Roman" pitchFamily="18" charset="0"/>
              </a:rPr>
              <a:t>Жеке несие-экономикалық тиімділікті көздейді</a:t>
            </a:r>
            <a:endParaRPr lang="ru-RU"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latin typeface="Times New Roman" pitchFamily="18" charset="0"/>
                <a:cs typeface="Times New Roman" pitchFamily="18" charset="0"/>
              </a:rPr>
              <a:t>Халықаралық инвестиция нарығы</a:t>
            </a:r>
            <a:endParaRPr lang="ru-RU"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kk-KZ" dirty="0" smtClean="0">
                <a:latin typeface="Times New Roman" pitchFamily="18" charset="0"/>
                <a:cs typeface="Times New Roman" pitchFamily="18" charset="0"/>
              </a:rPr>
              <a:t>Халықаралық инвестиция нарығы –экономикалық даму дәрежесі жоғары елдердің өз қаражатының қомақты бөлігін неғұрлым даму дәрежесі төмен елдердің алдыңғы қатарлы өндіріс саласын дамытуға салуы.Осы арқылы пайда табуды көздеген, ұзақ мерзімге жоспарланған экономикалық саясат </a:t>
            </a: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latin typeface="Times New Roman" pitchFamily="18" charset="0"/>
                <a:cs typeface="Times New Roman" pitchFamily="18" charset="0"/>
              </a:rPr>
              <a:t>Халақаралық инвестиция нарығы</a:t>
            </a:r>
            <a:endParaRPr lang="ru-RU" b="1" dirty="0">
              <a:latin typeface="Times New Roman" pitchFamily="18" charset="0"/>
              <a:cs typeface="Times New Roman" pitchFamily="18" charset="0"/>
            </a:endParaRPr>
          </a:p>
        </p:txBody>
      </p:sp>
      <p:sp>
        <p:nvSpPr>
          <p:cNvPr id="4" name="Пятно 1 3"/>
          <p:cNvSpPr/>
          <p:nvPr/>
        </p:nvSpPr>
        <p:spPr>
          <a:xfrm>
            <a:off x="0" y="1571612"/>
            <a:ext cx="4286248" cy="3643338"/>
          </a:xfrm>
          <a:prstGeom prst="irregularSeal1">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kk-KZ" sz="3200" dirty="0" smtClean="0">
                <a:latin typeface="Times New Roman" pitchFamily="18" charset="0"/>
                <a:cs typeface="Times New Roman" pitchFamily="18" charset="0"/>
              </a:rPr>
              <a:t>Тікелей инвестиция</a:t>
            </a:r>
            <a:endParaRPr lang="ru-RU" sz="3200" dirty="0">
              <a:latin typeface="Times New Roman" pitchFamily="18" charset="0"/>
              <a:cs typeface="Times New Roman" pitchFamily="18" charset="0"/>
            </a:endParaRPr>
          </a:p>
        </p:txBody>
      </p:sp>
      <p:sp>
        <p:nvSpPr>
          <p:cNvPr id="5" name="Содержимое 4"/>
          <p:cNvSpPr>
            <a:spLocks noGrp="1"/>
          </p:cNvSpPr>
          <p:nvPr>
            <p:ph idx="1"/>
          </p:nvPr>
        </p:nvSpPr>
        <p:spPr>
          <a:xfrm>
            <a:off x="4357686" y="1643050"/>
            <a:ext cx="4786314" cy="3714776"/>
          </a:xfrm>
          <a:prstGeom prst="irregularSeal1">
            <a:avLst/>
          </a:prstGeom>
        </p:spPr>
        <p:style>
          <a:lnRef idx="1">
            <a:schemeClr val="accent3"/>
          </a:lnRef>
          <a:fillRef idx="3">
            <a:schemeClr val="accent3"/>
          </a:fillRef>
          <a:effectRef idx="2">
            <a:schemeClr val="accent3"/>
          </a:effectRef>
          <a:fontRef idx="minor">
            <a:schemeClr val="lt1"/>
          </a:fontRef>
        </p:style>
        <p:txBody>
          <a:bodyPr rtlCol="0" anchor="ctr">
            <a:normAutofit fontScale="92500"/>
          </a:bodyPr>
          <a:lstStyle/>
          <a:p>
            <a:r>
              <a:rPr lang="kk-KZ" dirty="0" smtClean="0">
                <a:latin typeface="Times New Roman" pitchFamily="18" charset="0"/>
                <a:cs typeface="Times New Roman" pitchFamily="18" charset="0"/>
              </a:rPr>
              <a:t>Портфельдік инвестиция</a:t>
            </a:r>
            <a:endParaRPr lang="ru-RU"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312</Words>
  <PresentationFormat>Экран (4:3)</PresentationFormat>
  <Paragraphs>40</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Халықаралық қаржы-қаражат жүйесі</vt:lpstr>
      <vt:lpstr>Халықаралық   валюталық қатынастар</vt:lpstr>
      <vt:lpstr>“Валюта” ұғымы</vt:lpstr>
      <vt:lpstr>Қолдану аясына қарай валютаның түрлері</vt:lpstr>
      <vt:lpstr>ӘЛЕМДІК ВАЛЮТА</vt:lpstr>
      <vt:lpstr>Халықаралық валюта қоры</vt:lpstr>
      <vt:lpstr>Халықаралық несие нарығы</vt:lpstr>
      <vt:lpstr>Халықаралық инвестиция нарығы</vt:lpstr>
      <vt:lpstr>Халақаралық инвестиция нарығы</vt:lpstr>
      <vt:lpstr>Тікелей инвестиция</vt:lpstr>
      <vt:lpstr>Портфельдік инвестиция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Халықаралық қаржы-қаражат жүйесі</dc:title>
  <dc:creator>Айдос</dc:creator>
  <cp:lastModifiedBy>Айдос</cp:lastModifiedBy>
  <cp:revision>26</cp:revision>
  <dcterms:created xsi:type="dcterms:W3CDTF">2012-02-29T14:18:37Z</dcterms:created>
  <dcterms:modified xsi:type="dcterms:W3CDTF">2012-03-01T02:54:27Z</dcterms:modified>
</cp:coreProperties>
</file>