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73" r:id="rId2"/>
    <p:sldId id="291" r:id="rId3"/>
    <p:sldId id="292" r:id="rId4"/>
    <p:sldId id="261" r:id="rId5"/>
    <p:sldId id="279" r:id="rId6"/>
    <p:sldId id="263" r:id="rId7"/>
    <p:sldId id="265" r:id="rId8"/>
    <p:sldId id="280" r:id="rId9"/>
    <p:sldId id="282" r:id="rId10"/>
    <p:sldId id="28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8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5BD07DF-B9B9-497B-AB3F-D84413E9B49B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2323872-3D5C-41D1-9843-708B3C90EA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14CF5E-6C22-4723-BBB0-3F109EFA829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192D7-C88D-4643-9FF7-E16AF71BB8C6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7C364-1458-4A6F-BDD4-EB652D8963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72FC8-9FFD-468A-AB2E-8D71D827F02D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401C7-CBE0-49B3-9950-F369E3B740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E80CE-30CD-489C-A12D-868C1B94CD16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59A20-2014-495A-A7B0-407527FF1B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4053B-7F8D-4CF8-9F1C-0916394AC4B1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6FD2F-B4ED-4C98-A526-1C0873220C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C30F9-DD4F-4FB0-9B37-A4CABCB83858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8B920-8278-41E8-A89F-DD906D0020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C04D0-5009-4646-9D8D-1BF885BD6CBB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17170-4B8F-4A42-BD9C-230E6E31E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0B423-B8DB-459B-9BAD-5F9816A86B7C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1DE3C-BE85-4D03-8646-E1168B6BC6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B1865-CA07-4EF9-B294-7359863207B0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1DA66-92A5-4F5C-BC1F-B2590BA80E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2099B-6CC5-4435-A2E6-8AB79B9C6B3C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2D830-C7EC-47F1-B914-19CB640165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5C7E3-CAB1-465A-9515-047896BC21FC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02068-FF02-40CC-9A38-E75AA3DD0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F91F4-91ED-49A1-B942-9C9EBD48F3B6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10880-E25A-4752-A5C3-D0F2048684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131A8F67-4DA2-4626-88DC-92280A264697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8D78EC9-B16B-4235-9CA0-C36491C44A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928688"/>
            <a:ext cx="7643812" cy="1714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kk-KZ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бақтың тақырыбы: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  <p:pic>
        <p:nvPicPr>
          <p:cNvPr id="3075" name="Picture 4" descr="C:\Documents and Settings\Администратор\Рабочий стол\vector-floral-announcement-2-04-by-dragonart-425x425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9" name="Прямоугольник 8"/>
          <p:cNvSpPr/>
          <p:nvPr/>
        </p:nvSpPr>
        <p:spPr>
          <a:xfrm>
            <a:off x="0" y="642918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54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  Еуразияның</a:t>
            </a:r>
            <a:r>
              <a:rPr lang="kk-KZ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54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ішкі сулары</a:t>
            </a:r>
            <a:r>
              <a:rPr lang="kk-KZ" sz="5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357290" y="1571612"/>
            <a:ext cx="7993063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>
              <a:buFontTx/>
              <a:buAutoNum type="arabicPeriod"/>
              <a:defRPr/>
            </a:pPr>
            <a:r>
              <a:rPr lang="kk-KZ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Білімділігі</a:t>
            </a:r>
            <a:r>
              <a:rPr lang="kk-KZ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514350" indent="-514350">
              <a:defRPr/>
            </a:pPr>
            <a:r>
              <a:rPr lang="kk-KZ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kk-KZ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Материк ішкі суларының жер </a:t>
            </a:r>
          </a:p>
          <a:p>
            <a:pPr>
              <a:defRPr/>
            </a:pPr>
            <a:r>
              <a:rPr lang="kk-KZ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бедерімен климатқа байланыстылығын    </a:t>
            </a:r>
          </a:p>
          <a:p>
            <a:pPr>
              <a:defRPr/>
            </a:pPr>
            <a:r>
              <a:rPr lang="kk-KZ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көрсете отырып, су алаптарының  </a:t>
            </a:r>
          </a:p>
          <a:p>
            <a:pPr>
              <a:defRPr/>
            </a:pPr>
            <a:r>
              <a:rPr lang="kk-KZ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ерекшеліктерін түсіндіру.</a:t>
            </a:r>
          </a:p>
          <a:p>
            <a:pPr>
              <a:defRPr/>
            </a:pPr>
            <a:r>
              <a:rPr lang="kk-KZ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Дамытушылығы: </a:t>
            </a:r>
          </a:p>
          <a:p>
            <a:pPr>
              <a:defRPr/>
            </a:pPr>
            <a:r>
              <a:rPr lang="kk-KZ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kk-KZ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Оқушыларды сабаққа белсенді </a:t>
            </a:r>
          </a:p>
          <a:p>
            <a:pPr>
              <a:defRPr/>
            </a:pPr>
            <a:r>
              <a:rPr lang="kk-KZ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қатыстырып ой өрісін, ойлау қабілеттерін  </a:t>
            </a:r>
          </a:p>
          <a:p>
            <a:pPr>
              <a:defRPr/>
            </a:pPr>
            <a:r>
              <a:rPr lang="kk-KZ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арттыру.</a:t>
            </a:r>
          </a:p>
          <a:p>
            <a:pPr>
              <a:defRPr/>
            </a:pPr>
            <a:r>
              <a:rPr lang="kk-KZ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Тәрбиелілігі: </a:t>
            </a:r>
          </a:p>
          <a:p>
            <a:pPr>
              <a:defRPr/>
            </a:pPr>
            <a:r>
              <a:rPr lang="kk-KZ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kk-KZ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Материк ішкі суларының  </a:t>
            </a:r>
          </a:p>
          <a:p>
            <a:pPr>
              <a:defRPr/>
            </a:pPr>
            <a:r>
              <a:rPr lang="kk-KZ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экологиялық жағдайы, табиғатты қорғау </a:t>
            </a:r>
          </a:p>
          <a:p>
            <a:pPr>
              <a:defRPr/>
            </a:pPr>
            <a:r>
              <a:rPr lang="kk-KZ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қажеттілігін ұғындыру</a:t>
            </a:r>
            <a:r>
              <a:rPr lang="kk-KZ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kk-KZ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Сабақтың түрі: </a:t>
            </a:r>
            <a:r>
              <a:rPr lang="ru-RU" sz="2000" b="1" i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Жарыс</a:t>
            </a:r>
            <a:r>
              <a:rPr lang="ru-RU" sz="20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сабақ</a:t>
            </a:r>
            <a:endParaRPr lang="ru-RU" sz="2000" b="1" i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kk-KZ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Сабақтың әдісі:</a:t>
            </a:r>
            <a:r>
              <a:rPr lang="ru-RU" sz="2000" b="1" i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Баяндау</a:t>
            </a:r>
            <a:r>
              <a:rPr lang="ru-RU" sz="20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көрсету,</a:t>
            </a:r>
            <a:endParaRPr lang="ru-RU" sz="2000" b="1" i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сұрақ </a:t>
            </a:r>
            <a:r>
              <a:rPr lang="ru-RU" sz="20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i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жауап</a:t>
            </a:r>
            <a:endParaRPr lang="ru-RU" sz="20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>
              <a:defRPr/>
            </a:pP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ru-RU" sz="20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Озера,реки,водопады\Тихая речк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714375" y="428625"/>
            <a:ext cx="8429625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k-KZ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srgbClr val="FFFF00"/>
                </a:solidFill>
                <a:latin typeface="+mn-lt"/>
              </a:rPr>
              <a:t>V</a:t>
            </a:r>
            <a:r>
              <a:rPr lang="kk-KZ" sz="6000" i="1" dirty="0"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. Үйге тапсырма.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k-KZ" sz="6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k-KZ" sz="6000" dirty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kk-KZ" sz="3600" b="1" i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Бір өзенге сипаттама беру.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kk-KZ" sz="3600" b="1" i="1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kk-KZ" sz="3600" b="1" i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“Эссе” “Менің ішкі суларды қорғау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3600" b="1" i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жайлы жобам”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400" b="1" i="1" dirty="0"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4400" b="1" i="1" dirty="0"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kk-KZ" sz="4400" b="1" i="1" dirty="0"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.  Бағалау, марапаттау.                 </a:t>
            </a:r>
            <a:r>
              <a:rPr lang="kk-KZ" sz="4400" dirty="0"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4400" dirty="0">
              <a:solidFill>
                <a:srgbClr val="FFFF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descr="E:\Documents and Settings\User\Мои документы\Мои рисунки\Рисунок3.jpg" id="6148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2253F47A" id="5" name="Picture 2"/>
          <p:cNvPicPr>
            <a:picLocks noChangeArrowheads="1" noChangeAspect="1"/>
          </p:cNvPicPr>
          <p:nvPr/>
        </p:nvPicPr>
        <p:blipFill>
          <a:blip cstate="print" r:embed="rId3">
            <a:lum bright="10000"/>
          </a:blip>
          <a:stretch>
            <a:fillRect/>
          </a:stretch>
        </p:blipFill>
        <p:spPr bwMode="auto">
          <a:xfrm>
            <a:off x="357158" y="357166"/>
            <a:ext cx="8403095" cy="4929222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6150" name="Прямоугольник 4"/>
          <p:cNvSpPr>
            <a:spLocks noChangeArrowheads="1"/>
          </p:cNvSpPr>
          <p:nvPr/>
        </p:nvSpPr>
        <p:spPr bwMode="auto">
          <a:xfrm>
            <a:off x="214282" y="5143512"/>
            <a:ext cx="857256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b="1" dirty="0" i="1" lang="kk-KZ" sz="4400">
                <a:solidFill>
                  <a:srgbClr val="C00000"/>
                </a:solidFill>
                <a:latin charset="0" pitchFamily="18" typeface="Times New Roman"/>
                <a:cs charset="0" pitchFamily="18" typeface="Times New Roman"/>
              </a:rPr>
              <a:t>  </a:t>
            </a:r>
            <a:r>
              <a:rPr b="1" dirty="0" i="1" lang="kk-KZ" sz="3200">
                <a:solidFill>
                  <a:srgbClr val="C00000"/>
                </a:solidFill>
                <a:latin charset="0" pitchFamily="18" typeface="Times New Roman"/>
                <a:cs charset="0" pitchFamily="18" typeface="Times New Roman"/>
              </a:rPr>
              <a:t>Көрнекі құралдар:</a:t>
            </a:r>
          </a:p>
          <a:p>
            <a:r>
              <a:rPr b="1" dirty="0" i="1" lang="kk-KZ" smtClean="0" sz="2400">
                <a:solidFill>
                  <a:srgbClr val="7030A0"/>
                </a:solidFill>
                <a:latin charset="0" pitchFamily="18" typeface="Times New Roman"/>
                <a:cs charset="0" pitchFamily="18" typeface="Times New Roman"/>
              </a:rPr>
              <a:t>Дүние </a:t>
            </a:r>
            <a:r>
              <a:rPr b="1" dirty="0" i="1" lang="kk-KZ" sz="2400">
                <a:solidFill>
                  <a:srgbClr val="7030A0"/>
                </a:solidFill>
                <a:latin charset="0" pitchFamily="18" typeface="Times New Roman"/>
                <a:cs charset="0" pitchFamily="18" typeface="Times New Roman"/>
              </a:rPr>
              <a:t>жүзінің физикалық  картасы, кескін карта, тірек сызбалар, </a:t>
            </a:r>
            <a:r>
              <a:rPr b="1" dirty="0" i="1" lang="kk-KZ" smtClean="0" sz="2400">
                <a:solidFill>
                  <a:srgbClr val="7030A0"/>
                </a:solidFill>
                <a:latin charset="0" pitchFamily="18" typeface="Times New Roman"/>
                <a:cs charset="0" pitchFamily="18" typeface="Times New Roman"/>
              </a:rPr>
              <a:t>семантикалық карта,интерактивті </a:t>
            </a:r>
            <a:r>
              <a:rPr b="1" dirty="0" i="1" lang="kk-KZ" sz="2400">
                <a:solidFill>
                  <a:srgbClr val="7030A0"/>
                </a:solidFill>
                <a:latin charset="0" pitchFamily="18" typeface="Times New Roman"/>
                <a:cs charset="0" pitchFamily="18" typeface="Times New Roman"/>
              </a:rPr>
              <a:t>тақта</a:t>
            </a:r>
            <a:endParaRPr b="1" dirty="0" i="1" lang="ru-RU" sz="2400">
              <a:solidFill>
                <a:srgbClr val="7030A0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2" name="Picture 2" descr="E:\Documents and Settings\User\Мои документы\Мои рисунки\Рисунок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Прямоугольник 4"/>
          <p:cNvSpPr>
            <a:spLocks noChangeArrowheads="1"/>
          </p:cNvSpPr>
          <p:nvPr/>
        </p:nvSpPr>
        <p:spPr bwMode="auto">
          <a:xfrm>
            <a:off x="468313" y="404813"/>
            <a:ext cx="8207375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2800"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Сабақтың барысы: </a:t>
            </a:r>
          </a:p>
          <a:p>
            <a:r>
              <a:rPr lang="kk-KZ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24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kk-KZ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.Ұйымдастыру кезеңі</a:t>
            </a:r>
          </a:p>
          <a:p>
            <a:r>
              <a:rPr lang="kk-KZ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Оқушылармен сәлемдесу,түгендеу. </a:t>
            </a:r>
          </a:p>
          <a:p>
            <a:r>
              <a:rPr lang="kk-KZ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Сабаққа назарын аудару.</a:t>
            </a:r>
          </a:p>
          <a:p>
            <a:r>
              <a:rPr lang="kk-KZ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ІІ. Үй тапсырмасын сұрау тексеру.</a:t>
            </a:r>
          </a:p>
          <a:p>
            <a:r>
              <a:rPr lang="kk-KZ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kk-KZ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“Зымыран сұрақтар”</a:t>
            </a:r>
          </a:p>
          <a:p>
            <a:r>
              <a:rPr lang="kk-KZ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1.Еуразияда неше климаттық белдеу бар? </a:t>
            </a:r>
          </a:p>
          <a:p>
            <a:r>
              <a:rPr lang="kk-KZ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2. Біз қай материкте тұрамыз? </a:t>
            </a:r>
          </a:p>
          <a:p>
            <a:r>
              <a:rPr lang="kk-KZ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3. Қазақстан қандай климаттық белдеуде жатыр?</a:t>
            </a:r>
          </a:p>
          <a:p>
            <a:r>
              <a:rPr lang="kk-KZ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4. Ең үлкен аумақты климаттық белдеу?</a:t>
            </a:r>
          </a:p>
          <a:p>
            <a:r>
              <a:rPr lang="kk-KZ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5. Исландия аралынан басталып, жіңішке жолақ</a:t>
            </a:r>
          </a:p>
          <a:p>
            <a:r>
              <a:rPr lang="kk-KZ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түрінде өтетін белдеу.</a:t>
            </a:r>
          </a:p>
          <a:p>
            <a:r>
              <a:rPr lang="kk-KZ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6. Еуразияның ірі шөлдері орналасқан белдеу.</a:t>
            </a:r>
          </a:p>
          <a:p>
            <a:r>
              <a:rPr lang="kk-KZ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7. Үндістан, Үнді қытай түбектері қай  белдеуді </a:t>
            </a:r>
          </a:p>
          <a:p>
            <a:r>
              <a:rPr lang="kk-KZ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қамтиды?</a:t>
            </a:r>
          </a:p>
          <a:p>
            <a:r>
              <a:rPr lang="kk-KZ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8. Климат қалыптастырушы факторлар.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kk-KZ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kk-KZ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Семантикалық карта .</a:t>
            </a:r>
            <a:endParaRPr lang="ru-RU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785794"/>
            <a:ext cx="8786874" cy="1714500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sz="3500" dirty="0" smtClean="0"/>
              <a:t>    </a:t>
            </a:r>
            <a:r>
              <a:rPr lang="kk-KZ" sz="3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Бұл бөлімде 4 негізгі климаттық белдеу берілген.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sz="3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Сипаттама берілген тұсқа “+” таңбасын қойып белгілеңіздер.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2643188"/>
          <a:ext cx="9001155" cy="42148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31"/>
                <a:gridCol w="1800231"/>
                <a:gridCol w="1800231"/>
                <a:gridCol w="1800231"/>
                <a:gridCol w="1800231"/>
              </a:tblGrid>
              <a:tr h="841481">
                <a:tc>
                  <a:txBody>
                    <a:bodyPr/>
                    <a:lstStyle/>
                    <a:p>
                      <a:r>
                        <a:rPr lang="kk-KZ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Сипаттама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k-KZ" sz="20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kk-KZ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Экваторлық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Тропиктік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k-KZ" sz="200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kk-KZ" sz="200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Қоңыржай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Арктикалық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90796">
                <a:tc>
                  <a:txBody>
                    <a:bodyPr/>
                    <a:lstStyle/>
                    <a:p>
                      <a:r>
                        <a:rPr lang="kk-KZ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Ең көп аумақты қамтиды.</a:t>
                      </a:r>
                      <a:endParaRPr lang="ru-RU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        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4980">
                <a:tc>
                  <a:txBody>
                    <a:bodyPr/>
                    <a:lstStyle/>
                    <a:p>
                      <a:r>
                        <a:rPr lang="kk-KZ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Аса ірі</a:t>
                      </a:r>
                      <a:r>
                        <a:rPr lang="kk-KZ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шөлдер орналасқан белдеу.</a:t>
                      </a:r>
                      <a:endParaRPr lang="ru-RU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9365">
                <a:tc>
                  <a:txBody>
                    <a:bodyPr/>
                    <a:lstStyle/>
                    <a:p>
                      <a:r>
                        <a:rPr lang="kk-KZ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Ауа </a:t>
                      </a:r>
                      <a:r>
                        <a:rPr lang="en-US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t-4-5 ,</a:t>
                      </a:r>
                      <a:r>
                        <a:rPr lang="kk-KZ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болады.</a:t>
                      </a:r>
                      <a:endParaRPr lang="ru-RU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8195">
                <a:tc>
                  <a:txBody>
                    <a:bodyPr/>
                    <a:lstStyle/>
                    <a:p>
                      <a:r>
                        <a:rPr lang="kk-KZ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Жауын-шашын өте мол түседі.</a:t>
                      </a:r>
                      <a:endParaRPr lang="ru-RU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 descr="(37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857250" y="428625"/>
            <a:ext cx="750093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4000" b="1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kk-KZ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Жаңа сабақ.</a:t>
            </a:r>
            <a:br>
              <a:rPr lang="kk-KZ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Еуразияның </a:t>
            </a:r>
            <a:r>
              <a:rPr lang="kk-KZ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ішкі сулары</a:t>
            </a:r>
            <a:r>
              <a:rPr lang="kk-KZ" sz="4000" b="1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i="1" dirty="0">
              <a:solidFill>
                <a:srgbClr val="FFC000"/>
              </a:solidFill>
              <a:latin typeface="Calibri" pitchFamily="34" charset="0"/>
            </a:endParaRPr>
          </a:p>
        </p:txBody>
      </p:sp>
      <p:sp>
        <p:nvSpPr>
          <p:cNvPr id="9220" name="Прямоугольник 4"/>
          <p:cNvSpPr>
            <a:spLocks noChangeArrowheads="1"/>
          </p:cNvSpPr>
          <p:nvPr/>
        </p:nvSpPr>
        <p:spPr bwMode="auto">
          <a:xfrm>
            <a:off x="1" y="3000372"/>
            <a:ext cx="91439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k-KZ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500166" y="3000372"/>
            <a:ext cx="6286500" cy="1928813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Еуразияның ішкі сулары</a:t>
            </a:r>
            <a:endParaRPr lang="ru-RU" sz="4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>
            <a:off x="2143108" y="2000240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 flipH="1" flipV="1">
            <a:off x="6215079" y="2071673"/>
            <a:ext cx="1142998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2357422" y="4929198"/>
            <a:ext cx="1000132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5965041" y="4964917"/>
            <a:ext cx="1285886" cy="9286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50"/>
            <a:ext cx="8472488" cy="58404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kk-KZ" sz="3600" b="1" i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kk-KZ" sz="3600" b="1" i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kk-KZ" sz="3600" b="1" i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kk-KZ" sz="3600" b="1" i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kk-KZ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kk-KZ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357313" y="2000250"/>
            <a:ext cx="6286500" cy="1928813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Еуразияның ішкі сулары</a:t>
            </a:r>
            <a:endParaRPr lang="ru-RU" sz="4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>
            <a:stCxn id="4" idx="0"/>
          </p:cNvCxnSpPr>
          <p:nvPr/>
        </p:nvCxnSpPr>
        <p:spPr>
          <a:xfrm rot="5400000" flipH="1" flipV="1">
            <a:off x="3894138" y="1392238"/>
            <a:ext cx="1214437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5750719" y="1035844"/>
            <a:ext cx="1357312" cy="8572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4000501" y="4572000"/>
            <a:ext cx="114300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1857375" y="3929063"/>
            <a:ext cx="1285875" cy="10001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6200000" flipH="1">
            <a:off x="6357938" y="4000500"/>
            <a:ext cx="1428750" cy="8572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535781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dirty="0" smtClean="0"/>
              <a:t>   </a:t>
            </a:r>
            <a:endParaRPr lang="kk-KZ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kk-KZ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kk-KZ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428728" y="285728"/>
            <a:ext cx="5715040" cy="100013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0000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5400" b="1" i="1" dirty="0">
                <a:solidFill>
                  <a:srgbClr val="FF0000"/>
                </a:solidFill>
              </a:rPr>
              <a:t>Көлдер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1785938" y="1143000"/>
            <a:ext cx="500062" cy="3571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1964531" y="1250157"/>
            <a:ext cx="928687" cy="8572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429250" y="1285875"/>
            <a:ext cx="1143000" cy="8572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143625" y="1214438"/>
            <a:ext cx="714375" cy="357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4500562" y="1428751"/>
            <a:ext cx="1357313" cy="10715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>
            <a:off x="2892425" y="2249488"/>
            <a:ext cx="192881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>
            <a:off x="2178844" y="1464469"/>
            <a:ext cx="1428750" cy="10715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Овал 42"/>
          <p:cNvSpPr/>
          <p:nvPr/>
        </p:nvSpPr>
        <p:spPr>
          <a:xfrm>
            <a:off x="2071688" y="4429125"/>
            <a:ext cx="4643437" cy="642938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accent2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b="1" i="1" dirty="0">
                <a:solidFill>
                  <a:srgbClr val="C00000"/>
                </a:solidFill>
              </a:rPr>
              <a:t>Жер асты сулары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cxnSp>
        <p:nvCxnSpPr>
          <p:cNvPr id="45" name="Прямая со стрелкой 44"/>
          <p:cNvCxnSpPr/>
          <p:nvPr/>
        </p:nvCxnSpPr>
        <p:spPr>
          <a:xfrm rot="5400000">
            <a:off x="4071144" y="5287169"/>
            <a:ext cx="428625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rot="5400000">
            <a:off x="4072731" y="5285582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6286500" y="4929188"/>
            <a:ext cx="857250" cy="571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43" idx="3"/>
          </p:cNvCxnSpPr>
          <p:nvPr/>
        </p:nvCxnSpPr>
        <p:spPr>
          <a:xfrm rot="5400000">
            <a:off x="2150269" y="4899819"/>
            <a:ext cx="522288" cy="6794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57250"/>
            <a:ext cx="8686800" cy="5603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kk-KZ" sz="6000" b="1" i="1" smtClean="0">
                <a:solidFill>
                  <a:srgbClr val="002060"/>
                </a:solidFill>
              </a:rPr>
              <a:t>Бекіту</a:t>
            </a:r>
            <a:br>
              <a:rPr lang="kk-KZ" sz="6000" b="1" i="1" smtClean="0">
                <a:solidFill>
                  <a:srgbClr val="002060"/>
                </a:solidFill>
              </a:rPr>
            </a:br>
            <a:endParaRPr lang="ru-RU" sz="6000" b="1" i="1" smtClean="0">
              <a:solidFill>
                <a:srgbClr val="002060"/>
              </a:solidFill>
            </a:endParaRPr>
          </a:p>
        </p:txBody>
      </p:sp>
      <p:pic>
        <p:nvPicPr>
          <p:cNvPr id="13315" name="Picture 2" descr="C:\Documents and Settings\Администратор\Рабочий стол\ae457bbf9417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3316" name="Прямоугольник 4"/>
          <p:cNvSpPr>
            <a:spLocks noChangeArrowheads="1"/>
          </p:cNvSpPr>
          <p:nvPr/>
        </p:nvSpPr>
        <p:spPr bwMode="auto">
          <a:xfrm>
            <a:off x="500063" y="1500188"/>
            <a:ext cx="8286750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Географиялық диктант </a:t>
            </a:r>
          </a:p>
          <a:p>
            <a:r>
              <a:rPr lang="kk-KZ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а) Су қоры жөнінен Еуразия..........орында тұр</a:t>
            </a:r>
          </a:p>
          <a:p>
            <a:r>
              <a:rPr lang="kk-KZ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ә) Материктің 1/3 бөлігін ішкі .......құрайды.</a:t>
            </a:r>
          </a:p>
          <a:p>
            <a:r>
              <a:rPr lang="kk-KZ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б) Тынық мұхит алабына.........өзені кіреді.</a:t>
            </a:r>
          </a:p>
          <a:p>
            <a:r>
              <a:rPr lang="kk-KZ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в) Үнді мұхит алабына...........өзені жатады.</a:t>
            </a:r>
          </a:p>
          <a:p>
            <a:r>
              <a:rPr lang="kk-KZ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г) Атлант мұхит алабына........өзені жатады.</a:t>
            </a:r>
          </a:p>
          <a:p>
            <a:r>
              <a:rPr lang="kk-KZ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д) Солтүстік мұзды мұхит алабына.......өзені жатады.</a:t>
            </a:r>
          </a:p>
          <a:p>
            <a:r>
              <a:rPr lang="kk-KZ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е) Ішкі тұйық алапқа мына өзендер..............жатады.</a:t>
            </a:r>
          </a:p>
          <a:p>
            <a:r>
              <a:rPr lang="kk-KZ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Керекті сөздер: тұйық алап, Ганг, Енисей, Сырдария,</a:t>
            </a:r>
          </a:p>
          <a:p>
            <a:r>
              <a:rPr lang="kk-KZ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Амур, Екінші, Амудария, Дунай.</a:t>
            </a:r>
          </a:p>
          <a:p>
            <a:endParaRPr lang="ru-RU" sz="24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Заголовок 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5603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kk-KZ" sz="6600" smtClean="0">
                <a:solidFill>
                  <a:srgbClr val="FF0000"/>
                </a:solidFill>
              </a:rPr>
              <a:t> 4.</a:t>
            </a:r>
            <a:r>
              <a:rPr lang="kk-KZ" sz="6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“Қай өзен артық”</a:t>
            </a:r>
            <a:br>
              <a:rPr lang="kk-KZ" sz="6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600" b="1" i="1" smtClean="0">
              <a:solidFill>
                <a:srgbClr val="FF0000"/>
              </a:solidFill>
            </a:endParaRPr>
          </a:p>
        </p:txBody>
      </p:sp>
      <p:pic>
        <p:nvPicPr>
          <p:cNvPr id="2" name="Picture 2" descr="F:\Озера,реки,водопады\Горное озеро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5364" name="Прямоугольник 4"/>
          <p:cNvSpPr>
            <a:spLocks noChangeArrowheads="1"/>
          </p:cNvSpPr>
          <p:nvPr/>
        </p:nvSpPr>
        <p:spPr bwMode="auto">
          <a:xfrm>
            <a:off x="357188" y="1357313"/>
            <a:ext cx="8215312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28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А) Дунай, Хуанхэ, Висла, Рейн.</a:t>
            </a:r>
          </a:p>
          <a:p>
            <a:r>
              <a:rPr lang="kk-KZ" sz="28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Ә) Лена, Обь, Дунай, Енисей.</a:t>
            </a:r>
          </a:p>
          <a:p>
            <a:r>
              <a:rPr lang="kk-KZ" sz="28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Б) Меконг, Висла, Амур, Янцзы.</a:t>
            </a:r>
          </a:p>
          <a:p>
            <a:r>
              <a:rPr lang="kk-KZ" sz="28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В) Жайық, Іле, Шу, Үнді</a:t>
            </a:r>
          </a:p>
          <a:p>
            <a:r>
              <a:rPr lang="kk-KZ" sz="4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“Адасқан объект” Картадан </a:t>
            </a:r>
            <a:r>
              <a:rPr lang="kk-KZ" sz="4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көрсет.</a:t>
            </a:r>
          </a:p>
          <a:p>
            <a:r>
              <a:rPr lang="kk-KZ" sz="28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Федченко                              өзен</a:t>
            </a:r>
          </a:p>
          <a:p>
            <a:r>
              <a:rPr lang="kk-KZ" sz="28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Ладога                                   тоң</a:t>
            </a:r>
          </a:p>
          <a:p>
            <a:r>
              <a:rPr lang="kk-KZ" sz="28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Таймыр                                 батпақ</a:t>
            </a:r>
          </a:p>
          <a:p>
            <a:r>
              <a:rPr lang="kk-KZ" sz="28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Ганг                                       мұздық</a:t>
            </a:r>
          </a:p>
          <a:p>
            <a:r>
              <a:rPr lang="kk-KZ" sz="28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Колхида                                 көл</a:t>
            </a:r>
            <a:endParaRPr lang="ru-RU" sz="2800" b="1" i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676</TotalTime>
  <Words>398</Words>
  <Application>Microsoft Office PowerPoint</Application>
  <PresentationFormat>Экран (4:3)</PresentationFormat>
  <Paragraphs>98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Сабақтың тақырыбы:</vt:lpstr>
      <vt:lpstr>Слайд 2</vt:lpstr>
      <vt:lpstr>Слайд 3</vt:lpstr>
      <vt:lpstr>II. Семантикалық карта .</vt:lpstr>
      <vt:lpstr>Слайд 5</vt:lpstr>
      <vt:lpstr>Слайд 6</vt:lpstr>
      <vt:lpstr>Слайд 7</vt:lpstr>
      <vt:lpstr>Бекіту </vt:lpstr>
      <vt:lpstr> 4.“Қай өзен артық” 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Сабаќтыѕ таќырыбы:</dc:title>
  <dc:creator> </dc:creator>
  <cp:lastModifiedBy>User</cp:lastModifiedBy>
  <cp:revision>53</cp:revision>
  <dcterms:created xsi:type="dcterms:W3CDTF">2011-04-19T08:32:54Z</dcterms:created>
  <dcterms:modified xsi:type="dcterms:W3CDTF">2014-05-12T12:17:40Z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546185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D5.0.5</vt:lpwstr>
  </property>
</Properties>
</file>