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4" r:id="rId12"/>
    <p:sldId id="276" r:id="rId13"/>
    <p:sldId id="278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612"/>
    <a:srgbClr val="C5F31B"/>
    <a:srgbClr val="FF3300"/>
    <a:srgbClr val="2B0E05"/>
    <a:srgbClr val="15CC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62" autoAdjust="0"/>
  </p:normalViewPr>
  <p:slideViewPr>
    <p:cSldViewPr>
      <p:cViewPr>
        <p:scale>
          <a:sx n="59" d="100"/>
          <a:sy n="59" d="100"/>
        </p:scale>
        <p:origin x="-1464" y="-10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6323E-3599-4816-A1A2-C0648D21A973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A2D40-DEE8-48E1-A628-887B1146D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2D05B-6CC3-48EF-9615-A845A5957A4D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898E9-6134-4B94-83A7-8310BD0C3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F042D-4DBE-42FC-8F37-6389D8683A07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9528B-A85E-4600-B9A6-D6FC33FA9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6694-51B8-4AEB-B976-83A80D860199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0CE16-38E8-4A9D-B59E-483031C21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A1136-D6DC-40D3-82D3-2BEBD5CA6EAB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DEA3D-48BC-47D3-A590-5C6D73235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1BBDF-F9CF-4A4E-BE5F-BE8AB2A29DA9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3C77B-5A50-4935-9671-41545251C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E9CEE-4581-434A-819D-E13744AAD0EA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81611-F069-447E-BFAC-3A72A0D9A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A21A-473C-415F-AE12-B0B0005BFF75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A4A58-3160-45DB-B18C-E44789A05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9F70-2757-48A1-945E-7789FD807276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748C-1B2B-4963-8044-E4E057119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E8BC1-F2EB-4CCC-A73A-3BF851BBA651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ED4-FE34-453E-AE6A-0334A296C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6732-F797-41E1-A447-60ADEB5E0FFF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DB7-6F82-4B9C-9342-AA942A79C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B66CBC-0548-4041-9062-B7E80E64D160}" type="datetimeFigureOut">
              <a:rPr lang="ru-RU"/>
              <a:pPr>
                <a:defRPr/>
              </a:pPr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D90EA6-7836-4102-BA32-47C7EE447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40;&#1082;&#1084;&#1072;&#1088;&#1072;&#1083;.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4.ppt" TargetMode="External"/><Relationship Id="rId3" Type="http://schemas.openxmlformats.org/officeDocument/2006/relationships/hyperlink" Target="../../../&#1040;&#1088;&#1072;&#1083;/&#1052;&#1086;&#1080;%20&#1076;&#1086;&#1082;&#1091;&#1084;&#1077;&#1085;&#1090;&#1099;/1.ppt" TargetMode="External"/><Relationship Id="rId7" Type="http://schemas.openxmlformats.org/officeDocument/2006/relationships/hyperlink" Target="6.ppt" TargetMode="External"/><Relationship Id="rId2" Type="http://schemas.openxmlformats.org/officeDocument/2006/relationships/hyperlink" Target="&#1082;&#1091;&#1084;&#1080;&#1089;&#1073;&#1077;&#1082;.pptx#-1,14,&#1057;&#1083;&#1072;&#1081;&#1076; 1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3.ppt" TargetMode="External"/><Relationship Id="rId5" Type="http://schemas.openxmlformats.org/officeDocument/2006/relationships/hyperlink" Target="../../../&#1040;&#1088;&#1072;&#1083;/&#1052;&#1086;&#1080;%20&#1076;&#1086;&#1082;&#1091;&#1084;&#1077;&#1085;&#1090;&#1099;/2.ppt" TargetMode="External"/><Relationship Id="rId4" Type="http://schemas.openxmlformats.org/officeDocument/2006/relationships/hyperlink" Target="&#1082;&#1091;&#1084;&#1080;&#1089;&#1073;&#1077;&#1082;.pptx#-1,15,&#1057;&#1083;&#1072;&#1081;&#1076; 15" TargetMode="External"/><Relationship Id="rId9" Type="http://schemas.openxmlformats.org/officeDocument/2006/relationships/hyperlink" Target="7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643042" y="142852"/>
            <a:ext cx="5500726" cy="1928826"/>
          </a:xfrm>
          <a:prstGeom prst="horizontalScroll">
            <a:avLst>
              <a:gd name="adj" fmla="val 25000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60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60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60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60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ақпан</a:t>
            </a:r>
            <a:endParaRPr lang="ru-RU" sz="6000" i="1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0" y="2428875"/>
            <a:ext cx="9144000" cy="3929063"/>
          </a:xfrm>
          <a:prstGeom prst="verticalScroll">
            <a:avLst>
              <a:gd name="adj" fmla="val 17833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50000" t="50000" r="50000" b="50000"/>
            </a:path>
            <a:tileRect/>
          </a:gradFill>
          <a:ln w="762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kk-KZ" sz="5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Гидросфера тарауын қайталау.</a:t>
            </a:r>
            <a:endParaRPr lang="ru-RU" sz="54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5F31B"/>
            </a:gs>
            <a:gs pos="50000">
              <a:srgbClr val="15CC0C"/>
            </a:gs>
            <a:gs pos="100000">
              <a:srgbClr val="C5F31B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487351"/>
            <a:ext cx="3886200" cy="655633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b="1" dirty="0" smtClean="0"/>
              <a:t>4-ші айналым.</a:t>
            </a:r>
            <a:endParaRPr lang="ru-RU" b="1" dirty="0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rot="1074663">
            <a:off x="4722813" y="1441450"/>
            <a:ext cx="2065337" cy="1743075"/>
          </a:xfrm>
          <a:prstGeom prst="wedgeEllipseCallout">
            <a:avLst>
              <a:gd name="adj1" fmla="val -147148"/>
              <a:gd name="adj2" fmla="val 969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Теңіз                          2 Өзен</a:t>
            </a:r>
          </a:p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3     Арал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3563938" y="5013325"/>
            <a:ext cx="2447925" cy="1439863"/>
          </a:xfrm>
          <a:prstGeom prst="wedgeEllipseCallout">
            <a:avLst>
              <a:gd name="adj1" fmla="val -104801"/>
              <a:gd name="adj2" fmla="val -396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4. Шығанақ</a:t>
            </a:r>
          </a:p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5.  Түбек                        6.Бұғаз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 rot="935171">
            <a:off x="5997575" y="2789238"/>
            <a:ext cx="2524125" cy="1727200"/>
          </a:xfrm>
          <a:prstGeom prst="wedgeEllipseCallout">
            <a:avLst>
              <a:gd name="adj1" fmla="val -93097"/>
              <a:gd name="adj2" fmla="val 747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Цунами                    10Мұздық</a:t>
            </a:r>
          </a:p>
          <a:p>
            <a:pPr marL="2236788" lvl="4" indent="-342900"/>
            <a:r>
              <a:rPr lang="kk-KZ" b="1">
                <a:solidFill>
                  <a:schemeClr val="bg1"/>
                </a:solidFill>
              </a:rPr>
              <a:t>11Айсберг                   </a:t>
            </a:r>
          </a:p>
          <a:p>
            <a:pPr marL="2236788" lvl="4" indent="-342900"/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71947" y="4623118"/>
            <a:ext cx="1211726" cy="1058115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2000" b="1">
                <a:solidFill>
                  <a:srgbClr val="FFFFFF"/>
                </a:solidFill>
                <a:latin typeface="Arial" charset="0"/>
              </a:rPr>
              <a:t>ІІІ</a:t>
            </a:r>
            <a:r>
              <a:rPr lang="kk-KZ" sz="2000" b="1">
                <a:solidFill>
                  <a:srgbClr val="FFFFFF"/>
                </a:solidFill>
              </a:rPr>
              <a:t> топ</a:t>
            </a:r>
            <a:endParaRPr lang="ru-RU" sz="2000" b="1">
              <a:solidFill>
                <a:srgbClr val="FFFFFF"/>
              </a:solidFill>
            </a:endParaRPr>
          </a:p>
        </p:txBody>
      </p:sp>
      <p:sp>
        <p:nvSpPr>
          <p:cNvPr id="3" name="Стрелка вправо 6"/>
          <p:cNvSpPr/>
          <p:nvPr/>
        </p:nvSpPr>
        <p:spPr>
          <a:xfrm>
            <a:off x="3392897" y="3686493"/>
            <a:ext cx="1211726" cy="1058115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2000" b="1">
                <a:solidFill>
                  <a:srgbClr val="FFFFFF"/>
                </a:solidFill>
                <a:latin typeface="Arial" charset="0"/>
              </a:rPr>
              <a:t>ІІ </a:t>
            </a:r>
            <a:r>
              <a:rPr lang="kk-KZ" sz="2000" b="1">
                <a:solidFill>
                  <a:srgbClr val="FFFFFF"/>
                </a:solidFill>
              </a:rPr>
              <a:t>топ</a:t>
            </a:r>
            <a:endParaRPr lang="ru-RU" sz="2000" b="1">
              <a:solidFill>
                <a:srgbClr val="FFFFFF"/>
              </a:solidFill>
            </a:endParaRPr>
          </a:p>
        </p:txBody>
      </p:sp>
      <p:sp>
        <p:nvSpPr>
          <p:cNvPr id="4" name="Стрелка вправо 6"/>
          <p:cNvSpPr/>
          <p:nvPr/>
        </p:nvSpPr>
        <p:spPr>
          <a:xfrm>
            <a:off x="871947" y="2894331"/>
            <a:ext cx="1211726" cy="1058115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2000" b="1">
                <a:solidFill>
                  <a:srgbClr val="FFFFFF"/>
                </a:solidFill>
              </a:rPr>
              <a:t>І топ</a:t>
            </a:r>
            <a:endParaRPr lang="ru-RU" sz="2000" b="1">
              <a:solidFill>
                <a:srgbClr val="FFFFFF"/>
              </a:solidFill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076825" y="1773238"/>
            <a:ext cx="15113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/>
              <a:t>Теңіз</a:t>
            </a:r>
          </a:p>
          <a:p>
            <a:pPr>
              <a:spcBef>
                <a:spcPct val="50000"/>
              </a:spcBef>
            </a:pPr>
            <a:r>
              <a:rPr lang="kk-KZ"/>
              <a:t>Арал</a:t>
            </a:r>
          </a:p>
          <a:p>
            <a:pPr>
              <a:spcBef>
                <a:spcPct val="50000"/>
              </a:spcBef>
            </a:pPr>
            <a:r>
              <a:rPr lang="kk-KZ"/>
              <a:t>Шығанақ</a:t>
            </a:r>
            <a:endParaRPr lang="ru-RU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659563" y="306863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6588125" y="2997200"/>
            <a:ext cx="9366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/>
              <a:t>Түбек</a:t>
            </a:r>
          </a:p>
          <a:p>
            <a:pPr>
              <a:spcBef>
                <a:spcPct val="50000"/>
              </a:spcBef>
            </a:pPr>
            <a:r>
              <a:rPr lang="kk-KZ"/>
              <a:t>Бұғаз</a:t>
            </a:r>
          </a:p>
          <a:p>
            <a:pPr>
              <a:spcBef>
                <a:spcPct val="50000"/>
              </a:spcBef>
            </a:pPr>
            <a:r>
              <a:rPr lang="kk-KZ"/>
              <a:t>Көл</a:t>
            </a:r>
            <a:endParaRPr lang="ru-R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4067175" y="5229225"/>
            <a:ext cx="14414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/>
              <a:t>Өзен</a:t>
            </a:r>
          </a:p>
          <a:p>
            <a:pPr>
              <a:spcBef>
                <a:spcPct val="50000"/>
              </a:spcBef>
            </a:pPr>
            <a:r>
              <a:rPr lang="kk-KZ"/>
              <a:t>Мұздақ</a:t>
            </a:r>
          </a:p>
          <a:p>
            <a:pPr>
              <a:spcBef>
                <a:spcPct val="50000"/>
              </a:spcBef>
            </a:pPr>
            <a:r>
              <a:rPr lang="kk-KZ"/>
              <a:t>Цунами</a:t>
            </a:r>
            <a:endParaRPr lang="ru-RU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6588125" y="2997200"/>
            <a:ext cx="9366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/>
              <a:t>Түбек</a:t>
            </a:r>
          </a:p>
          <a:p>
            <a:pPr>
              <a:spcBef>
                <a:spcPct val="50000"/>
              </a:spcBef>
            </a:pPr>
            <a:r>
              <a:rPr lang="kk-KZ"/>
              <a:t>Бұғаз</a:t>
            </a:r>
          </a:p>
          <a:p>
            <a:pPr>
              <a:spcBef>
                <a:spcPct val="50000"/>
              </a:spcBef>
            </a:pPr>
            <a:r>
              <a:rPr lang="kk-KZ"/>
              <a:t>Көл</a:t>
            </a: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046270" y="68065"/>
            <a:ext cx="4786346" cy="1475559"/>
          </a:xfrm>
          <a:prstGeom prst="horizontalScroll">
            <a:avLst>
              <a:gd name="adj" fmla="val 25000"/>
            </a:avLst>
          </a:prstGeom>
          <a:solidFill>
            <a:srgbClr val="FF0000"/>
          </a:solidFill>
          <a:ln w="19050">
            <a:solidFill>
              <a:schemeClr val="bg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3600" b="1" dirty="0"/>
              <a:t>5-ші айналым</a:t>
            </a:r>
            <a:endParaRPr lang="ru-RU" sz="36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819122" y="3394069"/>
            <a:ext cx="1714512" cy="928694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3600" b="1" dirty="0"/>
              <a:t>І топ</a:t>
            </a:r>
            <a:endParaRPr lang="ru-RU" sz="3600" b="1" dirty="0"/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2771775" y="1916113"/>
            <a:ext cx="5688013" cy="374491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3200" b="1">
                <a:solidFill>
                  <a:srgbClr val="C5F31B"/>
                </a:solidFill>
              </a:rPr>
              <a:t>1.Теңіз деп аталатын қандай 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екі көлді білесіз?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2. Шексіз, жағасыз теңіз 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шынында да бар ма?</a:t>
            </a:r>
            <a:endParaRPr lang="ru-RU" sz="3200" b="1">
              <a:solidFill>
                <a:srgbClr val="C5F31B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5F31B"/>
            </a:gs>
            <a:gs pos="100000">
              <a:srgbClr val="15CC0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/>
          <p:cNvSpPr/>
          <p:nvPr/>
        </p:nvSpPr>
        <p:spPr>
          <a:xfrm>
            <a:off x="93635" y="3609980"/>
            <a:ext cx="1714512" cy="928693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3600" b="1" dirty="0"/>
              <a:t>ІІ топ</a:t>
            </a:r>
            <a:endParaRPr lang="ru-RU" sz="3600" b="1" dirty="0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2195513" y="981075"/>
            <a:ext cx="6553200" cy="504031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k-KZ" b="1">
              <a:solidFill>
                <a:srgbClr val="C5F31B"/>
              </a:solidFill>
            </a:endParaRP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1.Қай көлге 336 өзен құйып,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бір ғана өзен ағып шығады?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    2.Панама каналы қай мұхит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 пен </a:t>
            </a:r>
          </a:p>
          <a:p>
            <a:pPr algn="ctr"/>
            <a:r>
              <a:rPr lang="kk-KZ" sz="3200" b="1">
                <a:solidFill>
                  <a:srgbClr val="C5F31B"/>
                </a:solidFill>
              </a:rPr>
              <a:t>теңізді біріктіреді??</a:t>
            </a:r>
            <a:endParaRPr lang="ru-RU" sz="3200" b="1">
              <a:solidFill>
                <a:srgbClr val="C5F31B"/>
              </a:solidFill>
            </a:endParaRPr>
          </a:p>
          <a:p>
            <a:pPr algn="ctr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15CC0C"/>
            </a:gs>
            <a:gs pos="100000">
              <a:srgbClr val="C5F31B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право 10"/>
          <p:cNvSpPr/>
          <p:nvPr/>
        </p:nvSpPr>
        <p:spPr>
          <a:xfrm>
            <a:off x="123515" y="2386027"/>
            <a:ext cx="1361441" cy="928695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2000" b="1">
                <a:solidFill>
                  <a:srgbClr val="FFFFFF"/>
                </a:solidFill>
              </a:rPr>
              <a:t>ІІІ топ</a:t>
            </a:r>
            <a:endParaRPr lang="ru-RU" sz="2000" b="1">
              <a:solidFill>
                <a:srgbClr val="FFFFFF"/>
              </a:solidFill>
            </a:endParaRP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2124075" y="333375"/>
            <a:ext cx="6769100" cy="583247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b="1">
              <a:solidFill>
                <a:srgbClr val="FF3300"/>
              </a:solidFill>
            </a:endParaRP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1.Қандай бұғаз құйылмасы екі 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теңізді,екі мұхитты, 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екі түбекті, екі материк пен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 жер шарының екі бөлігін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 бөліп тұрады?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2.Еуропалық үш мемлекеттің 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астаналары</a:t>
            </a:r>
          </a:p>
          <a:p>
            <a:pPr algn="ctr"/>
            <a:r>
              <a:rPr lang="kk-KZ" sz="2400" b="1">
                <a:solidFill>
                  <a:srgbClr val="FF3300"/>
                </a:solidFill>
              </a:rPr>
              <a:t> қай өзеннің бойында тұр?</a:t>
            </a:r>
            <a:endParaRPr lang="ru-RU" sz="2400" b="1">
              <a:solidFill>
                <a:srgbClr val="FF3300"/>
              </a:solidFill>
            </a:endParaRPr>
          </a:p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60051" y="361078"/>
            <a:ext cx="6088753" cy="4439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Batang" pitchFamily="18" charset="-127"/>
                <a:cs typeface="Courier New" pitchFamily="49" charset="0"/>
              </a:rPr>
              <a:t>Үй тапсырмасы: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ea typeface="Batang" pitchFamily="18" charset="-127"/>
              <a:cs typeface="Courier New" pitchFamily="49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2071678"/>
            <a:ext cx="1500198" cy="5715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4000" b="1" dirty="0"/>
              <a:t>І топ</a:t>
            </a:r>
            <a:endParaRPr lang="ru-RU" sz="4000" b="1" dirty="0"/>
          </a:p>
        </p:txBody>
      </p:sp>
      <p:sp>
        <p:nvSpPr>
          <p:cNvPr id="11" name="Блок-схема: несколько документов 10"/>
          <p:cNvSpPr/>
          <p:nvPr/>
        </p:nvSpPr>
        <p:spPr>
          <a:xfrm>
            <a:off x="3500438" y="1571625"/>
            <a:ext cx="5214937" cy="1428750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kk-KZ" sz="2800" b="1" i="1">
                <a:solidFill>
                  <a:srgbClr val="000000"/>
                </a:solidFill>
              </a:rPr>
              <a:t>“</a:t>
            </a:r>
            <a:r>
              <a:rPr lang="kk-KZ" sz="2800" b="1" i="1">
                <a:solidFill>
                  <a:srgbClr val="000000"/>
                </a:solidFill>
                <a:latin typeface="Arial" charset="0"/>
              </a:rPr>
              <a:t>Биосфера дегеніміз не?</a:t>
            </a:r>
            <a:r>
              <a:rPr lang="kk-KZ" sz="2800" b="1" i="1">
                <a:solidFill>
                  <a:srgbClr val="000000"/>
                </a:solidFill>
              </a:rPr>
              <a:t>”</a:t>
            </a:r>
            <a:endParaRPr lang="ru-RU" sz="2800" b="1" i="1">
              <a:solidFill>
                <a:srgbClr val="0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3786190"/>
            <a:ext cx="1500198" cy="5715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4000" b="1" dirty="0"/>
              <a:t>ІІ топ</a:t>
            </a:r>
            <a:endParaRPr lang="ru-RU" sz="4000" b="1" dirty="0"/>
          </a:p>
        </p:txBody>
      </p:sp>
      <p:sp>
        <p:nvSpPr>
          <p:cNvPr id="13" name="Блок-схема: несколько документов 12"/>
          <p:cNvSpPr/>
          <p:nvPr/>
        </p:nvSpPr>
        <p:spPr>
          <a:xfrm>
            <a:off x="3500438" y="3357563"/>
            <a:ext cx="5214937" cy="1428750"/>
          </a:xfrm>
          <a:prstGeom prst="flowChartMulti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kk-KZ" sz="2800" b="1" i="1">
                <a:solidFill>
                  <a:srgbClr val="000000"/>
                </a:solidFill>
              </a:rPr>
              <a:t>“</a:t>
            </a:r>
            <a:r>
              <a:rPr lang="kk-KZ" sz="2800" b="1" i="1">
                <a:solidFill>
                  <a:srgbClr val="000000"/>
                </a:solidFill>
                <a:latin typeface="Arial" charset="0"/>
              </a:rPr>
              <a:t>Тірі организмдердің өзара байланысы</a:t>
            </a:r>
            <a:r>
              <a:rPr lang="kk-KZ" sz="2800" b="1" i="1">
                <a:solidFill>
                  <a:srgbClr val="000000"/>
                </a:solidFill>
              </a:rPr>
              <a:t>”</a:t>
            </a:r>
            <a:endParaRPr lang="ru-RU" sz="2800" b="1" i="1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5873" y="5234823"/>
            <a:ext cx="1498986" cy="79886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4000" b="1" dirty="0"/>
              <a:t>ІІІ топ</a:t>
            </a:r>
            <a:endParaRPr lang="ru-RU" sz="4000" b="1" dirty="0"/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3500438" y="5072063"/>
            <a:ext cx="5214937" cy="1428750"/>
          </a:xfrm>
          <a:prstGeom prst="flowChartMulti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kk-KZ" sz="2800" b="1" i="1">
                <a:solidFill>
                  <a:srgbClr val="000000"/>
                </a:solidFill>
              </a:rPr>
              <a:t>“</a:t>
            </a:r>
            <a:r>
              <a:rPr lang="kk-KZ" sz="2800" b="1" i="1">
                <a:solidFill>
                  <a:srgbClr val="000000"/>
                </a:solidFill>
                <a:latin typeface="Arial" charset="0"/>
              </a:rPr>
              <a:t> Тірі организмдердің таралу заңдылықтары</a:t>
            </a:r>
            <a:r>
              <a:rPr lang="kk-KZ" sz="2800" b="1" i="1">
                <a:solidFill>
                  <a:srgbClr val="000000"/>
                </a:solidFill>
              </a:rPr>
              <a:t>”</a:t>
            </a:r>
            <a:endParaRPr lang="ru-RU" sz="2800" b="1" i="1">
              <a:solidFill>
                <a:srgbClr val="000000"/>
              </a:solidFill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276600" y="836613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400" b="1" i="1" u="sng"/>
              <a:t>Биосфера</a:t>
            </a:r>
            <a:endParaRPr lang="ru-RU" sz="2400" b="1" i="1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EC612"/>
            </a:gs>
            <a:gs pos="100000">
              <a:srgbClr val="8EC612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929618" cy="755645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kk-KZ" sz="4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Өткен тарауға шолу жасау</a:t>
            </a:r>
            <a:endParaRPr lang="ru-RU" sz="40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Подзаголовок 4"/>
          <p:cNvGrpSpPr>
            <a:grpSpLocks noGrp="1"/>
          </p:cNvGrpSpPr>
          <p:nvPr/>
        </p:nvGrpSpPr>
        <p:grpSpPr bwMode="auto">
          <a:xfrm>
            <a:off x="23813" y="1844675"/>
            <a:ext cx="9107487" cy="5013325"/>
            <a:chOff x="15" y="1275"/>
            <a:chExt cx="5737" cy="2822"/>
          </a:xfrm>
        </p:grpSpPr>
        <p:pic>
          <p:nvPicPr>
            <p:cNvPr id="3077" name="Подзаголовок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" y="1275"/>
              <a:ext cx="5737" cy="2822"/>
            </a:xfrm>
            <a:prstGeom prst="rect">
              <a:avLst/>
            </a:prstGeom>
            <a:noFill/>
          </p:spPr>
        </p:pic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135" y="1350"/>
              <a:ext cx="5490" cy="27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Гидросфера туралы ұғым.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Дүниежүзілік су айналымы.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Дүниежүзілік мұхит бөліктері.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Мұхит суының қасиеті.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Мұхит суының қозғалысы және мұхит ағыстары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Мұхит пен теңізді зерттеу жіне қорғау.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Өзендер.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Көлдер.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Жер асты суы және мұздықтар.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r>
                <a:rPr lang="kk-KZ" sz="2400" b="1">
                  <a:solidFill>
                    <a:schemeClr val="hlink"/>
                  </a:solidFill>
                  <a:latin typeface="Times New Roman" pitchFamily="18" charset="0"/>
                  <a:cs typeface="Times New Roman" pitchFamily="18" charset="0"/>
                </a:rPr>
                <a:t>Жер беті суларын қорғау.</a:t>
              </a:r>
            </a:p>
            <a:p>
              <a:pPr marL="514350" indent="-514350">
                <a:spcBef>
                  <a:spcPct val="20000"/>
                </a:spcBef>
                <a:buFont typeface="Arial" charset="0"/>
                <a:buNone/>
              </a:pPr>
              <a:endParaRPr lang="kk-KZ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endParaRPr lang="kk-KZ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514350" indent="-514350">
                <a:spcBef>
                  <a:spcPct val="20000"/>
                </a:spcBef>
                <a:buFont typeface="Arial" charset="0"/>
                <a:buAutoNum type="arabicPeriod"/>
              </a:pPr>
              <a:endPara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3543300" y="3030538"/>
            <a:ext cx="3100388" cy="9699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027" name="Film"/>
          <p:cNvSpPr>
            <a:spLocks noEditPoints="1" noChangeArrowheads="1"/>
          </p:cNvSpPr>
          <p:nvPr/>
        </p:nvSpPr>
        <p:spPr bwMode="auto">
          <a:xfrm>
            <a:off x="1143000" y="142875"/>
            <a:ext cx="6858000" cy="66436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666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kk-KZ" dirty="0">
              <a:latin typeface="+mn-lt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00313" y="571500"/>
            <a:ext cx="4071937" cy="1357313"/>
          </a:xfrm>
          <a:prstGeom prst="roundRect">
            <a:avLst>
              <a:gd name="adj" fmla="val 37720"/>
            </a:avLst>
          </a:prstGeom>
          <a:solidFill>
            <a:srgbClr val="FFFF00"/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4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І топ</a:t>
            </a:r>
          </a:p>
          <a:p>
            <a:pPr algn="ctr"/>
            <a:r>
              <a:rPr lang="kk-KZ" sz="4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Мұхит</a:t>
            </a:r>
            <a:endParaRPr lang="ru-RU" sz="44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00313" y="2786063"/>
            <a:ext cx="4071937" cy="1285875"/>
          </a:xfrm>
          <a:prstGeom prst="roundRect">
            <a:avLst>
              <a:gd name="adj" fmla="val 34588"/>
            </a:avLst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40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ІІ топ</a:t>
            </a:r>
          </a:p>
          <a:p>
            <a:pPr algn="ctr"/>
            <a:r>
              <a:rPr lang="kk-KZ" sz="40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Теңіз</a:t>
            </a:r>
            <a:endParaRPr lang="ru-RU" sz="40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00313" y="4929188"/>
            <a:ext cx="4071937" cy="1285875"/>
          </a:xfrm>
          <a:prstGeom prst="roundRect">
            <a:avLst>
              <a:gd name="adj" fmla="val 38029"/>
            </a:avLst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k-KZ" sz="4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ІІІ топ</a:t>
            </a:r>
          </a:p>
          <a:p>
            <a:pPr algn="ctr"/>
            <a:r>
              <a:rPr lang="kk-KZ" sz="4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Көл</a:t>
            </a:r>
            <a:endParaRPr lang="ru-RU" sz="44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9100" y="357188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8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938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3375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7813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8" y="1643063"/>
            <a:ext cx="1071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8" y="2857500"/>
            <a:ext cx="1071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8" y="4071938"/>
            <a:ext cx="1071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8" y="5286375"/>
            <a:ext cx="1071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9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16223"/>
            <a:ext cx="9143999" cy="317009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“Көшбасшы” </a:t>
            </a:r>
            <a:r>
              <a:rPr lang="kk-KZ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kk-KZ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танымдық – тапқырлық бағдарламасы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123" name="Акмарал.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5949950"/>
            <a:ext cx="792162" cy="736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4395" fill="hold"/>
                                        <p:tgtEl>
                                          <p:spTgt spid="5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2371" y="1792274"/>
            <a:ext cx="2957506" cy="655634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Мақсаты: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3221" y="3489311"/>
            <a:ext cx="8215370" cy="1500197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Оқушылардың танымдық – тапқырлық дағдысын жетілдіру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643998" cy="571504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kk-KZ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“Бәйге” </a:t>
            </a:r>
            <a:r>
              <a:rPr lang="kk-KZ" sz="2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12 сұрақ, әр жауапқа 10 ұпай.</a:t>
            </a:r>
            <a:endParaRPr lang="ru-RU" sz="2800" b="1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3143240" y="71414"/>
            <a:ext cx="2857520" cy="571504"/>
          </a:xfrm>
          <a:prstGeom prst="plaque">
            <a:avLst>
              <a:gd name="adj" fmla="val 409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1-ші айналым: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3143240" y="1357298"/>
            <a:ext cx="2857520" cy="571504"/>
          </a:xfrm>
          <a:prstGeom prst="plaque">
            <a:avLst>
              <a:gd name="adj" fmla="val 409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rgbClr val="002060"/>
                </a:solidFill>
              </a:rPr>
              <a:t>2</a:t>
            </a:r>
            <a:r>
              <a:rPr lang="kk-KZ" b="1" dirty="0">
                <a:solidFill>
                  <a:srgbClr val="002060"/>
                </a:solidFill>
              </a:rPr>
              <a:t>-ші айналым:</a:t>
            </a:r>
            <a:endParaRPr lang="ru-RU" dirty="0"/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285720" y="2000240"/>
            <a:ext cx="864399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kk-KZ" sz="28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“Мұхиттарға саяхат”</a:t>
            </a:r>
            <a:r>
              <a:rPr lang="kk-KZ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kk-KZ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картамен жұмыс</a:t>
            </a:r>
            <a:r>
              <a:rPr lang="kk-KZ" sz="2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20 ұпай.</a:t>
            </a:r>
            <a:endParaRPr lang="ru-RU" sz="24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абличка 8"/>
          <p:cNvSpPr/>
          <p:nvPr/>
        </p:nvSpPr>
        <p:spPr>
          <a:xfrm>
            <a:off x="3406765" y="2670170"/>
            <a:ext cx="2857520" cy="571504"/>
          </a:xfrm>
          <a:prstGeom prst="plaque">
            <a:avLst>
              <a:gd name="adj" fmla="val 409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rgbClr val="002060"/>
                </a:solidFill>
              </a:rPr>
              <a:t>3-ші айналым:</a:t>
            </a:r>
            <a:endParaRPr lang="ru-RU" dirty="0"/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96807" y="3292474"/>
            <a:ext cx="864399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“Алып алтылық”</a:t>
            </a:r>
            <a:r>
              <a:rPr lang="kk-KZ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20, 30, 40 ұпайларды жасырған сұрақтар.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абличка 10"/>
          <p:cNvSpPr/>
          <p:nvPr/>
        </p:nvSpPr>
        <p:spPr>
          <a:xfrm>
            <a:off x="3143240" y="3929066"/>
            <a:ext cx="2857520" cy="571504"/>
          </a:xfrm>
          <a:prstGeom prst="plaque">
            <a:avLst>
              <a:gd name="adj" fmla="val 409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rgbClr val="002060"/>
                </a:solidFill>
              </a:rPr>
              <a:t>4-ші айналым:</a:t>
            </a:r>
            <a:endParaRPr lang="ru-RU" dirty="0"/>
          </a:p>
        </p:txBody>
      </p:sp>
      <p:sp>
        <p:nvSpPr>
          <p:cNvPr id="12" name="Подзаголовок 4"/>
          <p:cNvSpPr txBox="1">
            <a:spLocks/>
          </p:cNvSpPr>
          <p:nvPr/>
        </p:nvSpPr>
        <p:spPr>
          <a:xfrm>
            <a:off x="285720" y="4572008"/>
            <a:ext cx="8643998" cy="7143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kk-KZ" sz="20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“Гидросфералық ұғымдар” </a:t>
            </a:r>
            <a:r>
              <a:rPr lang="kk-KZ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Гидросфералық ұғымдарға анықтама беру,  әр жауапқа 10 ұпай</a:t>
            </a:r>
            <a:endParaRPr lang="ru-RU" sz="2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абличка 12"/>
          <p:cNvSpPr/>
          <p:nvPr/>
        </p:nvSpPr>
        <p:spPr>
          <a:xfrm>
            <a:off x="3143240" y="5357826"/>
            <a:ext cx="2857520" cy="571504"/>
          </a:xfrm>
          <a:prstGeom prst="plaque">
            <a:avLst>
              <a:gd name="adj" fmla="val 409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rgbClr val="002060"/>
                </a:solidFill>
              </a:rPr>
              <a:t>5-ші айналым:</a:t>
            </a:r>
            <a:endParaRPr lang="ru-RU" dirty="0"/>
          </a:p>
        </p:txBody>
      </p:sp>
      <p:sp>
        <p:nvSpPr>
          <p:cNvPr id="14" name="Подзаголовок 4"/>
          <p:cNvSpPr txBox="1">
            <a:spLocks/>
          </p:cNvSpPr>
          <p:nvPr/>
        </p:nvSpPr>
        <p:spPr>
          <a:xfrm>
            <a:off x="285720" y="6000768"/>
            <a:ext cx="8643998" cy="7143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kk-KZ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“Қызықты сұрақтар”</a:t>
            </a:r>
            <a:r>
              <a:rPr lang="kk-KZ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Әр жауапқа 10 ұпай.</a:t>
            </a:r>
            <a:endParaRPr lang="ru-RU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43042" y="357166"/>
            <a:ext cx="5500726" cy="61276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1-айналымның сұрақтары: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500174"/>
            <a:ext cx="8858280" cy="5072098"/>
          </a:xfr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/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1-сұрақ: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Гидросфера дегеніміз не?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2-сұрақ: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Дүниежүзілік су айналымы дегеніміз не?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3-сұрақ: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Мұхит ағыстарын ата?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4-сұрақ: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Тынық мұхиттың ауданы.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5-сұрақ: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Гидросферадағы жер асты суларының мөлшері.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6-сұрақ: 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Батыс желдері ағысының ұзындығы.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7-сұрақ:</a:t>
            </a:r>
            <a:r>
              <a:rPr lang="kk-KZ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Мариан шұңғымасының тереңдігі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8-сұрақ: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Мұхит суы неше градус температурада қатады?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9-сұрақ: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Байкал көлінің тереңдігі.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10-сұрақ: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Су бетінде қалқып жүретін мұзтау.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11-сұрақ: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Жер асты суы дегеніміз не?</a:t>
            </a:r>
          </a:p>
          <a:p>
            <a:pPr algn="l">
              <a:lnSpc>
                <a:spcPct val="150000"/>
              </a:lnSpc>
            </a:pPr>
            <a:r>
              <a:rPr lang="kk-KZ" sz="1600" b="1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12-сұрақ : </a:t>
            </a:r>
            <a:r>
              <a:rPr lang="kk-KZ" sz="1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Қазақстандағы ең ірі тау мұздығы.</a:t>
            </a:r>
            <a:endParaRPr lang="ru-RU" sz="1600" b="1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1285875" y="285750"/>
            <a:ext cx="6643688" cy="1857375"/>
          </a:xfrm>
          <a:prstGeom prst="horizontalScroll">
            <a:avLst>
              <a:gd name="adj" fmla="val 24319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rect">
              <a:fillToRect l="50000" t="50000" r="50000" b="50000"/>
            </a:path>
            <a:tileRect/>
          </a:gradFill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2-ші айналымның сұрақтары: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04877" y="3249604"/>
            <a:ext cx="6858047" cy="642942"/>
          </a:xfrm>
          <a:prstGeom prst="round2DiagRect">
            <a:avLst>
              <a:gd name="adj1" fmla="val 50000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60000"/>
              </a:lnSpc>
            </a:pPr>
            <a:r>
              <a:rPr lang="kk-KZ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1-сұрақ: Атлант мұхитына сипаттама бер.</a:t>
            </a:r>
            <a:endParaRPr lang="kk-KZ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42924" y="4114797"/>
            <a:ext cx="7643866" cy="642942"/>
          </a:xfrm>
          <a:prstGeom prst="round2DiagRect">
            <a:avLst>
              <a:gd name="adj1" fmla="val 50000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60000"/>
              </a:lnSpc>
            </a:pPr>
            <a:r>
              <a:rPr lang="kk-KZ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2-сұрақ: </a:t>
            </a:r>
            <a:r>
              <a:rPr lang="kk-KZ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b="1">
                <a:solidFill>
                  <a:srgbClr val="FFFF00"/>
                </a:solidFill>
                <a:latin typeface="Arial" charset="0"/>
                <a:cs typeface="Arial" charset="0"/>
              </a:rPr>
              <a:t>Үнді мұхитына сипаттама бер.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31785" y="5195890"/>
            <a:ext cx="8143932" cy="642942"/>
          </a:xfrm>
          <a:prstGeom prst="round2DiagRect">
            <a:avLst>
              <a:gd name="adj1" fmla="val 50000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60000"/>
              </a:lnSpc>
            </a:pPr>
            <a:r>
              <a:rPr lang="kk-KZ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3-сұрақ: </a:t>
            </a:r>
            <a:r>
              <a:rPr lang="kk-KZ" b="1">
                <a:solidFill>
                  <a:srgbClr val="FFFF00"/>
                </a:solidFill>
                <a:latin typeface="Arial" charset="0"/>
                <a:cs typeface="Arial" charset="0"/>
              </a:rPr>
              <a:t>  Тынық мұхитына сипаттама бер.</a:t>
            </a:r>
          </a:p>
        </p:txBody>
      </p:sp>
      <p:sp>
        <p:nvSpPr>
          <p:cNvPr id="2" name="Подзаголовок 4"/>
          <p:cNvSpPr>
            <a:spLocks/>
          </p:cNvSpPr>
          <p:nvPr/>
        </p:nvSpPr>
        <p:spPr bwMode="auto">
          <a:xfrm>
            <a:off x="1763713" y="1989138"/>
            <a:ext cx="5429250" cy="857250"/>
          </a:xfrm>
          <a:prstGeom prst="rect">
            <a:avLst/>
          </a:prstGeom>
          <a:solidFill>
            <a:srgbClr val="FFFF00"/>
          </a:solidFill>
          <a:ln w="76200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kk-KZ" sz="4800" b="1">
                <a:latin typeface="Times New Roman" pitchFamily="18" charset="0"/>
                <a:cs typeface="Times New Roman" pitchFamily="18" charset="0"/>
              </a:rPr>
              <a:t>Картамен жұмыс</a:t>
            </a:r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8-конечная звезда 5"/>
          <p:cNvSpPr/>
          <p:nvPr/>
        </p:nvSpPr>
        <p:spPr>
          <a:xfrm>
            <a:off x="142844" y="142852"/>
            <a:ext cx="3214710" cy="1357322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ші айналым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929063" y="142875"/>
            <a:ext cx="4500562" cy="1500188"/>
          </a:xfrm>
          <a:prstGeom prst="horizontalScroll">
            <a:avLst>
              <a:gd name="adj" fmla="val 25000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“Алып алтылық”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агетная рамка 8">
            <a:hlinkClick r:id="rId2" action="ppaction://hlinkpres?slideindex=14&amp;slidetitle=Слайд 14"/>
          </p:cNvPr>
          <p:cNvSpPr/>
          <p:nvPr/>
        </p:nvSpPr>
        <p:spPr>
          <a:xfrm>
            <a:off x="1247752" y="1782751"/>
            <a:ext cx="2428892" cy="1571636"/>
          </a:xfrm>
          <a:prstGeom prst="bevel">
            <a:avLst>
              <a:gd name="adj" fmla="val 20946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0070C0"/>
                </a:solidFill>
                <a:hlinkClick r:id="rId3" action="ppaction://hlinkpres?slideindex=1&amp;slidetitle="/>
              </a:rPr>
              <a:t>20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13" name="Багетная рамка 12">
            <a:hlinkClick r:id="rId4" action="ppaction://hlinkpres?slideindex=15&amp;slidetitle=Слайд 15"/>
          </p:cNvPr>
          <p:cNvSpPr/>
          <p:nvPr/>
        </p:nvSpPr>
        <p:spPr>
          <a:xfrm>
            <a:off x="5000628" y="1785926"/>
            <a:ext cx="2428892" cy="1571636"/>
          </a:xfrm>
          <a:prstGeom prst="bevel">
            <a:avLst>
              <a:gd name="adj" fmla="val 20007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0070C0"/>
                </a:solidFill>
                <a:hlinkClick r:id="rId5" action="ppaction://hlinkpres?slideindex=1&amp;slidetitle="/>
              </a:rPr>
              <a:t>20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1285852" y="3429000"/>
            <a:ext cx="2428892" cy="1571636"/>
          </a:xfrm>
          <a:prstGeom prst="bevel">
            <a:avLst>
              <a:gd name="adj" fmla="val 200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FF0000"/>
                </a:solidFill>
                <a:hlinkClick r:id="rId6" action="ppaction://hlinkpres?slideindex=1&amp;slidetitle="/>
              </a:rPr>
              <a:t>30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1285852" y="5143512"/>
            <a:ext cx="2428892" cy="1571636"/>
          </a:xfrm>
          <a:prstGeom prst="bevel">
            <a:avLst>
              <a:gd name="adj" fmla="val 20007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FF0000"/>
                </a:solidFill>
                <a:hlinkClick r:id="rId7" action="ppaction://hlinkpres?slideindex=1&amp;slidetitle="/>
              </a:rPr>
              <a:t>40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5000628" y="3429000"/>
            <a:ext cx="2428892" cy="1571636"/>
          </a:xfrm>
          <a:prstGeom prst="bevel">
            <a:avLst>
              <a:gd name="adj" fmla="val 200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FF0000"/>
                </a:solidFill>
                <a:hlinkClick r:id="rId8" action="ppaction://hlinkpres?slideindex=1&amp;slidetitle="/>
              </a:rPr>
              <a:t>30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5000628" y="5143512"/>
            <a:ext cx="2428892" cy="1571636"/>
          </a:xfrm>
          <a:prstGeom prst="bevel">
            <a:avLst>
              <a:gd name="adj" fmla="val 20007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8000" b="1" dirty="0">
                <a:solidFill>
                  <a:srgbClr val="FF0000"/>
                </a:solidFill>
                <a:hlinkClick r:id="rId9" action="ppaction://hlinkpres?slideindex=1&amp;slidetitle="/>
              </a:rPr>
              <a:t>40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9" grpId="0" animBg="1"/>
      <p:bldP spid="9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418</Words>
  <Application>Microsoft Office PowerPoint</Application>
  <PresentationFormat>Экран (4:3)</PresentationFormat>
  <Paragraphs>112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Arial</vt:lpstr>
      <vt:lpstr>Times New Roman</vt:lpstr>
      <vt:lpstr>Тема Office</vt:lpstr>
      <vt:lpstr>Слайд 1</vt:lpstr>
      <vt:lpstr>Өткен тарауға шолу жасау</vt:lpstr>
      <vt:lpstr>Слайд 3</vt:lpstr>
      <vt:lpstr>Слайд 4</vt:lpstr>
      <vt:lpstr>Мақсаты:</vt:lpstr>
      <vt:lpstr>Слайд 6</vt:lpstr>
      <vt:lpstr>1-айналымның сұрақтары:</vt:lpstr>
      <vt:lpstr>Слайд 8</vt:lpstr>
      <vt:lpstr>Слайд 9</vt:lpstr>
      <vt:lpstr>4-ші айналым.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ќараша</dc:title>
  <dc:creator>User</dc:creator>
  <cp:lastModifiedBy>Majitov Nurken</cp:lastModifiedBy>
  <cp:revision>85</cp:revision>
  <dcterms:created xsi:type="dcterms:W3CDTF">2008-11-14T03:03:07Z</dcterms:created>
  <dcterms:modified xsi:type="dcterms:W3CDTF">2011-09-22T12:53:00Z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234282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