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25" r:id="rId2"/>
    <p:sldId id="288" r:id="rId3"/>
    <p:sldId id="339" r:id="rId4"/>
    <p:sldId id="349" r:id="rId5"/>
    <p:sldId id="348" r:id="rId6"/>
    <p:sldId id="302" r:id="rId7"/>
    <p:sldId id="301" r:id="rId8"/>
    <p:sldId id="336" r:id="rId9"/>
    <p:sldId id="296" r:id="rId10"/>
    <p:sldId id="346" r:id="rId11"/>
    <p:sldId id="347" r:id="rId12"/>
    <p:sldId id="341" r:id="rId13"/>
    <p:sldId id="342" r:id="rId14"/>
    <p:sldId id="343" r:id="rId15"/>
    <p:sldId id="344" r:id="rId16"/>
    <p:sldId id="335" r:id="rId17"/>
    <p:sldId id="338" r:id="rId18"/>
    <p:sldId id="281" r:id="rId19"/>
  </p:sldIdLst>
  <p:sldSz cx="9144000" cy="6858000" type="screen4x3"/>
  <p:notesSz cx="6858000" cy="9144000"/>
  <p:defaultTextStyle>
    <a:defPPr>
      <a:defRPr lang="ru-RU"/>
    </a:defPPr>
    <a:lvl1pPr algn="l" rtl="0" fontAlgn="base">
      <a:spcBef>
        <a:spcPct val="0"/>
      </a:spcBef>
      <a:spcAft>
        <a:spcPct val="0"/>
      </a:spcAft>
      <a:defRPr sz="1500" kern="1200">
        <a:solidFill>
          <a:schemeClr val="tx1"/>
        </a:solidFill>
        <a:latin typeface="Arial" charset="0"/>
        <a:ea typeface="+mn-ea"/>
        <a:cs typeface="+mn-cs"/>
      </a:defRPr>
    </a:lvl1pPr>
    <a:lvl2pPr marL="457200" algn="l" rtl="0" fontAlgn="base">
      <a:spcBef>
        <a:spcPct val="0"/>
      </a:spcBef>
      <a:spcAft>
        <a:spcPct val="0"/>
      </a:spcAft>
      <a:defRPr sz="1500" kern="1200">
        <a:solidFill>
          <a:schemeClr val="tx1"/>
        </a:solidFill>
        <a:latin typeface="Arial" charset="0"/>
        <a:ea typeface="+mn-ea"/>
        <a:cs typeface="+mn-cs"/>
      </a:defRPr>
    </a:lvl2pPr>
    <a:lvl3pPr marL="914400" algn="l" rtl="0" fontAlgn="base">
      <a:spcBef>
        <a:spcPct val="0"/>
      </a:spcBef>
      <a:spcAft>
        <a:spcPct val="0"/>
      </a:spcAft>
      <a:defRPr sz="1500" kern="1200">
        <a:solidFill>
          <a:schemeClr val="tx1"/>
        </a:solidFill>
        <a:latin typeface="Arial" charset="0"/>
        <a:ea typeface="+mn-ea"/>
        <a:cs typeface="+mn-cs"/>
      </a:defRPr>
    </a:lvl3pPr>
    <a:lvl4pPr marL="1371600" algn="l" rtl="0" fontAlgn="base">
      <a:spcBef>
        <a:spcPct val="0"/>
      </a:spcBef>
      <a:spcAft>
        <a:spcPct val="0"/>
      </a:spcAft>
      <a:defRPr sz="1500" kern="1200">
        <a:solidFill>
          <a:schemeClr val="tx1"/>
        </a:solidFill>
        <a:latin typeface="Arial" charset="0"/>
        <a:ea typeface="+mn-ea"/>
        <a:cs typeface="+mn-cs"/>
      </a:defRPr>
    </a:lvl4pPr>
    <a:lvl5pPr marL="1828800" algn="l" rtl="0" fontAlgn="base">
      <a:spcBef>
        <a:spcPct val="0"/>
      </a:spcBef>
      <a:spcAft>
        <a:spcPct val="0"/>
      </a:spcAft>
      <a:defRPr sz="1500" kern="1200">
        <a:solidFill>
          <a:schemeClr val="tx1"/>
        </a:solidFill>
        <a:latin typeface="Arial" charset="0"/>
        <a:ea typeface="+mn-ea"/>
        <a:cs typeface="+mn-cs"/>
      </a:defRPr>
    </a:lvl5pPr>
    <a:lvl6pPr marL="2286000" algn="l" defTabSz="914400" rtl="0" eaLnBrk="1" latinLnBrk="0" hangingPunct="1">
      <a:defRPr sz="1500" kern="1200">
        <a:solidFill>
          <a:schemeClr val="tx1"/>
        </a:solidFill>
        <a:latin typeface="Arial" charset="0"/>
        <a:ea typeface="+mn-ea"/>
        <a:cs typeface="+mn-cs"/>
      </a:defRPr>
    </a:lvl6pPr>
    <a:lvl7pPr marL="2743200" algn="l" defTabSz="914400" rtl="0" eaLnBrk="1" latinLnBrk="0" hangingPunct="1">
      <a:defRPr sz="1500" kern="1200">
        <a:solidFill>
          <a:schemeClr val="tx1"/>
        </a:solidFill>
        <a:latin typeface="Arial" charset="0"/>
        <a:ea typeface="+mn-ea"/>
        <a:cs typeface="+mn-cs"/>
      </a:defRPr>
    </a:lvl7pPr>
    <a:lvl8pPr marL="3200400" algn="l" defTabSz="914400" rtl="0" eaLnBrk="1" latinLnBrk="0" hangingPunct="1">
      <a:defRPr sz="1500" kern="1200">
        <a:solidFill>
          <a:schemeClr val="tx1"/>
        </a:solidFill>
        <a:latin typeface="Arial" charset="0"/>
        <a:ea typeface="+mn-ea"/>
        <a:cs typeface="+mn-cs"/>
      </a:defRPr>
    </a:lvl8pPr>
    <a:lvl9pPr marL="3657600" algn="l" defTabSz="914400" rtl="0" eaLnBrk="1" latinLnBrk="0" hangingPunct="1">
      <a:defRPr sz="15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3399"/>
    <a:srgbClr val="FF99CC"/>
    <a:srgbClr val="99FF66"/>
    <a:srgbClr val="FF6600"/>
    <a:srgbClr val="66FF33"/>
    <a:srgbClr val="9933FF"/>
    <a:srgbClr val="FFFF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320" autoAdjust="0"/>
  </p:normalViewPr>
  <p:slideViewPr>
    <p:cSldViewPr>
      <p:cViewPr varScale="1">
        <p:scale>
          <a:sx n="54" d="100"/>
          <a:sy n="54" d="100"/>
        </p:scale>
        <p:origin x="36" y="324"/>
      </p:cViewPr>
      <p:guideLst>
        <p:guide orient="horz" pos="2160"/>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206D33-9EDE-4801-BECF-CEFD9C3D55BA}" type="datetimeFigureOut">
              <a:rPr lang="ru-RU" smtClean="0"/>
              <a:t>21.10.2014</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EB07E-1D89-45B4-BC65-A929AF606721}" type="slidenum">
              <a:rPr lang="ru-RU" smtClean="0"/>
              <a:t>‹#›</a:t>
            </a:fld>
            <a:endParaRPr lang="ru-RU"/>
          </a:p>
        </p:txBody>
      </p:sp>
    </p:spTree>
    <p:extLst>
      <p:ext uri="{BB962C8B-B14F-4D97-AF65-F5344CB8AC3E}">
        <p14:creationId xmlns:p14="http://schemas.microsoft.com/office/powerpoint/2010/main" val="757439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lgn="ctr">
              <a:defRPr b="1">
                <a:solidFill>
                  <a:schemeClr val="tx1"/>
                </a:solidFill>
                <a:latin typeface="Arial" panose="020B0604020202020204" pitchFamily="34" charset="0"/>
              </a:defRPr>
            </a:lvl1pPr>
            <a:lvl2pPr marL="742950" indent="-285750" algn="ctr">
              <a:defRPr b="1">
                <a:solidFill>
                  <a:schemeClr val="tx1"/>
                </a:solidFill>
                <a:latin typeface="Arial" panose="020B0604020202020204" pitchFamily="34" charset="0"/>
              </a:defRPr>
            </a:lvl2pPr>
            <a:lvl3pPr marL="1143000" indent="-228600" algn="ctr">
              <a:defRPr b="1">
                <a:solidFill>
                  <a:schemeClr val="tx1"/>
                </a:solidFill>
                <a:latin typeface="Arial" panose="020B0604020202020204" pitchFamily="34" charset="0"/>
              </a:defRPr>
            </a:lvl3pPr>
            <a:lvl4pPr marL="1600200" indent="-228600" algn="ctr">
              <a:defRPr b="1">
                <a:solidFill>
                  <a:schemeClr val="tx1"/>
                </a:solidFill>
                <a:latin typeface="Arial" panose="020B0604020202020204" pitchFamily="34" charset="0"/>
              </a:defRPr>
            </a:lvl4pPr>
            <a:lvl5pPr marL="2057400" indent="-228600" algn="ctr">
              <a:defRPr b="1">
                <a:solidFill>
                  <a:schemeClr val="tx1"/>
                </a:solidFill>
                <a:latin typeface="Arial" panose="020B0604020202020204" pitchFamily="34" charset="0"/>
              </a:defRPr>
            </a:lvl5pPr>
            <a:lvl6pPr marL="2514600" indent="-228600" algn="ctr" eaLnBrk="0" fontAlgn="base" hangingPunct="0">
              <a:spcBef>
                <a:spcPct val="0"/>
              </a:spcBef>
              <a:spcAft>
                <a:spcPct val="0"/>
              </a:spcAft>
              <a:defRPr b="1">
                <a:solidFill>
                  <a:schemeClr val="tx1"/>
                </a:solidFill>
                <a:latin typeface="Arial" panose="020B0604020202020204" pitchFamily="34" charset="0"/>
              </a:defRPr>
            </a:lvl6pPr>
            <a:lvl7pPr marL="2971800" indent="-228600" algn="ctr" eaLnBrk="0" fontAlgn="base" hangingPunct="0">
              <a:spcBef>
                <a:spcPct val="0"/>
              </a:spcBef>
              <a:spcAft>
                <a:spcPct val="0"/>
              </a:spcAft>
              <a:defRPr b="1">
                <a:solidFill>
                  <a:schemeClr val="tx1"/>
                </a:solidFill>
                <a:latin typeface="Arial" panose="020B0604020202020204" pitchFamily="34" charset="0"/>
              </a:defRPr>
            </a:lvl7pPr>
            <a:lvl8pPr marL="3429000" indent="-228600" algn="ctr" eaLnBrk="0" fontAlgn="base" hangingPunct="0">
              <a:spcBef>
                <a:spcPct val="0"/>
              </a:spcBef>
              <a:spcAft>
                <a:spcPct val="0"/>
              </a:spcAft>
              <a:defRPr b="1">
                <a:solidFill>
                  <a:schemeClr val="tx1"/>
                </a:solidFill>
                <a:latin typeface="Arial" panose="020B0604020202020204" pitchFamily="34" charset="0"/>
              </a:defRPr>
            </a:lvl8pPr>
            <a:lvl9pPr marL="3886200" indent="-228600" algn="ctr" eaLnBrk="0" fontAlgn="base" hangingPunct="0">
              <a:spcBef>
                <a:spcPct val="0"/>
              </a:spcBef>
              <a:spcAft>
                <a:spcPct val="0"/>
              </a:spcAft>
              <a:defRPr b="1">
                <a:solidFill>
                  <a:schemeClr val="tx1"/>
                </a:solidFill>
                <a:latin typeface="Arial" panose="020B0604020202020204" pitchFamily="34" charset="0"/>
              </a:defRPr>
            </a:lvl9pPr>
          </a:lstStyle>
          <a:p>
            <a:pPr algn="r"/>
            <a:fld id="{848E9DA5-35A2-4C34-A30D-630200C5B3CE}" type="slidenum">
              <a:rPr lang="ru-RU" altLang="ru-RU" b="0"/>
              <a:pPr algn="r"/>
              <a:t>12</a:t>
            </a:fld>
            <a:endParaRPr lang="ru-RU" altLang="ru-RU" b="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ru-RU" altLang="ru-RU" smtClean="0"/>
          </a:p>
        </p:txBody>
      </p:sp>
    </p:spTree>
    <p:extLst>
      <p:ext uri="{BB962C8B-B14F-4D97-AF65-F5344CB8AC3E}">
        <p14:creationId xmlns:p14="http://schemas.microsoft.com/office/powerpoint/2010/main" val="1613522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43332E50-058D-4233-A70C-5C0B20A129C1}"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BB647643-7B4A-4947-BDB6-A3730293DED2}"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2E8EE89D-DB9B-4193-BEBF-3C69C448A974}"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618C6668-AFE1-4D66-B80F-BE62B5D96D57}"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A2A46DA6-9F99-44EA-BC45-28311993200B}"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5DDD98FB-7053-4FA1-B7A4-8E661B6A0C03}"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endParaRPr lang="ru-RU"/>
          </a:p>
        </p:txBody>
      </p:sp>
      <p:sp>
        <p:nvSpPr>
          <p:cNvPr id="8" name="Rectangle 5"/>
          <p:cNvSpPr>
            <a:spLocks noGrp="1" noChangeArrowheads="1"/>
          </p:cNvSpPr>
          <p:nvPr>
            <p:ph type="ftr" sz="quarter" idx="11"/>
          </p:nvPr>
        </p:nvSpPr>
        <p:spPr>
          <a:ln/>
        </p:spPr>
        <p:txBody>
          <a:bodyPr/>
          <a:lstStyle>
            <a:lvl1pPr>
              <a:defRPr/>
            </a:lvl1pPr>
          </a:lstStyle>
          <a:p>
            <a:endParaRPr lang="ru-RU"/>
          </a:p>
        </p:txBody>
      </p:sp>
      <p:sp>
        <p:nvSpPr>
          <p:cNvPr id="9" name="Rectangle 6"/>
          <p:cNvSpPr>
            <a:spLocks noGrp="1" noChangeArrowheads="1"/>
          </p:cNvSpPr>
          <p:nvPr>
            <p:ph type="sldNum" sz="quarter" idx="12"/>
          </p:nvPr>
        </p:nvSpPr>
        <p:spPr>
          <a:ln/>
        </p:spPr>
        <p:txBody>
          <a:bodyPr/>
          <a:lstStyle>
            <a:lvl1pPr>
              <a:defRPr/>
            </a:lvl1pPr>
          </a:lstStyle>
          <a:p>
            <a:fld id="{F11CE454-9DAA-44FD-BF1A-F9C371D61676}"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endParaRPr lang="ru-RU"/>
          </a:p>
        </p:txBody>
      </p:sp>
      <p:sp>
        <p:nvSpPr>
          <p:cNvPr id="4" name="Rectangle 5"/>
          <p:cNvSpPr>
            <a:spLocks noGrp="1" noChangeArrowheads="1"/>
          </p:cNvSpPr>
          <p:nvPr>
            <p:ph type="ftr" sz="quarter" idx="11"/>
          </p:nvPr>
        </p:nvSpPr>
        <p:spPr>
          <a:ln/>
        </p:spPr>
        <p:txBody>
          <a:bodyPr/>
          <a:lstStyle>
            <a:lvl1pPr>
              <a:defRPr/>
            </a:lvl1pPr>
          </a:lstStyle>
          <a:p>
            <a:endParaRPr lang="ru-RU"/>
          </a:p>
        </p:txBody>
      </p:sp>
      <p:sp>
        <p:nvSpPr>
          <p:cNvPr id="5" name="Rectangle 6"/>
          <p:cNvSpPr>
            <a:spLocks noGrp="1" noChangeArrowheads="1"/>
          </p:cNvSpPr>
          <p:nvPr>
            <p:ph type="sldNum" sz="quarter" idx="12"/>
          </p:nvPr>
        </p:nvSpPr>
        <p:spPr>
          <a:ln/>
        </p:spPr>
        <p:txBody>
          <a:bodyPr/>
          <a:lstStyle>
            <a:lvl1pPr>
              <a:defRPr/>
            </a:lvl1pPr>
          </a:lstStyle>
          <a:p>
            <a:fld id="{F046379C-B368-4676-9634-C97AC754C496}"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ru-RU"/>
          </a:p>
        </p:txBody>
      </p:sp>
      <p:sp>
        <p:nvSpPr>
          <p:cNvPr id="3" name="Rectangle 5"/>
          <p:cNvSpPr>
            <a:spLocks noGrp="1" noChangeArrowheads="1"/>
          </p:cNvSpPr>
          <p:nvPr>
            <p:ph type="ftr" sz="quarter" idx="11"/>
          </p:nvPr>
        </p:nvSpPr>
        <p:spPr>
          <a:ln/>
        </p:spPr>
        <p:txBody>
          <a:bodyPr/>
          <a:lstStyle>
            <a:lvl1pPr>
              <a:defRPr/>
            </a:lvl1pPr>
          </a:lstStyle>
          <a:p>
            <a:endParaRPr lang="ru-RU"/>
          </a:p>
        </p:txBody>
      </p:sp>
      <p:sp>
        <p:nvSpPr>
          <p:cNvPr id="4" name="Rectangle 6"/>
          <p:cNvSpPr>
            <a:spLocks noGrp="1" noChangeArrowheads="1"/>
          </p:cNvSpPr>
          <p:nvPr>
            <p:ph type="sldNum" sz="quarter" idx="12"/>
          </p:nvPr>
        </p:nvSpPr>
        <p:spPr>
          <a:ln/>
        </p:spPr>
        <p:txBody>
          <a:bodyPr/>
          <a:lstStyle>
            <a:lvl1pPr>
              <a:defRPr/>
            </a:lvl1pPr>
          </a:lstStyle>
          <a:p>
            <a:fld id="{CA51FC83-6215-43AF-8E0A-86C02B7D3DD9}"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6FFA6ECA-24B6-458D-98A0-95A620919C5B}"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CB75F647-716E-4776-BFE7-1DDD02FB0016}"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4587"/>
          </a:xfrm>
          <a:prstGeom prst="rect">
            <a:avLst/>
          </a:prstGeom>
          <a:noFill/>
          <a:ln w="9525">
            <a:noFill/>
            <a:miter lim="800000"/>
            <a:headEnd/>
            <a:tailEnd/>
          </a:ln>
        </p:spPr>
        <p:txBody>
          <a:bodyPr vert="horz" wrap="square" lIns="77221" tIns="38611" rIns="77221" bIns="38611"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77221" tIns="38611" rIns="77221" bIns="38611"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77221" tIns="38611" rIns="77221" bIns="38611" numCol="1" anchor="t" anchorCtr="0" compatLnSpc="1">
            <a:prstTxWarp prst="textNoShape">
              <a:avLst/>
            </a:prstTxWarp>
          </a:bodyPr>
          <a:lstStyle>
            <a:lvl1pPr>
              <a:defRPr sz="1200"/>
            </a:lvl1pPr>
          </a:lstStyle>
          <a:p>
            <a:endParaRPr lang="ru-RU"/>
          </a:p>
        </p:txBody>
      </p:sp>
      <p:sp>
        <p:nvSpPr>
          <p:cNvPr id="1029" name="Rectangle 5"/>
          <p:cNvSpPr>
            <a:spLocks noGrp="1" noChangeArrowheads="1"/>
          </p:cNvSpPr>
          <p:nvPr>
            <p:ph type="ftr" sz="quarter" idx="3"/>
          </p:nvPr>
        </p:nvSpPr>
        <p:spPr bwMode="auto">
          <a:xfrm>
            <a:off x="3125788" y="6245225"/>
            <a:ext cx="2892425" cy="476250"/>
          </a:xfrm>
          <a:prstGeom prst="rect">
            <a:avLst/>
          </a:prstGeom>
          <a:noFill/>
          <a:ln w="9525">
            <a:noFill/>
            <a:miter lim="800000"/>
            <a:headEnd/>
            <a:tailEnd/>
          </a:ln>
          <a:effectLst/>
        </p:spPr>
        <p:txBody>
          <a:bodyPr vert="horz" wrap="square" lIns="77221" tIns="38611" rIns="77221" bIns="38611" numCol="1" anchor="t" anchorCtr="0" compatLnSpc="1">
            <a:prstTxWarp prst="textNoShape">
              <a:avLst/>
            </a:prstTxWarp>
          </a:bodyPr>
          <a:lstStyle>
            <a:lvl1pPr algn="ctr">
              <a:defRPr sz="12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77221" tIns="38611" rIns="77221" bIns="38611" numCol="1" anchor="t" anchorCtr="0" compatLnSpc="1">
            <a:prstTxWarp prst="textNoShape">
              <a:avLst/>
            </a:prstTxWarp>
          </a:bodyPr>
          <a:lstStyle>
            <a:lvl1pPr algn="r">
              <a:defRPr sz="1200"/>
            </a:lvl1pPr>
          </a:lstStyle>
          <a:p>
            <a:fld id="{F478D6F3-9906-4603-A354-465233E4DE43}"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771525" rtl="0" eaLnBrk="0" fontAlgn="base" hangingPunct="0">
        <a:spcBef>
          <a:spcPct val="0"/>
        </a:spcBef>
        <a:spcAft>
          <a:spcPct val="0"/>
        </a:spcAft>
        <a:defRPr sz="3700">
          <a:solidFill>
            <a:schemeClr val="tx2"/>
          </a:solidFill>
          <a:latin typeface="+mj-lt"/>
          <a:ea typeface="+mj-ea"/>
          <a:cs typeface="+mj-cs"/>
        </a:defRPr>
      </a:lvl1pPr>
      <a:lvl2pPr algn="ctr" defTabSz="771525" rtl="0" eaLnBrk="0" fontAlgn="base" hangingPunct="0">
        <a:spcBef>
          <a:spcPct val="0"/>
        </a:spcBef>
        <a:spcAft>
          <a:spcPct val="0"/>
        </a:spcAft>
        <a:defRPr sz="3700">
          <a:solidFill>
            <a:schemeClr val="tx2"/>
          </a:solidFill>
          <a:latin typeface="Arial" charset="0"/>
        </a:defRPr>
      </a:lvl2pPr>
      <a:lvl3pPr algn="ctr" defTabSz="771525" rtl="0" eaLnBrk="0" fontAlgn="base" hangingPunct="0">
        <a:spcBef>
          <a:spcPct val="0"/>
        </a:spcBef>
        <a:spcAft>
          <a:spcPct val="0"/>
        </a:spcAft>
        <a:defRPr sz="3700">
          <a:solidFill>
            <a:schemeClr val="tx2"/>
          </a:solidFill>
          <a:latin typeface="Arial" charset="0"/>
        </a:defRPr>
      </a:lvl3pPr>
      <a:lvl4pPr algn="ctr" defTabSz="771525" rtl="0" eaLnBrk="0" fontAlgn="base" hangingPunct="0">
        <a:spcBef>
          <a:spcPct val="0"/>
        </a:spcBef>
        <a:spcAft>
          <a:spcPct val="0"/>
        </a:spcAft>
        <a:defRPr sz="3700">
          <a:solidFill>
            <a:schemeClr val="tx2"/>
          </a:solidFill>
          <a:latin typeface="Arial" charset="0"/>
        </a:defRPr>
      </a:lvl4pPr>
      <a:lvl5pPr algn="ctr" defTabSz="771525" rtl="0" eaLnBrk="0" fontAlgn="base" hangingPunct="0">
        <a:spcBef>
          <a:spcPct val="0"/>
        </a:spcBef>
        <a:spcAft>
          <a:spcPct val="0"/>
        </a:spcAft>
        <a:defRPr sz="3700">
          <a:solidFill>
            <a:schemeClr val="tx2"/>
          </a:solidFill>
          <a:latin typeface="Arial" charset="0"/>
        </a:defRPr>
      </a:lvl5pPr>
      <a:lvl6pPr marL="457200" algn="ctr" defTabSz="771525" rtl="0" fontAlgn="base">
        <a:spcBef>
          <a:spcPct val="0"/>
        </a:spcBef>
        <a:spcAft>
          <a:spcPct val="0"/>
        </a:spcAft>
        <a:defRPr sz="3700">
          <a:solidFill>
            <a:schemeClr val="tx2"/>
          </a:solidFill>
          <a:latin typeface="Arial" charset="0"/>
        </a:defRPr>
      </a:lvl6pPr>
      <a:lvl7pPr marL="914400" algn="ctr" defTabSz="771525" rtl="0" fontAlgn="base">
        <a:spcBef>
          <a:spcPct val="0"/>
        </a:spcBef>
        <a:spcAft>
          <a:spcPct val="0"/>
        </a:spcAft>
        <a:defRPr sz="3700">
          <a:solidFill>
            <a:schemeClr val="tx2"/>
          </a:solidFill>
          <a:latin typeface="Arial" charset="0"/>
        </a:defRPr>
      </a:lvl7pPr>
      <a:lvl8pPr marL="1371600" algn="ctr" defTabSz="771525" rtl="0" fontAlgn="base">
        <a:spcBef>
          <a:spcPct val="0"/>
        </a:spcBef>
        <a:spcAft>
          <a:spcPct val="0"/>
        </a:spcAft>
        <a:defRPr sz="3700">
          <a:solidFill>
            <a:schemeClr val="tx2"/>
          </a:solidFill>
          <a:latin typeface="Arial" charset="0"/>
        </a:defRPr>
      </a:lvl8pPr>
      <a:lvl9pPr marL="1828800" algn="ctr" defTabSz="771525" rtl="0" fontAlgn="base">
        <a:spcBef>
          <a:spcPct val="0"/>
        </a:spcBef>
        <a:spcAft>
          <a:spcPct val="0"/>
        </a:spcAft>
        <a:defRPr sz="3700">
          <a:solidFill>
            <a:schemeClr val="tx2"/>
          </a:solidFill>
          <a:latin typeface="Arial" charset="0"/>
        </a:defRPr>
      </a:lvl9pPr>
    </p:titleStyle>
    <p:bodyStyle>
      <a:lvl1pPr marL="288925" indent="-288925" algn="l" defTabSz="771525" rtl="0" eaLnBrk="0" fontAlgn="base" hangingPunct="0">
        <a:spcBef>
          <a:spcPct val="20000"/>
        </a:spcBef>
        <a:spcAft>
          <a:spcPct val="0"/>
        </a:spcAft>
        <a:buChar char="•"/>
        <a:defRPr sz="2700">
          <a:solidFill>
            <a:schemeClr val="tx1"/>
          </a:solidFill>
          <a:latin typeface="+mn-lt"/>
          <a:ea typeface="+mn-ea"/>
          <a:cs typeface="+mn-cs"/>
        </a:defRPr>
      </a:lvl1pPr>
      <a:lvl2pPr marL="627063" indent="-241300" algn="l" defTabSz="771525" rtl="0" eaLnBrk="0" fontAlgn="base" hangingPunct="0">
        <a:spcBef>
          <a:spcPct val="20000"/>
        </a:spcBef>
        <a:spcAft>
          <a:spcPct val="0"/>
        </a:spcAft>
        <a:buChar char="–"/>
        <a:defRPr sz="2400">
          <a:solidFill>
            <a:schemeClr val="tx1"/>
          </a:solidFill>
          <a:latin typeface="+mn-lt"/>
        </a:defRPr>
      </a:lvl2pPr>
      <a:lvl3pPr marL="965200" indent="-193675" algn="l" defTabSz="771525" rtl="0" eaLnBrk="0" fontAlgn="base" hangingPunct="0">
        <a:spcBef>
          <a:spcPct val="20000"/>
        </a:spcBef>
        <a:spcAft>
          <a:spcPct val="0"/>
        </a:spcAft>
        <a:buChar char="•"/>
        <a:defRPr sz="2000">
          <a:solidFill>
            <a:schemeClr val="tx1"/>
          </a:solidFill>
          <a:latin typeface="+mn-lt"/>
        </a:defRPr>
      </a:lvl3pPr>
      <a:lvl4pPr marL="1350963" indent="-192088" algn="l" defTabSz="771525" rtl="0" eaLnBrk="0" fontAlgn="base" hangingPunct="0">
        <a:spcBef>
          <a:spcPct val="20000"/>
        </a:spcBef>
        <a:spcAft>
          <a:spcPct val="0"/>
        </a:spcAft>
        <a:buChar char="–"/>
        <a:defRPr sz="1700">
          <a:solidFill>
            <a:schemeClr val="tx1"/>
          </a:solidFill>
          <a:latin typeface="+mn-lt"/>
        </a:defRPr>
      </a:lvl4pPr>
      <a:lvl5pPr marL="1736725" indent="-192088" algn="l" defTabSz="771525" rtl="0" eaLnBrk="0" fontAlgn="base" hangingPunct="0">
        <a:spcBef>
          <a:spcPct val="20000"/>
        </a:spcBef>
        <a:spcAft>
          <a:spcPct val="0"/>
        </a:spcAft>
        <a:buChar char="»"/>
        <a:defRPr sz="1700">
          <a:solidFill>
            <a:schemeClr val="tx1"/>
          </a:solidFill>
          <a:latin typeface="+mn-lt"/>
        </a:defRPr>
      </a:lvl5pPr>
      <a:lvl6pPr marL="2193925" indent="-192088" algn="l" defTabSz="771525" rtl="0" fontAlgn="base">
        <a:spcBef>
          <a:spcPct val="20000"/>
        </a:spcBef>
        <a:spcAft>
          <a:spcPct val="0"/>
        </a:spcAft>
        <a:buChar char="»"/>
        <a:defRPr sz="1700">
          <a:solidFill>
            <a:schemeClr val="tx1"/>
          </a:solidFill>
          <a:latin typeface="+mn-lt"/>
        </a:defRPr>
      </a:lvl6pPr>
      <a:lvl7pPr marL="2651125" indent="-192088" algn="l" defTabSz="771525" rtl="0" fontAlgn="base">
        <a:spcBef>
          <a:spcPct val="20000"/>
        </a:spcBef>
        <a:spcAft>
          <a:spcPct val="0"/>
        </a:spcAft>
        <a:buChar char="»"/>
        <a:defRPr sz="1700">
          <a:solidFill>
            <a:schemeClr val="tx1"/>
          </a:solidFill>
          <a:latin typeface="+mn-lt"/>
        </a:defRPr>
      </a:lvl7pPr>
      <a:lvl8pPr marL="3108325" indent="-192088" algn="l" defTabSz="771525" rtl="0" fontAlgn="base">
        <a:spcBef>
          <a:spcPct val="20000"/>
        </a:spcBef>
        <a:spcAft>
          <a:spcPct val="0"/>
        </a:spcAft>
        <a:buChar char="»"/>
        <a:defRPr sz="1700">
          <a:solidFill>
            <a:schemeClr val="tx1"/>
          </a:solidFill>
          <a:latin typeface="+mn-lt"/>
        </a:defRPr>
      </a:lvl8pPr>
      <a:lvl9pPr marL="3565525" indent="-192088" algn="l" defTabSz="771525" rtl="0" fontAlgn="base">
        <a:spcBef>
          <a:spcPct val="20000"/>
        </a:spcBef>
        <a:spcAft>
          <a:spcPct val="0"/>
        </a:spcAft>
        <a:buChar char="»"/>
        <a:defRPr sz="17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wmf"/><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9.jpeg"/><Relationship Id="rId7"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image" Target="../media/image10.jpeg"/><Relationship Id="rId4" Type="http://schemas.openxmlformats.org/officeDocument/2006/relationships/image" Target="../media/image18.jpeg"/><Relationship Id="rId9" Type="http://schemas.openxmlformats.org/officeDocument/2006/relationships/image" Target="../media/image13.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7%20&#1082;&#1083;&#1072;&#1089;&#1089;%20-%20&#1040;&#1096;&#1099;&#1179;%20&#1089;&#1072;&#1073;&#1072;&#1179;.ppt#-1,12,&#1057;&#1083;&#1072;&#1081;&#1076; 12" TargetMode="External"/><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hyperlink" Target="7%20&#1082;&#1083;&#1072;&#1089;&#1089;%20-%20&#1040;&#1096;&#1099;&#1179;%20&#1089;&#1072;&#1073;&#1072;&#1179;.ppt#-1,5,&#1057;&#1083;&#1072;&#1081;&#1076; 5"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7.xml"/><Relationship Id="rId5" Type="http://schemas.openxmlformats.org/officeDocument/2006/relationships/image" Target="../media/image23.gif"/><Relationship Id="rId4" Type="http://schemas.openxmlformats.org/officeDocument/2006/relationships/hyperlink" Target="http://www.glitters.ru/butterfly.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wmf"/></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slide" Target="slide9.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3.gif"/></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p:cNvPicPr>
            <a:picLocks noChangeAspect="1" noChangeArrowheads="1"/>
          </p:cNvPicPr>
          <p:nvPr/>
        </p:nvPicPr>
        <p:blipFill>
          <a:blip r:embed="rId2" cstate="screen"/>
          <a:srcRect/>
          <a:stretch>
            <a:fillRect/>
          </a:stretch>
        </p:blipFill>
        <p:spPr bwMode="auto">
          <a:xfrm>
            <a:off x="0" y="28575"/>
            <a:ext cx="9180513" cy="6784975"/>
          </a:xfrm>
          <a:prstGeom prst="rect">
            <a:avLst/>
          </a:prstGeom>
          <a:noFill/>
          <a:ln w="28575">
            <a:solidFill>
              <a:srgbClr val="9933FF"/>
            </a:solidFill>
            <a:miter lim="800000"/>
            <a:headEnd/>
            <a:tailEnd/>
          </a:ln>
        </p:spPr>
      </p:pic>
      <p:sp>
        <p:nvSpPr>
          <p:cNvPr id="2052" name="WordArt 4"/>
          <p:cNvSpPr>
            <a:spLocks noChangeArrowheads="1" noChangeShapeType="1" noTextEdit="1"/>
          </p:cNvSpPr>
          <p:nvPr/>
        </p:nvSpPr>
        <p:spPr bwMode="auto">
          <a:xfrm>
            <a:off x="900113" y="981075"/>
            <a:ext cx="3330575" cy="1368425"/>
          </a:xfrm>
          <a:prstGeom prst="rect">
            <a:avLst/>
          </a:prstGeom>
        </p:spPr>
        <p:txBody>
          <a:bodyPr wrap="none" fromWordArt="1">
            <a:prstTxWarp prst="textPlain">
              <a:avLst>
                <a:gd name="adj" fmla="val 50000"/>
              </a:avLst>
            </a:prstTxWarp>
          </a:bodyPr>
          <a:lstStyle/>
          <a:p>
            <a:pPr algn="ctr"/>
            <a:endParaRPr lang="ru-RU" sz="3600" i="1" kern="10" dirty="0">
              <a:ln w="2857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endParaRPr>
          </a:p>
        </p:txBody>
      </p:sp>
      <p:pic>
        <p:nvPicPr>
          <p:cNvPr id="79880" name="Picture 8" descr="na01073_"/>
          <p:cNvPicPr>
            <a:picLocks noChangeAspect="1" noChangeArrowheads="1"/>
          </p:cNvPicPr>
          <p:nvPr/>
        </p:nvPicPr>
        <p:blipFill>
          <a:blip r:embed="rId3" cstate="screen"/>
          <a:srcRect/>
          <a:stretch>
            <a:fillRect/>
          </a:stretch>
        </p:blipFill>
        <p:spPr bwMode="auto">
          <a:xfrm>
            <a:off x="323528" y="4337501"/>
            <a:ext cx="1962150" cy="2205038"/>
          </a:xfrm>
          <a:prstGeom prst="rect">
            <a:avLst/>
          </a:prstGeom>
          <a:noFill/>
          <a:ln w="9525">
            <a:noFill/>
            <a:miter lim="800000"/>
            <a:headEnd/>
            <a:tailEnd/>
          </a:ln>
        </p:spPr>
      </p:pic>
      <p:sp>
        <p:nvSpPr>
          <p:cNvPr id="2054" name="WordArt 5"/>
          <p:cNvSpPr>
            <a:spLocks noChangeArrowheads="1" noChangeShapeType="1" noTextEdit="1"/>
          </p:cNvSpPr>
          <p:nvPr/>
        </p:nvSpPr>
        <p:spPr bwMode="auto">
          <a:xfrm>
            <a:off x="1042988" y="6237288"/>
            <a:ext cx="6337300" cy="576262"/>
          </a:xfrm>
          <a:prstGeom prst="rect">
            <a:avLst/>
          </a:prstGeom>
        </p:spPr>
        <p:txBody>
          <a:bodyPr wrap="none" fromWordArt="1">
            <a:prstTxWarp prst="textPlain">
              <a:avLst>
                <a:gd name="adj" fmla="val 50000"/>
              </a:avLst>
            </a:prstTxWarp>
          </a:bodyPr>
          <a:lstStyle/>
          <a:p>
            <a:pPr algn="ctr"/>
            <a:endParaRPr lang="ru-RU" sz="3600" kern="10" dirty="0">
              <a:ln w="12700">
                <a:solidFill>
                  <a:srgbClr val="800080"/>
                </a:solidFill>
                <a:round/>
                <a:headEnd/>
                <a:tailEnd/>
              </a:ln>
              <a:solidFill>
                <a:schemeClr val="bg1"/>
              </a:solidFill>
              <a:effectLst>
                <a:outerShdw dist="45791" dir="2021404" algn="ctr" rotWithShape="0">
                  <a:srgbClr val="9999FF"/>
                </a:outerShdw>
              </a:effectLst>
              <a:latin typeface="Arial"/>
              <a:cs typeface="Arial"/>
            </a:endParaRPr>
          </a:p>
        </p:txBody>
      </p:sp>
      <p:pic>
        <p:nvPicPr>
          <p:cNvPr id="2055" name="Picture 32" descr="HH00546_">
            <a:hlinkClick r:id="rId4" action="ppaction://hlinksldjump"/>
          </p:cNvPr>
          <p:cNvPicPr>
            <a:picLocks noChangeAspect="1" noChangeArrowheads="1"/>
          </p:cNvPicPr>
          <p:nvPr/>
        </p:nvPicPr>
        <p:blipFill>
          <a:blip r:embed="rId5" cstate="screen"/>
          <a:srcRect/>
          <a:stretch>
            <a:fillRect/>
          </a:stretch>
        </p:blipFill>
        <p:spPr bwMode="auto">
          <a:xfrm>
            <a:off x="7524750" y="4868863"/>
            <a:ext cx="1296988" cy="985837"/>
          </a:xfrm>
          <a:prstGeom prst="rect">
            <a:avLst/>
          </a:prstGeom>
          <a:noFill/>
          <a:ln w="9525">
            <a:noFill/>
            <a:miter lim="800000"/>
            <a:headEnd/>
            <a:tailEnd/>
          </a:ln>
        </p:spPr>
      </p:pic>
      <p:sp>
        <p:nvSpPr>
          <p:cNvPr id="2" name="TextBox 1"/>
          <p:cNvSpPr txBox="1"/>
          <p:nvPr/>
        </p:nvSpPr>
        <p:spPr>
          <a:xfrm>
            <a:off x="89595" y="695791"/>
            <a:ext cx="8282186" cy="1938992"/>
          </a:xfrm>
          <a:prstGeom prst="rect">
            <a:avLst/>
          </a:prstGeom>
          <a:noFill/>
        </p:spPr>
        <p:txBody>
          <a:bodyPr wrap="square" rtlCol="0">
            <a:spAutoFit/>
          </a:bodyPr>
          <a:lstStyle/>
          <a:p>
            <a:pPr algn="ctr"/>
            <a:r>
              <a:rPr lang="kk-KZ" sz="4000" dirty="0" smtClean="0">
                <a:solidFill>
                  <a:srgbClr val="0000FF"/>
                </a:solidFill>
                <a:latin typeface="Times New Roman" panose="02020603050405020304" pitchFamily="18" charset="0"/>
                <a:cs typeface="Times New Roman" panose="02020603050405020304" pitchFamily="18" charset="0"/>
              </a:rPr>
              <a:t>59 мектеп-гимназия</a:t>
            </a:r>
          </a:p>
          <a:p>
            <a:pPr algn="ctr"/>
            <a:r>
              <a:rPr lang="kk-KZ" sz="4000" dirty="0" smtClean="0">
                <a:solidFill>
                  <a:srgbClr val="0000FF"/>
                </a:solidFill>
                <a:latin typeface="Times New Roman" panose="02020603050405020304" pitchFamily="18" charset="0"/>
                <a:cs typeface="Times New Roman" panose="02020603050405020304" pitchFamily="18" charset="0"/>
              </a:rPr>
              <a:t>Информатика пәні мұғалімі: Кажитаева Миргуль Жумабаевна</a:t>
            </a:r>
            <a:endParaRPr lang="ru-RU" sz="4000"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 fill="hold"/>
                                        <p:tgtEl>
                                          <p:spTgt spid="7988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9219" name="Rectangle 7"/>
          <p:cNvSpPr>
            <a:spLocks noGrp="1" noChangeArrowheads="1"/>
          </p:cNvSpPr>
          <p:nvPr>
            <p:ph type="title"/>
          </p:nvPr>
        </p:nvSpPr>
        <p:spPr>
          <a:xfrm>
            <a:off x="539750" y="332656"/>
            <a:ext cx="8229600" cy="5669805"/>
          </a:xfrm>
        </p:spPr>
        <p:txBody>
          <a:bodyPr/>
          <a:lstStyle/>
          <a:p>
            <a:pPr marL="0" indent="0">
              <a:buNone/>
            </a:pPr>
            <a:r>
              <a:rPr lang="ru-RU" sz="2000" b="1" dirty="0" err="1">
                <a:latin typeface="Times New Roman" panose="02020603050405020304" pitchFamily="18" charset="0"/>
                <a:cs typeface="Times New Roman" panose="02020603050405020304" pitchFamily="18" charset="0"/>
              </a:rPr>
              <a:t>Мәліметтердің</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немесе</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шамалардың</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типі</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деп</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олардың</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қабылдай</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алатын</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мәндерінің</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және</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олармен</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орындауға</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болатын</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амалдардың</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жиынын</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анықтауды</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айтады</a:t>
            </a:r>
            <a:r>
              <a:rPr lang="ru-RU" sz="2000" b="1" dirty="0">
                <a:latin typeface="Times New Roman" panose="02020603050405020304" pitchFamily="18" charset="0"/>
                <a:cs typeface="Times New Roman" panose="02020603050405020304" pitchFamily="18" charset="0"/>
              </a:rPr>
              <a:t>.</a:t>
            </a:r>
            <a:br>
              <a:rPr lang="ru-RU" sz="2000" b="1" dirty="0">
                <a:latin typeface="Times New Roman" panose="02020603050405020304" pitchFamily="18" charset="0"/>
                <a:cs typeface="Times New Roman" panose="02020603050405020304" pitchFamily="18" charset="0"/>
              </a:rPr>
            </a:br>
            <a:r>
              <a:rPr lang="ru-RU" sz="2000" b="1" dirty="0">
                <a:latin typeface="Times New Roman" panose="02020603050405020304" pitchFamily="18" charset="0"/>
                <a:cs typeface="Times New Roman" panose="02020603050405020304" pitchFamily="18" charset="0"/>
              </a:rPr>
              <a:t>Паскаль </a:t>
            </a:r>
            <a:r>
              <a:rPr lang="ru-RU" sz="2000" b="1" dirty="0" err="1">
                <a:latin typeface="Times New Roman" panose="02020603050405020304" pitchFamily="18" charset="0"/>
                <a:cs typeface="Times New Roman" panose="02020603050405020304" pitchFamily="18" charset="0"/>
              </a:rPr>
              <a:t>тілінде</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типтер</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скалярлық</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қарапайым</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және</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құрылымдық</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структуралық</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болып</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үлкен</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екі</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топқа</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бөлінеді</a:t>
            </a:r>
            <a:r>
              <a:rPr lang="ru-RU" sz="2000" b="1" dirty="0">
                <a:latin typeface="Times New Roman" panose="02020603050405020304" pitchFamily="18" charset="0"/>
                <a:cs typeface="Times New Roman" panose="02020603050405020304" pitchFamily="18" charset="0"/>
              </a:rPr>
              <a:t>.</a:t>
            </a:r>
            <a:br>
              <a:rPr lang="ru-RU" sz="2000" b="1" dirty="0">
                <a:latin typeface="Times New Roman" panose="02020603050405020304" pitchFamily="18" charset="0"/>
                <a:cs typeface="Times New Roman" panose="02020603050405020304" pitchFamily="18" charset="0"/>
              </a:rPr>
            </a:br>
            <a:r>
              <a:rPr lang="ru-RU" sz="2000" b="1" dirty="0" err="1">
                <a:latin typeface="Times New Roman" panose="02020603050405020304" pitchFamily="18" charset="0"/>
                <a:cs typeface="Times New Roman" panose="02020603050405020304" pitchFamily="18" charset="0"/>
              </a:rPr>
              <a:t>Скалярлық</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типке</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шамалардың</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стандартты</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типі</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және</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жасанды</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типі</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жатады</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Стандартты</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типтер</a:t>
            </a:r>
            <a:r>
              <a:rPr lang="ru-RU" sz="2000" b="1" dirty="0">
                <a:latin typeface="Times New Roman" panose="02020603050405020304" pitchFamily="18" charset="0"/>
                <a:cs typeface="Times New Roman" panose="02020603050405020304" pitchFamily="18" charset="0"/>
              </a:rPr>
              <a:t>:</a:t>
            </a:r>
            <a:br>
              <a:rPr lang="ru-RU" sz="2000" b="1" dirty="0">
                <a:latin typeface="Times New Roman" panose="02020603050405020304" pitchFamily="18" charset="0"/>
                <a:cs typeface="Times New Roman" panose="02020603050405020304" pitchFamily="18" charset="0"/>
              </a:rPr>
            </a:br>
            <a:r>
              <a:rPr lang="ru-RU" sz="2000" b="1" dirty="0" err="1">
                <a:latin typeface="Times New Roman" panose="02020603050405020304" pitchFamily="18" charset="0"/>
                <a:cs typeface="Times New Roman" panose="02020603050405020304" pitchFamily="18" charset="0"/>
              </a:rPr>
              <a:t>бүтін</a:t>
            </a:r>
            <a:r>
              <a:rPr lang="ru-RU" sz="2000" b="1" dirty="0">
                <a:latin typeface="Times New Roman" panose="02020603050405020304" pitchFamily="18" charset="0"/>
                <a:cs typeface="Times New Roman" panose="02020603050405020304" pitchFamily="18" charset="0"/>
              </a:rPr>
              <a:t> – </a:t>
            </a:r>
            <a:r>
              <a:rPr lang="en-US" sz="2000" b="1" dirty="0">
                <a:latin typeface="Times New Roman" panose="02020603050405020304" pitchFamily="18" charset="0"/>
                <a:cs typeface="Times New Roman" panose="02020603050405020304" pitchFamily="18" charset="0"/>
              </a:rPr>
              <a:t>INTEGER;</a:t>
            </a:r>
            <a:br>
              <a:rPr lang="en-US" sz="2000" b="1" dirty="0">
                <a:latin typeface="Times New Roman" panose="02020603050405020304" pitchFamily="18" charset="0"/>
                <a:cs typeface="Times New Roman" panose="02020603050405020304" pitchFamily="18" charset="0"/>
              </a:rPr>
            </a:br>
            <a:r>
              <a:rPr lang="ru-RU" sz="2000" b="1" dirty="0" err="1">
                <a:latin typeface="Times New Roman" panose="02020603050405020304" pitchFamily="18" charset="0"/>
                <a:cs typeface="Times New Roman" panose="02020603050405020304" pitchFamily="18" charset="0"/>
              </a:rPr>
              <a:t>нақты</a:t>
            </a:r>
            <a:r>
              <a:rPr lang="ru-RU" sz="2000" b="1" dirty="0">
                <a:latin typeface="Times New Roman" panose="02020603050405020304" pitchFamily="18" charset="0"/>
                <a:cs typeface="Times New Roman" panose="02020603050405020304" pitchFamily="18" charset="0"/>
              </a:rPr>
              <a:t> – </a:t>
            </a:r>
            <a:r>
              <a:rPr lang="en-US" sz="2000" b="1" dirty="0">
                <a:latin typeface="Times New Roman" panose="02020603050405020304" pitchFamily="18" charset="0"/>
                <a:cs typeface="Times New Roman" panose="02020603050405020304" pitchFamily="18" charset="0"/>
              </a:rPr>
              <a:t>REAL;</a:t>
            </a:r>
            <a:br>
              <a:rPr lang="en-US" sz="2000" b="1" dirty="0">
                <a:latin typeface="Times New Roman" panose="02020603050405020304" pitchFamily="18" charset="0"/>
                <a:cs typeface="Times New Roman" panose="02020603050405020304" pitchFamily="18" charset="0"/>
              </a:rPr>
            </a:br>
            <a:r>
              <a:rPr lang="ru-RU" sz="2000" b="1" dirty="0" err="1">
                <a:latin typeface="Times New Roman" panose="02020603050405020304" pitchFamily="18" charset="0"/>
                <a:cs typeface="Times New Roman" panose="02020603050405020304" pitchFamily="18" charset="0"/>
              </a:rPr>
              <a:t>логикалық</a:t>
            </a:r>
            <a:r>
              <a:rPr lang="ru-RU" sz="2000" b="1" dirty="0">
                <a:latin typeface="Times New Roman" panose="02020603050405020304" pitchFamily="18" charset="0"/>
                <a:cs typeface="Times New Roman" panose="02020603050405020304" pitchFamily="18" charset="0"/>
              </a:rPr>
              <a:t> – </a:t>
            </a:r>
            <a:r>
              <a:rPr lang="en-US" sz="2000" b="1" dirty="0">
                <a:latin typeface="Times New Roman" panose="02020603050405020304" pitchFamily="18" charset="0"/>
                <a:cs typeface="Times New Roman" panose="02020603050405020304" pitchFamily="18" charset="0"/>
              </a:rPr>
              <a:t>BOOLEAN;</a:t>
            </a:r>
            <a:br>
              <a:rPr lang="en-US" sz="2000" b="1" dirty="0">
                <a:latin typeface="Times New Roman" panose="02020603050405020304" pitchFamily="18" charset="0"/>
                <a:cs typeface="Times New Roman" panose="02020603050405020304" pitchFamily="18" charset="0"/>
              </a:rPr>
            </a:br>
            <a:r>
              <a:rPr lang="ru-RU" sz="2000" b="1" dirty="0" err="1">
                <a:latin typeface="Times New Roman" panose="02020603050405020304" pitchFamily="18" charset="0"/>
                <a:cs typeface="Times New Roman" panose="02020603050405020304" pitchFamily="18" charset="0"/>
              </a:rPr>
              <a:t>тіркестік</a:t>
            </a:r>
            <a:r>
              <a:rPr lang="ru-RU" sz="2000" b="1" dirty="0">
                <a:latin typeface="Times New Roman" panose="02020603050405020304" pitchFamily="18" charset="0"/>
                <a:cs typeface="Times New Roman" panose="02020603050405020304" pitchFamily="18" charset="0"/>
              </a:rPr>
              <a:t> – </a:t>
            </a:r>
            <a:r>
              <a:rPr lang="en-US" sz="2000" b="1" dirty="0">
                <a:latin typeface="Times New Roman" panose="02020603050405020304" pitchFamily="18" charset="0"/>
                <a:cs typeface="Times New Roman" panose="02020603050405020304" pitchFamily="18" charset="0"/>
              </a:rPr>
              <a:t>STRING;</a:t>
            </a:r>
            <a:br>
              <a:rPr lang="en-US" sz="2000" b="1" dirty="0">
                <a:latin typeface="Times New Roman" panose="02020603050405020304" pitchFamily="18" charset="0"/>
                <a:cs typeface="Times New Roman" panose="02020603050405020304" pitchFamily="18" charset="0"/>
              </a:rPr>
            </a:br>
            <a:r>
              <a:rPr lang="ru-RU" sz="2000" b="1" dirty="0" err="1">
                <a:latin typeface="Times New Roman" panose="02020603050405020304" pitchFamily="18" charset="0"/>
                <a:cs typeface="Times New Roman" panose="02020603050405020304" pitchFamily="18" charset="0"/>
              </a:rPr>
              <a:t>мәтіндік</a:t>
            </a:r>
            <a:r>
              <a:rPr lang="ru-RU" sz="2000" b="1"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TEXT) </a:t>
            </a:r>
            <a:r>
              <a:rPr lang="ru-RU" sz="2000" b="1" dirty="0" err="1">
                <a:latin typeface="Times New Roman" panose="02020603050405020304" pitchFamily="18" charset="0"/>
                <a:cs typeface="Times New Roman" panose="02020603050405020304" pitchFamily="18" charset="0"/>
              </a:rPr>
              <a:t>тәрізді</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типтер</a:t>
            </a:r>
            <a:r>
              <a:rPr lang="ru-RU" sz="2000" b="1" dirty="0">
                <a:latin typeface="Times New Roman" panose="02020603050405020304" pitchFamily="18" charset="0"/>
                <a:cs typeface="Times New Roman" panose="02020603050405020304" pitchFamily="18" charset="0"/>
              </a:rPr>
              <a:t>.</a:t>
            </a:r>
            <a:br>
              <a:rPr lang="ru-RU" sz="2000" b="1" dirty="0">
                <a:latin typeface="Times New Roman" panose="02020603050405020304" pitchFamily="18" charset="0"/>
                <a:cs typeface="Times New Roman" panose="02020603050405020304" pitchFamily="18" charset="0"/>
              </a:rPr>
            </a:br>
            <a:r>
              <a:rPr lang="ru-RU" sz="2000" b="1" dirty="0" err="1">
                <a:latin typeface="Times New Roman" panose="02020603050405020304" pitchFamily="18" charset="0"/>
                <a:cs typeface="Times New Roman" panose="02020603050405020304" pitchFamily="18" charset="0"/>
              </a:rPr>
              <a:t>символдық</a:t>
            </a:r>
            <a:r>
              <a:rPr lang="ru-RU" sz="2000" b="1" dirty="0">
                <a:latin typeface="Times New Roman" panose="02020603050405020304" pitchFamily="18" charset="0"/>
                <a:cs typeface="Times New Roman" panose="02020603050405020304" pitchFamily="18" charset="0"/>
              </a:rPr>
              <a:t> – </a:t>
            </a:r>
            <a:r>
              <a:rPr lang="en-US" sz="2000" b="1" dirty="0">
                <a:latin typeface="Times New Roman" panose="02020603050405020304" pitchFamily="18" charset="0"/>
                <a:cs typeface="Times New Roman" panose="02020603050405020304" pitchFamily="18" charset="0"/>
              </a:rPr>
              <a:t>CHAR.</a:t>
            </a:r>
            <a:r>
              <a:rPr lang="en-US" sz="1400" b="1" dirty="0">
                <a:latin typeface="Times New Roman" panose="02020603050405020304" pitchFamily="18" charset="0"/>
                <a:cs typeface="Times New Roman" panose="02020603050405020304" pitchFamily="18" charset="0"/>
              </a:rPr>
              <a:t/>
            </a:r>
            <a:br>
              <a:rPr lang="en-US" sz="1400" b="1" dirty="0">
                <a:latin typeface="Times New Roman" panose="02020603050405020304" pitchFamily="18" charset="0"/>
                <a:cs typeface="Times New Roman" panose="02020603050405020304" pitchFamily="18" charset="0"/>
              </a:rPr>
            </a:br>
            <a:endParaRPr lang="ru-RU" sz="1400" b="1" dirty="0" smtClean="0">
              <a:latin typeface="Times New Roman" pitchFamily="18" charset="0"/>
            </a:endParaRPr>
          </a:p>
        </p:txBody>
      </p:sp>
      <p:grpSp>
        <p:nvGrpSpPr>
          <p:cNvPr id="9220" name="Group 9"/>
          <p:cNvGrpSpPr>
            <a:grpSpLocks/>
          </p:cNvGrpSpPr>
          <p:nvPr/>
        </p:nvGrpSpPr>
        <p:grpSpPr bwMode="auto">
          <a:xfrm>
            <a:off x="6516688" y="4913313"/>
            <a:ext cx="2379662" cy="1944687"/>
            <a:chOff x="2356" y="1524"/>
            <a:chExt cx="2021" cy="2178"/>
          </a:xfrm>
        </p:grpSpPr>
        <p:grpSp>
          <p:nvGrpSpPr>
            <p:cNvPr id="9221" name="Group 10"/>
            <p:cNvGrpSpPr>
              <a:grpSpLocks/>
            </p:cNvGrpSpPr>
            <p:nvPr/>
          </p:nvGrpSpPr>
          <p:grpSpPr bwMode="auto">
            <a:xfrm>
              <a:off x="2699" y="2160"/>
              <a:ext cx="1360" cy="1220"/>
              <a:chOff x="1882" y="1525"/>
              <a:chExt cx="2177" cy="1855"/>
            </a:xfrm>
          </p:grpSpPr>
          <p:pic>
            <p:nvPicPr>
              <p:cNvPr id="9223" name="Picture 11"/>
              <p:cNvPicPr>
                <a:picLocks noChangeAspect="1" noChangeArrowheads="1"/>
              </p:cNvPicPr>
              <p:nvPr/>
            </p:nvPicPr>
            <p:blipFill>
              <a:blip r:embed="rId2" cstate="screen"/>
              <a:srcRect/>
              <a:stretch>
                <a:fillRect/>
              </a:stretch>
            </p:blipFill>
            <p:spPr bwMode="auto">
              <a:xfrm>
                <a:off x="1882" y="1525"/>
                <a:ext cx="2177" cy="1855"/>
              </a:xfrm>
              <a:prstGeom prst="rect">
                <a:avLst/>
              </a:prstGeom>
              <a:solidFill>
                <a:srgbClr val="3366FF"/>
              </a:solidFill>
              <a:ln w="9525">
                <a:solidFill>
                  <a:srgbClr val="3366FF"/>
                </a:solidFill>
                <a:miter lim="800000"/>
                <a:headEnd/>
                <a:tailEnd/>
              </a:ln>
            </p:spPr>
          </p:pic>
          <p:pic>
            <p:nvPicPr>
              <p:cNvPr id="9224" name="Picture 12"/>
              <p:cNvPicPr>
                <a:picLocks noChangeAspect="1" noChangeArrowheads="1"/>
              </p:cNvPicPr>
              <p:nvPr/>
            </p:nvPicPr>
            <p:blipFill>
              <a:blip r:embed="rId3" cstate="screen"/>
              <a:srcRect/>
              <a:stretch>
                <a:fillRect/>
              </a:stretch>
            </p:blipFill>
            <p:spPr bwMode="auto">
              <a:xfrm rot="382734">
                <a:off x="2880" y="1752"/>
                <a:ext cx="373" cy="409"/>
              </a:xfrm>
              <a:prstGeom prst="rect">
                <a:avLst/>
              </a:prstGeom>
              <a:noFill/>
              <a:ln w="9525">
                <a:noFill/>
                <a:miter lim="800000"/>
                <a:headEnd/>
                <a:tailEnd/>
              </a:ln>
            </p:spPr>
          </p:pic>
          <p:pic>
            <p:nvPicPr>
              <p:cNvPr id="9225" name="Picture 13"/>
              <p:cNvPicPr>
                <a:picLocks noChangeAspect="1" noChangeArrowheads="1"/>
              </p:cNvPicPr>
              <p:nvPr/>
            </p:nvPicPr>
            <p:blipFill>
              <a:blip r:embed="rId4" cstate="screen"/>
              <a:srcRect/>
              <a:stretch>
                <a:fillRect/>
              </a:stretch>
            </p:blipFill>
            <p:spPr bwMode="auto">
              <a:xfrm rot="382734">
                <a:off x="3243" y="1979"/>
                <a:ext cx="373" cy="409"/>
              </a:xfrm>
              <a:prstGeom prst="rect">
                <a:avLst/>
              </a:prstGeom>
              <a:noFill/>
              <a:ln w="9525">
                <a:noFill/>
                <a:miter lim="800000"/>
                <a:headEnd/>
                <a:tailEnd/>
              </a:ln>
            </p:spPr>
          </p:pic>
          <p:pic>
            <p:nvPicPr>
              <p:cNvPr id="9226" name="Picture 14"/>
              <p:cNvPicPr>
                <a:picLocks noChangeAspect="1" noChangeArrowheads="1"/>
              </p:cNvPicPr>
              <p:nvPr/>
            </p:nvPicPr>
            <p:blipFill>
              <a:blip r:embed="rId5" cstate="screen"/>
              <a:srcRect/>
              <a:stretch>
                <a:fillRect/>
              </a:stretch>
            </p:blipFill>
            <p:spPr bwMode="auto">
              <a:xfrm>
                <a:off x="2880" y="2160"/>
                <a:ext cx="330" cy="363"/>
              </a:xfrm>
              <a:prstGeom prst="rect">
                <a:avLst/>
              </a:prstGeom>
              <a:noFill/>
              <a:ln w="9525">
                <a:noFill/>
                <a:miter lim="800000"/>
                <a:headEnd/>
                <a:tailEnd/>
              </a:ln>
            </p:spPr>
          </p:pic>
          <p:pic>
            <p:nvPicPr>
              <p:cNvPr id="9227" name="Picture 15"/>
              <p:cNvPicPr>
                <a:picLocks noChangeAspect="1" noChangeArrowheads="1"/>
              </p:cNvPicPr>
              <p:nvPr/>
            </p:nvPicPr>
            <p:blipFill>
              <a:blip r:embed="rId6" cstate="screen"/>
              <a:srcRect/>
              <a:stretch>
                <a:fillRect/>
              </a:stretch>
            </p:blipFill>
            <p:spPr bwMode="auto">
              <a:xfrm rot="382734">
                <a:off x="2517" y="1797"/>
                <a:ext cx="373" cy="409"/>
              </a:xfrm>
              <a:prstGeom prst="rect">
                <a:avLst/>
              </a:prstGeom>
              <a:noFill/>
              <a:ln w="9525">
                <a:noFill/>
                <a:miter lim="800000"/>
                <a:headEnd/>
                <a:tailEnd/>
              </a:ln>
            </p:spPr>
          </p:pic>
          <p:pic>
            <p:nvPicPr>
              <p:cNvPr id="9228" name="Picture 16"/>
              <p:cNvPicPr>
                <a:picLocks noChangeAspect="1" noChangeArrowheads="1"/>
              </p:cNvPicPr>
              <p:nvPr/>
            </p:nvPicPr>
            <p:blipFill>
              <a:blip r:embed="rId7" cstate="screen"/>
              <a:srcRect/>
              <a:stretch>
                <a:fillRect/>
              </a:stretch>
            </p:blipFill>
            <p:spPr bwMode="auto">
              <a:xfrm rot="382734">
                <a:off x="2835" y="2024"/>
                <a:ext cx="166" cy="182"/>
              </a:xfrm>
              <a:prstGeom prst="rect">
                <a:avLst/>
              </a:prstGeom>
              <a:noFill/>
              <a:ln w="9525">
                <a:noFill/>
                <a:miter lim="800000"/>
                <a:headEnd/>
                <a:tailEnd/>
              </a:ln>
            </p:spPr>
          </p:pic>
          <p:pic>
            <p:nvPicPr>
              <p:cNvPr id="9229" name="Picture 17"/>
              <p:cNvPicPr>
                <a:picLocks noChangeAspect="1" noChangeArrowheads="1"/>
              </p:cNvPicPr>
              <p:nvPr/>
            </p:nvPicPr>
            <p:blipFill>
              <a:blip r:embed="rId5" cstate="screen"/>
              <a:srcRect/>
              <a:stretch>
                <a:fillRect/>
              </a:stretch>
            </p:blipFill>
            <p:spPr bwMode="auto">
              <a:xfrm>
                <a:off x="2562" y="2160"/>
                <a:ext cx="330" cy="363"/>
              </a:xfrm>
              <a:prstGeom prst="rect">
                <a:avLst/>
              </a:prstGeom>
              <a:noFill/>
              <a:ln w="9525">
                <a:noFill/>
                <a:miter lim="800000"/>
                <a:headEnd/>
                <a:tailEnd/>
              </a:ln>
            </p:spPr>
          </p:pic>
          <p:pic>
            <p:nvPicPr>
              <p:cNvPr id="9230" name="Picture 18"/>
              <p:cNvPicPr>
                <a:picLocks noChangeAspect="1" noChangeArrowheads="1"/>
              </p:cNvPicPr>
              <p:nvPr/>
            </p:nvPicPr>
            <p:blipFill>
              <a:blip r:embed="rId7" cstate="screen"/>
              <a:srcRect/>
              <a:stretch>
                <a:fillRect/>
              </a:stretch>
            </p:blipFill>
            <p:spPr bwMode="auto">
              <a:xfrm rot="382734">
                <a:off x="2971" y="2160"/>
                <a:ext cx="166" cy="182"/>
              </a:xfrm>
              <a:prstGeom prst="rect">
                <a:avLst/>
              </a:prstGeom>
              <a:noFill/>
              <a:ln w="9525">
                <a:noFill/>
                <a:miter lim="800000"/>
                <a:headEnd/>
                <a:tailEnd/>
              </a:ln>
            </p:spPr>
          </p:pic>
          <p:pic>
            <p:nvPicPr>
              <p:cNvPr id="9231" name="Picture 19"/>
              <p:cNvPicPr>
                <a:picLocks noChangeAspect="1" noChangeArrowheads="1"/>
              </p:cNvPicPr>
              <p:nvPr/>
            </p:nvPicPr>
            <p:blipFill>
              <a:blip r:embed="rId7" cstate="screen"/>
              <a:srcRect/>
              <a:stretch>
                <a:fillRect/>
              </a:stretch>
            </p:blipFill>
            <p:spPr bwMode="auto">
              <a:xfrm rot="382734">
                <a:off x="3107" y="2296"/>
                <a:ext cx="166" cy="182"/>
              </a:xfrm>
              <a:prstGeom prst="rect">
                <a:avLst/>
              </a:prstGeom>
              <a:noFill/>
              <a:ln w="9525">
                <a:noFill/>
                <a:miter lim="800000"/>
                <a:headEnd/>
                <a:tailEnd/>
              </a:ln>
            </p:spPr>
          </p:pic>
          <p:pic>
            <p:nvPicPr>
              <p:cNvPr id="9232" name="Picture 20"/>
              <p:cNvPicPr>
                <a:picLocks noChangeAspect="1" noChangeArrowheads="1"/>
              </p:cNvPicPr>
              <p:nvPr/>
            </p:nvPicPr>
            <p:blipFill>
              <a:blip r:embed="rId7" cstate="screen"/>
              <a:srcRect/>
              <a:stretch>
                <a:fillRect/>
              </a:stretch>
            </p:blipFill>
            <p:spPr bwMode="auto">
              <a:xfrm rot="382734">
                <a:off x="3152" y="1979"/>
                <a:ext cx="166" cy="182"/>
              </a:xfrm>
              <a:prstGeom prst="rect">
                <a:avLst/>
              </a:prstGeom>
              <a:noFill/>
              <a:ln w="9525">
                <a:noFill/>
                <a:miter lim="800000"/>
                <a:headEnd/>
                <a:tailEnd/>
              </a:ln>
            </p:spPr>
          </p:pic>
          <p:pic>
            <p:nvPicPr>
              <p:cNvPr id="9233" name="Picture 21"/>
              <p:cNvPicPr>
                <a:picLocks noChangeAspect="1" noChangeArrowheads="1"/>
              </p:cNvPicPr>
              <p:nvPr/>
            </p:nvPicPr>
            <p:blipFill>
              <a:blip r:embed="rId7" cstate="screen"/>
              <a:srcRect/>
              <a:stretch>
                <a:fillRect/>
              </a:stretch>
            </p:blipFill>
            <p:spPr bwMode="auto">
              <a:xfrm rot="382734">
                <a:off x="3243" y="1842"/>
                <a:ext cx="166" cy="182"/>
              </a:xfrm>
              <a:prstGeom prst="rect">
                <a:avLst/>
              </a:prstGeom>
              <a:noFill/>
              <a:ln w="9525">
                <a:noFill/>
                <a:miter lim="800000"/>
                <a:headEnd/>
                <a:tailEnd/>
              </a:ln>
            </p:spPr>
          </p:pic>
          <p:pic>
            <p:nvPicPr>
              <p:cNvPr id="9234" name="Picture 22"/>
              <p:cNvPicPr>
                <a:picLocks noChangeAspect="1" noChangeArrowheads="1"/>
              </p:cNvPicPr>
              <p:nvPr/>
            </p:nvPicPr>
            <p:blipFill>
              <a:blip r:embed="rId7" cstate="screen"/>
              <a:srcRect/>
              <a:stretch>
                <a:fillRect/>
              </a:stretch>
            </p:blipFill>
            <p:spPr bwMode="auto">
              <a:xfrm rot="382734">
                <a:off x="3107" y="2115"/>
                <a:ext cx="166" cy="182"/>
              </a:xfrm>
              <a:prstGeom prst="rect">
                <a:avLst/>
              </a:prstGeom>
              <a:noFill/>
              <a:ln w="9525">
                <a:noFill/>
                <a:miter lim="800000"/>
                <a:headEnd/>
                <a:tailEnd/>
              </a:ln>
            </p:spPr>
          </p:pic>
          <p:pic>
            <p:nvPicPr>
              <p:cNvPr id="9235" name="Picture 23"/>
              <p:cNvPicPr>
                <a:picLocks noChangeAspect="1" noChangeArrowheads="1"/>
              </p:cNvPicPr>
              <p:nvPr/>
            </p:nvPicPr>
            <p:blipFill>
              <a:blip r:embed="rId7" cstate="screen"/>
              <a:srcRect/>
              <a:stretch>
                <a:fillRect/>
              </a:stretch>
            </p:blipFill>
            <p:spPr bwMode="auto">
              <a:xfrm rot="382734">
                <a:off x="2699" y="2069"/>
                <a:ext cx="166" cy="182"/>
              </a:xfrm>
              <a:prstGeom prst="rect">
                <a:avLst/>
              </a:prstGeom>
              <a:noFill/>
              <a:ln w="9525">
                <a:noFill/>
                <a:miter lim="800000"/>
                <a:headEnd/>
                <a:tailEnd/>
              </a:ln>
            </p:spPr>
          </p:pic>
          <p:pic>
            <p:nvPicPr>
              <p:cNvPr id="9236" name="Picture 24"/>
              <p:cNvPicPr>
                <a:picLocks noChangeAspect="1" noChangeArrowheads="1"/>
              </p:cNvPicPr>
              <p:nvPr/>
            </p:nvPicPr>
            <p:blipFill>
              <a:blip r:embed="rId7" cstate="screen"/>
              <a:srcRect/>
              <a:stretch>
                <a:fillRect/>
              </a:stretch>
            </p:blipFill>
            <p:spPr bwMode="auto">
              <a:xfrm rot="382734">
                <a:off x="2472" y="2115"/>
                <a:ext cx="166" cy="182"/>
              </a:xfrm>
              <a:prstGeom prst="rect">
                <a:avLst/>
              </a:prstGeom>
              <a:noFill/>
              <a:ln w="9525">
                <a:noFill/>
                <a:miter lim="800000"/>
                <a:headEnd/>
                <a:tailEnd/>
              </a:ln>
            </p:spPr>
          </p:pic>
          <p:pic>
            <p:nvPicPr>
              <p:cNvPr id="9237" name="Picture 25"/>
              <p:cNvPicPr>
                <a:picLocks noChangeAspect="1" noChangeArrowheads="1"/>
              </p:cNvPicPr>
              <p:nvPr/>
            </p:nvPicPr>
            <p:blipFill>
              <a:blip r:embed="rId7" cstate="screen"/>
              <a:srcRect/>
              <a:stretch>
                <a:fillRect/>
              </a:stretch>
            </p:blipFill>
            <p:spPr bwMode="auto">
              <a:xfrm rot="382734">
                <a:off x="2517" y="2160"/>
                <a:ext cx="166" cy="182"/>
              </a:xfrm>
              <a:prstGeom prst="rect">
                <a:avLst/>
              </a:prstGeom>
              <a:noFill/>
              <a:ln w="9525">
                <a:noFill/>
                <a:miter lim="800000"/>
                <a:headEnd/>
                <a:tailEnd/>
              </a:ln>
            </p:spPr>
          </p:pic>
          <p:pic>
            <p:nvPicPr>
              <p:cNvPr id="9238" name="Picture 26"/>
              <p:cNvPicPr>
                <a:picLocks noChangeAspect="1" noChangeArrowheads="1"/>
              </p:cNvPicPr>
              <p:nvPr/>
            </p:nvPicPr>
            <p:blipFill>
              <a:blip r:embed="rId5" cstate="screen"/>
              <a:srcRect/>
              <a:stretch>
                <a:fillRect/>
              </a:stretch>
            </p:blipFill>
            <p:spPr bwMode="auto">
              <a:xfrm>
                <a:off x="2290" y="2024"/>
                <a:ext cx="330" cy="363"/>
              </a:xfrm>
              <a:prstGeom prst="rect">
                <a:avLst/>
              </a:prstGeom>
              <a:noFill/>
              <a:ln w="9525">
                <a:noFill/>
                <a:miter lim="800000"/>
                <a:headEnd/>
                <a:tailEnd/>
              </a:ln>
            </p:spPr>
          </p:pic>
          <p:pic>
            <p:nvPicPr>
              <p:cNvPr id="9239" name="Picture 27"/>
              <p:cNvPicPr>
                <a:picLocks noChangeAspect="1" noChangeArrowheads="1"/>
              </p:cNvPicPr>
              <p:nvPr/>
            </p:nvPicPr>
            <p:blipFill>
              <a:blip r:embed="rId7" cstate="screen"/>
              <a:srcRect/>
              <a:stretch>
                <a:fillRect/>
              </a:stretch>
            </p:blipFill>
            <p:spPr bwMode="auto">
              <a:xfrm rot="382734">
                <a:off x="2517" y="1979"/>
                <a:ext cx="166" cy="182"/>
              </a:xfrm>
              <a:prstGeom prst="rect">
                <a:avLst/>
              </a:prstGeom>
              <a:noFill/>
              <a:ln w="9525">
                <a:noFill/>
                <a:miter lim="800000"/>
                <a:headEnd/>
                <a:tailEnd/>
              </a:ln>
            </p:spPr>
          </p:pic>
        </p:grpSp>
        <p:pic>
          <p:nvPicPr>
            <p:cNvPr id="9222" name="Picture 28" descr="Sterne0038n">
              <a:hlinkClick r:id="rId8" action="ppaction://hlinksldjump"/>
            </p:cNvPr>
            <p:cNvPicPr>
              <a:picLocks noChangeAspect="1" noChangeArrowheads="1" noCrop="1"/>
            </p:cNvPicPr>
            <p:nvPr/>
          </p:nvPicPr>
          <p:blipFill>
            <a:blip r:embed="rId9" cstate="screen"/>
            <a:srcRect/>
            <a:stretch>
              <a:fillRect/>
            </a:stretch>
          </p:blipFill>
          <p:spPr bwMode="auto">
            <a:xfrm>
              <a:off x="2356" y="1524"/>
              <a:ext cx="2021" cy="2178"/>
            </a:xfrm>
            <a:prstGeom prst="rect">
              <a:avLst/>
            </a:prstGeom>
            <a:noFill/>
            <a:ln w="9525">
              <a:noFill/>
              <a:miter lim="800000"/>
              <a:headEnd/>
              <a:tailEnd/>
            </a:ln>
          </p:spPr>
        </p:pic>
      </p:grpSp>
    </p:spTree>
    <p:extLst>
      <p:ext uri="{BB962C8B-B14F-4D97-AF65-F5344CB8AC3E}">
        <p14:creationId xmlns:p14="http://schemas.microsoft.com/office/powerpoint/2010/main" val="19880182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10242" name="WordArt 4"/>
          <p:cNvSpPr>
            <a:spLocks noChangeArrowheads="1" noChangeShapeType="1" noTextEdit="1"/>
          </p:cNvSpPr>
          <p:nvPr/>
        </p:nvSpPr>
        <p:spPr bwMode="auto">
          <a:xfrm>
            <a:off x="779091" y="1268760"/>
            <a:ext cx="8345487" cy="2592387"/>
          </a:xfrm>
          <a:prstGeom prst="rect">
            <a:avLst/>
          </a:prstGeom>
        </p:spPr>
        <p:txBody>
          <a:bodyPr wrap="none" fromWordArt="1">
            <a:prstTxWarp prst="textPlain">
              <a:avLst>
                <a:gd name="adj" fmla="val 50000"/>
              </a:avLst>
            </a:prstTxWarp>
          </a:bodyPr>
          <a:lstStyle/>
          <a:p>
            <a:pPr marL="0" indent="0">
              <a:buNone/>
            </a:pPr>
            <a:r>
              <a:rPr lang="ru-RU" sz="3600" b="1" dirty="0" err="1">
                <a:latin typeface="Times New Roman" panose="02020603050405020304" pitchFamily="18" charset="0"/>
                <a:cs typeface="Times New Roman" panose="02020603050405020304" pitchFamily="18" charset="0"/>
              </a:rPr>
              <a:t>Құрылымдық</a:t>
            </a:r>
            <a:r>
              <a:rPr lang="ru-RU" sz="3600" b="1" dirty="0">
                <a:latin typeface="Times New Roman" panose="02020603050405020304" pitchFamily="18" charset="0"/>
                <a:cs typeface="Times New Roman" panose="02020603050405020304" pitchFamily="18" charset="0"/>
              </a:rPr>
              <a:t> </a:t>
            </a:r>
            <a:r>
              <a:rPr lang="ru-RU" sz="3600" b="1" dirty="0" err="1">
                <a:latin typeface="Times New Roman" panose="02020603050405020304" pitchFamily="18" charset="0"/>
                <a:cs typeface="Times New Roman" panose="02020603050405020304" pitchFamily="18" charset="0"/>
              </a:rPr>
              <a:t>типтегі</a:t>
            </a:r>
            <a:r>
              <a:rPr lang="ru-RU" sz="3600" b="1" dirty="0">
                <a:latin typeface="Times New Roman" panose="02020603050405020304" pitchFamily="18" charset="0"/>
                <a:cs typeface="Times New Roman" panose="02020603050405020304" pitchFamily="18" charset="0"/>
              </a:rPr>
              <a:t> </a:t>
            </a:r>
            <a:endParaRPr lang="ru-RU" sz="3600" b="1" dirty="0" smtClean="0">
              <a:latin typeface="Times New Roman" panose="02020603050405020304" pitchFamily="18" charset="0"/>
              <a:cs typeface="Times New Roman" panose="02020603050405020304" pitchFamily="18" charset="0"/>
            </a:endParaRPr>
          </a:p>
          <a:p>
            <a:pPr marL="0" indent="0">
              <a:buNone/>
            </a:pPr>
            <a:r>
              <a:rPr lang="ru-RU" sz="3600" b="1" dirty="0" err="1" smtClean="0">
                <a:latin typeface="Times New Roman" panose="02020603050405020304" pitchFamily="18" charset="0"/>
                <a:cs typeface="Times New Roman" panose="02020603050405020304" pitchFamily="18" charset="0"/>
              </a:rPr>
              <a:t>жиымдар</a:t>
            </a:r>
            <a:r>
              <a:rPr lang="ru-RU" sz="3600" b="1" dirty="0" smtClean="0">
                <a:latin typeface="Times New Roman" panose="02020603050405020304" pitchFamily="18" charset="0"/>
                <a:cs typeface="Times New Roman" panose="02020603050405020304" pitchFamily="18" charset="0"/>
              </a:rPr>
              <a:t> </a:t>
            </a:r>
            <a:r>
              <a:rPr lang="ru-RU" sz="3600" b="1" dirty="0">
                <a:latin typeface="Times New Roman" panose="02020603050405020304" pitchFamily="18" charset="0"/>
                <a:cs typeface="Times New Roman" panose="02020603050405020304" pitchFamily="18" charset="0"/>
              </a:rPr>
              <a:t>-</a:t>
            </a:r>
            <a:r>
              <a:rPr lang="en-US" sz="3600" b="1" dirty="0">
                <a:latin typeface="Times New Roman" panose="02020603050405020304" pitchFamily="18" charset="0"/>
                <a:cs typeface="Times New Roman" panose="02020603050405020304" pitchFamily="18" charset="0"/>
              </a:rPr>
              <a:t>ARRAY, </a:t>
            </a:r>
            <a:endParaRPr lang="ru-RU" sz="3600" b="1" dirty="0">
              <a:latin typeface="Times New Roman" panose="02020603050405020304" pitchFamily="18" charset="0"/>
              <a:cs typeface="Times New Roman" panose="02020603050405020304" pitchFamily="18" charset="0"/>
            </a:endParaRPr>
          </a:p>
          <a:p>
            <a:pPr marL="0" indent="0">
              <a:buNone/>
            </a:pPr>
            <a:r>
              <a:rPr lang="ru-RU" sz="3600" b="1" dirty="0" err="1">
                <a:latin typeface="Times New Roman" panose="02020603050405020304" pitchFamily="18" charset="0"/>
                <a:cs typeface="Times New Roman" panose="02020603050405020304" pitchFamily="18" charset="0"/>
              </a:rPr>
              <a:t>жазбалар</a:t>
            </a:r>
            <a:r>
              <a:rPr lang="ru-RU" sz="3600" b="1" dirty="0">
                <a:latin typeface="Times New Roman" panose="02020603050405020304" pitchFamily="18" charset="0"/>
                <a:cs typeface="Times New Roman" panose="02020603050405020304" pitchFamily="18" charset="0"/>
              </a:rPr>
              <a:t> -</a:t>
            </a:r>
            <a:r>
              <a:rPr lang="en-US" sz="3600" b="1" dirty="0">
                <a:latin typeface="Times New Roman" panose="02020603050405020304" pitchFamily="18" charset="0"/>
                <a:cs typeface="Times New Roman" panose="02020603050405020304" pitchFamily="18" charset="0"/>
              </a:rPr>
              <a:t>RECORD, </a:t>
            </a:r>
            <a:endParaRPr lang="ru-RU" sz="3600" b="1" dirty="0">
              <a:latin typeface="Times New Roman" panose="02020603050405020304" pitchFamily="18" charset="0"/>
              <a:cs typeface="Times New Roman" panose="02020603050405020304" pitchFamily="18" charset="0"/>
            </a:endParaRPr>
          </a:p>
          <a:p>
            <a:pPr marL="0" indent="0">
              <a:buNone/>
            </a:pPr>
            <a:r>
              <a:rPr lang="en-US" sz="3600" b="1" dirty="0">
                <a:latin typeface="Times New Roman" panose="02020603050405020304" pitchFamily="18" charset="0"/>
                <a:cs typeface="Times New Roman" panose="02020603050405020304" pitchFamily="18" charset="0"/>
              </a:rPr>
              <a:t> </a:t>
            </a:r>
            <a:r>
              <a:rPr lang="ru-RU" sz="3600" b="1" dirty="0" err="1">
                <a:latin typeface="Times New Roman" panose="02020603050405020304" pitchFamily="18" charset="0"/>
                <a:cs typeface="Times New Roman" panose="02020603050405020304" pitchFamily="18" charset="0"/>
              </a:rPr>
              <a:t>жиындар</a:t>
            </a:r>
            <a:r>
              <a:rPr lang="ru-RU" sz="3600" b="1" dirty="0">
                <a:latin typeface="Times New Roman" panose="02020603050405020304" pitchFamily="18" charset="0"/>
                <a:cs typeface="Times New Roman" panose="02020603050405020304" pitchFamily="18" charset="0"/>
              </a:rPr>
              <a:t> –</a:t>
            </a:r>
            <a:r>
              <a:rPr lang="en-US" sz="3600" b="1" dirty="0">
                <a:latin typeface="Times New Roman" panose="02020603050405020304" pitchFamily="18" charset="0"/>
                <a:cs typeface="Times New Roman" panose="02020603050405020304" pitchFamily="18" charset="0"/>
              </a:rPr>
              <a:t>SET</a:t>
            </a:r>
            <a:endParaRPr lang="ru-RU" sz="3600" b="1" dirty="0">
              <a:latin typeface="Times New Roman" panose="02020603050405020304" pitchFamily="18" charset="0"/>
              <a:cs typeface="Times New Roman" panose="02020603050405020304" pitchFamily="18" charset="0"/>
            </a:endParaRPr>
          </a:p>
          <a:p>
            <a:pPr marL="0" indent="0">
              <a:buNone/>
            </a:pPr>
            <a:r>
              <a:rPr lang="ru-RU" sz="3600" b="1" dirty="0">
                <a:latin typeface="Times New Roman" panose="02020603050405020304" pitchFamily="18" charset="0"/>
                <a:cs typeface="Times New Roman" panose="02020603050405020304" pitchFamily="18" charset="0"/>
              </a:rPr>
              <a:t> </a:t>
            </a:r>
            <a:r>
              <a:rPr lang="ru-RU" sz="3600" b="1" dirty="0" err="1">
                <a:latin typeface="Times New Roman" panose="02020603050405020304" pitchFamily="18" charset="0"/>
                <a:cs typeface="Times New Roman" panose="02020603050405020304" pitchFamily="18" charset="0"/>
              </a:rPr>
              <a:t>файлдар</a:t>
            </a:r>
            <a:r>
              <a:rPr lang="ru-RU" sz="3600" b="1" dirty="0">
                <a:latin typeface="Times New Roman" panose="02020603050405020304" pitchFamily="18" charset="0"/>
                <a:cs typeface="Times New Roman" panose="02020603050405020304" pitchFamily="18" charset="0"/>
              </a:rPr>
              <a:t> –</a:t>
            </a:r>
            <a:r>
              <a:rPr lang="en-US" sz="3600" b="1" dirty="0">
                <a:latin typeface="Times New Roman" panose="02020603050405020304" pitchFamily="18" charset="0"/>
                <a:cs typeface="Times New Roman" panose="02020603050405020304" pitchFamily="18" charset="0"/>
              </a:rPr>
              <a:t>FILE </a:t>
            </a:r>
            <a:r>
              <a:rPr lang="ru-RU" sz="3600" b="1" dirty="0" err="1">
                <a:latin typeface="Times New Roman" panose="02020603050405020304" pitchFamily="18" charset="0"/>
                <a:cs typeface="Times New Roman" panose="02020603050405020304" pitchFamily="18" charset="0"/>
              </a:rPr>
              <a:t>түрлеріне</a:t>
            </a:r>
            <a:r>
              <a:rPr lang="ru-RU" sz="3600" b="1" dirty="0">
                <a:latin typeface="Times New Roman" panose="02020603050405020304" pitchFamily="18" charset="0"/>
                <a:cs typeface="Times New Roman" panose="02020603050405020304" pitchFamily="18" charset="0"/>
              </a:rPr>
              <a:t> </a:t>
            </a:r>
            <a:r>
              <a:rPr lang="ru-RU" sz="3600" b="1" dirty="0" err="1">
                <a:latin typeface="Times New Roman" panose="02020603050405020304" pitchFamily="18" charset="0"/>
                <a:cs typeface="Times New Roman" panose="02020603050405020304" pitchFamily="18" charset="0"/>
              </a:rPr>
              <a:t>бөлінеді</a:t>
            </a:r>
            <a:r>
              <a:rPr lang="ru-RU" sz="3600" b="1" dirty="0">
                <a:latin typeface="Times New Roman" panose="02020603050405020304" pitchFamily="18" charset="0"/>
                <a:cs typeface="Times New Roman" panose="02020603050405020304" pitchFamily="18" charset="0"/>
              </a:rPr>
              <a:t>. </a:t>
            </a:r>
          </a:p>
          <a:p>
            <a:pPr algn="ctr"/>
            <a:endParaRPr lang="ru-RU" sz="3600" b="1" i="1" kern="10" dirty="0">
              <a:ln w="9525">
                <a:solidFill>
                  <a:srgbClr val="993366"/>
                </a:solidFill>
                <a:round/>
                <a:headEnd/>
                <a:tailEnd/>
              </a:ln>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70283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99CC"/>
        </a:solidFill>
        <a:effectLst/>
      </p:bgPr>
    </p:bg>
    <p:spTree>
      <p:nvGrpSpPr>
        <p:cNvPr id="1" name=""/>
        <p:cNvGrpSpPr/>
        <p:nvPr/>
      </p:nvGrpSpPr>
      <p:grpSpPr>
        <a:xfrm>
          <a:off x="0" y="0"/>
          <a:ext cx="0" cy="0"/>
          <a:chOff x="0" y="0"/>
          <a:chExt cx="0" cy="0"/>
        </a:xfrm>
      </p:grpSpPr>
      <p:sp>
        <p:nvSpPr>
          <p:cNvPr id="21506" name="Номер слайда 3"/>
          <p:cNvSpPr>
            <a:spLocks noGrp="1"/>
          </p:cNvSpPr>
          <p:nvPr>
            <p:ph type="sldNum" sz="quarter" idx="12"/>
          </p:nvPr>
        </p:nvSpPr>
        <p:spPr>
          <a:noFill/>
        </p:spPr>
        <p:txBody>
          <a:bodyPr/>
          <a:lstStyle>
            <a:lvl1pPr algn="ctr">
              <a:defRPr b="1">
                <a:solidFill>
                  <a:schemeClr val="tx1"/>
                </a:solidFill>
                <a:latin typeface="Arial" panose="020B0604020202020204" pitchFamily="34" charset="0"/>
              </a:defRPr>
            </a:lvl1pPr>
            <a:lvl2pPr marL="742950" indent="-285750" algn="ctr">
              <a:defRPr b="1">
                <a:solidFill>
                  <a:schemeClr val="tx1"/>
                </a:solidFill>
                <a:latin typeface="Arial" panose="020B0604020202020204" pitchFamily="34" charset="0"/>
              </a:defRPr>
            </a:lvl2pPr>
            <a:lvl3pPr marL="1143000" indent="-228600" algn="ctr">
              <a:defRPr b="1">
                <a:solidFill>
                  <a:schemeClr val="tx1"/>
                </a:solidFill>
                <a:latin typeface="Arial" panose="020B0604020202020204" pitchFamily="34" charset="0"/>
              </a:defRPr>
            </a:lvl3pPr>
            <a:lvl4pPr marL="1600200" indent="-228600" algn="ctr">
              <a:defRPr b="1">
                <a:solidFill>
                  <a:schemeClr val="tx1"/>
                </a:solidFill>
                <a:latin typeface="Arial" panose="020B0604020202020204" pitchFamily="34" charset="0"/>
              </a:defRPr>
            </a:lvl4pPr>
            <a:lvl5pPr marL="2057400" indent="-228600" algn="ctr">
              <a:defRPr b="1">
                <a:solidFill>
                  <a:schemeClr val="tx1"/>
                </a:solidFill>
                <a:latin typeface="Arial" panose="020B0604020202020204" pitchFamily="34" charset="0"/>
              </a:defRPr>
            </a:lvl5pPr>
            <a:lvl6pPr marL="2514600" indent="-228600" algn="ctr" eaLnBrk="0" fontAlgn="base" hangingPunct="0">
              <a:spcBef>
                <a:spcPct val="0"/>
              </a:spcBef>
              <a:spcAft>
                <a:spcPct val="0"/>
              </a:spcAft>
              <a:defRPr b="1">
                <a:solidFill>
                  <a:schemeClr val="tx1"/>
                </a:solidFill>
                <a:latin typeface="Arial" panose="020B0604020202020204" pitchFamily="34" charset="0"/>
              </a:defRPr>
            </a:lvl6pPr>
            <a:lvl7pPr marL="2971800" indent="-228600" algn="ctr" eaLnBrk="0" fontAlgn="base" hangingPunct="0">
              <a:spcBef>
                <a:spcPct val="0"/>
              </a:spcBef>
              <a:spcAft>
                <a:spcPct val="0"/>
              </a:spcAft>
              <a:defRPr b="1">
                <a:solidFill>
                  <a:schemeClr val="tx1"/>
                </a:solidFill>
                <a:latin typeface="Arial" panose="020B0604020202020204" pitchFamily="34" charset="0"/>
              </a:defRPr>
            </a:lvl7pPr>
            <a:lvl8pPr marL="3429000" indent="-228600" algn="ctr" eaLnBrk="0" fontAlgn="base" hangingPunct="0">
              <a:spcBef>
                <a:spcPct val="0"/>
              </a:spcBef>
              <a:spcAft>
                <a:spcPct val="0"/>
              </a:spcAft>
              <a:defRPr b="1">
                <a:solidFill>
                  <a:schemeClr val="tx1"/>
                </a:solidFill>
                <a:latin typeface="Arial" panose="020B0604020202020204" pitchFamily="34" charset="0"/>
              </a:defRPr>
            </a:lvl8pPr>
            <a:lvl9pPr marL="3886200" indent="-228600" algn="ctr" eaLnBrk="0" fontAlgn="base" hangingPunct="0">
              <a:spcBef>
                <a:spcPct val="0"/>
              </a:spcBef>
              <a:spcAft>
                <a:spcPct val="0"/>
              </a:spcAft>
              <a:defRPr b="1">
                <a:solidFill>
                  <a:schemeClr val="tx1"/>
                </a:solidFill>
                <a:latin typeface="Arial" panose="020B0604020202020204" pitchFamily="34" charset="0"/>
              </a:defRPr>
            </a:lvl9pPr>
          </a:lstStyle>
          <a:p>
            <a:pPr algn="r"/>
            <a:fld id="{B3D66C62-4CC6-43C8-BB75-37CF07B2E681}" type="slidenum">
              <a:rPr lang="ru-RU" altLang="ru-RU"/>
              <a:pPr algn="r"/>
              <a:t>12</a:t>
            </a:fld>
            <a:endParaRPr lang="ru-RU" altLang="ru-RU"/>
          </a:p>
        </p:txBody>
      </p:sp>
      <p:sp>
        <p:nvSpPr>
          <p:cNvPr id="21507" name="Line 2"/>
          <p:cNvSpPr>
            <a:spLocks noChangeShapeType="1"/>
          </p:cNvSpPr>
          <p:nvPr/>
        </p:nvSpPr>
        <p:spPr bwMode="auto">
          <a:xfrm>
            <a:off x="376238" y="795338"/>
            <a:ext cx="8464550" cy="0"/>
          </a:xfrm>
          <a:prstGeom prst="line">
            <a:avLst/>
          </a:prstGeom>
          <a:noFill/>
          <a:ln w="38100">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21508" name="Text Box 3"/>
          <p:cNvSpPr txBox="1">
            <a:spLocks noChangeArrowheads="1"/>
          </p:cNvSpPr>
          <p:nvPr/>
        </p:nvSpPr>
        <p:spPr bwMode="auto">
          <a:xfrm>
            <a:off x="6118225" y="884238"/>
            <a:ext cx="673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b="1">
                <a:solidFill>
                  <a:schemeClr val="tx1"/>
                </a:solidFill>
                <a:latin typeface="Arial" panose="020B0604020202020204" pitchFamily="34" charset="0"/>
              </a:defRPr>
            </a:lvl1pPr>
            <a:lvl2pPr marL="742950" indent="-285750" algn="ctr">
              <a:defRPr b="1">
                <a:solidFill>
                  <a:schemeClr val="tx1"/>
                </a:solidFill>
                <a:latin typeface="Arial" panose="020B0604020202020204" pitchFamily="34" charset="0"/>
              </a:defRPr>
            </a:lvl2pPr>
            <a:lvl3pPr marL="1143000" indent="-228600" algn="ctr">
              <a:defRPr b="1">
                <a:solidFill>
                  <a:schemeClr val="tx1"/>
                </a:solidFill>
                <a:latin typeface="Arial" panose="020B0604020202020204" pitchFamily="34" charset="0"/>
              </a:defRPr>
            </a:lvl3pPr>
            <a:lvl4pPr marL="1600200" indent="-228600" algn="ctr">
              <a:defRPr b="1">
                <a:solidFill>
                  <a:schemeClr val="tx1"/>
                </a:solidFill>
                <a:latin typeface="Arial" panose="020B0604020202020204" pitchFamily="34" charset="0"/>
              </a:defRPr>
            </a:lvl4pPr>
            <a:lvl5pPr marL="2057400" indent="-228600" algn="ctr">
              <a:defRPr b="1">
                <a:solidFill>
                  <a:schemeClr val="tx1"/>
                </a:solidFill>
                <a:latin typeface="Arial" panose="020B0604020202020204" pitchFamily="34" charset="0"/>
              </a:defRPr>
            </a:lvl5pPr>
            <a:lvl6pPr marL="2514600" indent="-228600" algn="ctr" eaLnBrk="0" fontAlgn="base" hangingPunct="0">
              <a:spcBef>
                <a:spcPct val="0"/>
              </a:spcBef>
              <a:spcAft>
                <a:spcPct val="0"/>
              </a:spcAft>
              <a:defRPr b="1">
                <a:solidFill>
                  <a:schemeClr val="tx1"/>
                </a:solidFill>
                <a:latin typeface="Arial" panose="020B0604020202020204" pitchFamily="34" charset="0"/>
              </a:defRPr>
            </a:lvl6pPr>
            <a:lvl7pPr marL="2971800" indent="-228600" algn="ctr" eaLnBrk="0" fontAlgn="base" hangingPunct="0">
              <a:spcBef>
                <a:spcPct val="0"/>
              </a:spcBef>
              <a:spcAft>
                <a:spcPct val="0"/>
              </a:spcAft>
              <a:defRPr b="1">
                <a:solidFill>
                  <a:schemeClr val="tx1"/>
                </a:solidFill>
                <a:latin typeface="Arial" panose="020B0604020202020204" pitchFamily="34" charset="0"/>
              </a:defRPr>
            </a:lvl7pPr>
            <a:lvl8pPr marL="3429000" indent="-228600" algn="ctr" eaLnBrk="0" fontAlgn="base" hangingPunct="0">
              <a:spcBef>
                <a:spcPct val="0"/>
              </a:spcBef>
              <a:spcAft>
                <a:spcPct val="0"/>
              </a:spcAft>
              <a:defRPr b="1">
                <a:solidFill>
                  <a:schemeClr val="tx1"/>
                </a:solidFill>
                <a:latin typeface="Arial" panose="020B0604020202020204" pitchFamily="34" charset="0"/>
              </a:defRPr>
            </a:lvl8pPr>
            <a:lvl9pPr marL="3886200" indent="-228600" algn="ctr" eaLnBrk="0" fontAlgn="base" hangingPunct="0">
              <a:spcBef>
                <a:spcPct val="0"/>
              </a:spcBef>
              <a:spcAft>
                <a:spcPct val="0"/>
              </a:spcAft>
              <a:defRPr b="1">
                <a:solidFill>
                  <a:schemeClr val="tx1"/>
                </a:solidFill>
                <a:latin typeface="Arial" panose="020B0604020202020204" pitchFamily="34" charset="0"/>
              </a:defRPr>
            </a:lvl9pPr>
          </a:lstStyle>
          <a:p>
            <a:pPr algn="l"/>
            <a:endParaRPr lang="ru-RU" altLang="ru-RU" sz="1000" b="0">
              <a:latin typeface="Times New Roman" panose="02020603050405020304" pitchFamily="18" charset="0"/>
            </a:endParaRPr>
          </a:p>
        </p:txBody>
      </p:sp>
      <p:sp>
        <p:nvSpPr>
          <p:cNvPr id="21509" name="Text Box 4"/>
          <p:cNvSpPr txBox="1">
            <a:spLocks noChangeArrowheads="1"/>
          </p:cNvSpPr>
          <p:nvPr/>
        </p:nvSpPr>
        <p:spPr bwMode="auto">
          <a:xfrm>
            <a:off x="395288" y="188913"/>
            <a:ext cx="81407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tx1"/>
                </a:solidFill>
                <a:latin typeface="Arial" panose="020B0604020202020204" pitchFamily="34" charset="0"/>
              </a:defRPr>
            </a:lvl1pPr>
            <a:lvl2pPr marL="742950" indent="-285750" algn="ctr">
              <a:defRPr b="1">
                <a:solidFill>
                  <a:schemeClr val="tx1"/>
                </a:solidFill>
                <a:latin typeface="Arial" panose="020B0604020202020204" pitchFamily="34" charset="0"/>
              </a:defRPr>
            </a:lvl2pPr>
            <a:lvl3pPr marL="1143000" indent="-228600" algn="ctr">
              <a:defRPr b="1">
                <a:solidFill>
                  <a:schemeClr val="tx1"/>
                </a:solidFill>
                <a:latin typeface="Arial" panose="020B0604020202020204" pitchFamily="34" charset="0"/>
              </a:defRPr>
            </a:lvl3pPr>
            <a:lvl4pPr marL="1600200" indent="-228600" algn="ctr">
              <a:defRPr b="1">
                <a:solidFill>
                  <a:schemeClr val="tx1"/>
                </a:solidFill>
                <a:latin typeface="Arial" panose="020B0604020202020204" pitchFamily="34" charset="0"/>
              </a:defRPr>
            </a:lvl4pPr>
            <a:lvl5pPr marL="2057400" indent="-228600" algn="ctr">
              <a:defRPr b="1">
                <a:solidFill>
                  <a:schemeClr val="tx1"/>
                </a:solidFill>
                <a:latin typeface="Arial" panose="020B0604020202020204" pitchFamily="34" charset="0"/>
              </a:defRPr>
            </a:lvl5pPr>
            <a:lvl6pPr marL="2514600" indent="-228600" algn="ctr" eaLnBrk="0" fontAlgn="base" hangingPunct="0">
              <a:spcBef>
                <a:spcPct val="0"/>
              </a:spcBef>
              <a:spcAft>
                <a:spcPct val="0"/>
              </a:spcAft>
              <a:defRPr b="1">
                <a:solidFill>
                  <a:schemeClr val="tx1"/>
                </a:solidFill>
                <a:latin typeface="Arial" panose="020B0604020202020204" pitchFamily="34" charset="0"/>
              </a:defRPr>
            </a:lvl6pPr>
            <a:lvl7pPr marL="2971800" indent="-228600" algn="ctr" eaLnBrk="0" fontAlgn="base" hangingPunct="0">
              <a:spcBef>
                <a:spcPct val="0"/>
              </a:spcBef>
              <a:spcAft>
                <a:spcPct val="0"/>
              </a:spcAft>
              <a:defRPr b="1">
                <a:solidFill>
                  <a:schemeClr val="tx1"/>
                </a:solidFill>
                <a:latin typeface="Arial" panose="020B0604020202020204" pitchFamily="34" charset="0"/>
              </a:defRPr>
            </a:lvl7pPr>
            <a:lvl8pPr marL="3429000" indent="-228600" algn="ctr" eaLnBrk="0" fontAlgn="base" hangingPunct="0">
              <a:spcBef>
                <a:spcPct val="0"/>
              </a:spcBef>
              <a:spcAft>
                <a:spcPct val="0"/>
              </a:spcAft>
              <a:defRPr b="1">
                <a:solidFill>
                  <a:schemeClr val="tx1"/>
                </a:solidFill>
                <a:latin typeface="Arial" panose="020B0604020202020204" pitchFamily="34" charset="0"/>
              </a:defRPr>
            </a:lvl8pPr>
            <a:lvl9pPr marL="3886200" indent="-228600" algn="ctr" eaLnBrk="0" fontAlgn="base" hangingPunct="0">
              <a:spcBef>
                <a:spcPct val="0"/>
              </a:spcBef>
              <a:spcAft>
                <a:spcPct val="0"/>
              </a:spcAft>
              <a:defRPr b="1">
                <a:solidFill>
                  <a:schemeClr val="tx1"/>
                </a:solidFill>
                <a:latin typeface="Arial" panose="020B0604020202020204" pitchFamily="34" charset="0"/>
              </a:defRPr>
            </a:lvl9pPr>
          </a:lstStyle>
          <a:p>
            <a:pPr algn="l">
              <a:spcBef>
                <a:spcPct val="50000"/>
              </a:spcBef>
            </a:pPr>
            <a:r>
              <a:rPr lang="kk-KZ" altLang="ru-RU" sz="3000" dirty="0"/>
              <a:t>Айнымалылар</a:t>
            </a:r>
            <a:endParaRPr lang="ru-RU" altLang="ru-RU" sz="3000" dirty="0"/>
          </a:p>
        </p:txBody>
      </p:sp>
      <p:sp>
        <p:nvSpPr>
          <p:cNvPr id="18437" name="Text Box 5"/>
          <p:cNvSpPr txBox="1">
            <a:spLocks noChangeArrowheads="1"/>
          </p:cNvSpPr>
          <p:nvPr/>
        </p:nvSpPr>
        <p:spPr bwMode="auto">
          <a:xfrm>
            <a:off x="368300" y="969963"/>
            <a:ext cx="82804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801688" indent="-801688">
              <a:spcBef>
                <a:spcPct val="20000"/>
              </a:spcBef>
              <a:buChar char="•"/>
              <a:defRPr sz="3200">
                <a:solidFill>
                  <a:schemeClr val="tx1"/>
                </a:solidFill>
                <a:latin typeface="Arial" panose="020B0604020202020204" pitchFamily="34" charset="0"/>
              </a:defRPr>
            </a:lvl1pPr>
            <a:lvl2pPr marL="981075" indent="-285750">
              <a:spcBef>
                <a:spcPct val="20000"/>
              </a:spcBef>
              <a:buChar char="–"/>
              <a:defRPr sz="2800">
                <a:solidFill>
                  <a:schemeClr val="tx1"/>
                </a:solidFill>
                <a:latin typeface="Arial" panose="020B0604020202020204" pitchFamily="34" charset="0"/>
              </a:defRPr>
            </a:lvl2pPr>
            <a:lvl3pPr marL="1160463"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400">
                <a:solidFill>
                  <a:srgbClr val="3333FF"/>
                </a:solidFill>
              </a:rPr>
              <a:t>Айнымалы</a:t>
            </a:r>
            <a:r>
              <a:rPr lang="ru-RU" altLang="ru-RU" sz="2400" b="0"/>
              <a:t> – аты, типі және мәні болатын шама. Айнымалының мәнін программаның жұмысы кезінде өзгертіп отыруға болады.</a:t>
            </a:r>
          </a:p>
        </p:txBody>
      </p:sp>
      <p:sp>
        <p:nvSpPr>
          <p:cNvPr id="18439" name="Text Box 7"/>
          <p:cNvSpPr txBox="1">
            <a:spLocks noChangeArrowheads="1"/>
          </p:cNvSpPr>
          <p:nvPr/>
        </p:nvSpPr>
        <p:spPr bwMode="auto">
          <a:xfrm>
            <a:off x="468313" y="4150242"/>
            <a:ext cx="8280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6213" indent="-176213">
              <a:spcBef>
                <a:spcPct val="20000"/>
              </a:spcBef>
              <a:buChar char="•"/>
              <a:defRPr sz="3200">
                <a:solidFill>
                  <a:schemeClr val="tx1"/>
                </a:solidFill>
                <a:latin typeface="Arial" panose="020B0604020202020204" pitchFamily="34" charset="0"/>
              </a:defRPr>
            </a:lvl1pPr>
            <a:lvl2pPr marL="628650" indent="-268288">
              <a:spcBef>
                <a:spcPct val="20000"/>
              </a:spcBef>
              <a:buChar char="–"/>
              <a:defRPr sz="2800">
                <a:solidFill>
                  <a:schemeClr val="tx1"/>
                </a:solidFill>
                <a:latin typeface="Arial" panose="020B0604020202020204" pitchFamily="34" charset="0"/>
              </a:defRPr>
            </a:lvl2pPr>
            <a:lvl3pPr marL="1160463"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400" dirty="0" err="1">
                <a:solidFill>
                  <a:srgbClr val="3333FF"/>
                </a:solidFill>
              </a:rPr>
              <a:t>Айнымалыларды</a:t>
            </a:r>
            <a:r>
              <a:rPr lang="ru-RU" altLang="ru-RU" sz="2400" dirty="0">
                <a:solidFill>
                  <a:srgbClr val="3333FF"/>
                </a:solidFill>
              </a:rPr>
              <a:t> </a:t>
            </a:r>
            <a:r>
              <a:rPr lang="ru-RU" altLang="ru-RU" sz="2400" dirty="0" err="1">
                <a:solidFill>
                  <a:srgbClr val="3333FF"/>
                </a:solidFill>
              </a:rPr>
              <a:t>сипаттау</a:t>
            </a:r>
            <a:r>
              <a:rPr lang="en-US" altLang="ru-RU" sz="2400" dirty="0">
                <a:solidFill>
                  <a:srgbClr val="3333FF"/>
                </a:solidFill>
              </a:rPr>
              <a:t> (</a:t>
            </a:r>
            <a:r>
              <a:rPr lang="kk-KZ" altLang="ru-RU" sz="2400" dirty="0">
                <a:solidFill>
                  <a:srgbClr val="3333FF"/>
                </a:solidFill>
              </a:rPr>
              <a:t>жад бөлу</a:t>
            </a:r>
            <a:r>
              <a:rPr lang="en-US" altLang="ru-RU" sz="2400" dirty="0">
                <a:solidFill>
                  <a:srgbClr val="3333FF"/>
                </a:solidFill>
              </a:rPr>
              <a:t>)</a:t>
            </a:r>
            <a:r>
              <a:rPr lang="ru-RU" altLang="ru-RU" sz="2400" dirty="0">
                <a:solidFill>
                  <a:srgbClr val="3333FF"/>
                </a:solidFill>
              </a:rPr>
              <a:t>:</a:t>
            </a:r>
          </a:p>
        </p:txBody>
      </p:sp>
      <p:sp>
        <p:nvSpPr>
          <p:cNvPr id="18440" name="Text Box 8"/>
          <p:cNvSpPr txBox="1">
            <a:spLocks noChangeArrowheads="1"/>
          </p:cNvSpPr>
          <p:nvPr/>
        </p:nvSpPr>
        <p:spPr bwMode="auto">
          <a:xfrm>
            <a:off x="833437" y="4771285"/>
            <a:ext cx="5719763" cy="1500188"/>
          </a:xfrm>
          <a:prstGeom prst="rect">
            <a:avLst/>
          </a:prstGeom>
          <a:solidFill>
            <a:srgbClr val="FFFF99"/>
          </a:solidFill>
          <a:ln>
            <a:noFill/>
          </a:ln>
          <a:effectLst>
            <a:outerShdw dist="3592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176213" indent="-176213">
              <a:spcBef>
                <a:spcPct val="20000"/>
              </a:spcBef>
              <a:buChar char="•"/>
              <a:defRPr sz="3200">
                <a:solidFill>
                  <a:schemeClr val="tx1"/>
                </a:solidFill>
                <a:latin typeface="Arial" panose="020B0604020202020204" pitchFamily="34" charset="0"/>
              </a:defRPr>
            </a:lvl1pPr>
            <a:lvl2pPr marL="628650" indent="-268288">
              <a:spcBef>
                <a:spcPct val="20000"/>
              </a:spcBef>
              <a:buChar char="–"/>
              <a:defRPr sz="2800">
                <a:solidFill>
                  <a:schemeClr val="tx1"/>
                </a:solidFill>
                <a:latin typeface="Arial" panose="020B0604020202020204" pitchFamily="34" charset="0"/>
              </a:defRPr>
            </a:lvl2pPr>
            <a:lvl3pPr marL="1160463"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ru-RU" sz="2800" dirty="0" err="1">
                <a:latin typeface="Courier New" panose="02070309020205020404" pitchFamily="49" charset="0"/>
              </a:rPr>
              <a:t>var</a:t>
            </a:r>
            <a:r>
              <a:rPr lang="en-US" altLang="ru-RU" sz="2800" dirty="0">
                <a:latin typeface="Courier New" panose="02070309020205020404" pitchFamily="49" charset="0"/>
              </a:rPr>
              <a:t> 	a, b: integer;</a:t>
            </a:r>
            <a:endParaRPr lang="ru-RU" altLang="ru-RU" sz="2800" dirty="0">
              <a:latin typeface="Courier New" panose="02070309020205020404" pitchFamily="49" charset="0"/>
            </a:endParaRPr>
          </a:p>
          <a:p>
            <a:pPr lvl="1" eaLnBrk="1" hangingPunct="1">
              <a:spcBef>
                <a:spcPct val="15000"/>
              </a:spcBef>
              <a:buFontTx/>
              <a:buNone/>
            </a:pPr>
            <a:r>
              <a:rPr lang="en-US" altLang="ru-RU" dirty="0">
                <a:latin typeface="Courier New" panose="02070309020205020404" pitchFamily="49" charset="0"/>
              </a:rPr>
              <a:t>		Q: real;</a:t>
            </a:r>
          </a:p>
          <a:p>
            <a:pPr lvl="1" eaLnBrk="1" hangingPunct="1">
              <a:spcBef>
                <a:spcPct val="15000"/>
              </a:spcBef>
              <a:buFontTx/>
              <a:buNone/>
            </a:pPr>
            <a:r>
              <a:rPr lang="en-US" altLang="ru-RU" dirty="0">
                <a:latin typeface="Courier New" panose="02070309020205020404" pitchFamily="49" charset="0"/>
              </a:rPr>
              <a:t>		s1, s2: string;</a:t>
            </a:r>
            <a:endParaRPr lang="ru-RU" altLang="ru-RU" dirty="0">
              <a:latin typeface="Courier New" panose="02070309020205020404" pitchFamily="49" charset="0"/>
            </a:endParaRPr>
          </a:p>
        </p:txBody>
      </p:sp>
      <p:sp>
        <p:nvSpPr>
          <p:cNvPr id="2" name="TextBox 1"/>
          <p:cNvSpPr txBox="1"/>
          <p:nvPr/>
        </p:nvSpPr>
        <p:spPr>
          <a:xfrm>
            <a:off x="736600" y="2348880"/>
            <a:ext cx="7950200" cy="1200329"/>
          </a:xfrm>
          <a:prstGeom prst="rect">
            <a:avLst/>
          </a:prstGeom>
          <a:noFill/>
        </p:spPr>
        <p:txBody>
          <a:bodyPr wrap="square" rtlCol="0">
            <a:spAutoFit/>
          </a:bodyPr>
          <a:lstStyle/>
          <a:p>
            <a:r>
              <a:rPr lang="kk-KZ" sz="3600" dirty="0" smtClean="0">
                <a:latin typeface="Times New Roman" panose="02020603050405020304" pitchFamily="18" charset="0"/>
                <a:cs typeface="Times New Roman" panose="02020603050405020304" pitchFamily="18" charset="0"/>
              </a:rPr>
              <a:t>Айнымалының жазылу пішіні:</a:t>
            </a:r>
          </a:p>
          <a:p>
            <a:r>
              <a:rPr lang="en-US" sz="3600" dirty="0" err="1" smtClean="0">
                <a:latin typeface="Times New Roman" panose="02020603050405020304" pitchFamily="18" charset="0"/>
                <a:cs typeface="Times New Roman" panose="02020603050405020304" pitchFamily="18" charset="0"/>
              </a:rPr>
              <a:t>Var</a:t>
            </a:r>
            <a:r>
              <a:rPr lang="en-US" sz="3600" dirty="0" smtClean="0">
                <a:latin typeface="Times New Roman" panose="02020603050405020304" pitchFamily="18" charset="0"/>
                <a:cs typeface="Times New Roman" panose="02020603050405020304" pitchFamily="18" charset="0"/>
              </a:rPr>
              <a:t>  &lt;</a:t>
            </a:r>
            <a:r>
              <a:rPr lang="kk-KZ" sz="3600" dirty="0" smtClean="0">
                <a:latin typeface="Times New Roman" panose="02020603050405020304" pitchFamily="18" charset="0"/>
                <a:cs typeface="Times New Roman" panose="02020603050405020304" pitchFamily="18" charset="0"/>
              </a:rPr>
              <a:t>идентификатор</a:t>
            </a:r>
            <a:r>
              <a:rPr lang="en-US" sz="3600" dirty="0" smtClean="0">
                <a:latin typeface="Times New Roman" panose="02020603050405020304" pitchFamily="18" charset="0"/>
                <a:cs typeface="Times New Roman" panose="02020603050405020304" pitchFamily="18" charset="0"/>
              </a:rPr>
              <a:t>&gt;</a:t>
            </a:r>
            <a:r>
              <a:rPr lang="kk-KZ" sz="3600" dirty="0" smtClean="0">
                <a:latin typeface="Times New Roman" panose="02020603050405020304" pitchFamily="18" charset="0"/>
                <a:cs typeface="Times New Roman" panose="02020603050405020304" pitchFamily="18" charset="0"/>
              </a:rPr>
              <a:t>: </a:t>
            </a:r>
            <a:r>
              <a:rPr lang="en-US" sz="3600" dirty="0" smtClean="0">
                <a:latin typeface="Times New Roman" panose="02020603050405020304" pitchFamily="18" charset="0"/>
                <a:cs typeface="Times New Roman" panose="02020603050405020304" pitchFamily="18" charset="0"/>
              </a:rPr>
              <a:t>&lt;</a:t>
            </a:r>
            <a:r>
              <a:rPr lang="kk-KZ" sz="3600" dirty="0" smtClean="0">
                <a:latin typeface="Times New Roman" panose="02020603050405020304" pitchFamily="18" charset="0"/>
                <a:cs typeface="Times New Roman" panose="02020603050405020304" pitchFamily="18" charset="0"/>
              </a:rPr>
              <a:t>тип</a:t>
            </a:r>
            <a:r>
              <a:rPr lang="en-US" sz="3600" dirty="0" smtClean="0">
                <a:latin typeface="Times New Roman" panose="02020603050405020304" pitchFamily="18" charset="0"/>
                <a:cs typeface="Times New Roman" panose="02020603050405020304" pitchFamily="18" charset="0"/>
              </a:rPr>
              <a:t>&gt;</a:t>
            </a:r>
            <a:endParaRPr 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06927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dissolve">
                                      <p:cBhvr>
                                        <p:cTn id="7" dur="500"/>
                                        <p:tgtEl>
                                          <p:spTgt spid="184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439"/>
                                        </p:tgtEl>
                                        <p:attrNameLst>
                                          <p:attrName>style.visibility</p:attrName>
                                        </p:attrNameLst>
                                      </p:cBhvr>
                                      <p:to>
                                        <p:strVal val="visible"/>
                                      </p:to>
                                    </p:set>
                                    <p:animEffect transition="in" filter="dissolve">
                                      <p:cBhvr>
                                        <p:cTn id="12" dur="500"/>
                                        <p:tgtEl>
                                          <p:spTgt spid="18439"/>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8440"/>
                                        </p:tgtEl>
                                        <p:attrNameLst>
                                          <p:attrName>style.visibility</p:attrName>
                                        </p:attrNameLst>
                                      </p:cBhvr>
                                      <p:to>
                                        <p:strVal val="visible"/>
                                      </p:to>
                                    </p:set>
                                    <p:animEffect transition="in" filter="dissolve">
                                      <p:cBhvr>
                                        <p:cTn id="15"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18439" grpId="0"/>
      <p:bldP spid="1844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10242" name="WordArt 4"/>
          <p:cNvSpPr>
            <a:spLocks noChangeArrowheads="1" noChangeShapeType="1" noTextEdit="1"/>
          </p:cNvSpPr>
          <p:nvPr/>
        </p:nvSpPr>
        <p:spPr bwMode="auto">
          <a:xfrm>
            <a:off x="779091" y="1268760"/>
            <a:ext cx="8345487" cy="2592387"/>
          </a:xfrm>
          <a:prstGeom prst="rect">
            <a:avLst/>
          </a:prstGeom>
        </p:spPr>
        <p:txBody>
          <a:bodyPr wrap="none" fromWordArt="1">
            <a:prstTxWarp prst="textPlain">
              <a:avLst>
                <a:gd name="adj" fmla="val 50000"/>
              </a:avLst>
            </a:prstTxWarp>
          </a:bodyPr>
          <a:lstStyle/>
          <a:p>
            <a:pPr marL="0" indent="0">
              <a:buNone/>
            </a:pPr>
            <a:endParaRPr lang="ru-RU" sz="3600" b="1" i="1" kern="10" dirty="0">
              <a:ln w="9525">
                <a:solidFill>
                  <a:srgbClr val="993366"/>
                </a:solidFill>
                <a:round/>
                <a:headEnd/>
                <a:tailEnd/>
              </a:ln>
              <a:solidFill>
                <a:srgbClr val="FF0000"/>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788259" y="332656"/>
            <a:ext cx="7537325" cy="5924699"/>
          </a:xfrm>
          <a:prstGeom prst="rect">
            <a:avLst/>
          </a:prstGeom>
          <a:noFill/>
        </p:spPr>
        <p:txBody>
          <a:bodyPr wrap="square" rtlCol="0">
            <a:spAutoFit/>
          </a:bodyPr>
          <a:lstStyle/>
          <a:p>
            <a:r>
              <a:rPr lang="kk-KZ" sz="2800" b="1" i="1" u="sng" dirty="0" smtClean="0">
                <a:latin typeface="Times New Roman" panose="02020603050405020304" pitchFamily="18" charset="0"/>
                <a:cs typeface="Times New Roman" panose="02020603050405020304" pitchFamily="18" charset="0"/>
              </a:rPr>
              <a:t>Ө</a:t>
            </a:r>
            <a:r>
              <a:rPr lang="kk-KZ" sz="2800" b="1" i="1" u="sng" dirty="0">
                <a:latin typeface="Times New Roman" panose="02020603050405020304" pitchFamily="18" charset="0"/>
                <a:cs typeface="Times New Roman" panose="02020603050405020304" pitchFamily="18" charset="0"/>
              </a:rPr>
              <a:t>рнек деп арифметикалық амал таңбаларымен біріктірілген айнымалылардың, функциялардың, тұрақтылардың жиынтығын айтады. Өрнектегі арифметикалық амалдардың орындалуы олардың орналасу реті мен жақшалар арқылы өзгертіледі. Қарапайым жағдайда өрнек тек айнымалылардан, тұрақтылардын немесе функциялардан тұруы мүмкін</a:t>
            </a:r>
            <a:r>
              <a:rPr lang="kk-KZ" sz="2800" b="1" i="1" u="sng" dirty="0" smtClean="0">
                <a:latin typeface="Times New Roman" panose="02020603050405020304" pitchFamily="18" charset="0"/>
                <a:cs typeface="Times New Roman" panose="02020603050405020304" pitchFamily="18" charset="0"/>
              </a:rPr>
              <a:t>.</a:t>
            </a:r>
          </a:p>
          <a:p>
            <a:r>
              <a:rPr lang="kk-KZ" sz="2800" b="1" i="1" u="sng" dirty="0" smtClean="0">
                <a:latin typeface="Times New Roman" panose="02020603050405020304" pitchFamily="18" charset="0"/>
                <a:cs typeface="Times New Roman" panose="02020603050405020304" pitchFamily="18" charset="0"/>
              </a:rPr>
              <a:t> </a:t>
            </a:r>
            <a:r>
              <a:rPr lang="kk-KZ" sz="2800" b="1" i="1" u="sng" dirty="0">
                <a:latin typeface="Times New Roman" panose="02020603050405020304" pitchFamily="18" charset="0"/>
                <a:cs typeface="Times New Roman" panose="02020603050405020304" pitchFamily="18" charset="0"/>
              </a:rPr>
              <a:t>Мысалы,        (5+7*х)/7.2;      </a:t>
            </a:r>
            <a:endParaRPr lang="kk-KZ" sz="2800" b="1" i="1" u="sng" dirty="0" smtClean="0">
              <a:latin typeface="Times New Roman" panose="02020603050405020304" pitchFamily="18" charset="0"/>
              <a:cs typeface="Times New Roman" panose="02020603050405020304" pitchFamily="18" charset="0"/>
            </a:endParaRPr>
          </a:p>
          <a:p>
            <a:r>
              <a:rPr lang="kk-KZ" sz="2800" b="1" i="1" u="sng" dirty="0">
                <a:latin typeface="Times New Roman" panose="02020603050405020304" pitchFamily="18" charset="0"/>
                <a:cs typeface="Times New Roman" panose="02020603050405020304" pitchFamily="18" charset="0"/>
              </a:rPr>
              <a:t> </a:t>
            </a:r>
            <a:r>
              <a:rPr lang="kk-KZ" sz="2800" b="1" i="1" u="sng" dirty="0" smtClean="0">
                <a:latin typeface="Times New Roman" panose="02020603050405020304" pitchFamily="18" charset="0"/>
                <a:cs typeface="Times New Roman" panose="02020603050405020304" pitchFamily="18" charset="0"/>
              </a:rPr>
              <a:t>Оқулықта 9-10 кестеде көрсетілген 37-38 бет          </a:t>
            </a:r>
            <a:endParaRPr lang="ru-RU" sz="2800" b="1"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575328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bg>
      <p:bgPr>
        <a:solidFill>
          <a:srgbClr val="99FF66"/>
        </a:solidFill>
        <a:effectLst/>
      </p:bgPr>
    </p:bg>
    <p:spTree>
      <p:nvGrpSpPr>
        <p:cNvPr id="1" name=""/>
        <p:cNvGrpSpPr/>
        <p:nvPr/>
      </p:nvGrpSpPr>
      <p:grpSpPr>
        <a:xfrm>
          <a:off x="0" y="0"/>
          <a:ext cx="0" cy="0"/>
          <a:chOff x="0" y="0"/>
          <a:chExt cx="0" cy="0"/>
        </a:xfrm>
      </p:grpSpPr>
      <p:sp>
        <p:nvSpPr>
          <p:cNvPr id="5122" name="WordArt 4" descr="Бумажный пакет"/>
          <p:cNvSpPr>
            <a:spLocks noChangeArrowheads="1" noChangeShapeType="1" noTextEdit="1"/>
          </p:cNvSpPr>
          <p:nvPr/>
        </p:nvSpPr>
        <p:spPr bwMode="auto">
          <a:xfrm>
            <a:off x="1187450" y="620713"/>
            <a:ext cx="6769100" cy="792162"/>
          </a:xfrm>
          <a:prstGeom prst="rect">
            <a:avLst/>
          </a:prstGeom>
        </p:spPr>
        <p:txBody>
          <a:bodyPr wrap="none" fromWordArt="1">
            <a:prstTxWarp prst="textPlain">
              <a:avLst>
                <a:gd name="adj" fmla="val 50000"/>
              </a:avLst>
            </a:prstTxWarp>
          </a:bodyPr>
          <a:lstStyle/>
          <a:p>
            <a:pPr algn="ctr"/>
            <a:r>
              <a:rPr lang="kk-KZ" sz="3600" kern="10" dirty="0" smtClean="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Times New Roman"/>
                <a:cs typeface="Times New Roman"/>
              </a:rPr>
              <a:t>Жаңа сабақты бекіту:</a:t>
            </a:r>
            <a:endParaRPr lang="ru-RU" sz="3600" kern="10" dirty="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Times New Roman"/>
              <a:cs typeface="Times New Roman"/>
            </a:endParaRPr>
          </a:p>
        </p:txBody>
      </p:sp>
      <p:sp>
        <p:nvSpPr>
          <p:cNvPr id="71685" name="Rectangle 5"/>
          <p:cNvSpPr>
            <a:spLocks noGrp="1" noChangeArrowheads="1"/>
          </p:cNvSpPr>
          <p:nvPr>
            <p:ph type="title"/>
          </p:nvPr>
        </p:nvSpPr>
        <p:spPr>
          <a:xfrm>
            <a:off x="755650" y="1557338"/>
            <a:ext cx="7632700" cy="4103687"/>
          </a:xfrm>
        </p:spPr>
        <p:txBody>
          <a:bodyPr/>
          <a:lstStyle/>
          <a:p>
            <a:pPr algn="l" eaLnBrk="1" hangingPunct="1"/>
            <a:r>
              <a:rPr lang="kk-KZ" sz="4800" dirty="0" smtClean="0">
                <a:solidFill>
                  <a:srgbClr val="FF0000"/>
                </a:solidFill>
                <a:latin typeface="Times New Roman" panose="02020603050405020304" pitchFamily="18" charset="0"/>
                <a:cs typeface="Times New Roman" panose="02020603050405020304" pitchFamily="18" charset="0"/>
              </a:rPr>
              <a:t>Оқушылар 2 топқа бөлінеді:</a:t>
            </a:r>
            <a:br>
              <a:rPr lang="kk-KZ" sz="4800" dirty="0" smtClean="0">
                <a:solidFill>
                  <a:srgbClr val="FF0000"/>
                </a:solidFill>
                <a:latin typeface="Times New Roman" panose="02020603050405020304" pitchFamily="18" charset="0"/>
                <a:cs typeface="Times New Roman" panose="02020603050405020304" pitchFamily="18" charset="0"/>
              </a:rPr>
            </a:br>
            <a:r>
              <a:rPr lang="kk-KZ" sz="4800" dirty="0" smtClean="0">
                <a:solidFill>
                  <a:srgbClr val="FF0000"/>
                </a:solidFill>
                <a:latin typeface="Times New Roman" panose="02020603050405020304" pitchFamily="18" charset="0"/>
                <a:cs typeface="Times New Roman" panose="02020603050405020304" pitchFamily="18" charset="0"/>
              </a:rPr>
              <a:t>1-топ: «Айнымалы»</a:t>
            </a:r>
            <a:br>
              <a:rPr lang="kk-KZ" sz="4800" dirty="0" smtClean="0">
                <a:solidFill>
                  <a:srgbClr val="FF0000"/>
                </a:solidFill>
                <a:latin typeface="Times New Roman" panose="02020603050405020304" pitchFamily="18" charset="0"/>
                <a:cs typeface="Times New Roman" panose="02020603050405020304" pitchFamily="18" charset="0"/>
              </a:rPr>
            </a:br>
            <a:r>
              <a:rPr lang="kk-KZ" sz="4800" dirty="0" smtClean="0">
                <a:solidFill>
                  <a:srgbClr val="FF0000"/>
                </a:solidFill>
                <a:latin typeface="Times New Roman" panose="02020603050405020304" pitchFamily="18" charset="0"/>
                <a:cs typeface="Times New Roman" panose="02020603050405020304" pitchFamily="18" charset="0"/>
              </a:rPr>
              <a:t>2-топ: «Өрнек»</a:t>
            </a:r>
            <a:r>
              <a:rPr lang="kk-KZ" sz="4800" dirty="0" smtClean="0">
                <a:latin typeface="Times New Roman" panose="02020603050405020304" pitchFamily="18" charset="0"/>
                <a:cs typeface="Times New Roman" panose="02020603050405020304" pitchFamily="18" charset="0"/>
              </a:rPr>
              <a:t> </a:t>
            </a:r>
            <a:endParaRPr lang="ru-RU" sz="4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17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685"/>
                                        </p:tgtEl>
                                        <p:attrNameLst>
                                          <p:attrName>style.visibility</p:attrName>
                                        </p:attrNameLst>
                                      </p:cBhvr>
                                      <p:to>
                                        <p:strVal val="visible"/>
                                      </p:to>
                                    </p:set>
                                    <p:animEffect transition="in" filter="fade">
                                      <p:cBhvr>
                                        <p:cTn id="7" dur="2000"/>
                                        <p:tgtEl>
                                          <p:spTgt spid="71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bg>
      <p:bgPr>
        <a:solidFill>
          <a:srgbClr val="99FF66"/>
        </a:solidFill>
        <a:effectLst/>
      </p:bgPr>
    </p:bg>
    <p:spTree>
      <p:nvGrpSpPr>
        <p:cNvPr id="1" name=""/>
        <p:cNvGrpSpPr/>
        <p:nvPr/>
      </p:nvGrpSpPr>
      <p:grpSpPr>
        <a:xfrm>
          <a:off x="0" y="0"/>
          <a:ext cx="0" cy="0"/>
          <a:chOff x="0" y="0"/>
          <a:chExt cx="0" cy="0"/>
        </a:xfrm>
      </p:grpSpPr>
      <p:sp>
        <p:nvSpPr>
          <p:cNvPr id="5122" name="WordArt 4" descr="Бумажный пакет"/>
          <p:cNvSpPr>
            <a:spLocks noChangeArrowheads="1" noChangeShapeType="1" noTextEdit="1"/>
          </p:cNvSpPr>
          <p:nvPr/>
        </p:nvSpPr>
        <p:spPr bwMode="auto">
          <a:xfrm>
            <a:off x="1187450" y="620713"/>
            <a:ext cx="6769100" cy="792162"/>
          </a:xfrm>
          <a:prstGeom prst="rect">
            <a:avLst/>
          </a:prstGeom>
        </p:spPr>
        <p:txBody>
          <a:bodyPr wrap="none" fromWordArt="1">
            <a:prstTxWarp prst="textPlain">
              <a:avLst>
                <a:gd name="adj" fmla="val 50000"/>
              </a:avLst>
            </a:prstTxWarp>
          </a:bodyPr>
          <a:lstStyle/>
          <a:p>
            <a:pPr algn="ctr"/>
            <a:r>
              <a:rPr lang="kk-KZ" sz="3600" kern="10" dirty="0" smtClean="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Times New Roman"/>
                <a:cs typeface="Times New Roman"/>
              </a:rPr>
              <a:t>Тапсырма:</a:t>
            </a:r>
            <a:endParaRPr lang="ru-RU" sz="3600" kern="10" dirty="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Times New Roman"/>
              <a:cs typeface="Times New Roman"/>
            </a:endParaRPr>
          </a:p>
        </p:txBody>
      </p:sp>
      <p:sp>
        <p:nvSpPr>
          <p:cNvPr id="7" name="TextBox 6"/>
          <p:cNvSpPr txBox="1"/>
          <p:nvPr/>
        </p:nvSpPr>
        <p:spPr>
          <a:xfrm>
            <a:off x="1403648" y="1412875"/>
            <a:ext cx="7128792" cy="3416320"/>
          </a:xfrm>
          <a:prstGeom prst="rect">
            <a:avLst/>
          </a:prstGeom>
          <a:noFill/>
        </p:spPr>
        <p:txBody>
          <a:bodyPr wrap="square" rtlCol="0">
            <a:spAutoFit/>
          </a:bodyPr>
          <a:lstStyle/>
          <a:p>
            <a:r>
              <a:rPr lang="kk-KZ" sz="3600" dirty="0" smtClean="0">
                <a:solidFill>
                  <a:srgbClr val="0000FF"/>
                </a:solidFill>
                <a:latin typeface="Times New Roman" panose="02020603050405020304" pitchFamily="18" charset="0"/>
                <a:cs typeface="Times New Roman" panose="02020603050405020304" pitchFamily="18" charset="0"/>
              </a:rPr>
              <a:t>Герон формуласын қолданып, берілген қабырғалары бойынша үшбұрыштың ауданын есептейтін алгортим құрыңдар және компьютерде паскаль программасына салыңдар. </a:t>
            </a:r>
            <a:endParaRPr lang="ru-RU" sz="36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60002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AutoShape 4"/>
          <p:cNvSpPr>
            <a:spLocks noChangeArrowheads="1"/>
          </p:cNvSpPr>
          <p:nvPr/>
        </p:nvSpPr>
        <p:spPr bwMode="auto">
          <a:xfrm>
            <a:off x="250825" y="692150"/>
            <a:ext cx="2736850" cy="2447925"/>
          </a:xfrm>
          <a:prstGeom prst="smileyFace">
            <a:avLst>
              <a:gd name="adj" fmla="val 4653"/>
            </a:avLst>
          </a:prstGeom>
          <a:solidFill>
            <a:srgbClr val="99FF66"/>
          </a:solidFill>
          <a:ln w="25400">
            <a:solidFill>
              <a:schemeClr val="tx1"/>
            </a:solidFill>
            <a:round/>
            <a:headEnd/>
            <a:tailEnd/>
          </a:ln>
        </p:spPr>
        <p:txBody>
          <a:bodyPr wrap="none" anchor="ctr"/>
          <a:lstStyle/>
          <a:p>
            <a:pPr algn="ctr" defTabSz="771525"/>
            <a:endParaRPr lang="ru-RU"/>
          </a:p>
        </p:txBody>
      </p:sp>
      <p:sp>
        <p:nvSpPr>
          <p:cNvPr id="6147" name="AutoShape 44"/>
          <p:cNvSpPr>
            <a:spLocks noChangeArrowheads="1"/>
          </p:cNvSpPr>
          <p:nvPr/>
        </p:nvSpPr>
        <p:spPr bwMode="auto">
          <a:xfrm rot="-5400000">
            <a:off x="1152525" y="1160463"/>
            <a:ext cx="863600" cy="2374900"/>
          </a:xfrm>
          <a:prstGeom prst="moon">
            <a:avLst>
              <a:gd name="adj" fmla="val 24079"/>
            </a:avLst>
          </a:prstGeom>
          <a:solidFill>
            <a:srgbClr val="FF0066"/>
          </a:solidFill>
          <a:ln w="9525">
            <a:solidFill>
              <a:schemeClr val="tx1"/>
            </a:solidFill>
            <a:miter lim="800000"/>
            <a:headEnd/>
            <a:tailEnd/>
          </a:ln>
        </p:spPr>
        <p:txBody>
          <a:bodyPr wrap="none" anchor="ctr"/>
          <a:lstStyle/>
          <a:p>
            <a:endParaRPr lang="ru-RU"/>
          </a:p>
        </p:txBody>
      </p:sp>
      <p:sp>
        <p:nvSpPr>
          <p:cNvPr id="6148" name="Oval 48"/>
          <p:cNvSpPr>
            <a:spLocks noChangeArrowheads="1"/>
          </p:cNvSpPr>
          <p:nvPr/>
        </p:nvSpPr>
        <p:spPr bwMode="auto">
          <a:xfrm>
            <a:off x="3203575" y="765175"/>
            <a:ext cx="2736850" cy="2447925"/>
          </a:xfrm>
          <a:prstGeom prst="ellipse">
            <a:avLst/>
          </a:prstGeom>
          <a:solidFill>
            <a:srgbClr val="FF0000"/>
          </a:solidFill>
          <a:ln w="25400">
            <a:solidFill>
              <a:schemeClr val="tx1"/>
            </a:solidFill>
            <a:round/>
            <a:headEnd/>
            <a:tailEnd/>
          </a:ln>
        </p:spPr>
        <p:txBody>
          <a:bodyPr wrap="none" anchor="ctr"/>
          <a:lstStyle/>
          <a:p>
            <a:endParaRPr lang="ru-RU"/>
          </a:p>
        </p:txBody>
      </p:sp>
      <p:sp>
        <p:nvSpPr>
          <p:cNvPr id="6149" name="Oval 49"/>
          <p:cNvSpPr>
            <a:spLocks noChangeArrowheads="1"/>
          </p:cNvSpPr>
          <p:nvPr/>
        </p:nvSpPr>
        <p:spPr bwMode="auto">
          <a:xfrm>
            <a:off x="3924300" y="1412875"/>
            <a:ext cx="303213" cy="230188"/>
          </a:xfrm>
          <a:prstGeom prst="ellipse">
            <a:avLst/>
          </a:prstGeom>
          <a:solidFill>
            <a:srgbClr val="CCCC00"/>
          </a:solidFill>
          <a:ln w="25400">
            <a:solidFill>
              <a:schemeClr val="tx1"/>
            </a:solidFill>
            <a:round/>
            <a:headEnd/>
            <a:tailEnd/>
          </a:ln>
        </p:spPr>
        <p:txBody>
          <a:bodyPr wrap="none" anchor="ctr"/>
          <a:lstStyle/>
          <a:p>
            <a:endParaRPr lang="ru-RU"/>
          </a:p>
        </p:txBody>
      </p:sp>
      <p:sp>
        <p:nvSpPr>
          <p:cNvPr id="6150" name="Oval 50"/>
          <p:cNvSpPr>
            <a:spLocks noChangeArrowheads="1"/>
          </p:cNvSpPr>
          <p:nvPr/>
        </p:nvSpPr>
        <p:spPr bwMode="auto">
          <a:xfrm>
            <a:off x="4859338" y="1412875"/>
            <a:ext cx="303212" cy="230188"/>
          </a:xfrm>
          <a:prstGeom prst="ellipse">
            <a:avLst/>
          </a:prstGeom>
          <a:solidFill>
            <a:srgbClr val="CCCC00"/>
          </a:solidFill>
          <a:ln w="25400">
            <a:solidFill>
              <a:schemeClr val="tx1"/>
            </a:solidFill>
            <a:round/>
            <a:headEnd/>
            <a:tailEnd/>
          </a:ln>
        </p:spPr>
        <p:txBody>
          <a:bodyPr wrap="none" anchor="ctr"/>
          <a:lstStyle/>
          <a:p>
            <a:endParaRPr lang="ru-RU"/>
          </a:p>
        </p:txBody>
      </p:sp>
      <p:sp>
        <p:nvSpPr>
          <p:cNvPr id="6151" name="Rectangle 51"/>
          <p:cNvSpPr>
            <a:spLocks noChangeArrowheads="1"/>
          </p:cNvSpPr>
          <p:nvPr/>
        </p:nvSpPr>
        <p:spPr bwMode="auto">
          <a:xfrm>
            <a:off x="3563938" y="2420938"/>
            <a:ext cx="1944687" cy="144462"/>
          </a:xfrm>
          <a:prstGeom prst="rect">
            <a:avLst/>
          </a:prstGeom>
          <a:solidFill>
            <a:srgbClr val="FF0066"/>
          </a:solidFill>
          <a:ln w="9525">
            <a:solidFill>
              <a:schemeClr val="tx1"/>
            </a:solidFill>
            <a:miter lim="800000"/>
            <a:headEnd/>
            <a:tailEnd/>
          </a:ln>
        </p:spPr>
        <p:txBody>
          <a:bodyPr wrap="none" anchor="ctr"/>
          <a:lstStyle/>
          <a:p>
            <a:endParaRPr lang="ru-RU"/>
          </a:p>
        </p:txBody>
      </p:sp>
      <p:sp>
        <p:nvSpPr>
          <p:cNvPr id="6152" name="AutoShape 52"/>
          <p:cNvSpPr>
            <a:spLocks noChangeArrowheads="1"/>
          </p:cNvSpPr>
          <p:nvPr/>
        </p:nvSpPr>
        <p:spPr bwMode="auto">
          <a:xfrm>
            <a:off x="1258888" y="3284538"/>
            <a:ext cx="504825" cy="1439862"/>
          </a:xfrm>
          <a:prstGeom prst="downArrow">
            <a:avLst>
              <a:gd name="adj1" fmla="val 50000"/>
              <a:gd name="adj2" fmla="val 71305"/>
            </a:avLst>
          </a:prstGeom>
          <a:solidFill>
            <a:srgbClr val="0000FF"/>
          </a:solidFill>
          <a:ln w="9525">
            <a:solidFill>
              <a:schemeClr val="tx1"/>
            </a:solidFill>
            <a:miter lim="800000"/>
            <a:headEnd/>
            <a:tailEnd/>
          </a:ln>
        </p:spPr>
        <p:txBody>
          <a:bodyPr wrap="none" anchor="ctr"/>
          <a:lstStyle/>
          <a:p>
            <a:endParaRPr lang="ru-RU"/>
          </a:p>
        </p:txBody>
      </p:sp>
      <p:sp>
        <p:nvSpPr>
          <p:cNvPr id="6153" name="AutoShape 53"/>
          <p:cNvSpPr>
            <a:spLocks noChangeArrowheads="1"/>
          </p:cNvSpPr>
          <p:nvPr/>
        </p:nvSpPr>
        <p:spPr bwMode="auto">
          <a:xfrm>
            <a:off x="4427538" y="3284538"/>
            <a:ext cx="504825" cy="1439862"/>
          </a:xfrm>
          <a:prstGeom prst="downArrow">
            <a:avLst>
              <a:gd name="adj1" fmla="val 50000"/>
              <a:gd name="adj2" fmla="val 71305"/>
            </a:avLst>
          </a:prstGeom>
          <a:solidFill>
            <a:srgbClr val="0000FF"/>
          </a:solidFill>
          <a:ln w="9525">
            <a:solidFill>
              <a:schemeClr val="tx1"/>
            </a:solidFill>
            <a:miter lim="800000"/>
            <a:headEnd/>
            <a:tailEnd/>
          </a:ln>
        </p:spPr>
        <p:txBody>
          <a:bodyPr wrap="none" anchor="ctr"/>
          <a:lstStyle/>
          <a:p>
            <a:endParaRPr lang="ru-RU"/>
          </a:p>
        </p:txBody>
      </p:sp>
      <p:sp>
        <p:nvSpPr>
          <p:cNvPr id="6154" name="AutoShape 54"/>
          <p:cNvSpPr>
            <a:spLocks noChangeArrowheads="1"/>
          </p:cNvSpPr>
          <p:nvPr/>
        </p:nvSpPr>
        <p:spPr bwMode="auto">
          <a:xfrm>
            <a:off x="7308850" y="3357563"/>
            <a:ext cx="504825" cy="1439862"/>
          </a:xfrm>
          <a:prstGeom prst="downArrow">
            <a:avLst>
              <a:gd name="adj1" fmla="val 50000"/>
              <a:gd name="adj2" fmla="val 71305"/>
            </a:avLst>
          </a:prstGeom>
          <a:solidFill>
            <a:srgbClr val="0000FF"/>
          </a:solidFill>
          <a:ln w="9525">
            <a:solidFill>
              <a:schemeClr val="tx1"/>
            </a:solidFill>
            <a:miter lim="800000"/>
            <a:headEnd/>
            <a:tailEnd/>
          </a:ln>
        </p:spPr>
        <p:txBody>
          <a:bodyPr wrap="none" anchor="ctr"/>
          <a:lstStyle/>
          <a:p>
            <a:endParaRPr lang="ru-RU"/>
          </a:p>
        </p:txBody>
      </p:sp>
      <p:sp>
        <p:nvSpPr>
          <p:cNvPr id="6155" name="WordArt 56"/>
          <p:cNvSpPr>
            <a:spLocks noChangeArrowheads="1" noChangeShapeType="1" noTextEdit="1"/>
          </p:cNvSpPr>
          <p:nvPr/>
        </p:nvSpPr>
        <p:spPr bwMode="auto">
          <a:xfrm>
            <a:off x="827088" y="4868863"/>
            <a:ext cx="1008062" cy="1295400"/>
          </a:xfrm>
          <a:prstGeom prst="rect">
            <a:avLst/>
          </a:prstGeom>
        </p:spPr>
        <p:txBody>
          <a:bodyPr wrap="none" fromWordArt="1">
            <a:prstTxWarp prst="textPlain">
              <a:avLst>
                <a:gd name="adj" fmla="val 50000"/>
              </a:avLst>
            </a:prstTxWarp>
          </a:bodyPr>
          <a:lstStyle/>
          <a:p>
            <a:pPr algn="ctr"/>
            <a:r>
              <a:rPr lang="kk-KZ" sz="3600" i="1" kern="10" dirty="0" smtClean="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rPr>
              <a:t>Өте</a:t>
            </a:r>
          </a:p>
          <a:p>
            <a:pPr algn="ctr"/>
            <a:r>
              <a:rPr lang="kk-KZ" sz="3600" i="1" kern="10" dirty="0" smtClean="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rPr>
              <a:t> жақсы</a:t>
            </a:r>
            <a:endParaRPr lang="ru-RU" sz="3600" i="1" kern="10" dirty="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endParaRPr>
          </a:p>
        </p:txBody>
      </p:sp>
      <p:sp>
        <p:nvSpPr>
          <p:cNvPr id="6156" name="WordArt 57"/>
          <p:cNvSpPr>
            <a:spLocks noChangeArrowheads="1" noChangeShapeType="1" noTextEdit="1"/>
          </p:cNvSpPr>
          <p:nvPr/>
        </p:nvSpPr>
        <p:spPr bwMode="auto">
          <a:xfrm>
            <a:off x="3563938" y="4868863"/>
            <a:ext cx="1800150" cy="1295400"/>
          </a:xfrm>
          <a:prstGeom prst="rect">
            <a:avLst/>
          </a:prstGeom>
        </p:spPr>
        <p:txBody>
          <a:bodyPr wrap="none" fromWordArt="1">
            <a:prstTxWarp prst="textPlain">
              <a:avLst>
                <a:gd name="adj" fmla="val 50000"/>
              </a:avLst>
            </a:prstTxWarp>
          </a:bodyPr>
          <a:lstStyle/>
          <a:p>
            <a:pPr algn="ctr"/>
            <a:r>
              <a:rPr lang="kk-KZ" sz="3600" i="1" kern="10" dirty="0" smtClean="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rPr>
              <a:t>Орташа</a:t>
            </a:r>
            <a:endParaRPr lang="ru-RU" sz="3600" i="1" kern="10" dirty="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endParaRPr>
          </a:p>
        </p:txBody>
      </p:sp>
      <p:sp>
        <p:nvSpPr>
          <p:cNvPr id="6157" name="WordArt 58"/>
          <p:cNvSpPr>
            <a:spLocks noChangeArrowheads="1" noChangeShapeType="1" noTextEdit="1"/>
          </p:cNvSpPr>
          <p:nvPr/>
        </p:nvSpPr>
        <p:spPr bwMode="auto">
          <a:xfrm>
            <a:off x="6791325" y="4870450"/>
            <a:ext cx="1382713" cy="1295400"/>
          </a:xfrm>
          <a:prstGeom prst="rect">
            <a:avLst/>
          </a:prstGeom>
        </p:spPr>
        <p:txBody>
          <a:bodyPr wrap="none" fromWordArt="1">
            <a:prstTxWarp prst="textPlain">
              <a:avLst>
                <a:gd name="adj" fmla="val 50000"/>
              </a:avLst>
            </a:prstTxWarp>
          </a:bodyPr>
          <a:lstStyle/>
          <a:p>
            <a:pPr algn="ctr"/>
            <a:r>
              <a:rPr lang="kk-KZ" sz="3600" i="1" kern="10" dirty="0" smtClean="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rPr>
              <a:t>Көңілсіз</a:t>
            </a:r>
            <a:endParaRPr lang="ru-RU" sz="3600" i="1" kern="10" dirty="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endParaRPr>
          </a:p>
        </p:txBody>
      </p:sp>
      <p:sp>
        <p:nvSpPr>
          <p:cNvPr id="6158" name="Oval 63"/>
          <p:cNvSpPr>
            <a:spLocks noChangeArrowheads="1"/>
          </p:cNvSpPr>
          <p:nvPr/>
        </p:nvSpPr>
        <p:spPr bwMode="auto">
          <a:xfrm>
            <a:off x="6084888" y="765175"/>
            <a:ext cx="2881312" cy="2447925"/>
          </a:xfrm>
          <a:prstGeom prst="ellipse">
            <a:avLst/>
          </a:prstGeom>
          <a:solidFill>
            <a:srgbClr val="FFFF00"/>
          </a:solidFill>
          <a:ln w="25400">
            <a:solidFill>
              <a:schemeClr val="tx1"/>
            </a:solidFill>
            <a:round/>
            <a:headEnd/>
            <a:tailEnd/>
          </a:ln>
        </p:spPr>
        <p:txBody>
          <a:bodyPr wrap="none" anchor="ctr"/>
          <a:lstStyle/>
          <a:p>
            <a:endParaRPr lang="ru-RU"/>
          </a:p>
        </p:txBody>
      </p:sp>
      <p:sp>
        <p:nvSpPr>
          <p:cNvPr id="6159" name="Oval 64"/>
          <p:cNvSpPr>
            <a:spLocks noChangeArrowheads="1"/>
          </p:cNvSpPr>
          <p:nvPr/>
        </p:nvSpPr>
        <p:spPr bwMode="auto">
          <a:xfrm>
            <a:off x="6791325" y="1412875"/>
            <a:ext cx="303213" cy="222250"/>
          </a:xfrm>
          <a:prstGeom prst="ellipse">
            <a:avLst/>
          </a:prstGeom>
          <a:solidFill>
            <a:srgbClr val="CCCC00"/>
          </a:solidFill>
          <a:ln w="25400">
            <a:solidFill>
              <a:schemeClr val="tx1"/>
            </a:solidFill>
            <a:round/>
            <a:headEnd/>
            <a:tailEnd/>
          </a:ln>
        </p:spPr>
        <p:txBody>
          <a:bodyPr wrap="none" anchor="ctr"/>
          <a:lstStyle/>
          <a:p>
            <a:endParaRPr lang="ru-RU"/>
          </a:p>
        </p:txBody>
      </p:sp>
      <p:sp>
        <p:nvSpPr>
          <p:cNvPr id="6160" name="Oval 65"/>
          <p:cNvSpPr>
            <a:spLocks noChangeArrowheads="1"/>
          </p:cNvSpPr>
          <p:nvPr/>
        </p:nvSpPr>
        <p:spPr bwMode="auto">
          <a:xfrm>
            <a:off x="7870825" y="1412875"/>
            <a:ext cx="303213" cy="222250"/>
          </a:xfrm>
          <a:prstGeom prst="ellipse">
            <a:avLst/>
          </a:prstGeom>
          <a:solidFill>
            <a:srgbClr val="CCCC00"/>
          </a:solidFill>
          <a:ln w="25400">
            <a:solidFill>
              <a:schemeClr val="tx1"/>
            </a:solidFill>
            <a:round/>
            <a:headEnd/>
            <a:tailEnd/>
          </a:ln>
        </p:spPr>
        <p:txBody>
          <a:bodyPr wrap="none" anchor="ctr"/>
          <a:lstStyle/>
          <a:p>
            <a:endParaRPr lang="ru-RU"/>
          </a:p>
        </p:txBody>
      </p:sp>
      <p:sp>
        <p:nvSpPr>
          <p:cNvPr id="6161" name="AutoShape 66"/>
          <p:cNvSpPr>
            <a:spLocks noChangeArrowheads="1"/>
          </p:cNvSpPr>
          <p:nvPr/>
        </p:nvSpPr>
        <p:spPr bwMode="auto">
          <a:xfrm rot="5400000">
            <a:off x="7208044" y="1442244"/>
            <a:ext cx="647700" cy="2030412"/>
          </a:xfrm>
          <a:prstGeom prst="moon">
            <a:avLst>
              <a:gd name="adj" fmla="val 32843"/>
            </a:avLst>
          </a:prstGeom>
          <a:solidFill>
            <a:srgbClr val="FF0066"/>
          </a:solidFill>
          <a:ln w="9525">
            <a:solidFill>
              <a:schemeClr val="tx1"/>
            </a:solidFill>
            <a:miter lim="800000"/>
            <a:headEnd/>
            <a:tailEnd/>
          </a:ln>
        </p:spPr>
        <p:txBody>
          <a:bodyPr wrap="none" anchor="ctr"/>
          <a:lstStyle/>
          <a:p>
            <a:endParaRPr lang="ru-RU"/>
          </a:p>
        </p:txBody>
      </p:sp>
    </p:spTree>
    <p:extLst>
      <p:ext uri="{BB962C8B-B14F-4D97-AF65-F5344CB8AC3E}">
        <p14:creationId xmlns:p14="http://schemas.microsoft.com/office/powerpoint/2010/main" val="1840530324"/>
      </p:ext>
    </p:extLst>
  </p:cSld>
  <p:clrMapOvr>
    <a:masterClrMapping/>
  </p:clrMapOvr>
  <p:transition>
    <p:comb/>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0"/>
            <a:ext cx="9267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8"/>
          <p:cNvSpPr>
            <a:spLocks noChangeArrowheads="1"/>
          </p:cNvSpPr>
          <p:nvPr/>
        </p:nvSpPr>
        <p:spPr bwMode="auto">
          <a:xfrm>
            <a:off x="1835150" y="1196975"/>
            <a:ext cx="215900" cy="1943100"/>
          </a:xfrm>
          <a:prstGeom prst="rect">
            <a:avLst/>
          </a:prstGeom>
          <a:solidFill>
            <a:srgbClr val="FFFF99"/>
          </a:solidFill>
          <a:ln w="381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7412" name="Rectangle 4" descr="Горизонтальный кирпич"/>
          <p:cNvSpPr>
            <a:spLocks noChangeArrowheads="1"/>
          </p:cNvSpPr>
          <p:nvPr/>
        </p:nvSpPr>
        <p:spPr bwMode="auto">
          <a:xfrm>
            <a:off x="1189038" y="3213100"/>
            <a:ext cx="6696075" cy="3671888"/>
          </a:xfrm>
          <a:prstGeom prst="rect">
            <a:avLst/>
          </a:prstGeom>
          <a:pattFill prst="horzBrick">
            <a:fgClr>
              <a:srgbClr val="FFFF99"/>
            </a:fgClr>
            <a:bgClr>
              <a:srgbClr val="767647"/>
            </a:bgClr>
          </a:pattFill>
          <a:ln w="571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7413" name="AutoShape 5">
            <a:hlinkClick r:id="" action="ppaction://noaction"/>
          </p:cNvPr>
          <p:cNvSpPr>
            <a:spLocks noChangeArrowheads="1"/>
          </p:cNvSpPr>
          <p:nvPr/>
        </p:nvSpPr>
        <p:spPr bwMode="auto">
          <a:xfrm>
            <a:off x="539750" y="1123950"/>
            <a:ext cx="8064500" cy="2519363"/>
          </a:xfrm>
          <a:prstGeom prst="triangle">
            <a:avLst>
              <a:gd name="adj" fmla="val 50000"/>
            </a:avLst>
          </a:prstGeom>
          <a:solidFill>
            <a:srgbClr val="FFFF99"/>
          </a:solidFill>
          <a:ln w="381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kk-KZ" sz="3200" b="1">
                <a:solidFill>
                  <a:srgbClr val="0000FF"/>
                </a:solidFill>
                <a:latin typeface="Times New Roman" pitchFamily="18" charset="0"/>
              </a:rPr>
              <a:t>Үйге тапсырма</a:t>
            </a:r>
            <a:endParaRPr lang="ru-RU" sz="3200" b="1">
              <a:solidFill>
                <a:srgbClr val="0000FF"/>
              </a:solidFill>
              <a:latin typeface="Times New Roman" pitchFamily="18" charset="0"/>
            </a:endParaRPr>
          </a:p>
        </p:txBody>
      </p:sp>
      <p:sp>
        <p:nvSpPr>
          <p:cNvPr id="17414" name="Rectangle 6">
            <a:hlinkClick r:id="rId3" action="ppaction://hlinkpres?slideindex=12&amp;slidetitle=Слайд 12"/>
          </p:cNvPr>
          <p:cNvSpPr>
            <a:spLocks noChangeArrowheads="1"/>
          </p:cNvSpPr>
          <p:nvPr/>
        </p:nvSpPr>
        <p:spPr bwMode="auto">
          <a:xfrm>
            <a:off x="5148263" y="4191000"/>
            <a:ext cx="1698625" cy="2014538"/>
          </a:xfrm>
          <a:prstGeom prst="rect">
            <a:avLst/>
          </a:prstGeom>
          <a:solidFill>
            <a:srgbClr val="FFFF99"/>
          </a:solidFill>
          <a:ln w="381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7415" name="AutoShape 11">
            <a:hlinkClick r:id="rId4" action="ppaction://hlinkpres?slideindex=5&amp;slidetitle=Слайд 5"/>
          </p:cNvPr>
          <p:cNvSpPr>
            <a:spLocks noChangeArrowheads="1"/>
          </p:cNvSpPr>
          <p:nvPr/>
        </p:nvSpPr>
        <p:spPr bwMode="auto">
          <a:xfrm>
            <a:off x="1908175" y="620713"/>
            <a:ext cx="5184775" cy="1052512"/>
          </a:xfrm>
          <a:prstGeom prst="cloudCallout">
            <a:avLst>
              <a:gd name="adj1" fmla="val -47273"/>
              <a:gd name="adj2" fmla="val 829"/>
            </a:avLst>
          </a:prstGeom>
          <a:solidFill>
            <a:srgbClr val="FFFF99"/>
          </a:solidFill>
          <a:ln w="381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ru-RU" sz="2800" b="1">
              <a:solidFill>
                <a:srgbClr val="0000FF"/>
              </a:solidFill>
              <a:latin typeface="Times New Roman" pitchFamily="18" charset="0"/>
            </a:endParaRPr>
          </a:p>
        </p:txBody>
      </p:sp>
      <p:sp>
        <p:nvSpPr>
          <p:cNvPr id="17416" name="AutoShape 12">
            <a:hlinkClick r:id="" action="ppaction://noaction"/>
          </p:cNvPr>
          <p:cNvSpPr>
            <a:spLocks noChangeArrowheads="1"/>
          </p:cNvSpPr>
          <p:nvPr/>
        </p:nvSpPr>
        <p:spPr bwMode="auto">
          <a:xfrm>
            <a:off x="1812925" y="4244975"/>
            <a:ext cx="2305050" cy="1655763"/>
          </a:xfrm>
          <a:prstGeom prst="bevel">
            <a:avLst>
              <a:gd name="adj" fmla="val 12500"/>
            </a:avLst>
          </a:prstGeom>
          <a:solidFill>
            <a:srgbClr val="FFFF99"/>
          </a:solidFill>
          <a:ln w="381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kk-KZ" b="1" dirty="0">
              <a:solidFill>
                <a:srgbClr val="0066FF"/>
              </a:solidFill>
              <a:latin typeface="Times New Roman" pitchFamily="18" charset="0"/>
            </a:endParaRPr>
          </a:p>
        </p:txBody>
      </p:sp>
      <p:sp>
        <p:nvSpPr>
          <p:cNvPr id="17417" name="Text Box 15"/>
          <p:cNvSpPr txBox="1">
            <a:spLocks noChangeArrowheads="1"/>
          </p:cNvSpPr>
          <p:nvPr/>
        </p:nvSpPr>
        <p:spPr bwMode="auto">
          <a:xfrm>
            <a:off x="5199063" y="4391025"/>
            <a:ext cx="165735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kk-KZ" b="1" dirty="0">
                <a:solidFill>
                  <a:srgbClr val="0066FF"/>
                </a:solidFill>
                <a:latin typeface="Times New Roman" pitchFamily="18" charset="0"/>
                <a:cs typeface="Times New Roman" pitchFamily="18" charset="0"/>
              </a:rPr>
              <a:t> </a:t>
            </a:r>
            <a:r>
              <a:rPr lang="kk-KZ" b="1" dirty="0" smtClean="0">
                <a:solidFill>
                  <a:srgbClr val="0066FF"/>
                </a:solidFill>
                <a:latin typeface="Times New Roman" pitchFamily="18" charset="0"/>
                <a:cs typeface="Times New Roman" pitchFamily="18" charset="0"/>
              </a:rPr>
              <a:t>№ 9 Практикалық жұмыс дәптерге жазып келу.</a:t>
            </a:r>
            <a:endParaRPr lang="ru-RU" b="1" dirty="0">
              <a:solidFill>
                <a:srgbClr val="0066FF"/>
              </a:solidFill>
              <a:latin typeface="Times New Roman" pitchFamily="18" charset="0"/>
              <a:cs typeface="Times New Roman" pitchFamily="18" charset="0"/>
            </a:endParaRPr>
          </a:p>
        </p:txBody>
      </p:sp>
      <p:sp>
        <p:nvSpPr>
          <p:cNvPr id="2" name="TextBox 1"/>
          <p:cNvSpPr txBox="1"/>
          <p:nvPr/>
        </p:nvSpPr>
        <p:spPr>
          <a:xfrm>
            <a:off x="2051050" y="4653136"/>
            <a:ext cx="1728862" cy="1015663"/>
          </a:xfrm>
          <a:prstGeom prst="rect">
            <a:avLst/>
          </a:prstGeom>
          <a:noFill/>
        </p:spPr>
        <p:txBody>
          <a:bodyPr wrap="square" rtlCol="0">
            <a:spAutoFit/>
          </a:bodyPr>
          <a:lstStyle/>
          <a:p>
            <a:r>
              <a:rPr lang="kk-KZ" dirty="0" smtClean="0"/>
              <a:t>§4 тақырып. 31-38 бет оқу.6-7 кестені сызу, жаттау.</a:t>
            </a:r>
            <a:endParaRPr lang="ru-RU" dirty="0"/>
          </a:p>
        </p:txBody>
      </p:sp>
    </p:spTree>
    <p:extLst>
      <p:ext uri="{BB962C8B-B14F-4D97-AF65-F5344CB8AC3E}">
        <p14:creationId xmlns:p14="http://schemas.microsoft.com/office/powerpoint/2010/main" val="32926950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66FF33"/>
            </a:gs>
            <a:gs pos="100000">
              <a:srgbClr val="FFFF00"/>
            </a:gs>
          </a:gsLst>
          <a:lin ang="18900000" scaled="1"/>
        </a:gradFill>
        <a:effectLst/>
      </p:bgPr>
    </p:bg>
    <p:spTree>
      <p:nvGrpSpPr>
        <p:cNvPr id="1" name=""/>
        <p:cNvGrpSpPr/>
        <p:nvPr/>
      </p:nvGrpSpPr>
      <p:grpSpPr>
        <a:xfrm>
          <a:off x="0" y="0"/>
          <a:ext cx="0" cy="0"/>
          <a:chOff x="0" y="0"/>
          <a:chExt cx="0" cy="0"/>
        </a:xfrm>
      </p:grpSpPr>
      <p:pic>
        <p:nvPicPr>
          <p:cNvPr id="47106" name="Picture 4" descr="AG00319_"/>
          <p:cNvPicPr>
            <a:picLocks noChangeAspect="1" noChangeArrowheads="1" noCrop="1"/>
          </p:cNvPicPr>
          <p:nvPr/>
        </p:nvPicPr>
        <p:blipFill>
          <a:blip r:embed="rId2" cstate="screen"/>
          <a:srcRect/>
          <a:stretch>
            <a:fillRect/>
          </a:stretch>
        </p:blipFill>
        <p:spPr bwMode="auto">
          <a:xfrm>
            <a:off x="1619250" y="271463"/>
            <a:ext cx="5759450" cy="3590925"/>
          </a:xfrm>
          <a:prstGeom prst="rect">
            <a:avLst/>
          </a:prstGeom>
          <a:noFill/>
          <a:ln w="9525">
            <a:noFill/>
            <a:miter lim="800000"/>
            <a:headEnd/>
            <a:tailEnd/>
          </a:ln>
        </p:spPr>
      </p:pic>
      <p:pic>
        <p:nvPicPr>
          <p:cNvPr id="47107" name="Picture 13" descr="MySpace and Orkut Rose Glitter Graphic - 4"/>
          <p:cNvPicPr>
            <a:picLocks noChangeAspect="1" noChangeArrowheads="1"/>
          </p:cNvPicPr>
          <p:nvPr/>
        </p:nvPicPr>
        <p:blipFill>
          <a:blip r:embed="rId3" cstate="screen"/>
          <a:srcRect/>
          <a:stretch>
            <a:fillRect/>
          </a:stretch>
        </p:blipFill>
        <p:spPr bwMode="auto">
          <a:xfrm>
            <a:off x="3492500" y="4884738"/>
            <a:ext cx="2555875" cy="1973262"/>
          </a:xfrm>
          <a:prstGeom prst="rect">
            <a:avLst/>
          </a:prstGeom>
          <a:noFill/>
          <a:ln w="9525">
            <a:noFill/>
            <a:miter lim="800000"/>
            <a:headEnd/>
            <a:tailEnd/>
          </a:ln>
        </p:spPr>
      </p:pic>
      <p:pic>
        <p:nvPicPr>
          <p:cNvPr id="47108" name="Picture 6" descr="butterfly_0011">
            <a:hlinkClick r:id="rId4" tooltip="блестящие картинки GIF. Тема: бабочки."/>
          </p:cNvPr>
          <p:cNvPicPr>
            <a:picLocks noChangeAspect="1" noChangeArrowheads="1" noCrop="1"/>
          </p:cNvPicPr>
          <p:nvPr/>
        </p:nvPicPr>
        <p:blipFill>
          <a:blip r:embed="rId5" cstate="screen"/>
          <a:srcRect/>
          <a:stretch>
            <a:fillRect/>
          </a:stretch>
        </p:blipFill>
        <p:spPr bwMode="auto">
          <a:xfrm>
            <a:off x="827088" y="287338"/>
            <a:ext cx="1798637" cy="1584325"/>
          </a:xfrm>
          <a:prstGeom prst="rect">
            <a:avLst/>
          </a:prstGeom>
          <a:noFill/>
          <a:ln w="9525">
            <a:noFill/>
            <a:miter lim="800000"/>
            <a:headEnd/>
            <a:tailEnd/>
          </a:ln>
        </p:spPr>
      </p:pic>
      <p:pic>
        <p:nvPicPr>
          <p:cNvPr id="47109" name="Picture 7" descr="butterfly_0011">
            <a:hlinkClick r:id="rId4" tooltip="блестящие картинки GIF. Тема: бабочки."/>
          </p:cNvPr>
          <p:cNvPicPr>
            <a:picLocks noChangeAspect="1" noChangeArrowheads="1" noCrop="1"/>
          </p:cNvPicPr>
          <p:nvPr/>
        </p:nvPicPr>
        <p:blipFill>
          <a:blip r:embed="rId5" cstate="screen"/>
          <a:srcRect/>
          <a:stretch>
            <a:fillRect/>
          </a:stretch>
        </p:blipFill>
        <p:spPr bwMode="auto">
          <a:xfrm>
            <a:off x="7164388" y="1871663"/>
            <a:ext cx="1798637" cy="1584325"/>
          </a:xfrm>
          <a:prstGeom prst="rect">
            <a:avLst/>
          </a:prstGeom>
          <a:noFill/>
          <a:ln w="9525">
            <a:noFill/>
            <a:miter lim="800000"/>
            <a:headEnd/>
            <a:tailEnd/>
          </a:ln>
        </p:spPr>
      </p:pic>
      <p:pic>
        <p:nvPicPr>
          <p:cNvPr id="47110" name="Picture 8" descr="butterfly_0011">
            <a:hlinkClick r:id="rId4" tooltip="блестящие картинки GIF. Тема: бабочки."/>
          </p:cNvPr>
          <p:cNvPicPr>
            <a:picLocks noChangeAspect="1" noChangeArrowheads="1" noCrop="1"/>
          </p:cNvPicPr>
          <p:nvPr/>
        </p:nvPicPr>
        <p:blipFill>
          <a:blip r:embed="rId5" cstate="screen"/>
          <a:srcRect/>
          <a:stretch>
            <a:fillRect/>
          </a:stretch>
        </p:blipFill>
        <p:spPr bwMode="auto">
          <a:xfrm>
            <a:off x="250825" y="2303463"/>
            <a:ext cx="1798638" cy="1584325"/>
          </a:xfrm>
          <a:prstGeom prst="rect">
            <a:avLst/>
          </a:prstGeom>
          <a:noFill/>
          <a:ln w="9525">
            <a:noFill/>
            <a:miter lim="800000"/>
            <a:headEnd/>
            <a:tailEnd/>
          </a:ln>
        </p:spPr>
      </p:pic>
      <p:pic>
        <p:nvPicPr>
          <p:cNvPr id="47111" name="Picture 9" descr="butterfly_0011">
            <a:hlinkClick r:id="rId4" tooltip="блестящие картинки GIF. Тема: бабочки."/>
          </p:cNvPr>
          <p:cNvPicPr>
            <a:picLocks noChangeAspect="1" noChangeArrowheads="1" noCrop="1"/>
          </p:cNvPicPr>
          <p:nvPr/>
        </p:nvPicPr>
        <p:blipFill>
          <a:blip r:embed="rId5" cstate="screen"/>
          <a:srcRect/>
          <a:stretch>
            <a:fillRect/>
          </a:stretch>
        </p:blipFill>
        <p:spPr bwMode="auto">
          <a:xfrm>
            <a:off x="3492500" y="0"/>
            <a:ext cx="1798638" cy="1584325"/>
          </a:xfrm>
          <a:prstGeom prst="rect">
            <a:avLst/>
          </a:prstGeom>
          <a:noFill/>
          <a:ln w="9525">
            <a:noFill/>
            <a:miter lim="800000"/>
            <a:headEnd/>
            <a:tailEnd/>
          </a:ln>
        </p:spPr>
      </p:pic>
      <p:pic>
        <p:nvPicPr>
          <p:cNvPr id="47112" name="Picture 10" descr="butterfly_0011">
            <a:hlinkClick r:id="rId4" tooltip="блестящие картинки GIF. Тема: бабочки."/>
          </p:cNvPr>
          <p:cNvPicPr>
            <a:picLocks noChangeAspect="1" noChangeArrowheads="1" noCrop="1"/>
          </p:cNvPicPr>
          <p:nvPr/>
        </p:nvPicPr>
        <p:blipFill>
          <a:blip r:embed="rId5" cstate="screen"/>
          <a:srcRect/>
          <a:stretch>
            <a:fillRect/>
          </a:stretch>
        </p:blipFill>
        <p:spPr bwMode="auto">
          <a:xfrm>
            <a:off x="6588125" y="0"/>
            <a:ext cx="1798638" cy="1584325"/>
          </a:xfrm>
          <a:prstGeom prst="rect">
            <a:avLst/>
          </a:prstGeom>
          <a:noFill/>
          <a:ln w="9525">
            <a:noFill/>
            <a:miter lim="800000"/>
            <a:headEnd/>
            <a:tailEnd/>
          </a:ln>
        </p:spPr>
      </p:pic>
      <p:pic>
        <p:nvPicPr>
          <p:cNvPr id="47113" name="Picture 11" descr="butterfly_0011">
            <a:hlinkClick r:id="rId4" tooltip="блестящие картинки GIF. Тема: бабочки."/>
          </p:cNvPr>
          <p:cNvPicPr>
            <a:picLocks noChangeAspect="1" noChangeArrowheads="1" noCrop="1"/>
          </p:cNvPicPr>
          <p:nvPr/>
        </p:nvPicPr>
        <p:blipFill>
          <a:blip r:embed="rId5" cstate="screen"/>
          <a:srcRect/>
          <a:stretch>
            <a:fillRect/>
          </a:stretch>
        </p:blipFill>
        <p:spPr bwMode="auto">
          <a:xfrm>
            <a:off x="6948488" y="4679950"/>
            <a:ext cx="1798637" cy="1584325"/>
          </a:xfrm>
          <a:prstGeom prst="rect">
            <a:avLst/>
          </a:prstGeom>
          <a:noFill/>
          <a:ln w="9525">
            <a:noFill/>
            <a:miter lim="800000"/>
            <a:headEnd/>
            <a:tailEnd/>
          </a:ln>
        </p:spPr>
      </p:pic>
      <p:pic>
        <p:nvPicPr>
          <p:cNvPr id="47114" name="Picture 12" descr="butterfly_0011">
            <a:hlinkClick r:id="rId4" tooltip="блестящие картинки GIF. Тема: бабочки."/>
          </p:cNvPr>
          <p:cNvPicPr>
            <a:picLocks noChangeAspect="1" noChangeArrowheads="1" noCrop="1"/>
          </p:cNvPicPr>
          <p:nvPr/>
        </p:nvPicPr>
        <p:blipFill>
          <a:blip r:embed="rId5" cstate="screen"/>
          <a:srcRect/>
          <a:stretch>
            <a:fillRect/>
          </a:stretch>
        </p:blipFill>
        <p:spPr bwMode="auto">
          <a:xfrm>
            <a:off x="323850" y="4221163"/>
            <a:ext cx="1798638" cy="1584325"/>
          </a:xfrm>
          <a:prstGeom prst="rect">
            <a:avLst/>
          </a:prstGeom>
          <a:noFill/>
          <a:ln w="9525">
            <a:noFill/>
            <a:miter lim="800000"/>
            <a:headEnd/>
            <a:tailEnd/>
          </a:ln>
        </p:spPr>
      </p:pic>
      <p:sp>
        <p:nvSpPr>
          <p:cNvPr id="47115" name="WordArt 5"/>
          <p:cNvSpPr>
            <a:spLocks noChangeAspect="1" noChangeArrowheads="1" noChangeShapeType="1" noTextEdit="1"/>
          </p:cNvSpPr>
          <p:nvPr/>
        </p:nvSpPr>
        <p:spPr bwMode="auto">
          <a:xfrm>
            <a:off x="395288" y="2565400"/>
            <a:ext cx="8351837" cy="3959225"/>
          </a:xfrm>
          <a:prstGeom prst="rect">
            <a:avLst/>
          </a:prstGeom>
        </p:spPr>
        <p:txBody>
          <a:bodyPr wrap="none" fromWordArt="1">
            <a:prstTxWarp prst="textWave2">
              <a:avLst>
                <a:gd name="adj1" fmla="val 13005"/>
                <a:gd name="adj2" fmla="val 0"/>
              </a:avLst>
            </a:prstTxWarp>
          </a:bodyPr>
          <a:lstStyle/>
          <a:p>
            <a:pPr algn="ctr"/>
            <a:r>
              <a:rPr lang="ru-RU" sz="3600" b="1" i="1" kern="10" dirty="0" err="1">
                <a:ln w="952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rPr>
              <a:t>Зейін</a:t>
            </a:r>
            <a:r>
              <a:rPr lang="ru-RU" sz="3600" b="1" i="1" kern="10" dirty="0">
                <a:ln w="952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rPr>
              <a:t> </a:t>
            </a:r>
            <a:r>
              <a:rPr lang="ru-RU" sz="3600" b="1" i="1" kern="10" dirty="0" err="1">
                <a:ln w="952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rPr>
              <a:t>қойып</a:t>
            </a:r>
            <a:r>
              <a:rPr lang="ru-RU" sz="3600" b="1" i="1" kern="10" dirty="0">
                <a:ln w="952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rPr>
              <a:t> </a:t>
            </a:r>
          </a:p>
          <a:p>
            <a:pPr algn="ctr"/>
            <a:r>
              <a:rPr lang="ru-RU" sz="3600" b="1" i="1" kern="10" dirty="0" err="1">
                <a:ln w="952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rPr>
              <a:t>тыңдағандарыңызға</a:t>
            </a:r>
            <a:r>
              <a:rPr lang="ru-RU" sz="3600" b="1" i="1" kern="10" dirty="0">
                <a:ln w="952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rPr>
              <a:t> </a:t>
            </a:r>
            <a:r>
              <a:rPr lang="ru-RU" sz="3600" b="1" i="1" kern="10" dirty="0" err="1">
                <a:ln w="952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rPr>
              <a:t>рахмет</a:t>
            </a:r>
            <a:r>
              <a:rPr lang="ru-RU" sz="3600" b="1" i="1" kern="10" dirty="0">
                <a:ln w="952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3074" name="WordArt 4"/>
          <p:cNvSpPr>
            <a:spLocks noChangeArrowheads="1" noChangeShapeType="1" noTextEdit="1"/>
          </p:cNvSpPr>
          <p:nvPr/>
        </p:nvSpPr>
        <p:spPr bwMode="auto">
          <a:xfrm>
            <a:off x="2916238" y="1557338"/>
            <a:ext cx="5686425" cy="1631950"/>
          </a:xfrm>
          <a:prstGeom prst="rect">
            <a:avLst/>
          </a:prstGeom>
        </p:spPr>
        <p:txBody>
          <a:bodyPr wrap="none" fromWordArt="1">
            <a:prstTxWarp prst="textPlain">
              <a:avLst>
                <a:gd name="adj" fmla="val 50000"/>
              </a:avLst>
            </a:prstTxWarp>
          </a:bodyPr>
          <a:lstStyle/>
          <a:p>
            <a:pPr algn="ctr"/>
            <a:r>
              <a:rPr lang="ru-RU" sz="28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rPr>
              <a:t>9</a:t>
            </a:r>
            <a:r>
              <a:rPr lang="ru-RU" sz="28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rPr>
              <a:t> </a:t>
            </a:r>
            <a:r>
              <a:rPr lang="ru-RU" sz="28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rPr>
              <a:t>"б"-</a:t>
            </a:r>
            <a:r>
              <a:rPr lang="ru-RU" sz="2800" b="1" kern="10" dirty="0" err="1">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rPr>
              <a:t>сыныбы</a:t>
            </a:r>
            <a:endParaRPr lang="ru-RU" sz="28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endParaRPr>
          </a:p>
        </p:txBody>
      </p:sp>
      <p:sp>
        <p:nvSpPr>
          <p:cNvPr id="3075" name="WordArt 5"/>
          <p:cNvSpPr>
            <a:spLocks noChangeArrowheads="1" noChangeShapeType="1" noTextEdit="1"/>
          </p:cNvSpPr>
          <p:nvPr/>
        </p:nvSpPr>
        <p:spPr bwMode="auto">
          <a:xfrm>
            <a:off x="1041400" y="260350"/>
            <a:ext cx="7346950" cy="793750"/>
          </a:xfrm>
          <a:prstGeom prst="rect">
            <a:avLst/>
          </a:prstGeom>
        </p:spPr>
        <p:txBody>
          <a:bodyPr wrap="none" fromWordArt="1">
            <a:prstTxWarp prst="textPlain">
              <a:avLst>
                <a:gd name="adj" fmla="val 50000"/>
              </a:avLst>
            </a:prstTxWarp>
          </a:bodyPr>
          <a:lstStyle/>
          <a:p>
            <a:pPr algn="ctr"/>
            <a:r>
              <a:rPr lang="ru-RU" sz="3600" b="1" kern="10">
                <a:ln w="25400">
                  <a:solidFill>
                    <a:srgbClr val="FF0000"/>
                  </a:solidFill>
                  <a:round/>
                  <a:headEnd/>
                  <a:tailEnd/>
                </a:ln>
                <a:gradFill rotWithShape="1">
                  <a:gsLst>
                    <a:gs pos="0">
                      <a:srgbClr val="FFFF00"/>
                    </a:gs>
                    <a:gs pos="50000">
                      <a:srgbClr val="FF66FF"/>
                    </a:gs>
                    <a:gs pos="100000">
                      <a:srgbClr val="FFFF00"/>
                    </a:gs>
                  </a:gsLst>
                  <a:lin ang="18900000" scaled="1"/>
                </a:gradFill>
                <a:effectLst>
                  <a:outerShdw dist="53882" dir="2700000" algn="ctr" rotWithShape="0">
                    <a:srgbClr val="C0C0C0">
                      <a:alpha val="79999"/>
                    </a:srgbClr>
                  </a:outerShdw>
                </a:effectLst>
                <a:latin typeface="Decor6Di"/>
              </a:rPr>
              <a:t>Информатика</a:t>
            </a:r>
          </a:p>
        </p:txBody>
      </p:sp>
      <p:pic>
        <p:nvPicPr>
          <p:cNvPr id="3076" name="Picture 6" descr="BS00554_"/>
          <p:cNvPicPr>
            <a:picLocks noChangeAspect="1" noChangeArrowheads="1"/>
          </p:cNvPicPr>
          <p:nvPr/>
        </p:nvPicPr>
        <p:blipFill>
          <a:blip r:embed="rId3" cstate="screen"/>
          <a:srcRect/>
          <a:stretch>
            <a:fillRect/>
          </a:stretch>
        </p:blipFill>
        <p:spPr bwMode="auto">
          <a:xfrm>
            <a:off x="6586538" y="4508500"/>
            <a:ext cx="2379662" cy="2076450"/>
          </a:xfrm>
          <a:prstGeom prst="rect">
            <a:avLst/>
          </a:prstGeom>
          <a:noFill/>
          <a:ln w="9525">
            <a:noFill/>
            <a:miter lim="800000"/>
            <a:headEnd/>
            <a:tailEnd/>
          </a:ln>
        </p:spPr>
      </p:pic>
      <p:pic>
        <p:nvPicPr>
          <p:cNvPr id="3077" name="Picture 7" descr="GOLDCOMC"/>
          <p:cNvPicPr>
            <a:picLocks noChangeAspect="1" noChangeArrowheads="1"/>
          </p:cNvPicPr>
          <p:nvPr/>
        </p:nvPicPr>
        <p:blipFill>
          <a:blip r:embed="rId4" cstate="screen"/>
          <a:srcRect/>
          <a:stretch>
            <a:fillRect/>
          </a:stretch>
        </p:blipFill>
        <p:spPr bwMode="auto">
          <a:xfrm>
            <a:off x="468313" y="1412875"/>
            <a:ext cx="2271712" cy="2700338"/>
          </a:xfrm>
          <a:prstGeom prst="rect">
            <a:avLst/>
          </a:prstGeom>
          <a:noFill/>
          <a:ln w="9525">
            <a:noFill/>
            <a:miter lim="800000"/>
            <a:headEnd/>
            <a:tailEnd/>
          </a:ln>
        </p:spPr>
      </p:pic>
      <p:sp>
        <p:nvSpPr>
          <p:cNvPr id="3078" name="WordArt 9"/>
          <p:cNvSpPr>
            <a:spLocks noChangeArrowheads="1" noChangeShapeType="1" noTextEdit="1"/>
          </p:cNvSpPr>
          <p:nvPr/>
        </p:nvSpPr>
        <p:spPr bwMode="auto">
          <a:xfrm>
            <a:off x="827088" y="4581525"/>
            <a:ext cx="4968875" cy="955675"/>
          </a:xfrm>
          <a:prstGeom prst="rect">
            <a:avLst/>
          </a:prstGeom>
        </p:spPr>
        <p:txBody>
          <a:bodyPr wrap="none" fromWordArt="1">
            <a:prstTxWarp prst="textPlain">
              <a:avLst>
                <a:gd name="adj" fmla="val 50000"/>
              </a:avLst>
            </a:prstTxWarp>
          </a:bodyPr>
          <a:lstStyle/>
          <a:p>
            <a:pPr algn="ctr"/>
            <a:r>
              <a:rPr lang="ru-RU" sz="3600" i="1" kern="10" dirty="0" smtClean="0">
                <a:ln w="952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rPr>
              <a:t>21.10.2014 </a:t>
            </a:r>
            <a:r>
              <a:rPr lang="ru-RU" sz="3600" i="1" kern="10" dirty="0" err="1">
                <a:ln w="952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rPr>
              <a:t>жыл</a:t>
            </a:r>
            <a:endParaRPr lang="ru-RU" sz="3600" i="1" kern="10" dirty="0">
              <a:ln w="9525">
                <a:solidFill>
                  <a:srgbClr val="FF00FF"/>
                </a:solidFill>
                <a:round/>
                <a:headEnd/>
                <a:tailEnd/>
              </a:ln>
              <a:solidFill>
                <a:srgbClr val="FF0000"/>
              </a:solidFill>
              <a:effectLst>
                <a:outerShdw dist="35921" dir="2700000" algn="ctr" rotWithShape="0">
                  <a:srgbClr val="808080">
                    <a:alpha val="79999"/>
                  </a:srgbClr>
                </a:outerShdw>
              </a:effectLst>
              <a:latin typeface="Arial"/>
              <a:cs typeface="Aria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2"/>
          <p:cNvSpPr>
            <a:spLocks noChangeArrowheads="1"/>
          </p:cNvSpPr>
          <p:nvPr/>
        </p:nvSpPr>
        <p:spPr bwMode="auto">
          <a:xfrm>
            <a:off x="2343150" y="5949950"/>
            <a:ext cx="5759450" cy="838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598 w 21600"/>
              <a:gd name="T13" fmla="*/ 3598 h 21600"/>
              <a:gd name="T14" fmla="*/ 18002 w 21600"/>
              <a:gd name="T15" fmla="*/ 18002 h 21600"/>
            </a:gdLst>
            <a:ahLst/>
            <a:cxnLst>
              <a:cxn ang="T8">
                <a:pos x="T0" y="T1"/>
              </a:cxn>
              <a:cxn ang="T9">
                <a:pos x="T2" y="T3"/>
              </a:cxn>
              <a:cxn ang="T10">
                <a:pos x="T4" y="T5"/>
              </a:cxn>
              <a:cxn ang="T11">
                <a:pos x="T6" y="T7"/>
              </a:cxn>
            </a:cxnLst>
            <a:rect l="T12" t="T13" r="T14" b="T15"/>
            <a:pathLst>
              <a:path w="21600" h="21600">
                <a:moveTo>
                  <a:pt x="0" y="0"/>
                </a:moveTo>
                <a:lnTo>
                  <a:pt x="3595" y="21600"/>
                </a:lnTo>
                <a:lnTo>
                  <a:pt x="18005" y="21600"/>
                </a:lnTo>
                <a:lnTo>
                  <a:pt x="21600" y="0"/>
                </a:lnTo>
                <a:close/>
              </a:path>
            </a:pathLst>
          </a:custGeom>
          <a:gradFill rotWithShape="0">
            <a:gsLst>
              <a:gs pos="0">
                <a:srgbClr val="D6B19C"/>
              </a:gs>
              <a:gs pos="30000">
                <a:srgbClr val="D49E6C"/>
              </a:gs>
              <a:gs pos="70000">
                <a:srgbClr val="A65528"/>
              </a:gs>
              <a:gs pos="100000">
                <a:srgbClr val="663012"/>
              </a:gs>
            </a:gsLst>
            <a:path path="rect">
              <a:fillToRect l="100000" b="100000"/>
            </a:path>
          </a:gradFill>
          <a:ln w="76200">
            <a:solidFill>
              <a:srgbClr val="000000"/>
            </a:solidFill>
            <a:miter lim="800000"/>
            <a:headEnd/>
            <a:tailEnd/>
          </a:ln>
        </p:spPr>
        <p:txBody>
          <a:bodyPr lIns="77221" tIns="38611" rIns="77221" bIns="38611"/>
          <a:lstStyle/>
          <a:p>
            <a:endParaRPr lang="ru-RU"/>
          </a:p>
        </p:txBody>
      </p:sp>
      <p:sp>
        <p:nvSpPr>
          <p:cNvPr id="20487" name="AutoShape 7" descr="Водяные капли"/>
          <p:cNvSpPr>
            <a:spLocks noChangeArrowheads="1"/>
          </p:cNvSpPr>
          <p:nvPr/>
        </p:nvSpPr>
        <p:spPr bwMode="auto">
          <a:xfrm>
            <a:off x="0" y="1052513"/>
            <a:ext cx="5795963" cy="4968875"/>
          </a:xfrm>
          <a:prstGeom prst="moon">
            <a:avLst>
              <a:gd name="adj" fmla="val 39060"/>
            </a:avLst>
          </a:prstGeom>
          <a:blipFill dpi="0" rotWithShape="0">
            <a:blip r:embed="rId2" cstate="screen"/>
            <a:srcRect/>
            <a:tile tx="0" ty="0" sx="100000" sy="100000" flip="none" algn="tl"/>
          </a:blipFill>
          <a:ln w="57150">
            <a:solidFill>
              <a:srgbClr val="000000"/>
            </a:solidFill>
            <a:miter lim="800000"/>
            <a:headEnd/>
            <a:tailEnd/>
          </a:ln>
          <a:effectLst>
            <a:outerShdw dist="35921" dir="2700000" algn="ctr" rotWithShape="0">
              <a:srgbClr val="808080"/>
            </a:outerShdw>
          </a:effectLst>
        </p:spPr>
        <p:txBody>
          <a:bodyPr lIns="77221" tIns="38611" rIns="77221" bIns="38611"/>
          <a:lstStyle/>
          <a:p>
            <a:pPr defTabSz="771525">
              <a:defRPr/>
            </a:pPr>
            <a:endParaRPr lang="kk-KZ" sz="2000" b="1">
              <a:latin typeface="Times New Roman" pitchFamily="18" charset="0"/>
            </a:endParaRPr>
          </a:p>
          <a:p>
            <a:pPr defTabSz="771525">
              <a:defRPr/>
            </a:pPr>
            <a:endParaRPr lang="kk-KZ" sz="2400" b="1">
              <a:solidFill>
                <a:srgbClr val="FF0000"/>
              </a:solidFill>
              <a:latin typeface="Times New Roman" pitchFamily="18" charset="0"/>
            </a:endParaRPr>
          </a:p>
          <a:p>
            <a:pPr defTabSz="771525">
              <a:defRPr/>
            </a:pPr>
            <a:r>
              <a:rPr lang="kk-KZ" sz="2400" b="1">
                <a:solidFill>
                  <a:srgbClr val="FF0000"/>
                </a:solidFill>
                <a:latin typeface="Times New Roman" pitchFamily="18" charset="0"/>
              </a:rPr>
              <a:t>Сабақтың мақсаты:</a:t>
            </a:r>
          </a:p>
        </p:txBody>
      </p:sp>
      <p:sp>
        <p:nvSpPr>
          <p:cNvPr id="20484" name="AutoShape 4"/>
          <p:cNvSpPr>
            <a:spLocks noChangeArrowheads="1"/>
          </p:cNvSpPr>
          <p:nvPr/>
        </p:nvSpPr>
        <p:spPr bwMode="auto">
          <a:xfrm>
            <a:off x="0" y="0"/>
            <a:ext cx="4427538" cy="1557338"/>
          </a:xfrm>
          <a:prstGeom prst="cloudCallout">
            <a:avLst>
              <a:gd name="adj1" fmla="val 20491"/>
              <a:gd name="adj2" fmla="val 31347"/>
            </a:avLst>
          </a:prstGeom>
          <a:gradFill rotWithShape="0">
            <a:gsLst>
              <a:gs pos="0">
                <a:srgbClr val="FFEFD1"/>
              </a:gs>
              <a:gs pos="32500">
                <a:srgbClr val="F0EBD5"/>
              </a:gs>
              <a:gs pos="50000">
                <a:srgbClr val="D1C39F"/>
              </a:gs>
              <a:gs pos="67500">
                <a:srgbClr val="F0EBD5"/>
              </a:gs>
              <a:gs pos="100000">
                <a:srgbClr val="FFEFD1"/>
              </a:gs>
            </a:gsLst>
            <a:lin ang="18900000" scaled="1"/>
          </a:gradFill>
          <a:ln w="28575">
            <a:solidFill>
              <a:srgbClr val="000000"/>
            </a:solidFill>
            <a:round/>
            <a:headEnd/>
            <a:tailEnd/>
          </a:ln>
        </p:spPr>
        <p:txBody>
          <a:bodyPr lIns="77221" tIns="38611" rIns="77221" bIns="38611"/>
          <a:lstStyle/>
          <a:p>
            <a:pPr algn="ctr" defTabSz="771525"/>
            <a:r>
              <a:rPr lang="kk-KZ" b="1">
                <a:latin typeface="Times New Roman" pitchFamily="18" charset="0"/>
              </a:rPr>
              <a:t>«Біле бер,  қанша білсең – тағы тіле,</a:t>
            </a:r>
          </a:p>
          <a:p>
            <a:pPr algn="ctr" defTabSz="771525"/>
            <a:r>
              <a:rPr lang="kk-KZ" b="1">
                <a:latin typeface="Times New Roman" pitchFamily="18" charset="0"/>
              </a:rPr>
              <a:t>Жетерсің  мұратыңа  біле, біле.»</a:t>
            </a:r>
          </a:p>
          <a:p>
            <a:pPr algn="ctr" defTabSz="771525"/>
            <a:r>
              <a:rPr lang="kk-KZ" b="1">
                <a:latin typeface="Times New Roman" pitchFamily="18" charset="0"/>
              </a:rPr>
              <a:t>Жүсіп Баласаұғын</a:t>
            </a:r>
            <a:endParaRPr lang="ru-RU" b="1">
              <a:latin typeface="Times New Roman" pitchFamily="18" charset="0"/>
            </a:endParaRPr>
          </a:p>
        </p:txBody>
      </p:sp>
      <p:sp>
        <p:nvSpPr>
          <p:cNvPr id="20486" name="AutoShape 6"/>
          <p:cNvSpPr>
            <a:spLocks noChangeArrowheads="1"/>
          </p:cNvSpPr>
          <p:nvPr/>
        </p:nvSpPr>
        <p:spPr bwMode="auto">
          <a:xfrm>
            <a:off x="3851275" y="4365625"/>
            <a:ext cx="4857750" cy="1367631"/>
          </a:xfrm>
          <a:prstGeom prst="flowChartOnlineStorage">
            <a:avLst/>
          </a:prstGeom>
          <a:gradFill rotWithShape="0">
            <a:gsLst>
              <a:gs pos="0">
                <a:srgbClr val="9EE5FE"/>
              </a:gs>
              <a:gs pos="100000">
                <a:srgbClr val="0DBEFD"/>
              </a:gs>
            </a:gsLst>
            <a:lin ang="2700000" scaled="1"/>
          </a:gradFill>
          <a:ln w="57150">
            <a:solidFill>
              <a:srgbClr val="000000"/>
            </a:solidFill>
            <a:miter lim="800000"/>
            <a:headEnd/>
            <a:tailEnd/>
          </a:ln>
        </p:spPr>
        <p:txBody>
          <a:bodyPr lIns="77221" tIns="38611" rIns="77221" bIns="38611"/>
          <a:lstStyle/>
          <a:p>
            <a:pPr algn="just" defTabSz="771525">
              <a:defRPr/>
            </a:pPr>
            <a:r>
              <a:rPr lang="kk-KZ" sz="1400" b="1" i="1" dirty="0">
                <a:solidFill>
                  <a:srgbClr val="FF0000"/>
                </a:solidFill>
                <a:effectLst>
                  <a:outerShdw blurRad="38100" dist="38100" dir="2700000" algn="tl">
                    <a:srgbClr val="000000"/>
                  </a:outerShdw>
                </a:effectLst>
                <a:latin typeface="Times New Roman" pitchFamily="18" charset="0"/>
              </a:rPr>
              <a:t>Тәрбиелік-</a:t>
            </a:r>
            <a:r>
              <a:rPr lang="kk-KZ" sz="1400" b="1" dirty="0">
                <a:effectLst>
                  <a:outerShdw blurRad="38100" dist="38100" dir="2700000" algn="tl">
                    <a:srgbClr val="FFFFFF"/>
                  </a:outerShdw>
                </a:effectLst>
                <a:latin typeface="Times New Roman" pitchFamily="18" charset="0"/>
              </a:rPr>
              <a:t>	</a:t>
            </a:r>
            <a:r>
              <a:rPr lang="kk-KZ" sz="1600" b="1" dirty="0">
                <a:latin typeface="Times New Roman" pitchFamily="18" charset="0"/>
              </a:rPr>
              <a:t>Іскерлікке, ұқыптылық пен  жылдамдыққа тәрбиелеу</a:t>
            </a:r>
            <a:r>
              <a:rPr lang="kk-KZ" i="1" dirty="0">
                <a:solidFill>
                  <a:srgbClr val="0066FF"/>
                </a:solidFill>
              </a:rPr>
              <a:t>.</a:t>
            </a:r>
            <a:r>
              <a:rPr lang="ru-RU" i="1" dirty="0">
                <a:solidFill>
                  <a:srgbClr val="0066FF"/>
                </a:solidFill>
              </a:rPr>
              <a:t> </a:t>
            </a:r>
          </a:p>
          <a:p>
            <a:pPr algn="just" defTabSz="771525">
              <a:defRPr/>
            </a:pPr>
            <a:endParaRPr lang="kk-KZ" sz="1400" b="1" dirty="0">
              <a:effectLst>
                <a:outerShdw blurRad="38100" dist="38100" dir="2700000" algn="tl">
                  <a:srgbClr val="FFFFFF"/>
                </a:outerShdw>
              </a:effectLst>
              <a:latin typeface="Times New Roman" pitchFamily="18" charset="0"/>
            </a:endParaRPr>
          </a:p>
        </p:txBody>
      </p:sp>
      <p:sp>
        <p:nvSpPr>
          <p:cNvPr id="20491" name="AutoShape 11"/>
          <p:cNvSpPr>
            <a:spLocks noChangeArrowheads="1"/>
          </p:cNvSpPr>
          <p:nvPr/>
        </p:nvSpPr>
        <p:spPr bwMode="auto">
          <a:xfrm>
            <a:off x="4078337" y="793752"/>
            <a:ext cx="4648200" cy="1584325"/>
          </a:xfrm>
          <a:prstGeom prst="flowChartOnlineStorage">
            <a:avLst/>
          </a:prstGeom>
          <a:gradFill rotWithShape="0">
            <a:gsLst>
              <a:gs pos="0">
                <a:srgbClr val="B6EBFE"/>
              </a:gs>
              <a:gs pos="100000">
                <a:srgbClr val="0DBEFD"/>
              </a:gs>
            </a:gsLst>
            <a:lin ang="2700000" scaled="1"/>
          </a:gradFill>
          <a:ln w="38100">
            <a:solidFill>
              <a:srgbClr val="000000"/>
            </a:solidFill>
            <a:miter lim="800000"/>
            <a:headEnd/>
            <a:tailEnd/>
          </a:ln>
        </p:spPr>
        <p:txBody>
          <a:bodyPr lIns="77221" tIns="38611" rIns="77221" bIns="38611"/>
          <a:lstStyle/>
          <a:p>
            <a:pPr algn="just" defTabSz="771525"/>
            <a:r>
              <a:rPr lang="kk-KZ" sz="1600" b="1" i="1" dirty="0">
                <a:solidFill>
                  <a:srgbClr val="FF0000"/>
                </a:solidFill>
                <a:latin typeface="Times New Roman" pitchFamily="18" charset="0"/>
              </a:rPr>
              <a:t>Білімділік</a:t>
            </a:r>
            <a:r>
              <a:rPr lang="kk-KZ" sz="1600" b="1" dirty="0">
                <a:latin typeface="Times New Roman" pitchFamily="18" charset="0"/>
              </a:rPr>
              <a:t>-Оқушыларға  </a:t>
            </a:r>
            <a:r>
              <a:rPr lang="kk-KZ" sz="1600" b="1" dirty="0" smtClean="0">
                <a:latin typeface="Times New Roman" pitchFamily="18" charset="0"/>
              </a:rPr>
              <a:t>Паскаль программалау тілінің қарапайым объектілер, мәліметтер типі, өрнектер және айнымалы, олардың жазылуы туралы толық мағлұмат беру.</a:t>
            </a:r>
            <a:endParaRPr lang="ru-RU" sz="1600" b="1" dirty="0">
              <a:latin typeface="Times New Roman" pitchFamily="18" charset="0"/>
            </a:endParaRPr>
          </a:p>
        </p:txBody>
      </p:sp>
      <p:sp>
        <p:nvSpPr>
          <p:cNvPr id="12" name="AutoShape 11"/>
          <p:cNvSpPr>
            <a:spLocks noChangeArrowheads="1"/>
          </p:cNvSpPr>
          <p:nvPr/>
        </p:nvSpPr>
        <p:spPr bwMode="auto">
          <a:xfrm>
            <a:off x="3526631" y="2513014"/>
            <a:ext cx="5507037" cy="1708073"/>
          </a:xfrm>
          <a:prstGeom prst="flowChartOnlineStorage">
            <a:avLst/>
          </a:prstGeom>
          <a:gradFill rotWithShape="0">
            <a:gsLst>
              <a:gs pos="0">
                <a:srgbClr val="B6EBFE"/>
              </a:gs>
              <a:gs pos="100000">
                <a:srgbClr val="0DBEFD"/>
              </a:gs>
            </a:gsLst>
            <a:lin ang="2700000" scaled="1"/>
          </a:gradFill>
          <a:ln w="38100">
            <a:solidFill>
              <a:srgbClr val="000000"/>
            </a:solidFill>
            <a:miter lim="800000"/>
            <a:headEnd/>
            <a:tailEnd/>
          </a:ln>
        </p:spPr>
        <p:txBody>
          <a:bodyPr lIns="77221" tIns="38611" rIns="77221" bIns="38611"/>
          <a:lstStyle/>
          <a:p>
            <a:pPr algn="just" defTabSz="771525">
              <a:defRPr/>
            </a:pPr>
            <a:r>
              <a:rPr lang="kk-KZ" sz="1200" dirty="0">
                <a:solidFill>
                  <a:srgbClr val="FF0000"/>
                </a:solidFill>
              </a:rPr>
              <a:t> </a:t>
            </a:r>
            <a:r>
              <a:rPr lang="kk-KZ" sz="1600" b="1" dirty="0">
                <a:solidFill>
                  <a:srgbClr val="FF0000"/>
                </a:solidFill>
                <a:effectLst>
                  <a:outerShdw blurRad="38100" dist="38100" dir="2700000" algn="tl">
                    <a:srgbClr val="000000"/>
                  </a:outerShdw>
                </a:effectLst>
                <a:latin typeface="Times New Roman" pitchFamily="18" charset="0"/>
              </a:rPr>
              <a:t>Дамытушылық-</a:t>
            </a:r>
            <a:r>
              <a:rPr lang="kk-KZ" sz="1600" b="1" dirty="0">
                <a:effectLst>
                  <a:outerShdw blurRad="38100" dist="38100" dir="2700000" algn="tl">
                    <a:srgbClr val="FFFFFF"/>
                  </a:outerShdw>
                </a:effectLst>
                <a:latin typeface="Times New Roman" pitchFamily="18" charset="0"/>
              </a:rPr>
              <a:t> </a:t>
            </a:r>
            <a:r>
              <a:rPr lang="kk-KZ" sz="1600" b="1" dirty="0">
                <a:latin typeface="Times New Roman" pitchFamily="18" charset="0"/>
              </a:rPr>
              <a:t>Оқушылырдың </a:t>
            </a:r>
            <a:r>
              <a:rPr lang="kk-KZ" sz="1600" b="1" dirty="0" smtClean="0">
                <a:latin typeface="Times New Roman" pitchFamily="18" charset="0"/>
              </a:rPr>
              <a:t>мәліметтер типтері, айнымалы және өрнек ұғымына толық мағлұмат бере отырып, білім білік дағдыларын қалыптастыру, алған білімдерін дамыту.</a:t>
            </a:r>
            <a:endParaRPr lang="ru-RU" sz="1600" b="1" dirty="0">
              <a:latin typeface="Times New Roman" pitchFamily="18" charset="0"/>
            </a:endParaRPr>
          </a:p>
        </p:txBody>
      </p:sp>
    </p:spTree>
    <p:extLst>
      <p:ext uri="{BB962C8B-B14F-4D97-AF65-F5344CB8AC3E}">
        <p14:creationId xmlns:p14="http://schemas.microsoft.com/office/powerpoint/2010/main" val="374004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487"/>
                                        </p:tgtEl>
                                        <p:attrNameLst>
                                          <p:attrName>style.visibility</p:attrName>
                                        </p:attrNameLst>
                                      </p:cBhvr>
                                      <p:to>
                                        <p:strVal val="visible"/>
                                      </p:to>
                                    </p:set>
                                    <p:animEffect transition="in" filter="fade">
                                      <p:cBhvr>
                                        <p:cTn id="7" dur="1000"/>
                                        <p:tgtEl>
                                          <p:spTgt spid="20487"/>
                                        </p:tgtEl>
                                      </p:cBhvr>
                                    </p:animEffect>
                                    <p:anim calcmode="lin" valueType="num">
                                      <p:cBhvr>
                                        <p:cTn id="8" dur="1000" fill="hold"/>
                                        <p:tgtEl>
                                          <p:spTgt spid="20487"/>
                                        </p:tgtEl>
                                        <p:attrNameLst>
                                          <p:attrName>ppt_x</p:attrName>
                                        </p:attrNameLst>
                                      </p:cBhvr>
                                      <p:tavLst>
                                        <p:tav tm="0">
                                          <p:val>
                                            <p:strVal val="#ppt_x"/>
                                          </p:val>
                                        </p:tav>
                                        <p:tav tm="100000">
                                          <p:val>
                                            <p:strVal val="#ppt_x"/>
                                          </p:val>
                                        </p:tav>
                                      </p:tavLst>
                                    </p:anim>
                                    <p:anim calcmode="lin" valueType="num">
                                      <p:cBhvr>
                                        <p:cTn id="9" dur="1000" fill="hold"/>
                                        <p:tgtEl>
                                          <p:spTgt spid="2048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0" presetClass="entr" presetSubtype="0" fill="hold" grpId="0" nodeType="afterEffect">
                                  <p:stCondLst>
                                    <p:cond delay="0"/>
                                  </p:stCondLst>
                                  <p:iterate type="lt">
                                    <p:tmPct val="10000"/>
                                  </p:iterate>
                                  <p:childTnLst>
                                    <p:set>
                                      <p:cBhvr>
                                        <p:cTn id="12" dur="1" fill="hold">
                                          <p:stCondLst>
                                            <p:cond delay="0"/>
                                          </p:stCondLst>
                                        </p:cTn>
                                        <p:tgtEl>
                                          <p:spTgt spid="20484">
                                            <p:bg/>
                                          </p:spTgt>
                                        </p:tgtEl>
                                        <p:attrNameLst>
                                          <p:attrName>style.visibility</p:attrName>
                                        </p:attrNameLst>
                                      </p:cBhvr>
                                      <p:to>
                                        <p:strVal val="visible"/>
                                      </p:to>
                                    </p:set>
                                    <p:animEffect transition="in" filter="fade">
                                      <p:cBhvr>
                                        <p:cTn id="13" dur="1000"/>
                                        <p:tgtEl>
                                          <p:spTgt spid="20484">
                                            <p:bg/>
                                          </p:spTgt>
                                        </p:tgtEl>
                                      </p:cBhvr>
                                    </p:animEffect>
                                    <p:anim calcmode="lin" valueType="num">
                                      <p:cBhvr>
                                        <p:cTn id="14" dur="1000" fill="hold"/>
                                        <p:tgtEl>
                                          <p:spTgt spid="20484">
                                            <p:bg/>
                                          </p:spTgt>
                                        </p:tgtEl>
                                        <p:attrNameLst>
                                          <p:attrName>ppt_x</p:attrName>
                                        </p:attrNameLst>
                                      </p:cBhvr>
                                      <p:tavLst>
                                        <p:tav tm="0">
                                          <p:val>
                                            <p:strVal val="#ppt_x-.1"/>
                                          </p:val>
                                        </p:tav>
                                        <p:tav tm="100000">
                                          <p:val>
                                            <p:strVal val="#ppt_x"/>
                                          </p:val>
                                        </p:tav>
                                      </p:tavLst>
                                    </p:anim>
                                    <p:anim calcmode="lin" valueType="num">
                                      <p:cBhvr>
                                        <p:cTn id="15" dur="1000" fill="hold"/>
                                        <p:tgtEl>
                                          <p:spTgt spid="20484">
                                            <p:bg/>
                                          </p:spTgt>
                                        </p:tgtEl>
                                        <p:attrNameLst>
                                          <p:attrName>ppt_y</p:attrName>
                                        </p:attrNameLst>
                                      </p:cBhvr>
                                      <p:tavLst>
                                        <p:tav tm="0">
                                          <p:val>
                                            <p:strVal val="#ppt_y"/>
                                          </p:val>
                                        </p:tav>
                                        <p:tav tm="100000">
                                          <p:val>
                                            <p:strVal val="#ppt_y"/>
                                          </p:val>
                                        </p:tav>
                                      </p:tavLst>
                                    </p:anim>
                                  </p:childTnLst>
                                </p:cTn>
                              </p:par>
                              <p:par>
                                <p:cTn id="16" presetID="40" presetClass="entr" presetSubtype="0" fill="hold" grpId="0" nodeType="withEffect">
                                  <p:stCondLst>
                                    <p:cond delay="0"/>
                                  </p:stCondLst>
                                  <p:iterate type="lt">
                                    <p:tmPct val="10000"/>
                                  </p:iterate>
                                  <p:childTnLst>
                                    <p:set>
                                      <p:cBhvr>
                                        <p:cTn id="17" dur="1" fill="hold">
                                          <p:stCondLst>
                                            <p:cond delay="0"/>
                                          </p:stCondLst>
                                        </p:cTn>
                                        <p:tgtEl>
                                          <p:spTgt spid="20484">
                                            <p:txEl>
                                              <p:pRg st="0" end="0"/>
                                            </p:txEl>
                                          </p:spTgt>
                                        </p:tgtEl>
                                        <p:attrNameLst>
                                          <p:attrName>style.visibility</p:attrName>
                                        </p:attrNameLst>
                                      </p:cBhvr>
                                      <p:to>
                                        <p:strVal val="visible"/>
                                      </p:to>
                                    </p:set>
                                    <p:animEffect transition="in" filter="fade">
                                      <p:cBhvr>
                                        <p:cTn id="18" dur="1000"/>
                                        <p:tgtEl>
                                          <p:spTgt spid="20484">
                                            <p:txEl>
                                              <p:pRg st="0" end="0"/>
                                            </p:txEl>
                                          </p:spTgt>
                                        </p:tgtEl>
                                      </p:cBhvr>
                                    </p:animEffect>
                                    <p:anim calcmode="lin" valueType="num">
                                      <p:cBhvr>
                                        <p:cTn id="19" dur="1000" fill="hold"/>
                                        <p:tgtEl>
                                          <p:spTgt spid="20484">
                                            <p:txEl>
                                              <p:pRg st="0" end="0"/>
                                            </p:txEl>
                                          </p:spTgt>
                                        </p:tgtEl>
                                        <p:attrNameLst>
                                          <p:attrName>ppt_x</p:attrName>
                                        </p:attrNameLst>
                                      </p:cBhvr>
                                      <p:tavLst>
                                        <p:tav tm="0">
                                          <p:val>
                                            <p:strVal val="#ppt_x-.1"/>
                                          </p:val>
                                        </p:tav>
                                        <p:tav tm="100000">
                                          <p:val>
                                            <p:strVal val="#ppt_x"/>
                                          </p:val>
                                        </p:tav>
                                      </p:tavLst>
                                    </p:anim>
                                    <p:anim calcmode="lin" valueType="num">
                                      <p:cBhvr>
                                        <p:cTn id="20" dur="1000" fill="hold"/>
                                        <p:tgtEl>
                                          <p:spTgt spid="20484">
                                            <p:txEl>
                                              <p:pRg st="0" end="0"/>
                                            </p:txEl>
                                          </p:spTgt>
                                        </p:tgtEl>
                                        <p:attrNameLst>
                                          <p:attrName>ppt_y</p:attrName>
                                        </p:attrNameLst>
                                      </p:cBhvr>
                                      <p:tavLst>
                                        <p:tav tm="0">
                                          <p:val>
                                            <p:strVal val="#ppt_y"/>
                                          </p:val>
                                        </p:tav>
                                        <p:tav tm="100000">
                                          <p:val>
                                            <p:strVal val="#ppt_y"/>
                                          </p:val>
                                        </p:tav>
                                      </p:tavLst>
                                    </p:anim>
                                  </p:childTnLst>
                                </p:cTn>
                              </p:par>
                              <p:par>
                                <p:cTn id="21" presetID="40" presetClass="entr" presetSubtype="0" fill="hold" grpId="0" nodeType="withEffect">
                                  <p:stCondLst>
                                    <p:cond delay="0"/>
                                  </p:stCondLst>
                                  <p:iterate type="lt">
                                    <p:tmPct val="10000"/>
                                  </p:iterate>
                                  <p:childTnLst>
                                    <p:set>
                                      <p:cBhvr>
                                        <p:cTn id="22" dur="1" fill="hold">
                                          <p:stCondLst>
                                            <p:cond delay="0"/>
                                          </p:stCondLst>
                                        </p:cTn>
                                        <p:tgtEl>
                                          <p:spTgt spid="20484">
                                            <p:txEl>
                                              <p:pRg st="1" end="1"/>
                                            </p:txEl>
                                          </p:spTgt>
                                        </p:tgtEl>
                                        <p:attrNameLst>
                                          <p:attrName>style.visibility</p:attrName>
                                        </p:attrNameLst>
                                      </p:cBhvr>
                                      <p:to>
                                        <p:strVal val="visible"/>
                                      </p:to>
                                    </p:set>
                                    <p:animEffect transition="in" filter="fade">
                                      <p:cBhvr>
                                        <p:cTn id="23" dur="1000"/>
                                        <p:tgtEl>
                                          <p:spTgt spid="20484">
                                            <p:txEl>
                                              <p:pRg st="1" end="1"/>
                                            </p:txEl>
                                          </p:spTgt>
                                        </p:tgtEl>
                                      </p:cBhvr>
                                    </p:animEffect>
                                    <p:anim calcmode="lin" valueType="num">
                                      <p:cBhvr>
                                        <p:cTn id="24" dur="1000" fill="hold"/>
                                        <p:tgtEl>
                                          <p:spTgt spid="20484">
                                            <p:txEl>
                                              <p:pRg st="1" end="1"/>
                                            </p:txEl>
                                          </p:spTgt>
                                        </p:tgtEl>
                                        <p:attrNameLst>
                                          <p:attrName>ppt_x</p:attrName>
                                        </p:attrNameLst>
                                      </p:cBhvr>
                                      <p:tavLst>
                                        <p:tav tm="0">
                                          <p:val>
                                            <p:strVal val="#ppt_x-.1"/>
                                          </p:val>
                                        </p:tav>
                                        <p:tav tm="100000">
                                          <p:val>
                                            <p:strVal val="#ppt_x"/>
                                          </p:val>
                                        </p:tav>
                                      </p:tavLst>
                                    </p:anim>
                                    <p:anim calcmode="lin" valueType="num">
                                      <p:cBhvr>
                                        <p:cTn id="25" dur="1000" fill="hold"/>
                                        <p:tgtEl>
                                          <p:spTgt spid="20484">
                                            <p:txEl>
                                              <p:pRg st="1" end="1"/>
                                            </p:txEl>
                                          </p:spTgt>
                                        </p:tgtEl>
                                        <p:attrNameLst>
                                          <p:attrName>ppt_y</p:attrName>
                                        </p:attrNameLst>
                                      </p:cBhvr>
                                      <p:tavLst>
                                        <p:tav tm="0">
                                          <p:val>
                                            <p:strVal val="#ppt_y"/>
                                          </p:val>
                                        </p:tav>
                                        <p:tav tm="100000">
                                          <p:val>
                                            <p:strVal val="#ppt_y"/>
                                          </p:val>
                                        </p:tav>
                                      </p:tavLst>
                                    </p:anim>
                                  </p:childTnLst>
                                </p:cTn>
                              </p:par>
                              <p:par>
                                <p:cTn id="26" presetID="40" presetClass="entr" presetSubtype="0" fill="hold" grpId="0" nodeType="withEffect">
                                  <p:stCondLst>
                                    <p:cond delay="0"/>
                                  </p:stCondLst>
                                  <p:iterate type="lt">
                                    <p:tmPct val="10000"/>
                                  </p:iterate>
                                  <p:childTnLst>
                                    <p:set>
                                      <p:cBhvr>
                                        <p:cTn id="27" dur="1" fill="hold">
                                          <p:stCondLst>
                                            <p:cond delay="0"/>
                                          </p:stCondLst>
                                        </p:cTn>
                                        <p:tgtEl>
                                          <p:spTgt spid="20484">
                                            <p:txEl>
                                              <p:pRg st="2" end="2"/>
                                            </p:txEl>
                                          </p:spTgt>
                                        </p:tgtEl>
                                        <p:attrNameLst>
                                          <p:attrName>style.visibility</p:attrName>
                                        </p:attrNameLst>
                                      </p:cBhvr>
                                      <p:to>
                                        <p:strVal val="visible"/>
                                      </p:to>
                                    </p:set>
                                    <p:animEffect transition="in" filter="fade">
                                      <p:cBhvr>
                                        <p:cTn id="28" dur="1000"/>
                                        <p:tgtEl>
                                          <p:spTgt spid="20484">
                                            <p:txEl>
                                              <p:pRg st="2" end="2"/>
                                            </p:txEl>
                                          </p:spTgt>
                                        </p:tgtEl>
                                      </p:cBhvr>
                                    </p:animEffect>
                                    <p:anim calcmode="lin" valueType="num">
                                      <p:cBhvr>
                                        <p:cTn id="29" dur="1000" fill="hold"/>
                                        <p:tgtEl>
                                          <p:spTgt spid="20484">
                                            <p:txEl>
                                              <p:pRg st="2" end="2"/>
                                            </p:txEl>
                                          </p:spTgt>
                                        </p:tgtEl>
                                        <p:attrNameLst>
                                          <p:attrName>ppt_x</p:attrName>
                                        </p:attrNameLst>
                                      </p:cBhvr>
                                      <p:tavLst>
                                        <p:tav tm="0">
                                          <p:val>
                                            <p:strVal val="#ppt_x-.1"/>
                                          </p:val>
                                        </p:tav>
                                        <p:tav tm="100000">
                                          <p:val>
                                            <p:strVal val="#ppt_x"/>
                                          </p:val>
                                        </p:tav>
                                      </p:tavLst>
                                    </p:anim>
                                    <p:anim calcmode="lin" valueType="num">
                                      <p:cBhvr>
                                        <p:cTn id="30" dur="1000" fill="hold"/>
                                        <p:tgtEl>
                                          <p:spTgt spid="20484">
                                            <p:txEl>
                                              <p:pRg st="2" end="2"/>
                                            </p:txEl>
                                          </p:spTgt>
                                        </p:tgtEl>
                                        <p:attrNameLst>
                                          <p:attrName>ppt_y</p:attrName>
                                        </p:attrNameLst>
                                      </p:cBhvr>
                                      <p:tavLst>
                                        <p:tav tm="0">
                                          <p:val>
                                            <p:strVal val="#ppt_y"/>
                                          </p:val>
                                        </p:tav>
                                        <p:tav tm="100000">
                                          <p:val>
                                            <p:strVal val="#ppt_y"/>
                                          </p:val>
                                        </p:tav>
                                      </p:tavLst>
                                    </p:anim>
                                  </p:childTnLst>
                                </p:cTn>
                              </p:par>
                            </p:childTnLst>
                          </p:cTn>
                        </p:par>
                        <p:par>
                          <p:cTn id="31" fill="hold">
                            <p:stCondLst>
                              <p:cond delay="4900"/>
                            </p:stCondLst>
                            <p:childTnLst>
                              <p:par>
                                <p:cTn id="32" presetID="7" presetClass="entr" presetSubtype="2" fill="hold" grpId="0" nodeType="afterEffect">
                                  <p:stCondLst>
                                    <p:cond delay="0"/>
                                  </p:stCondLst>
                                  <p:childTnLst>
                                    <p:set>
                                      <p:cBhvr>
                                        <p:cTn id="33" dur="1" fill="hold">
                                          <p:stCondLst>
                                            <p:cond delay="0"/>
                                          </p:stCondLst>
                                        </p:cTn>
                                        <p:tgtEl>
                                          <p:spTgt spid="20491"/>
                                        </p:tgtEl>
                                        <p:attrNameLst>
                                          <p:attrName>style.visibility</p:attrName>
                                        </p:attrNameLst>
                                      </p:cBhvr>
                                      <p:to>
                                        <p:strVal val="visible"/>
                                      </p:to>
                                    </p:set>
                                    <p:anim calcmode="lin" valueType="num">
                                      <p:cBhvr additive="base">
                                        <p:cTn id="34" dur="2000" fill="hold"/>
                                        <p:tgtEl>
                                          <p:spTgt spid="20491"/>
                                        </p:tgtEl>
                                        <p:attrNameLst>
                                          <p:attrName>ppt_x</p:attrName>
                                        </p:attrNameLst>
                                      </p:cBhvr>
                                      <p:tavLst>
                                        <p:tav tm="0">
                                          <p:val>
                                            <p:strVal val="1+#ppt_w/2"/>
                                          </p:val>
                                        </p:tav>
                                        <p:tav tm="100000">
                                          <p:val>
                                            <p:strVal val="#ppt_x"/>
                                          </p:val>
                                        </p:tav>
                                      </p:tavLst>
                                    </p:anim>
                                    <p:anim calcmode="lin" valueType="num">
                                      <p:cBhvr additive="base">
                                        <p:cTn id="35" dur="2000" fill="hold"/>
                                        <p:tgtEl>
                                          <p:spTgt spid="20491"/>
                                        </p:tgtEl>
                                        <p:attrNameLst>
                                          <p:attrName>ppt_y</p:attrName>
                                        </p:attrNameLst>
                                      </p:cBhvr>
                                      <p:tavLst>
                                        <p:tav tm="0">
                                          <p:val>
                                            <p:strVal val="#ppt_y"/>
                                          </p:val>
                                        </p:tav>
                                        <p:tav tm="100000">
                                          <p:val>
                                            <p:strVal val="#ppt_y"/>
                                          </p:val>
                                        </p:tav>
                                      </p:tavLst>
                                    </p:anim>
                                  </p:childTnLst>
                                </p:cTn>
                              </p:par>
                            </p:childTnLst>
                          </p:cTn>
                        </p:par>
                        <p:par>
                          <p:cTn id="36" fill="hold">
                            <p:stCondLst>
                              <p:cond delay="6900"/>
                            </p:stCondLst>
                            <p:childTnLst>
                              <p:par>
                                <p:cTn id="37" presetID="7" presetClass="entr" presetSubtype="2"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2000" fill="hold"/>
                                        <p:tgtEl>
                                          <p:spTgt spid="12"/>
                                        </p:tgtEl>
                                        <p:attrNameLst>
                                          <p:attrName>ppt_x</p:attrName>
                                        </p:attrNameLst>
                                      </p:cBhvr>
                                      <p:tavLst>
                                        <p:tav tm="0">
                                          <p:val>
                                            <p:strVal val="1+#ppt_w/2"/>
                                          </p:val>
                                        </p:tav>
                                        <p:tav tm="100000">
                                          <p:val>
                                            <p:strVal val="#ppt_x"/>
                                          </p:val>
                                        </p:tav>
                                      </p:tavLst>
                                    </p:anim>
                                    <p:anim calcmode="lin" valueType="num">
                                      <p:cBhvr additive="base">
                                        <p:cTn id="40" dur="2000" fill="hold"/>
                                        <p:tgtEl>
                                          <p:spTgt spid="12"/>
                                        </p:tgtEl>
                                        <p:attrNameLst>
                                          <p:attrName>ppt_y</p:attrName>
                                        </p:attrNameLst>
                                      </p:cBhvr>
                                      <p:tavLst>
                                        <p:tav tm="0">
                                          <p:val>
                                            <p:strVal val="#ppt_y"/>
                                          </p:val>
                                        </p:tav>
                                        <p:tav tm="100000">
                                          <p:val>
                                            <p:strVal val="#ppt_y"/>
                                          </p:val>
                                        </p:tav>
                                      </p:tavLst>
                                    </p:anim>
                                  </p:childTnLst>
                                </p:cTn>
                              </p:par>
                            </p:childTnLst>
                          </p:cTn>
                        </p:par>
                        <p:par>
                          <p:cTn id="41" fill="hold">
                            <p:stCondLst>
                              <p:cond delay="8900"/>
                            </p:stCondLst>
                            <p:childTnLst>
                              <p:par>
                                <p:cTn id="42" presetID="7" presetClass="entr" presetSubtype="2" fill="hold" grpId="0" nodeType="afterEffect">
                                  <p:stCondLst>
                                    <p:cond delay="0"/>
                                  </p:stCondLst>
                                  <p:childTnLst>
                                    <p:set>
                                      <p:cBhvr>
                                        <p:cTn id="43" dur="1" fill="hold">
                                          <p:stCondLst>
                                            <p:cond delay="0"/>
                                          </p:stCondLst>
                                        </p:cTn>
                                        <p:tgtEl>
                                          <p:spTgt spid="20486"/>
                                        </p:tgtEl>
                                        <p:attrNameLst>
                                          <p:attrName>style.visibility</p:attrName>
                                        </p:attrNameLst>
                                      </p:cBhvr>
                                      <p:to>
                                        <p:strVal val="visible"/>
                                      </p:to>
                                    </p:set>
                                    <p:anim calcmode="lin" valueType="num">
                                      <p:cBhvr additive="base">
                                        <p:cTn id="44" dur="2000" fill="hold"/>
                                        <p:tgtEl>
                                          <p:spTgt spid="20486"/>
                                        </p:tgtEl>
                                        <p:attrNameLst>
                                          <p:attrName>ppt_x</p:attrName>
                                        </p:attrNameLst>
                                      </p:cBhvr>
                                      <p:tavLst>
                                        <p:tav tm="0">
                                          <p:val>
                                            <p:strVal val="1+#ppt_w/2"/>
                                          </p:val>
                                        </p:tav>
                                        <p:tav tm="100000">
                                          <p:val>
                                            <p:strVal val="#ppt_x"/>
                                          </p:val>
                                        </p:tav>
                                      </p:tavLst>
                                    </p:anim>
                                    <p:anim calcmode="lin" valueType="num">
                                      <p:cBhvr additive="base">
                                        <p:cTn id="45" dur="2000" fill="hold"/>
                                        <p:tgtEl>
                                          <p:spTgt spid="20486"/>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iterate type="lt">
                                    <p:tmPct val="0"/>
                                  </p:iterate>
                                  <p:childTnLst>
                                    <p:set>
                                      <p:cBhvr>
                                        <p:cTn id="49" dur="1" fill="hold">
                                          <p:stCondLst>
                                            <p:cond delay="0"/>
                                          </p:stCondLst>
                                        </p:cTn>
                                        <p:tgtEl>
                                          <p:spTgt spid="20484">
                                            <p:txEl>
                                              <p:pRg st="0" end="0"/>
                                            </p:txEl>
                                          </p:spTgt>
                                        </p:tgtEl>
                                        <p:attrNameLst>
                                          <p:attrName>style.visibility</p:attrName>
                                        </p:attrNameLst>
                                      </p:cBhvr>
                                      <p:to>
                                        <p:strVal val="visible"/>
                                      </p:to>
                                    </p:set>
                                    <p:animEffect transition="in" filter="blinds(horizontal)">
                                      <p:cBhvr>
                                        <p:cTn id="50" dur="500"/>
                                        <p:tgtEl>
                                          <p:spTgt spid="20484">
                                            <p:txEl>
                                              <p:pRg st="0" end="0"/>
                                            </p:txEl>
                                          </p:spTgt>
                                        </p:tgtEl>
                                      </p:cBhvr>
                                    </p:animEffect>
                                  </p:childTnLst>
                                </p:cTn>
                              </p:par>
                              <p:par>
                                <p:cTn id="51" presetID="3" presetClass="entr" presetSubtype="10" fill="hold" nodeType="withEffect">
                                  <p:stCondLst>
                                    <p:cond delay="0"/>
                                  </p:stCondLst>
                                  <p:iterate type="lt">
                                    <p:tmPct val="0"/>
                                  </p:iterate>
                                  <p:childTnLst>
                                    <p:set>
                                      <p:cBhvr>
                                        <p:cTn id="52" dur="1" fill="hold">
                                          <p:stCondLst>
                                            <p:cond delay="0"/>
                                          </p:stCondLst>
                                        </p:cTn>
                                        <p:tgtEl>
                                          <p:spTgt spid="20484">
                                            <p:txEl>
                                              <p:pRg st="1" end="1"/>
                                            </p:txEl>
                                          </p:spTgt>
                                        </p:tgtEl>
                                        <p:attrNameLst>
                                          <p:attrName>style.visibility</p:attrName>
                                        </p:attrNameLst>
                                      </p:cBhvr>
                                      <p:to>
                                        <p:strVal val="visible"/>
                                      </p:to>
                                    </p:set>
                                    <p:animEffect transition="in" filter="blinds(horizontal)">
                                      <p:cBhvr>
                                        <p:cTn id="53" dur="500"/>
                                        <p:tgtEl>
                                          <p:spTgt spid="20484">
                                            <p:txEl>
                                              <p:pRg st="1" end="1"/>
                                            </p:txEl>
                                          </p:spTgt>
                                        </p:tgtEl>
                                      </p:cBhvr>
                                    </p:animEffect>
                                  </p:childTnLst>
                                </p:cTn>
                              </p:par>
                              <p:par>
                                <p:cTn id="54" presetID="3" presetClass="entr" presetSubtype="10" fill="hold" nodeType="withEffect">
                                  <p:stCondLst>
                                    <p:cond delay="0"/>
                                  </p:stCondLst>
                                  <p:iterate type="lt">
                                    <p:tmPct val="0"/>
                                  </p:iterate>
                                  <p:childTnLst>
                                    <p:set>
                                      <p:cBhvr>
                                        <p:cTn id="55" dur="1" fill="hold">
                                          <p:stCondLst>
                                            <p:cond delay="0"/>
                                          </p:stCondLst>
                                        </p:cTn>
                                        <p:tgtEl>
                                          <p:spTgt spid="20484">
                                            <p:txEl>
                                              <p:pRg st="2" end="2"/>
                                            </p:txEl>
                                          </p:spTgt>
                                        </p:tgtEl>
                                        <p:attrNameLst>
                                          <p:attrName>style.visibility</p:attrName>
                                        </p:attrNameLst>
                                      </p:cBhvr>
                                      <p:to>
                                        <p:strVal val="visible"/>
                                      </p:to>
                                    </p:set>
                                    <p:animEffect transition="in" filter="blinds(horizontal)">
                                      <p:cBhvr>
                                        <p:cTn id="56" dur="500"/>
                                        <p:tgtEl>
                                          <p:spTgt spid="2048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animBg="1"/>
      <p:bldP spid="20484" grpId="0" build="allAtOnce" animBg="1"/>
      <p:bldP spid="20486" grpId="0" animBg="1"/>
      <p:bldP spid="2049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WordArt 4"/>
          <p:cNvSpPr>
            <a:spLocks noChangeArrowheads="1" noChangeShapeType="1" noTextEdit="1"/>
          </p:cNvSpPr>
          <p:nvPr/>
        </p:nvSpPr>
        <p:spPr bwMode="auto">
          <a:xfrm>
            <a:off x="1258888" y="404813"/>
            <a:ext cx="6192837" cy="792162"/>
          </a:xfrm>
          <a:prstGeom prst="rect">
            <a:avLst/>
          </a:prstGeom>
        </p:spPr>
        <p:txBody>
          <a:bodyPr wrap="none" fromWordArt="1">
            <a:prstTxWarp prst="textPlain">
              <a:avLst>
                <a:gd name="adj" fmla="val 50000"/>
              </a:avLst>
            </a:prstTxWarp>
          </a:bodyPr>
          <a:lstStyle/>
          <a:p>
            <a:pPr algn="ctr"/>
            <a:r>
              <a:rPr lang="ru-RU" sz="2800" kern="10">
                <a:ln w="9525">
                  <a:solidFill>
                    <a:srgbClr val="FF0000"/>
                  </a:solidFill>
                  <a:round/>
                  <a:headEnd/>
                  <a:tailEnd/>
                </a:ln>
                <a:solidFill>
                  <a:srgbClr val="FF0066"/>
                </a:solidFill>
                <a:effectLst>
                  <a:outerShdw dist="563972" dir="14049741" sx="125000" sy="125000" algn="tl" rotWithShape="0">
                    <a:srgbClr val="C7DFD3">
                      <a:alpha val="79999"/>
                    </a:srgbClr>
                  </a:outerShdw>
                </a:effectLst>
                <a:latin typeface="Times New Roman"/>
                <a:cs typeface="Times New Roman"/>
              </a:rPr>
              <a:t>Сабақты өткізу кезеңдері</a:t>
            </a:r>
          </a:p>
        </p:txBody>
      </p:sp>
      <p:sp>
        <p:nvSpPr>
          <p:cNvPr id="4099" name="Rectangle 6"/>
          <p:cNvSpPr>
            <a:spLocks noChangeArrowheads="1"/>
          </p:cNvSpPr>
          <p:nvPr/>
        </p:nvSpPr>
        <p:spPr bwMode="auto">
          <a:xfrm>
            <a:off x="323528" y="1196975"/>
            <a:ext cx="8209210" cy="6555641"/>
          </a:xfrm>
          <a:prstGeom prst="rect">
            <a:avLst/>
          </a:prstGeom>
          <a:noFill/>
          <a:ln w="9525">
            <a:noFill/>
            <a:miter lim="800000"/>
            <a:headEnd/>
            <a:tailEnd/>
          </a:ln>
        </p:spPr>
        <p:txBody>
          <a:bodyPr wrap="square">
            <a:spAutoFit/>
          </a:bodyPr>
          <a:lstStyle/>
          <a:p>
            <a:pPr marL="457200" indent="-457200"/>
            <a:r>
              <a:rPr lang="en-US" sz="2800" b="1" i="1" dirty="0">
                <a:solidFill>
                  <a:srgbClr val="0000CC"/>
                </a:solidFill>
                <a:latin typeface="Times New Roman" pitchFamily="18" charset="0"/>
              </a:rPr>
              <a:t>1</a:t>
            </a:r>
            <a:r>
              <a:rPr lang="en-US" sz="2800" b="1" i="1" dirty="0" smtClean="0">
                <a:solidFill>
                  <a:srgbClr val="0000CC"/>
                </a:solidFill>
                <a:latin typeface="Times New Roman" pitchFamily="18" charset="0"/>
              </a:rPr>
              <a:t>.</a:t>
            </a:r>
            <a:r>
              <a:rPr lang="kk-KZ" sz="2800" b="1" i="1" dirty="0" smtClean="0">
                <a:solidFill>
                  <a:srgbClr val="0000CC"/>
                </a:solidFill>
                <a:latin typeface="Times New Roman" pitchFamily="18" charset="0"/>
              </a:rPr>
              <a:t> </a:t>
            </a:r>
            <a:r>
              <a:rPr lang="en-US" sz="2800" b="1" i="1" dirty="0" smtClean="0">
                <a:solidFill>
                  <a:srgbClr val="0000CC"/>
                </a:solidFill>
                <a:latin typeface="Times New Roman" pitchFamily="18" charset="0"/>
              </a:rPr>
              <a:t>    </a:t>
            </a:r>
            <a:r>
              <a:rPr lang="kk-KZ" sz="2800" b="1" i="1" dirty="0">
                <a:solidFill>
                  <a:srgbClr val="0000CC"/>
                </a:solidFill>
                <a:latin typeface="Times New Roman" pitchFamily="18" charset="0"/>
              </a:rPr>
              <a:t>Ұйымдастыру кезеңі.</a:t>
            </a:r>
          </a:p>
          <a:p>
            <a:pPr marL="457200" indent="-457200"/>
            <a:r>
              <a:rPr lang="en-US" sz="2800" b="1" i="1" dirty="0">
                <a:solidFill>
                  <a:srgbClr val="0000CC"/>
                </a:solidFill>
                <a:latin typeface="Times New Roman" pitchFamily="18" charset="0"/>
              </a:rPr>
              <a:t>2</a:t>
            </a:r>
            <a:r>
              <a:rPr lang="en-US" sz="2800" b="1" i="1" dirty="0" smtClean="0">
                <a:solidFill>
                  <a:srgbClr val="0000CC"/>
                </a:solidFill>
                <a:latin typeface="Times New Roman" pitchFamily="18" charset="0"/>
              </a:rPr>
              <a:t>.   </a:t>
            </a:r>
            <a:r>
              <a:rPr lang="kk-KZ" sz="2800" b="1" i="1" dirty="0">
                <a:solidFill>
                  <a:srgbClr val="0000CC"/>
                </a:solidFill>
                <a:latin typeface="Times New Roman" pitchFamily="18" charset="0"/>
              </a:rPr>
              <a:t>Үй тапсырмасын тексеру.</a:t>
            </a:r>
          </a:p>
          <a:p>
            <a:pPr marL="914400" lvl="1" indent="-457200"/>
            <a:r>
              <a:rPr lang="kk-KZ" sz="2800" b="1" i="1" dirty="0">
                <a:solidFill>
                  <a:srgbClr val="0000CC"/>
                </a:solidFill>
                <a:latin typeface="Times New Roman" pitchFamily="18" charset="0"/>
              </a:rPr>
              <a:t>      </a:t>
            </a:r>
            <a:r>
              <a:rPr lang="ru-RU" sz="2800" b="1" i="1" dirty="0" smtClean="0">
                <a:solidFill>
                  <a:srgbClr val="0000CC"/>
                </a:solidFill>
                <a:latin typeface="Times New Roman" pitchFamily="18" charset="0"/>
              </a:rPr>
              <a:t>Тест т</a:t>
            </a:r>
            <a:r>
              <a:rPr lang="kk-KZ" sz="2800" b="1" i="1" dirty="0" smtClean="0">
                <a:solidFill>
                  <a:srgbClr val="0000CC"/>
                </a:solidFill>
                <a:latin typeface="Times New Roman" pitchFamily="18" charset="0"/>
              </a:rPr>
              <a:t>үрінде.</a:t>
            </a:r>
            <a:endParaRPr lang="kk-KZ" sz="2800" b="1" i="1" dirty="0">
              <a:solidFill>
                <a:srgbClr val="0000CC"/>
              </a:solidFill>
              <a:latin typeface="Times New Roman" pitchFamily="18" charset="0"/>
            </a:endParaRPr>
          </a:p>
          <a:p>
            <a:pPr marL="457200" indent="-457200"/>
            <a:r>
              <a:rPr lang="en-US" sz="2800" b="1" i="1" dirty="0">
                <a:solidFill>
                  <a:srgbClr val="0000CC"/>
                </a:solidFill>
                <a:latin typeface="Times New Roman" pitchFamily="18" charset="0"/>
              </a:rPr>
              <a:t>3</a:t>
            </a:r>
            <a:r>
              <a:rPr lang="en-US" sz="2800" b="1" i="1" dirty="0" smtClean="0">
                <a:solidFill>
                  <a:srgbClr val="0000CC"/>
                </a:solidFill>
                <a:latin typeface="Times New Roman" pitchFamily="18" charset="0"/>
              </a:rPr>
              <a:t>.</a:t>
            </a:r>
            <a:r>
              <a:rPr lang="ru-RU" sz="2800" b="1" i="1" dirty="0" smtClean="0">
                <a:solidFill>
                  <a:srgbClr val="0000CC"/>
                </a:solidFill>
                <a:latin typeface="Times New Roman" pitchFamily="18" charset="0"/>
              </a:rPr>
              <a:t> </a:t>
            </a:r>
            <a:r>
              <a:rPr lang="en-US" sz="2800" b="1" i="1" dirty="0" smtClean="0">
                <a:solidFill>
                  <a:srgbClr val="0000CC"/>
                </a:solidFill>
                <a:latin typeface="Times New Roman" pitchFamily="18" charset="0"/>
              </a:rPr>
              <a:t> </a:t>
            </a:r>
            <a:r>
              <a:rPr lang="kk-KZ" sz="2800" b="1" i="1" dirty="0">
                <a:solidFill>
                  <a:srgbClr val="0000CC"/>
                </a:solidFill>
                <a:latin typeface="Times New Roman" pitchFamily="18" charset="0"/>
              </a:rPr>
              <a:t>Жаңа сабақты түсіндіру.</a:t>
            </a:r>
          </a:p>
          <a:p>
            <a:pPr marL="457200" indent="-457200"/>
            <a:r>
              <a:rPr lang="en-US" sz="2800" b="1" i="1" dirty="0">
                <a:solidFill>
                  <a:srgbClr val="0000CC"/>
                </a:solidFill>
                <a:latin typeface="Times New Roman" pitchFamily="18" charset="0"/>
              </a:rPr>
              <a:t>4</a:t>
            </a:r>
            <a:r>
              <a:rPr lang="en-US" sz="2800" b="1" i="1" dirty="0" smtClean="0">
                <a:solidFill>
                  <a:srgbClr val="0000CC"/>
                </a:solidFill>
                <a:latin typeface="Times New Roman" pitchFamily="18" charset="0"/>
              </a:rPr>
              <a:t>.  </a:t>
            </a:r>
            <a:r>
              <a:rPr lang="kk-KZ" sz="2800" b="1" i="1" dirty="0">
                <a:solidFill>
                  <a:srgbClr val="0000CC"/>
                </a:solidFill>
                <a:latin typeface="Times New Roman" pitchFamily="18" charset="0"/>
              </a:rPr>
              <a:t>Жаңа сабақты бекіту.</a:t>
            </a:r>
          </a:p>
          <a:p>
            <a:pPr marL="457200" indent="-457200"/>
            <a:r>
              <a:rPr lang="kk-KZ" sz="2800" b="1" i="1" dirty="0">
                <a:solidFill>
                  <a:srgbClr val="0000CC"/>
                </a:solidFill>
                <a:latin typeface="Times New Roman" pitchFamily="18" charset="0"/>
              </a:rPr>
              <a:t>               </a:t>
            </a:r>
            <a:r>
              <a:rPr lang="kk-KZ" sz="2800" b="1" i="1" dirty="0" smtClean="0">
                <a:solidFill>
                  <a:srgbClr val="0000CC"/>
                </a:solidFill>
                <a:latin typeface="Times New Roman" pitchFamily="18" charset="0"/>
              </a:rPr>
              <a:t>Оқушылар екі топқа бөлінеді.</a:t>
            </a:r>
          </a:p>
          <a:p>
            <a:pPr marL="457200" indent="-457200"/>
            <a:r>
              <a:rPr lang="kk-KZ" sz="2800" b="1" i="1" dirty="0">
                <a:solidFill>
                  <a:srgbClr val="0000CC"/>
                </a:solidFill>
                <a:latin typeface="Times New Roman" pitchFamily="18" charset="0"/>
              </a:rPr>
              <a:t> </a:t>
            </a:r>
            <a:r>
              <a:rPr lang="kk-KZ" sz="2800" b="1" i="1" dirty="0" smtClean="0">
                <a:solidFill>
                  <a:srgbClr val="0000CC"/>
                </a:solidFill>
                <a:latin typeface="Times New Roman" pitchFamily="18" charset="0"/>
              </a:rPr>
              <a:t>              Тапсырманы тақтаға, компьютерде орындайды.</a:t>
            </a:r>
            <a:endParaRPr lang="en-US" sz="2800" b="1" i="1" dirty="0" smtClean="0">
              <a:solidFill>
                <a:srgbClr val="0000CC"/>
              </a:solidFill>
              <a:latin typeface="Times New Roman" pitchFamily="18" charset="0"/>
            </a:endParaRPr>
          </a:p>
          <a:p>
            <a:pPr marL="457200" indent="-457200"/>
            <a:r>
              <a:rPr lang="en-US" sz="2800" b="1" i="1" dirty="0" smtClean="0">
                <a:solidFill>
                  <a:srgbClr val="0000CC"/>
                </a:solidFill>
                <a:latin typeface="Times New Roman" pitchFamily="18" charset="0"/>
              </a:rPr>
              <a:t>5</a:t>
            </a:r>
            <a:r>
              <a:rPr lang="kk-KZ" sz="2800" b="1" i="1" dirty="0" smtClean="0">
                <a:solidFill>
                  <a:srgbClr val="0000CC"/>
                </a:solidFill>
                <a:latin typeface="Times New Roman" pitchFamily="18" charset="0"/>
              </a:rPr>
              <a:t>.Рефлексия</a:t>
            </a:r>
          </a:p>
          <a:p>
            <a:pPr marL="457200" indent="-457200"/>
            <a:r>
              <a:rPr lang="kk-KZ" sz="2800" b="1" i="1" dirty="0" smtClean="0">
                <a:solidFill>
                  <a:srgbClr val="0000CC"/>
                </a:solidFill>
                <a:latin typeface="Times New Roman" pitchFamily="18" charset="0"/>
              </a:rPr>
              <a:t>6. Қорытындылау</a:t>
            </a:r>
          </a:p>
          <a:p>
            <a:pPr marL="457200" indent="-457200"/>
            <a:r>
              <a:rPr lang="kk-KZ" sz="2800" b="1" i="1" dirty="0" smtClean="0">
                <a:solidFill>
                  <a:srgbClr val="0000CC"/>
                </a:solidFill>
                <a:latin typeface="Times New Roman" pitchFamily="18" charset="0"/>
              </a:rPr>
              <a:t>7. Үйге тапсырма.</a:t>
            </a:r>
          </a:p>
          <a:p>
            <a:pPr marL="457200" indent="-457200"/>
            <a:r>
              <a:rPr lang="kk-KZ" sz="2800" b="1" i="1" dirty="0" smtClean="0">
                <a:solidFill>
                  <a:srgbClr val="0000CC"/>
                </a:solidFill>
                <a:latin typeface="Times New Roman" pitchFamily="18" charset="0"/>
              </a:rPr>
              <a:t>               </a:t>
            </a:r>
          </a:p>
          <a:p>
            <a:endParaRPr lang="kk-KZ" sz="2800" b="1" i="1" dirty="0" smtClean="0">
              <a:solidFill>
                <a:srgbClr val="0000CC"/>
              </a:solidFill>
              <a:latin typeface="Times New Roman" pitchFamily="18" charset="0"/>
            </a:endParaRPr>
          </a:p>
          <a:p>
            <a:pPr marL="457200" indent="-457200"/>
            <a:r>
              <a:rPr lang="kk-KZ" sz="2800" b="1" i="1" dirty="0" smtClean="0">
                <a:solidFill>
                  <a:srgbClr val="0000CC"/>
                </a:solidFill>
                <a:latin typeface="Times New Roman" pitchFamily="18" charset="0"/>
              </a:rPr>
              <a:t>                                       </a:t>
            </a:r>
            <a:endParaRPr lang="kk-KZ" sz="2800" b="1" i="1" dirty="0">
              <a:solidFill>
                <a:srgbClr val="0000CC"/>
              </a:solidFill>
              <a:latin typeface="Times New Roman" pitchFamily="18" charset="0"/>
            </a:endParaRPr>
          </a:p>
          <a:p>
            <a:pPr marL="457200" indent="-457200"/>
            <a:endParaRPr lang="kk-KZ" sz="2800" b="1" i="1" dirty="0">
              <a:solidFill>
                <a:srgbClr val="0000CC"/>
              </a:solidFill>
              <a:latin typeface="Times New Roman" pitchFamily="18" charset="0"/>
            </a:endParaRPr>
          </a:p>
        </p:txBody>
      </p:sp>
    </p:spTree>
    <p:extLst>
      <p:ext uri="{BB962C8B-B14F-4D97-AF65-F5344CB8AC3E}">
        <p14:creationId xmlns:p14="http://schemas.microsoft.com/office/powerpoint/2010/main" val="765860633"/>
      </p:ext>
    </p:extLst>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WordArt 4">
            <a:hlinkClick r:id="rId2" action="ppaction://hlinksldjump"/>
          </p:cNvPr>
          <p:cNvSpPr>
            <a:spLocks noChangeArrowheads="1" noChangeShapeType="1" noTextEdit="1"/>
          </p:cNvSpPr>
          <p:nvPr/>
        </p:nvSpPr>
        <p:spPr bwMode="auto">
          <a:xfrm>
            <a:off x="395288" y="404813"/>
            <a:ext cx="7068128" cy="1008062"/>
          </a:xfrm>
          <a:prstGeom prst="rect">
            <a:avLst/>
          </a:prstGeom>
        </p:spPr>
        <p:txBody>
          <a:bodyPr wrap="none" fromWordArt="1">
            <a:prstTxWarp prst="textPlain">
              <a:avLst>
                <a:gd name="adj" fmla="val 50000"/>
              </a:avLst>
            </a:prstTxWarp>
          </a:bodyPr>
          <a:lstStyle/>
          <a:p>
            <a:pPr algn="ctr"/>
            <a:r>
              <a:rPr lang="kk-KZ" sz="3600" b="1" i="1" kern="10" dirty="0" smtClean="0">
                <a:ln w="9525">
                  <a:solidFill>
                    <a:srgbClr val="FF00FF"/>
                  </a:solidFill>
                  <a:round/>
                  <a:headEnd/>
                  <a:tailEnd/>
                </a:ln>
                <a:solidFill>
                  <a:srgbClr val="0000FF"/>
                </a:solidFill>
                <a:effectLst>
                  <a:outerShdw dist="35921" dir="2700000" algn="ctr" rotWithShape="0">
                    <a:srgbClr val="808080">
                      <a:alpha val="79999"/>
                    </a:srgbClr>
                  </a:outerShdw>
                </a:effectLst>
                <a:latin typeface="Arial"/>
                <a:cs typeface="Arial"/>
              </a:rPr>
              <a:t>Жаңа сабақ тақырыбы:</a:t>
            </a:r>
            <a:endParaRPr lang="ru-RU" sz="3600" b="1" i="1" kern="10" dirty="0">
              <a:ln w="9525">
                <a:solidFill>
                  <a:srgbClr val="FF00FF"/>
                </a:solidFill>
                <a:round/>
                <a:headEnd/>
                <a:tailEnd/>
              </a:ln>
              <a:solidFill>
                <a:srgbClr val="0000FF"/>
              </a:solidFill>
              <a:effectLst>
                <a:outerShdw dist="35921" dir="2700000" algn="ctr" rotWithShape="0">
                  <a:srgbClr val="808080">
                    <a:alpha val="79999"/>
                  </a:srgbClr>
                </a:outerShdw>
              </a:effectLst>
              <a:latin typeface="Arial"/>
              <a:cs typeface="Arial"/>
            </a:endParaRPr>
          </a:p>
        </p:txBody>
      </p:sp>
      <p:sp>
        <p:nvSpPr>
          <p:cNvPr id="11267" name="Rectangle 5"/>
          <p:cNvSpPr>
            <a:spLocks noChangeArrowheads="1"/>
          </p:cNvSpPr>
          <p:nvPr/>
        </p:nvSpPr>
        <p:spPr bwMode="auto">
          <a:xfrm>
            <a:off x="684213" y="1989138"/>
            <a:ext cx="8064500" cy="1569660"/>
          </a:xfrm>
          <a:prstGeom prst="rect">
            <a:avLst/>
          </a:prstGeom>
          <a:noFill/>
          <a:ln w="9525">
            <a:noFill/>
            <a:miter lim="800000"/>
            <a:headEnd/>
            <a:tailEnd/>
          </a:ln>
        </p:spPr>
        <p:txBody>
          <a:bodyPr>
            <a:spAutoFit/>
          </a:bodyPr>
          <a:lstStyle/>
          <a:p>
            <a:pPr algn="ctr" defTabSz="771525"/>
            <a:r>
              <a:rPr lang="kk-KZ" sz="4800" b="1" dirty="0" smtClean="0"/>
              <a:t>Мәліметтер типі, айнымалы ұғымы, өрнек.</a:t>
            </a:r>
            <a:endParaRPr lang="ru-RU" sz="4800" b="1" dirty="0"/>
          </a:p>
        </p:txBody>
      </p:sp>
      <p:grpSp>
        <p:nvGrpSpPr>
          <p:cNvPr id="11268" name="Group 46"/>
          <p:cNvGrpSpPr>
            <a:grpSpLocks/>
          </p:cNvGrpSpPr>
          <p:nvPr/>
        </p:nvGrpSpPr>
        <p:grpSpPr bwMode="auto">
          <a:xfrm>
            <a:off x="6516688" y="4913313"/>
            <a:ext cx="2379662" cy="1944687"/>
            <a:chOff x="2356" y="1524"/>
            <a:chExt cx="2021" cy="2178"/>
          </a:xfrm>
        </p:grpSpPr>
        <p:grpSp>
          <p:nvGrpSpPr>
            <p:cNvPr id="11269" name="Group 47"/>
            <p:cNvGrpSpPr>
              <a:grpSpLocks/>
            </p:cNvGrpSpPr>
            <p:nvPr/>
          </p:nvGrpSpPr>
          <p:grpSpPr bwMode="auto">
            <a:xfrm>
              <a:off x="2699" y="2160"/>
              <a:ext cx="1360" cy="1220"/>
              <a:chOff x="1882" y="1525"/>
              <a:chExt cx="2177" cy="1855"/>
            </a:xfrm>
          </p:grpSpPr>
          <p:pic>
            <p:nvPicPr>
              <p:cNvPr id="11271" name="Picture 48"/>
              <p:cNvPicPr>
                <a:picLocks noChangeAspect="1" noChangeArrowheads="1"/>
              </p:cNvPicPr>
              <p:nvPr/>
            </p:nvPicPr>
            <p:blipFill>
              <a:blip r:embed="rId3" cstate="screen"/>
              <a:srcRect/>
              <a:stretch>
                <a:fillRect/>
              </a:stretch>
            </p:blipFill>
            <p:spPr bwMode="auto">
              <a:xfrm>
                <a:off x="1882" y="1525"/>
                <a:ext cx="2177" cy="1855"/>
              </a:xfrm>
              <a:prstGeom prst="rect">
                <a:avLst/>
              </a:prstGeom>
              <a:solidFill>
                <a:srgbClr val="3366FF"/>
              </a:solidFill>
              <a:ln w="9525">
                <a:solidFill>
                  <a:srgbClr val="3366FF"/>
                </a:solidFill>
                <a:miter lim="800000"/>
                <a:headEnd/>
                <a:tailEnd/>
              </a:ln>
            </p:spPr>
          </p:pic>
          <p:pic>
            <p:nvPicPr>
              <p:cNvPr id="11272" name="Picture 49"/>
              <p:cNvPicPr>
                <a:picLocks noChangeAspect="1" noChangeArrowheads="1"/>
              </p:cNvPicPr>
              <p:nvPr/>
            </p:nvPicPr>
            <p:blipFill>
              <a:blip r:embed="rId4" cstate="screen"/>
              <a:srcRect/>
              <a:stretch>
                <a:fillRect/>
              </a:stretch>
            </p:blipFill>
            <p:spPr bwMode="auto">
              <a:xfrm rot="382734">
                <a:off x="2880" y="1752"/>
                <a:ext cx="373" cy="409"/>
              </a:xfrm>
              <a:prstGeom prst="rect">
                <a:avLst/>
              </a:prstGeom>
              <a:noFill/>
              <a:ln w="9525">
                <a:noFill/>
                <a:miter lim="800000"/>
                <a:headEnd/>
                <a:tailEnd/>
              </a:ln>
            </p:spPr>
          </p:pic>
          <p:pic>
            <p:nvPicPr>
              <p:cNvPr id="11273" name="Picture 50"/>
              <p:cNvPicPr>
                <a:picLocks noChangeAspect="1" noChangeArrowheads="1"/>
              </p:cNvPicPr>
              <p:nvPr/>
            </p:nvPicPr>
            <p:blipFill>
              <a:blip r:embed="rId4" cstate="screen"/>
              <a:srcRect/>
              <a:stretch>
                <a:fillRect/>
              </a:stretch>
            </p:blipFill>
            <p:spPr bwMode="auto">
              <a:xfrm rot="382734">
                <a:off x="3243" y="1979"/>
                <a:ext cx="373" cy="409"/>
              </a:xfrm>
              <a:prstGeom prst="rect">
                <a:avLst/>
              </a:prstGeom>
              <a:noFill/>
              <a:ln w="9525">
                <a:noFill/>
                <a:miter lim="800000"/>
                <a:headEnd/>
                <a:tailEnd/>
              </a:ln>
            </p:spPr>
          </p:pic>
          <p:pic>
            <p:nvPicPr>
              <p:cNvPr id="11274" name="Picture 51"/>
              <p:cNvPicPr>
                <a:picLocks noChangeAspect="1" noChangeArrowheads="1"/>
              </p:cNvPicPr>
              <p:nvPr/>
            </p:nvPicPr>
            <p:blipFill>
              <a:blip r:embed="rId5" cstate="screen"/>
              <a:srcRect/>
              <a:stretch>
                <a:fillRect/>
              </a:stretch>
            </p:blipFill>
            <p:spPr bwMode="auto">
              <a:xfrm>
                <a:off x="2880" y="2160"/>
                <a:ext cx="330" cy="363"/>
              </a:xfrm>
              <a:prstGeom prst="rect">
                <a:avLst/>
              </a:prstGeom>
              <a:noFill/>
              <a:ln w="9525">
                <a:noFill/>
                <a:miter lim="800000"/>
                <a:headEnd/>
                <a:tailEnd/>
              </a:ln>
            </p:spPr>
          </p:pic>
          <p:pic>
            <p:nvPicPr>
              <p:cNvPr id="11275" name="Picture 52"/>
              <p:cNvPicPr>
                <a:picLocks noChangeAspect="1" noChangeArrowheads="1"/>
              </p:cNvPicPr>
              <p:nvPr/>
            </p:nvPicPr>
            <p:blipFill>
              <a:blip r:embed="rId4" cstate="screen"/>
              <a:srcRect/>
              <a:stretch>
                <a:fillRect/>
              </a:stretch>
            </p:blipFill>
            <p:spPr bwMode="auto">
              <a:xfrm rot="382734">
                <a:off x="2517" y="1797"/>
                <a:ext cx="373" cy="409"/>
              </a:xfrm>
              <a:prstGeom prst="rect">
                <a:avLst/>
              </a:prstGeom>
              <a:noFill/>
              <a:ln w="9525">
                <a:noFill/>
                <a:miter lim="800000"/>
                <a:headEnd/>
                <a:tailEnd/>
              </a:ln>
            </p:spPr>
          </p:pic>
          <p:pic>
            <p:nvPicPr>
              <p:cNvPr id="11276" name="Picture 53"/>
              <p:cNvPicPr>
                <a:picLocks noChangeAspect="1" noChangeArrowheads="1"/>
              </p:cNvPicPr>
              <p:nvPr/>
            </p:nvPicPr>
            <p:blipFill>
              <a:blip r:embed="rId6" cstate="screen"/>
              <a:srcRect/>
              <a:stretch>
                <a:fillRect/>
              </a:stretch>
            </p:blipFill>
            <p:spPr bwMode="auto">
              <a:xfrm rot="382734">
                <a:off x="2835" y="2024"/>
                <a:ext cx="166" cy="182"/>
              </a:xfrm>
              <a:prstGeom prst="rect">
                <a:avLst/>
              </a:prstGeom>
              <a:noFill/>
              <a:ln w="9525">
                <a:noFill/>
                <a:miter lim="800000"/>
                <a:headEnd/>
                <a:tailEnd/>
              </a:ln>
            </p:spPr>
          </p:pic>
          <p:pic>
            <p:nvPicPr>
              <p:cNvPr id="11277" name="Picture 54"/>
              <p:cNvPicPr>
                <a:picLocks noChangeAspect="1" noChangeArrowheads="1"/>
              </p:cNvPicPr>
              <p:nvPr/>
            </p:nvPicPr>
            <p:blipFill>
              <a:blip r:embed="rId5" cstate="screen"/>
              <a:srcRect/>
              <a:stretch>
                <a:fillRect/>
              </a:stretch>
            </p:blipFill>
            <p:spPr bwMode="auto">
              <a:xfrm>
                <a:off x="2562" y="2160"/>
                <a:ext cx="330" cy="363"/>
              </a:xfrm>
              <a:prstGeom prst="rect">
                <a:avLst/>
              </a:prstGeom>
              <a:noFill/>
              <a:ln w="9525">
                <a:noFill/>
                <a:miter lim="800000"/>
                <a:headEnd/>
                <a:tailEnd/>
              </a:ln>
            </p:spPr>
          </p:pic>
          <p:pic>
            <p:nvPicPr>
              <p:cNvPr id="11278" name="Picture 55"/>
              <p:cNvPicPr>
                <a:picLocks noChangeAspect="1" noChangeArrowheads="1"/>
              </p:cNvPicPr>
              <p:nvPr/>
            </p:nvPicPr>
            <p:blipFill>
              <a:blip r:embed="rId6" cstate="screen"/>
              <a:srcRect/>
              <a:stretch>
                <a:fillRect/>
              </a:stretch>
            </p:blipFill>
            <p:spPr bwMode="auto">
              <a:xfrm rot="382734">
                <a:off x="2971" y="2160"/>
                <a:ext cx="166" cy="182"/>
              </a:xfrm>
              <a:prstGeom prst="rect">
                <a:avLst/>
              </a:prstGeom>
              <a:noFill/>
              <a:ln w="9525">
                <a:noFill/>
                <a:miter lim="800000"/>
                <a:headEnd/>
                <a:tailEnd/>
              </a:ln>
            </p:spPr>
          </p:pic>
          <p:pic>
            <p:nvPicPr>
              <p:cNvPr id="11279" name="Picture 56"/>
              <p:cNvPicPr>
                <a:picLocks noChangeAspect="1" noChangeArrowheads="1"/>
              </p:cNvPicPr>
              <p:nvPr/>
            </p:nvPicPr>
            <p:blipFill>
              <a:blip r:embed="rId6" cstate="screen"/>
              <a:srcRect/>
              <a:stretch>
                <a:fillRect/>
              </a:stretch>
            </p:blipFill>
            <p:spPr bwMode="auto">
              <a:xfrm rot="382734">
                <a:off x="3107" y="2296"/>
                <a:ext cx="166" cy="182"/>
              </a:xfrm>
              <a:prstGeom prst="rect">
                <a:avLst/>
              </a:prstGeom>
              <a:noFill/>
              <a:ln w="9525">
                <a:noFill/>
                <a:miter lim="800000"/>
                <a:headEnd/>
                <a:tailEnd/>
              </a:ln>
            </p:spPr>
          </p:pic>
          <p:pic>
            <p:nvPicPr>
              <p:cNvPr id="11280" name="Picture 57"/>
              <p:cNvPicPr>
                <a:picLocks noChangeAspect="1" noChangeArrowheads="1"/>
              </p:cNvPicPr>
              <p:nvPr/>
            </p:nvPicPr>
            <p:blipFill>
              <a:blip r:embed="rId7" cstate="screen"/>
              <a:srcRect/>
              <a:stretch>
                <a:fillRect/>
              </a:stretch>
            </p:blipFill>
            <p:spPr bwMode="auto">
              <a:xfrm rot="382734">
                <a:off x="3152" y="1979"/>
                <a:ext cx="166" cy="182"/>
              </a:xfrm>
              <a:prstGeom prst="rect">
                <a:avLst/>
              </a:prstGeom>
              <a:noFill/>
              <a:ln w="9525">
                <a:noFill/>
                <a:miter lim="800000"/>
                <a:headEnd/>
                <a:tailEnd/>
              </a:ln>
            </p:spPr>
          </p:pic>
          <p:pic>
            <p:nvPicPr>
              <p:cNvPr id="11281" name="Picture 58"/>
              <p:cNvPicPr>
                <a:picLocks noChangeAspect="1" noChangeArrowheads="1"/>
              </p:cNvPicPr>
              <p:nvPr/>
            </p:nvPicPr>
            <p:blipFill>
              <a:blip r:embed="rId6" cstate="screen"/>
              <a:srcRect/>
              <a:stretch>
                <a:fillRect/>
              </a:stretch>
            </p:blipFill>
            <p:spPr bwMode="auto">
              <a:xfrm rot="382734">
                <a:off x="3243" y="1842"/>
                <a:ext cx="166" cy="182"/>
              </a:xfrm>
              <a:prstGeom prst="rect">
                <a:avLst/>
              </a:prstGeom>
              <a:noFill/>
              <a:ln w="9525">
                <a:noFill/>
                <a:miter lim="800000"/>
                <a:headEnd/>
                <a:tailEnd/>
              </a:ln>
            </p:spPr>
          </p:pic>
          <p:pic>
            <p:nvPicPr>
              <p:cNvPr id="11282" name="Picture 59"/>
              <p:cNvPicPr>
                <a:picLocks noChangeAspect="1" noChangeArrowheads="1"/>
              </p:cNvPicPr>
              <p:nvPr/>
            </p:nvPicPr>
            <p:blipFill>
              <a:blip r:embed="rId6" cstate="screen"/>
              <a:srcRect/>
              <a:stretch>
                <a:fillRect/>
              </a:stretch>
            </p:blipFill>
            <p:spPr bwMode="auto">
              <a:xfrm rot="382734">
                <a:off x="3107" y="2115"/>
                <a:ext cx="166" cy="182"/>
              </a:xfrm>
              <a:prstGeom prst="rect">
                <a:avLst/>
              </a:prstGeom>
              <a:noFill/>
              <a:ln w="9525">
                <a:noFill/>
                <a:miter lim="800000"/>
                <a:headEnd/>
                <a:tailEnd/>
              </a:ln>
            </p:spPr>
          </p:pic>
          <p:pic>
            <p:nvPicPr>
              <p:cNvPr id="11283" name="Picture 60"/>
              <p:cNvPicPr>
                <a:picLocks noChangeAspect="1" noChangeArrowheads="1"/>
              </p:cNvPicPr>
              <p:nvPr/>
            </p:nvPicPr>
            <p:blipFill>
              <a:blip r:embed="rId6" cstate="screen"/>
              <a:srcRect/>
              <a:stretch>
                <a:fillRect/>
              </a:stretch>
            </p:blipFill>
            <p:spPr bwMode="auto">
              <a:xfrm rot="382734">
                <a:off x="2699" y="2069"/>
                <a:ext cx="166" cy="182"/>
              </a:xfrm>
              <a:prstGeom prst="rect">
                <a:avLst/>
              </a:prstGeom>
              <a:noFill/>
              <a:ln w="9525">
                <a:noFill/>
                <a:miter lim="800000"/>
                <a:headEnd/>
                <a:tailEnd/>
              </a:ln>
            </p:spPr>
          </p:pic>
          <p:pic>
            <p:nvPicPr>
              <p:cNvPr id="11284" name="Picture 61"/>
              <p:cNvPicPr>
                <a:picLocks noChangeAspect="1" noChangeArrowheads="1"/>
              </p:cNvPicPr>
              <p:nvPr/>
            </p:nvPicPr>
            <p:blipFill>
              <a:blip r:embed="rId6" cstate="screen"/>
              <a:srcRect/>
              <a:stretch>
                <a:fillRect/>
              </a:stretch>
            </p:blipFill>
            <p:spPr bwMode="auto">
              <a:xfrm rot="382734">
                <a:off x="2472" y="2115"/>
                <a:ext cx="166" cy="182"/>
              </a:xfrm>
              <a:prstGeom prst="rect">
                <a:avLst/>
              </a:prstGeom>
              <a:noFill/>
              <a:ln w="9525">
                <a:noFill/>
                <a:miter lim="800000"/>
                <a:headEnd/>
                <a:tailEnd/>
              </a:ln>
            </p:spPr>
          </p:pic>
          <p:pic>
            <p:nvPicPr>
              <p:cNvPr id="11285" name="Picture 62"/>
              <p:cNvPicPr>
                <a:picLocks noChangeAspect="1" noChangeArrowheads="1"/>
              </p:cNvPicPr>
              <p:nvPr/>
            </p:nvPicPr>
            <p:blipFill>
              <a:blip r:embed="rId6" cstate="screen"/>
              <a:srcRect/>
              <a:stretch>
                <a:fillRect/>
              </a:stretch>
            </p:blipFill>
            <p:spPr bwMode="auto">
              <a:xfrm rot="382734">
                <a:off x="2517" y="2160"/>
                <a:ext cx="166" cy="182"/>
              </a:xfrm>
              <a:prstGeom prst="rect">
                <a:avLst/>
              </a:prstGeom>
              <a:noFill/>
              <a:ln w="9525">
                <a:noFill/>
                <a:miter lim="800000"/>
                <a:headEnd/>
                <a:tailEnd/>
              </a:ln>
            </p:spPr>
          </p:pic>
          <p:pic>
            <p:nvPicPr>
              <p:cNvPr id="11286" name="Picture 63"/>
              <p:cNvPicPr>
                <a:picLocks noChangeAspect="1" noChangeArrowheads="1"/>
              </p:cNvPicPr>
              <p:nvPr/>
            </p:nvPicPr>
            <p:blipFill>
              <a:blip r:embed="rId5" cstate="screen"/>
              <a:srcRect/>
              <a:stretch>
                <a:fillRect/>
              </a:stretch>
            </p:blipFill>
            <p:spPr bwMode="auto">
              <a:xfrm>
                <a:off x="2290" y="2024"/>
                <a:ext cx="330" cy="363"/>
              </a:xfrm>
              <a:prstGeom prst="rect">
                <a:avLst/>
              </a:prstGeom>
              <a:noFill/>
              <a:ln w="9525">
                <a:noFill/>
                <a:miter lim="800000"/>
                <a:headEnd/>
                <a:tailEnd/>
              </a:ln>
            </p:spPr>
          </p:pic>
          <p:pic>
            <p:nvPicPr>
              <p:cNvPr id="11287" name="Picture 64"/>
              <p:cNvPicPr>
                <a:picLocks noChangeAspect="1" noChangeArrowheads="1"/>
              </p:cNvPicPr>
              <p:nvPr/>
            </p:nvPicPr>
            <p:blipFill>
              <a:blip r:embed="rId6" cstate="screen"/>
              <a:srcRect/>
              <a:stretch>
                <a:fillRect/>
              </a:stretch>
            </p:blipFill>
            <p:spPr bwMode="auto">
              <a:xfrm rot="382734">
                <a:off x="2517" y="1979"/>
                <a:ext cx="166" cy="182"/>
              </a:xfrm>
              <a:prstGeom prst="rect">
                <a:avLst/>
              </a:prstGeom>
              <a:noFill/>
              <a:ln w="9525">
                <a:noFill/>
                <a:miter lim="800000"/>
                <a:headEnd/>
                <a:tailEnd/>
              </a:ln>
            </p:spPr>
          </p:pic>
        </p:grpSp>
        <p:pic>
          <p:nvPicPr>
            <p:cNvPr id="11270" name="Picture 65" descr="Sterne0038n">
              <a:hlinkClick r:id="rId8" action="ppaction://hlinksldjump"/>
            </p:cNvPr>
            <p:cNvPicPr>
              <a:picLocks noChangeAspect="1" noChangeArrowheads="1" noCrop="1"/>
            </p:cNvPicPr>
            <p:nvPr/>
          </p:nvPicPr>
          <p:blipFill>
            <a:blip r:embed="rId9" cstate="screen"/>
            <a:srcRect/>
            <a:stretch>
              <a:fillRect/>
            </a:stretch>
          </p:blipFill>
          <p:spPr bwMode="auto">
            <a:xfrm>
              <a:off x="2356" y="1524"/>
              <a:ext cx="2021" cy="2178"/>
            </a:xfrm>
            <a:prstGeom prst="rect">
              <a:avLst/>
            </a:prstGeom>
            <a:noFill/>
            <a:ln w="9525">
              <a:noFill/>
              <a:miter lim="800000"/>
              <a:headEnd/>
              <a:tailEnd/>
            </a:ln>
          </p:spPr>
        </p:pic>
      </p:grpSp>
    </p:spTree>
    <p:extLst>
      <p:ext uri="{BB962C8B-B14F-4D97-AF65-F5344CB8AC3E}">
        <p14:creationId xmlns:p14="http://schemas.microsoft.com/office/powerpoint/2010/main" val="31132313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5122" name="WordArt 4" descr="Бумажный пакет"/>
          <p:cNvSpPr>
            <a:spLocks noChangeArrowheads="1" noChangeShapeType="1" noTextEdit="1"/>
          </p:cNvSpPr>
          <p:nvPr/>
        </p:nvSpPr>
        <p:spPr bwMode="auto">
          <a:xfrm>
            <a:off x="1187450" y="620713"/>
            <a:ext cx="6769100" cy="792162"/>
          </a:xfrm>
          <a:prstGeom prst="rect">
            <a:avLst/>
          </a:prstGeom>
        </p:spPr>
        <p:txBody>
          <a:bodyPr wrap="none" fromWordArt="1">
            <a:prstTxWarp prst="textPlain">
              <a:avLst>
                <a:gd name="adj" fmla="val 50000"/>
              </a:avLst>
            </a:prstTxWarp>
          </a:bodyPr>
          <a:lstStyle/>
          <a:p>
            <a:pPr algn="ctr"/>
            <a:r>
              <a:rPr lang="ru-RU" sz="3600" kern="1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79999"/>
                    </a:srgbClr>
                  </a:outerShdw>
                </a:effectLst>
                <a:latin typeface="Times New Roman"/>
                <a:cs typeface="Times New Roman"/>
              </a:rPr>
              <a:t>Үй тапсырмасын сұрау</a:t>
            </a:r>
          </a:p>
        </p:txBody>
      </p:sp>
      <p:sp>
        <p:nvSpPr>
          <p:cNvPr id="71685" name="Rectangle 5"/>
          <p:cNvSpPr>
            <a:spLocks noGrp="1" noChangeArrowheads="1"/>
          </p:cNvSpPr>
          <p:nvPr>
            <p:ph type="title"/>
          </p:nvPr>
        </p:nvSpPr>
        <p:spPr>
          <a:xfrm>
            <a:off x="755650" y="1557338"/>
            <a:ext cx="7632700" cy="4103687"/>
          </a:xfrm>
        </p:spPr>
        <p:txBody>
          <a:bodyPr/>
          <a:lstStyle/>
          <a:p>
            <a:pPr eaLnBrk="1" hangingPunct="1"/>
            <a:r>
              <a:rPr lang="kk-KZ" sz="3600" dirty="0" smtClean="0">
                <a:solidFill>
                  <a:srgbClr val="FF0000"/>
                </a:solidFill>
              </a:rPr>
              <a:t>Бүгін үйге берілген </a:t>
            </a:r>
            <a:r>
              <a:rPr lang="kk-KZ" sz="3600" dirty="0" smtClean="0">
                <a:solidFill>
                  <a:srgbClr val="FF0000"/>
                </a:solidFill>
              </a:rPr>
              <a:t>тапсырманы </a:t>
            </a:r>
            <a:r>
              <a:rPr lang="kk-KZ" sz="3600" dirty="0" smtClean="0">
                <a:solidFill>
                  <a:srgbClr val="FF0000"/>
                </a:solidFill>
              </a:rPr>
              <a:t>тест түрінде тексерейік.</a:t>
            </a:r>
            <a:r>
              <a:rPr lang="kk-KZ" sz="3300" dirty="0" smtClean="0"/>
              <a:t> </a:t>
            </a:r>
            <a:endParaRPr lang="ru-RU" sz="33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685"/>
                                        </p:tgtEl>
                                        <p:attrNameLst>
                                          <p:attrName>style.visibility</p:attrName>
                                        </p:attrNameLst>
                                      </p:cBhvr>
                                      <p:to>
                                        <p:strVal val="visible"/>
                                      </p:to>
                                    </p:set>
                                    <p:animEffect transition="in" filter="fade">
                                      <p:cBhvr>
                                        <p:cTn id="7" dur="2000"/>
                                        <p:tgtEl>
                                          <p:spTgt spid="71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showMasterPhAnim="0">
  <p:cSld>
    <p:bg>
      <p:bgPr shadeToTitle="1">
        <a:gradFill rotWithShape="0">
          <a:gsLst>
            <a:gs pos="0">
              <a:schemeClr val="accent1">
                <a:lumMod val="75000"/>
              </a:schemeClr>
            </a:gs>
            <a:gs pos="100000">
              <a:srgbClr val="FF3399"/>
            </a:gs>
          </a:gsLst>
          <a:path path="shape">
            <a:fillToRect l="50000" t="50000" r="50000" b="50000"/>
          </a:path>
        </a:gradFill>
        <a:effectLst/>
      </p:bgPr>
    </p:bg>
    <p:spTree>
      <p:nvGrpSpPr>
        <p:cNvPr id="1" name=""/>
        <p:cNvGrpSpPr/>
        <p:nvPr/>
      </p:nvGrpSpPr>
      <p:grpSpPr>
        <a:xfrm>
          <a:off x="0" y="0"/>
          <a:ext cx="0" cy="0"/>
          <a:chOff x="0" y="0"/>
          <a:chExt cx="0" cy="0"/>
        </a:xfrm>
      </p:grpSpPr>
      <p:pic>
        <p:nvPicPr>
          <p:cNvPr id="7170" name="Picture 37" descr="рамка006">
            <a:hlinkClick r:id="rId2" action="ppaction://hlinksldjump"/>
          </p:cNvPr>
          <p:cNvPicPr>
            <a:picLocks noChangeAspect="1" noChangeArrowheads="1"/>
          </p:cNvPicPr>
          <p:nvPr/>
        </p:nvPicPr>
        <p:blipFill>
          <a:blip r:embed="rId3" cstate="screen"/>
          <a:srcRect/>
          <a:stretch>
            <a:fillRect/>
          </a:stretch>
        </p:blipFill>
        <p:spPr bwMode="auto">
          <a:xfrm>
            <a:off x="0" y="0"/>
            <a:ext cx="9144000" cy="6858000"/>
          </a:xfrm>
          <a:prstGeom prst="rect">
            <a:avLst/>
          </a:prstGeom>
          <a:noFill/>
          <a:ln w="9525">
            <a:noFill/>
            <a:miter lim="800000"/>
            <a:headEnd/>
            <a:tailEnd/>
          </a:ln>
        </p:spPr>
      </p:pic>
      <p:pic>
        <p:nvPicPr>
          <p:cNvPr id="7171" name="Picture 38" descr="рамка006">
            <a:hlinkClick r:id="rId2" action="ppaction://hlinksldjump"/>
          </p:cNvPr>
          <p:cNvPicPr>
            <a:picLocks noChangeAspect="1" noChangeArrowheads="1"/>
          </p:cNvPicPr>
          <p:nvPr/>
        </p:nvPicPr>
        <p:blipFill>
          <a:blip r:embed="rId3" cstate="screen"/>
          <a:srcRect/>
          <a:stretch>
            <a:fillRect/>
          </a:stretch>
        </p:blipFill>
        <p:spPr bwMode="auto">
          <a:xfrm>
            <a:off x="114300" y="-29756"/>
            <a:ext cx="8915400" cy="6686550"/>
          </a:xfrm>
          <a:prstGeom prst="rect">
            <a:avLst/>
          </a:prstGeom>
          <a:noFill/>
          <a:ln w="9525">
            <a:noFill/>
            <a:miter lim="800000"/>
            <a:headEnd/>
            <a:tailEnd/>
          </a:ln>
        </p:spPr>
      </p:pic>
      <p:sp>
        <p:nvSpPr>
          <p:cNvPr id="2" name="TextBox 1"/>
          <p:cNvSpPr txBox="1"/>
          <p:nvPr/>
        </p:nvSpPr>
        <p:spPr>
          <a:xfrm>
            <a:off x="971600" y="548680"/>
            <a:ext cx="7344816" cy="4939814"/>
          </a:xfrm>
          <a:prstGeom prst="rect">
            <a:avLst/>
          </a:prstGeom>
          <a:noFill/>
        </p:spPr>
        <p:txBody>
          <a:bodyPr wrap="square" rtlCol="0">
            <a:spAutoFit/>
          </a:bodyPr>
          <a:lstStyle/>
          <a:p>
            <a:r>
              <a:rPr lang="kk-KZ" sz="2000" b="1" dirty="0">
                <a:latin typeface="Times New Roman" panose="02020603050405020304" pitchFamily="18" charset="0"/>
                <a:cs typeface="Times New Roman" panose="02020603050405020304" pitchFamily="18" charset="0"/>
              </a:rPr>
              <a:t>1.Паскаль тілінде Х санның бүтін бөлігін алу үшін қандай функция қолданылады?</a:t>
            </a:r>
            <a:endParaRPr lang="ru-RU" sz="2000" b="1" dirty="0">
              <a:latin typeface="Times New Roman" panose="02020603050405020304" pitchFamily="18" charset="0"/>
              <a:cs typeface="Times New Roman" panose="02020603050405020304" pitchFamily="18" charset="0"/>
            </a:endParaRPr>
          </a:p>
          <a:p>
            <a:r>
              <a:rPr lang="en-US" sz="2000" b="1" dirty="0">
                <a:latin typeface="Times New Roman" panose="02020603050405020304" pitchFamily="18" charset="0"/>
                <a:cs typeface="Times New Roman" panose="02020603050405020304" pitchFamily="18" charset="0"/>
              </a:rPr>
              <a:t>A) INT (X)               </a:t>
            </a:r>
            <a:r>
              <a:rPr lang="kk-KZ" sz="2000" b="1" dirty="0">
                <a:latin typeface="Times New Roman" panose="02020603050405020304" pitchFamily="18" charset="0"/>
                <a:cs typeface="Times New Roman" panose="02020603050405020304" pitchFamily="18" charset="0"/>
              </a:rPr>
              <a:t>Ә)</a:t>
            </a:r>
            <a:r>
              <a:rPr lang="en-US" sz="2000" b="1" dirty="0">
                <a:latin typeface="Times New Roman" panose="02020603050405020304" pitchFamily="18" charset="0"/>
                <a:cs typeface="Times New Roman" panose="02020603050405020304" pitchFamily="18" charset="0"/>
              </a:rPr>
              <a:t> ABS (X)           </a:t>
            </a:r>
            <a:r>
              <a:rPr lang="kk-KZ" sz="2000" b="1" dirty="0">
                <a:latin typeface="Times New Roman" panose="02020603050405020304" pitchFamily="18" charset="0"/>
                <a:cs typeface="Times New Roman" panose="02020603050405020304" pitchFamily="18" charset="0"/>
              </a:rPr>
              <a:t>Б) </a:t>
            </a:r>
            <a:r>
              <a:rPr lang="en-US" sz="2000" b="1" dirty="0">
                <a:latin typeface="Times New Roman" panose="02020603050405020304" pitchFamily="18" charset="0"/>
                <a:cs typeface="Times New Roman" panose="02020603050405020304" pitchFamily="18" charset="0"/>
              </a:rPr>
              <a:t> ABC (X)          </a:t>
            </a:r>
            <a:r>
              <a:rPr lang="kk-KZ" sz="2000" b="1" dirty="0">
                <a:latin typeface="Times New Roman" panose="02020603050405020304" pitchFamily="18" charset="0"/>
                <a:cs typeface="Times New Roman" panose="02020603050405020304" pitchFamily="18" charset="0"/>
              </a:rPr>
              <a:t>В)</a:t>
            </a:r>
            <a:r>
              <a:rPr lang="en-US" sz="2000" b="1" dirty="0">
                <a:latin typeface="Times New Roman" panose="02020603050405020304" pitchFamily="18" charset="0"/>
                <a:cs typeface="Times New Roman" panose="02020603050405020304" pitchFamily="18" charset="0"/>
              </a:rPr>
              <a:t> TRUNC (X) </a:t>
            </a:r>
            <a:endParaRPr lang="ru-RU" sz="2000" b="1" dirty="0">
              <a:latin typeface="Times New Roman" panose="02020603050405020304" pitchFamily="18" charset="0"/>
              <a:cs typeface="Times New Roman" panose="02020603050405020304" pitchFamily="18" charset="0"/>
            </a:endParaRPr>
          </a:p>
          <a:p>
            <a:r>
              <a:rPr lang="kk-KZ" sz="2000" b="1" dirty="0">
                <a:latin typeface="Times New Roman" panose="02020603050405020304" pitchFamily="18" charset="0"/>
                <a:cs typeface="Times New Roman" panose="02020603050405020304" pitchFamily="18" charset="0"/>
              </a:rPr>
              <a:t> </a:t>
            </a:r>
            <a:endParaRPr lang="ru-RU" sz="2000" b="1" dirty="0">
              <a:latin typeface="Times New Roman" panose="02020603050405020304" pitchFamily="18" charset="0"/>
              <a:cs typeface="Times New Roman" panose="02020603050405020304" pitchFamily="18" charset="0"/>
            </a:endParaRPr>
          </a:p>
          <a:p>
            <a:r>
              <a:rPr lang="kk-KZ" sz="2000" b="1" dirty="0">
                <a:latin typeface="Times New Roman" panose="02020603050405020304" pitchFamily="18" charset="0"/>
                <a:cs typeface="Times New Roman" panose="02020603050405020304" pitchFamily="18" charset="0"/>
              </a:rPr>
              <a:t>2. Паскальдағы дәрежелеу белгісін көрсет </a:t>
            </a:r>
            <a:endParaRPr lang="ru-RU" sz="2000" b="1" dirty="0">
              <a:latin typeface="Times New Roman" panose="02020603050405020304" pitchFamily="18" charset="0"/>
              <a:cs typeface="Times New Roman" panose="02020603050405020304" pitchFamily="18" charset="0"/>
            </a:endParaRPr>
          </a:p>
          <a:p>
            <a:r>
              <a:rPr lang="kk-KZ" sz="2000" b="1" dirty="0">
                <a:latin typeface="Times New Roman" panose="02020603050405020304" pitchFamily="18" charset="0"/>
                <a:cs typeface="Times New Roman" panose="02020603050405020304" pitchFamily="18" charset="0"/>
              </a:rPr>
              <a:t>А) </a:t>
            </a:r>
            <a:r>
              <a:rPr lang="kk-KZ" sz="2000" b="1" dirty="0" smtClean="0">
                <a:latin typeface="Times New Roman" panose="02020603050405020304" pitchFamily="18" charset="0"/>
                <a:cs typeface="Times New Roman" panose="02020603050405020304" pitchFamily="18" charset="0"/>
              </a:rPr>
              <a:t>*                  </a:t>
            </a:r>
            <a:r>
              <a:rPr lang="kk-KZ" sz="2000" b="1" dirty="0">
                <a:latin typeface="Times New Roman" panose="02020603050405020304" pitchFamily="18" charset="0"/>
                <a:cs typeface="Times New Roman" panose="02020603050405020304" pitchFamily="18" charset="0"/>
              </a:rPr>
              <a:t>Ә) ^            </a:t>
            </a:r>
            <a:r>
              <a:rPr lang="kk-KZ" sz="2000" b="1" dirty="0" smtClean="0">
                <a:latin typeface="Times New Roman" panose="02020603050405020304" pitchFamily="18" charset="0"/>
                <a:cs typeface="Times New Roman" panose="02020603050405020304" pitchFamily="18" charset="0"/>
              </a:rPr>
              <a:t>      </a:t>
            </a:r>
            <a:r>
              <a:rPr lang="kk-KZ" sz="2000" b="1" dirty="0">
                <a:latin typeface="Times New Roman" panose="02020603050405020304" pitchFamily="18" charset="0"/>
                <a:cs typeface="Times New Roman" panose="02020603050405020304" pitchFamily="18" charset="0"/>
              </a:rPr>
              <a:t>Б)  &amp;     </a:t>
            </a:r>
            <a:r>
              <a:rPr lang="kk-KZ" sz="2000" b="1" dirty="0" smtClean="0">
                <a:latin typeface="Times New Roman" panose="02020603050405020304" pitchFamily="18" charset="0"/>
                <a:cs typeface="Times New Roman" panose="02020603050405020304" pitchFamily="18" charset="0"/>
              </a:rPr>
              <a:t>     </a:t>
            </a:r>
            <a:r>
              <a:rPr lang="kk-KZ" sz="2000" b="1" dirty="0">
                <a:latin typeface="Times New Roman" panose="02020603050405020304" pitchFamily="18" charset="0"/>
                <a:cs typeface="Times New Roman" panose="02020603050405020304" pitchFamily="18" charset="0"/>
              </a:rPr>
              <a:t>В) дұрыс жауабы жоқ </a:t>
            </a:r>
            <a:endParaRPr lang="ru-RU" sz="2000" b="1" dirty="0">
              <a:latin typeface="Times New Roman" panose="02020603050405020304" pitchFamily="18" charset="0"/>
              <a:cs typeface="Times New Roman" panose="02020603050405020304" pitchFamily="18" charset="0"/>
            </a:endParaRPr>
          </a:p>
          <a:p>
            <a:r>
              <a:rPr lang="kk-KZ" sz="2000" b="1" dirty="0">
                <a:latin typeface="Times New Roman" panose="02020603050405020304" pitchFamily="18" charset="0"/>
                <a:cs typeface="Times New Roman" panose="02020603050405020304" pitchFamily="18" charset="0"/>
              </a:rPr>
              <a:t> </a:t>
            </a:r>
            <a:endParaRPr lang="ru-RU" sz="2000" b="1" dirty="0">
              <a:latin typeface="Times New Roman" panose="02020603050405020304" pitchFamily="18" charset="0"/>
              <a:cs typeface="Times New Roman" panose="02020603050405020304" pitchFamily="18" charset="0"/>
            </a:endParaRPr>
          </a:p>
          <a:p>
            <a:r>
              <a:rPr lang="kk-KZ" sz="2000" b="1" dirty="0">
                <a:latin typeface="Times New Roman" panose="02020603050405020304" pitchFamily="18" charset="0"/>
                <a:cs typeface="Times New Roman" panose="02020603050405020304" pitchFamily="18" charset="0"/>
              </a:rPr>
              <a:t>3. 14 DIV 5 – функциясының мәні неге тең?</a:t>
            </a:r>
            <a:endParaRPr lang="ru-RU" sz="2000" b="1" dirty="0">
              <a:latin typeface="Times New Roman" panose="02020603050405020304" pitchFamily="18" charset="0"/>
              <a:cs typeface="Times New Roman" panose="02020603050405020304" pitchFamily="18" charset="0"/>
            </a:endParaRPr>
          </a:p>
          <a:p>
            <a:r>
              <a:rPr lang="kk-KZ" sz="2000" b="1" dirty="0">
                <a:latin typeface="Times New Roman" panose="02020603050405020304" pitchFamily="18" charset="0"/>
                <a:cs typeface="Times New Roman" panose="02020603050405020304" pitchFamily="18" charset="0"/>
              </a:rPr>
              <a:t>А) 2,8                          Ә) 2                          Б) 5                           В) 11</a:t>
            </a:r>
            <a:endParaRPr lang="ru-RU" sz="2000" b="1" dirty="0">
              <a:latin typeface="Times New Roman" panose="02020603050405020304" pitchFamily="18" charset="0"/>
              <a:cs typeface="Times New Roman" panose="02020603050405020304" pitchFamily="18" charset="0"/>
            </a:endParaRPr>
          </a:p>
          <a:p>
            <a:r>
              <a:rPr lang="kk-KZ" sz="2000" b="1" dirty="0">
                <a:latin typeface="Times New Roman" panose="02020603050405020304" pitchFamily="18" charset="0"/>
                <a:cs typeface="Times New Roman" panose="02020603050405020304" pitchFamily="18" charset="0"/>
              </a:rPr>
              <a:t> </a:t>
            </a:r>
            <a:endParaRPr lang="ru-RU" sz="2000" b="1" dirty="0">
              <a:latin typeface="Times New Roman" panose="02020603050405020304" pitchFamily="18" charset="0"/>
              <a:cs typeface="Times New Roman" panose="02020603050405020304" pitchFamily="18" charset="0"/>
            </a:endParaRPr>
          </a:p>
          <a:p>
            <a:r>
              <a:rPr lang="kk-KZ" sz="2000" b="1" dirty="0">
                <a:latin typeface="Times New Roman" panose="02020603050405020304" pitchFamily="18" charset="0"/>
                <a:cs typeface="Times New Roman" panose="02020603050405020304" pitchFamily="18" charset="0"/>
              </a:rPr>
              <a:t>4. Түбір астындағы Х-ті Паскаль тілінде қалай жазуға болады?</a:t>
            </a:r>
            <a:endParaRPr lang="ru-RU" sz="2000" b="1" dirty="0">
              <a:latin typeface="Times New Roman" panose="02020603050405020304" pitchFamily="18" charset="0"/>
              <a:cs typeface="Times New Roman" panose="02020603050405020304" pitchFamily="18" charset="0"/>
            </a:endParaRPr>
          </a:p>
          <a:p>
            <a:r>
              <a:rPr lang="kk-KZ" sz="2000" b="1" dirty="0">
                <a:latin typeface="Times New Roman" panose="02020603050405020304" pitchFamily="18" charset="0"/>
                <a:cs typeface="Times New Roman" panose="02020603050405020304" pitchFamily="18" charset="0"/>
              </a:rPr>
              <a:t>А) SQR (X)  </a:t>
            </a:r>
            <a:r>
              <a:rPr lang="kk-KZ" sz="2000" b="1" dirty="0" smtClean="0">
                <a:latin typeface="Times New Roman" panose="02020603050405020304" pitchFamily="18" charset="0"/>
                <a:cs typeface="Times New Roman" panose="02020603050405020304" pitchFamily="18" charset="0"/>
              </a:rPr>
              <a:t>      </a:t>
            </a:r>
            <a:r>
              <a:rPr lang="kk-KZ" sz="2000" b="1" dirty="0">
                <a:latin typeface="Times New Roman" panose="02020603050405020304" pitchFamily="18" charset="0"/>
                <a:cs typeface="Times New Roman" panose="02020603050405020304" pitchFamily="18" charset="0"/>
              </a:rPr>
              <a:t>Ә) SQRT (X)       </a:t>
            </a:r>
            <a:r>
              <a:rPr lang="kk-KZ" sz="2000" b="1" dirty="0" smtClean="0">
                <a:latin typeface="Times New Roman" panose="02020603050405020304" pitchFamily="18" charset="0"/>
                <a:cs typeface="Times New Roman" panose="02020603050405020304" pitchFamily="18" charset="0"/>
              </a:rPr>
              <a:t>   </a:t>
            </a:r>
            <a:r>
              <a:rPr lang="kk-KZ" sz="2000" b="1" dirty="0">
                <a:latin typeface="Times New Roman" panose="02020603050405020304" pitchFamily="18" charset="0"/>
                <a:cs typeface="Times New Roman" panose="02020603050405020304" pitchFamily="18" charset="0"/>
              </a:rPr>
              <a:t>Б) ABS (X)             В)  MOD (X)</a:t>
            </a:r>
            <a:endParaRPr lang="ru-RU" sz="2000" b="1" dirty="0">
              <a:latin typeface="Times New Roman" panose="02020603050405020304" pitchFamily="18" charset="0"/>
              <a:cs typeface="Times New Roman" panose="02020603050405020304" pitchFamily="18" charset="0"/>
            </a:endParaRPr>
          </a:p>
          <a:p>
            <a:endParaRPr lang="ru-RU" dirty="0"/>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solidFill>
          <a:schemeClr val="accent1">
            <a:lumMod val="75000"/>
          </a:schemeClr>
        </a:solidFill>
        <a:effectLst/>
      </p:bgPr>
    </p:bg>
    <p:spTree>
      <p:nvGrpSpPr>
        <p:cNvPr id="1" name=""/>
        <p:cNvGrpSpPr/>
        <p:nvPr/>
      </p:nvGrpSpPr>
      <p:grpSpPr>
        <a:xfrm>
          <a:off x="0" y="0"/>
          <a:ext cx="0" cy="0"/>
          <a:chOff x="0" y="0"/>
          <a:chExt cx="0" cy="0"/>
        </a:xfrm>
      </p:grpSpPr>
      <p:pic>
        <p:nvPicPr>
          <p:cNvPr id="7170" name="Picture 37" descr="рамка006">
            <a:hlinkClick r:id="rId2" action="ppaction://hlinksldjump"/>
          </p:cNvPr>
          <p:cNvPicPr>
            <a:picLocks noChangeAspect="1" noChangeArrowheads="1"/>
          </p:cNvPicPr>
          <p:nvPr/>
        </p:nvPicPr>
        <p:blipFill>
          <a:blip r:embed="rId3" cstate="screen"/>
          <a:srcRect/>
          <a:stretch>
            <a:fillRect/>
          </a:stretch>
        </p:blipFill>
        <p:spPr bwMode="auto">
          <a:xfrm>
            <a:off x="0" y="0"/>
            <a:ext cx="9144000" cy="6858000"/>
          </a:xfrm>
          <a:prstGeom prst="rect">
            <a:avLst/>
          </a:prstGeom>
          <a:noFill/>
          <a:ln w="9525">
            <a:noFill/>
            <a:miter lim="800000"/>
            <a:headEnd/>
            <a:tailEnd/>
          </a:ln>
        </p:spPr>
      </p:pic>
      <p:pic>
        <p:nvPicPr>
          <p:cNvPr id="7171" name="Picture 38" descr="рамка006">
            <a:hlinkClick r:id="rId2" action="ppaction://hlinksldjump"/>
          </p:cNvPr>
          <p:cNvPicPr>
            <a:picLocks noChangeAspect="1" noChangeArrowheads="1"/>
          </p:cNvPicPr>
          <p:nvPr/>
        </p:nvPicPr>
        <p:blipFill>
          <a:blip r:embed="rId3" cstate="screen"/>
          <a:srcRect/>
          <a:stretch>
            <a:fillRect/>
          </a:stretch>
        </p:blipFill>
        <p:spPr bwMode="auto">
          <a:xfrm>
            <a:off x="114300" y="-29756"/>
            <a:ext cx="8915400" cy="6686550"/>
          </a:xfrm>
          <a:prstGeom prst="rect">
            <a:avLst/>
          </a:prstGeom>
          <a:noFill/>
          <a:ln w="9525">
            <a:noFill/>
            <a:miter lim="800000"/>
            <a:headEnd/>
            <a:tailEnd/>
          </a:ln>
        </p:spPr>
      </p:pic>
      <p:sp>
        <p:nvSpPr>
          <p:cNvPr id="2" name="TextBox 1"/>
          <p:cNvSpPr txBox="1"/>
          <p:nvPr/>
        </p:nvSpPr>
        <p:spPr>
          <a:xfrm>
            <a:off x="971600" y="548680"/>
            <a:ext cx="7344816" cy="4955203"/>
          </a:xfrm>
          <a:prstGeom prst="rect">
            <a:avLst/>
          </a:prstGeom>
          <a:noFill/>
        </p:spPr>
        <p:txBody>
          <a:bodyPr wrap="square" rtlCol="0">
            <a:spAutoFit/>
          </a:bodyPr>
          <a:lstStyle/>
          <a:p>
            <a:r>
              <a:rPr lang="kk-KZ" sz="1800" b="1" dirty="0">
                <a:latin typeface="Times New Roman" panose="02020603050405020304" pitchFamily="18" charset="0"/>
                <a:cs typeface="Times New Roman" panose="02020603050405020304" pitchFamily="18" charset="0"/>
              </a:rPr>
              <a:t>5. Паскаль тіліндегі енгізу </a:t>
            </a:r>
            <a:r>
              <a:rPr lang="kk-KZ" sz="1800" b="1" dirty="0" smtClean="0">
                <a:latin typeface="Times New Roman" panose="02020603050405020304" pitchFamily="18" charset="0"/>
                <a:cs typeface="Times New Roman" panose="02020603050405020304" pitchFamily="18" charset="0"/>
              </a:rPr>
              <a:t>операторы</a:t>
            </a:r>
            <a:endParaRPr lang="ru-RU" sz="1800" dirty="0">
              <a:latin typeface="Times New Roman" panose="02020603050405020304" pitchFamily="18" charset="0"/>
              <a:cs typeface="Times New Roman" panose="02020603050405020304" pitchFamily="18" charset="0"/>
            </a:endParaRPr>
          </a:p>
          <a:p>
            <a:r>
              <a:rPr lang="kk-KZ" sz="1800" dirty="0">
                <a:latin typeface="Times New Roman" panose="02020603050405020304" pitchFamily="18" charset="0"/>
                <a:cs typeface="Times New Roman" panose="02020603050405020304" pitchFamily="18" charset="0"/>
              </a:rPr>
              <a:t>А) PRINT                     Ә) WRITE                Б) OUTPUT            B) READ</a:t>
            </a:r>
            <a:endParaRPr lang="ru-RU" sz="1800" dirty="0">
              <a:latin typeface="Times New Roman" panose="02020603050405020304" pitchFamily="18" charset="0"/>
              <a:cs typeface="Times New Roman" panose="02020603050405020304" pitchFamily="18" charset="0"/>
            </a:endParaRPr>
          </a:p>
          <a:p>
            <a:r>
              <a:rPr lang="kk-KZ" sz="1800" b="1" dirty="0">
                <a:latin typeface="Times New Roman" panose="02020603050405020304" pitchFamily="18" charset="0"/>
                <a:cs typeface="Times New Roman" panose="02020603050405020304" pitchFamily="18" charset="0"/>
              </a:rPr>
              <a:t> </a:t>
            </a:r>
            <a:endParaRPr lang="ru-RU" sz="1800" dirty="0">
              <a:latin typeface="Times New Roman" panose="02020603050405020304" pitchFamily="18" charset="0"/>
              <a:cs typeface="Times New Roman" panose="02020603050405020304" pitchFamily="18" charset="0"/>
            </a:endParaRPr>
          </a:p>
          <a:p>
            <a:r>
              <a:rPr lang="kk-KZ" sz="1800" b="1" dirty="0">
                <a:latin typeface="Times New Roman" panose="02020603050405020304" pitchFamily="18" charset="0"/>
                <a:cs typeface="Times New Roman" panose="02020603050405020304" pitchFamily="18" charset="0"/>
              </a:rPr>
              <a:t>6. Паскаль тіліндегі тұрақтыларды сипаттау операторын көрсет </a:t>
            </a:r>
            <a:endParaRPr lang="ru-RU" sz="1800" dirty="0">
              <a:latin typeface="Times New Roman" panose="02020603050405020304" pitchFamily="18" charset="0"/>
              <a:cs typeface="Times New Roman" panose="02020603050405020304" pitchFamily="18" charset="0"/>
            </a:endParaRPr>
          </a:p>
          <a:p>
            <a:r>
              <a:rPr lang="kk-KZ" sz="1800" dirty="0">
                <a:latin typeface="Times New Roman" panose="02020603050405020304" pitchFamily="18" charset="0"/>
                <a:cs typeface="Times New Roman" panose="02020603050405020304" pitchFamily="18" charset="0"/>
              </a:rPr>
              <a:t>А) </a:t>
            </a:r>
            <a:r>
              <a:rPr lang="en-US" sz="1800" dirty="0">
                <a:latin typeface="Times New Roman" panose="02020603050405020304" pitchFamily="18" charset="0"/>
                <a:cs typeface="Times New Roman" panose="02020603050405020304" pitchFamily="18" charset="0"/>
              </a:rPr>
              <a:t>VAR                       </a:t>
            </a:r>
            <a:r>
              <a:rPr lang="kk-KZ" sz="1800" dirty="0">
                <a:latin typeface="Times New Roman" panose="02020603050405020304" pitchFamily="18" charset="0"/>
                <a:cs typeface="Times New Roman" panose="02020603050405020304" pitchFamily="18" charset="0"/>
              </a:rPr>
              <a:t>Ә)</a:t>
            </a:r>
            <a:r>
              <a:rPr lang="en-US" sz="1800" dirty="0">
                <a:latin typeface="Times New Roman" panose="02020603050405020304" pitchFamily="18" charset="0"/>
                <a:cs typeface="Times New Roman" panose="02020603050405020304" pitchFamily="18" charset="0"/>
              </a:rPr>
              <a:t>  WRITE                </a:t>
            </a:r>
            <a:r>
              <a:rPr lang="kk-KZ" sz="1800" dirty="0">
                <a:latin typeface="Times New Roman" panose="02020603050405020304" pitchFamily="18" charset="0"/>
                <a:cs typeface="Times New Roman" panose="02020603050405020304" pitchFamily="18" charset="0"/>
              </a:rPr>
              <a:t>Б)</a:t>
            </a:r>
            <a:r>
              <a:rPr lang="en-US" sz="1800" dirty="0">
                <a:latin typeface="Times New Roman" panose="02020603050405020304" pitchFamily="18" charset="0"/>
                <a:cs typeface="Times New Roman" panose="02020603050405020304" pitchFamily="18" charset="0"/>
              </a:rPr>
              <a:t> CONST               B) READ</a:t>
            </a:r>
            <a:endParaRPr lang="ru-RU" sz="1800" dirty="0">
              <a:latin typeface="Times New Roman" panose="02020603050405020304" pitchFamily="18" charset="0"/>
              <a:cs typeface="Times New Roman" panose="02020603050405020304" pitchFamily="18" charset="0"/>
            </a:endParaRPr>
          </a:p>
          <a:p>
            <a:r>
              <a:rPr lang="kk-KZ" sz="1800" b="1" dirty="0">
                <a:latin typeface="Times New Roman" panose="02020603050405020304" pitchFamily="18" charset="0"/>
                <a:cs typeface="Times New Roman" panose="02020603050405020304" pitchFamily="18" charset="0"/>
              </a:rPr>
              <a:t> </a:t>
            </a:r>
            <a:endParaRPr lang="ru-RU" sz="1800" dirty="0">
              <a:latin typeface="Times New Roman" panose="02020603050405020304" pitchFamily="18" charset="0"/>
              <a:cs typeface="Times New Roman" panose="02020603050405020304" pitchFamily="18" charset="0"/>
            </a:endParaRPr>
          </a:p>
          <a:p>
            <a:r>
              <a:rPr lang="kk-KZ" sz="1800" b="1" dirty="0">
                <a:latin typeface="Times New Roman" panose="02020603050405020304" pitchFamily="18" charset="0"/>
                <a:cs typeface="Times New Roman" panose="02020603050405020304" pitchFamily="18" charset="0"/>
              </a:rPr>
              <a:t> </a:t>
            </a:r>
            <a:endParaRPr lang="ru-RU" sz="1800" dirty="0">
              <a:latin typeface="Times New Roman" panose="02020603050405020304" pitchFamily="18" charset="0"/>
              <a:cs typeface="Times New Roman" panose="02020603050405020304" pitchFamily="18" charset="0"/>
            </a:endParaRPr>
          </a:p>
          <a:p>
            <a:r>
              <a:rPr lang="kk-KZ" sz="1800" b="1" dirty="0">
                <a:latin typeface="Times New Roman" panose="02020603050405020304" pitchFamily="18" charset="0"/>
                <a:cs typeface="Times New Roman" panose="02020603050405020304" pitchFamily="18" charset="0"/>
              </a:rPr>
              <a:t>7. </a:t>
            </a:r>
            <a:r>
              <a:rPr lang="kk-KZ" sz="1800" b="1" dirty="0"/>
              <a:t>Паскаль тілінде бағдарлама қандай түйінді сөзден басталады?</a:t>
            </a:r>
            <a:endParaRPr lang="ru-RU" sz="1800" dirty="0"/>
          </a:p>
          <a:p>
            <a:r>
              <a:rPr lang="en-US" sz="1800" dirty="0"/>
              <a:t>A) INT (X)               </a:t>
            </a:r>
            <a:r>
              <a:rPr lang="kk-KZ" sz="1800" dirty="0"/>
              <a:t>Ә) </a:t>
            </a:r>
            <a:r>
              <a:rPr lang="en-US" sz="1800" dirty="0"/>
              <a:t> begin  </a:t>
            </a:r>
            <a:r>
              <a:rPr lang="kk-KZ" sz="1800" dirty="0"/>
              <a:t>Б)  </a:t>
            </a:r>
            <a:r>
              <a:rPr lang="en-US" sz="1800" dirty="0"/>
              <a:t>Program  </a:t>
            </a:r>
            <a:r>
              <a:rPr lang="kk-KZ" sz="1800" dirty="0"/>
              <a:t>В) </a:t>
            </a:r>
            <a:r>
              <a:rPr lang="en-US" sz="1800" dirty="0"/>
              <a:t>end</a:t>
            </a:r>
            <a:endParaRPr lang="ru-RU" sz="1800" dirty="0"/>
          </a:p>
          <a:p>
            <a:r>
              <a:rPr lang="kk-KZ" sz="1800" b="1" dirty="0">
                <a:latin typeface="Times New Roman" panose="02020603050405020304" pitchFamily="18" charset="0"/>
                <a:cs typeface="Times New Roman" panose="02020603050405020304" pitchFamily="18" charset="0"/>
              </a:rPr>
              <a:t> </a:t>
            </a:r>
            <a:endParaRPr lang="ru-RU" sz="1800" dirty="0">
              <a:latin typeface="Times New Roman" panose="02020603050405020304" pitchFamily="18" charset="0"/>
              <a:cs typeface="Times New Roman" panose="02020603050405020304" pitchFamily="18" charset="0"/>
            </a:endParaRPr>
          </a:p>
          <a:p>
            <a:r>
              <a:rPr lang="ru-RU" sz="1800" b="1" dirty="0">
                <a:latin typeface="Times New Roman" panose="02020603050405020304" pitchFamily="18" charset="0"/>
                <a:cs typeface="Times New Roman" panose="02020603050405020304" pitchFamily="18" charset="0"/>
              </a:rPr>
              <a:t>8. </a:t>
            </a:r>
            <a:r>
              <a:rPr lang="en-US" sz="1800" b="1" dirty="0" err="1">
                <a:latin typeface="Times New Roman" panose="02020603050405020304" pitchFamily="18" charset="0"/>
                <a:cs typeface="Times New Roman" panose="02020603050405020304" pitchFamily="18" charset="0"/>
              </a:rPr>
              <a:t>Sqr</a:t>
            </a:r>
            <a:r>
              <a:rPr lang="ru-RU" sz="1800" b="1" dirty="0">
                <a:latin typeface="Times New Roman" panose="02020603050405020304" pitchFamily="18" charset="0"/>
                <a:cs typeface="Times New Roman" panose="02020603050405020304" pitchFamily="18" charset="0"/>
              </a:rPr>
              <a:t>  </a:t>
            </a:r>
            <a:r>
              <a:rPr lang="kk-KZ" sz="1800" b="1" dirty="0">
                <a:latin typeface="Times New Roman" panose="02020603050405020304" pitchFamily="18" charset="0"/>
                <a:cs typeface="Times New Roman" panose="02020603050405020304" pitchFamily="18" charset="0"/>
              </a:rPr>
              <a:t>операторының қызметі</a:t>
            </a:r>
            <a:endParaRPr lang="ru-RU" sz="1800" dirty="0">
              <a:latin typeface="Times New Roman" panose="02020603050405020304" pitchFamily="18" charset="0"/>
              <a:cs typeface="Times New Roman" panose="02020603050405020304" pitchFamily="18" charset="0"/>
            </a:endParaRPr>
          </a:p>
          <a:p>
            <a:r>
              <a:rPr lang="kk-KZ" sz="1800" dirty="0">
                <a:latin typeface="Times New Roman" panose="02020603050405020304" pitchFamily="18" charset="0"/>
                <a:cs typeface="Times New Roman" panose="02020603050405020304" pitchFamily="18" charset="0"/>
              </a:rPr>
              <a:t>А)  Санның квадраты                                     Ә) Санның квадрат түбірі   </a:t>
            </a:r>
            <a:endParaRPr lang="ru-RU" sz="1800" dirty="0">
              <a:latin typeface="Times New Roman" panose="02020603050405020304" pitchFamily="18" charset="0"/>
              <a:cs typeface="Times New Roman" panose="02020603050405020304" pitchFamily="18" charset="0"/>
            </a:endParaRPr>
          </a:p>
          <a:p>
            <a:r>
              <a:rPr lang="kk-KZ" sz="1800" dirty="0">
                <a:latin typeface="Times New Roman" panose="02020603050405020304" pitchFamily="18" charset="0"/>
                <a:cs typeface="Times New Roman" panose="02020603050405020304" pitchFamily="18" charset="0"/>
              </a:rPr>
              <a:t>Б)   Х-тің 5 дәрежесі                                       В) Санның абсолют шамасы </a:t>
            </a:r>
            <a:endParaRPr lang="ru-RU" sz="1800" dirty="0">
              <a:latin typeface="Times New Roman" panose="02020603050405020304" pitchFamily="18" charset="0"/>
              <a:cs typeface="Times New Roman" panose="02020603050405020304" pitchFamily="18" charset="0"/>
            </a:endParaRPr>
          </a:p>
          <a:p>
            <a:r>
              <a:rPr lang="kk-KZ" sz="1800" b="1" dirty="0">
                <a:latin typeface="Times New Roman" panose="02020603050405020304" pitchFamily="18" charset="0"/>
                <a:cs typeface="Times New Roman" panose="02020603050405020304" pitchFamily="18" charset="0"/>
              </a:rPr>
              <a:t> </a:t>
            </a:r>
            <a:endParaRPr lang="ru-RU" sz="1800" dirty="0">
              <a:latin typeface="Times New Roman" panose="02020603050405020304" pitchFamily="18" charset="0"/>
              <a:cs typeface="Times New Roman" panose="02020603050405020304" pitchFamily="18" charset="0"/>
            </a:endParaRPr>
          </a:p>
          <a:p>
            <a:r>
              <a:rPr lang="kk-KZ" sz="1800" b="1" dirty="0">
                <a:latin typeface="Times New Roman" panose="02020603050405020304" pitchFamily="18" charset="0"/>
                <a:cs typeface="Times New Roman" panose="02020603050405020304" pitchFamily="18" charset="0"/>
              </a:rPr>
              <a:t>9. </a:t>
            </a:r>
            <a:r>
              <a:rPr lang="kk-KZ" sz="1600" b="1" dirty="0">
                <a:latin typeface="Times New Roman" panose="02020603050405020304" pitchFamily="18" charset="0"/>
                <a:cs typeface="Times New Roman" panose="02020603050405020304" pitchFamily="18" charset="0"/>
              </a:rPr>
              <a:t>Паскаль тіліндегі  </a:t>
            </a:r>
            <a:r>
              <a:rPr lang="kk-KZ" sz="1600" b="1" dirty="0" smtClean="0">
                <a:latin typeface="Times New Roman" panose="02020603050405020304" pitchFamily="18" charset="0"/>
                <a:cs typeface="Times New Roman" panose="02020603050405020304" pitchFamily="18" charset="0"/>
              </a:rPr>
              <a:t>шығару операторы</a:t>
            </a:r>
            <a:endParaRPr lang="ru-RU" sz="1600" dirty="0">
              <a:latin typeface="Times New Roman" panose="02020603050405020304" pitchFamily="18" charset="0"/>
              <a:cs typeface="Times New Roman" panose="02020603050405020304" pitchFamily="18" charset="0"/>
            </a:endParaRPr>
          </a:p>
          <a:p>
            <a:r>
              <a:rPr lang="kk-KZ" sz="1600" dirty="0">
                <a:latin typeface="Times New Roman" panose="02020603050405020304" pitchFamily="18" charset="0"/>
                <a:cs typeface="Times New Roman" panose="02020603050405020304" pitchFamily="18" charset="0"/>
              </a:rPr>
              <a:t>А) PRINT                     Ә) WRITE                Б) OUTPUT            B) READ</a:t>
            </a:r>
            <a:endParaRPr lang="ru-RU" sz="1600"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94709465"/>
      </p:ext>
    </p:extLst>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8194" name="WordArt 13"/>
          <p:cNvSpPr>
            <a:spLocks noChangeArrowheads="1" noChangeShapeType="1" noTextEdit="1"/>
          </p:cNvSpPr>
          <p:nvPr/>
        </p:nvSpPr>
        <p:spPr bwMode="auto">
          <a:xfrm>
            <a:off x="539552" y="1014780"/>
            <a:ext cx="8345487" cy="2592387"/>
          </a:xfrm>
          <a:prstGeom prst="rect">
            <a:avLst/>
          </a:prstGeom>
        </p:spPr>
        <p:txBody>
          <a:bodyPr wrap="none" fromWordArt="1">
            <a:prstTxWarp prst="textPlain">
              <a:avLst>
                <a:gd name="adj" fmla="val 50000"/>
              </a:avLst>
            </a:prstTxWarp>
          </a:bodyPr>
          <a:lstStyle/>
          <a:p>
            <a:pPr algn="ctr"/>
            <a:endParaRPr lang="ru-RU" sz="3600" b="1" i="1" kern="10" dirty="0">
              <a:ln w="9525">
                <a:solidFill>
                  <a:srgbClr val="993366"/>
                </a:solidFill>
                <a:round/>
                <a:headEnd/>
                <a:tailEnd/>
              </a:ln>
              <a:solidFill>
                <a:srgbClr val="FF0000"/>
              </a:solidFill>
              <a:effectLst>
                <a:outerShdw dist="35921" dir="2700000" algn="ctr" rotWithShape="0">
                  <a:srgbClr val="808080">
                    <a:alpha val="79999"/>
                  </a:srgbClr>
                </a:outerShdw>
              </a:effectLst>
              <a:latin typeface="Arial"/>
              <a:cs typeface="Arial"/>
            </a:endParaRPr>
          </a:p>
        </p:txBody>
      </p:sp>
      <p:sp>
        <p:nvSpPr>
          <p:cNvPr id="8195" name="WordArt 15">
            <a:hlinkClick r:id="rId3" action="ppaction://hlinksldjump"/>
          </p:cNvPr>
          <p:cNvSpPr>
            <a:spLocks noChangeArrowheads="1" noChangeShapeType="1" noTextEdit="1"/>
          </p:cNvSpPr>
          <p:nvPr/>
        </p:nvSpPr>
        <p:spPr bwMode="auto">
          <a:xfrm>
            <a:off x="2555776" y="2272"/>
            <a:ext cx="2879725" cy="1081088"/>
          </a:xfrm>
          <a:prstGeom prst="rect">
            <a:avLst/>
          </a:prstGeom>
        </p:spPr>
        <p:txBody>
          <a:bodyPr wrap="none" fromWordArt="1">
            <a:prstTxWarp prst="textPlain">
              <a:avLst>
                <a:gd name="adj" fmla="val 50000"/>
              </a:avLst>
            </a:prstTxWarp>
          </a:bodyPr>
          <a:lstStyle/>
          <a:p>
            <a:pPr algn="ctr"/>
            <a:r>
              <a:rPr lang="ru-RU" sz="3600" b="1" i="1" kern="10" dirty="0" err="1">
                <a:ln w="9525">
                  <a:solidFill>
                    <a:srgbClr val="FF00FF"/>
                  </a:solidFill>
                  <a:round/>
                  <a:headEnd/>
                  <a:tailEnd/>
                </a:ln>
                <a:solidFill>
                  <a:srgbClr val="0000FF"/>
                </a:solidFill>
                <a:effectLst>
                  <a:outerShdw dist="35921" dir="2700000" algn="ctr" rotWithShape="0">
                    <a:srgbClr val="808080">
                      <a:alpha val="79999"/>
                    </a:srgbClr>
                  </a:outerShdw>
                </a:effectLst>
                <a:latin typeface="Arial"/>
                <a:cs typeface="Arial"/>
              </a:rPr>
              <a:t>Жауабы</a:t>
            </a:r>
            <a:r>
              <a:rPr lang="ru-RU" sz="3600" b="1" i="1" kern="10" dirty="0">
                <a:ln w="9525">
                  <a:solidFill>
                    <a:srgbClr val="FF00FF"/>
                  </a:solidFill>
                  <a:round/>
                  <a:headEnd/>
                  <a:tailEnd/>
                </a:ln>
                <a:solidFill>
                  <a:srgbClr val="0000FF"/>
                </a:solidFill>
                <a:effectLst>
                  <a:outerShdw dist="35921" dir="2700000" algn="ctr" rotWithShape="0">
                    <a:srgbClr val="808080">
                      <a:alpha val="79999"/>
                    </a:srgbClr>
                  </a:outerShdw>
                </a:effectLst>
                <a:latin typeface="Arial"/>
                <a:cs typeface="Arial"/>
              </a:rPr>
              <a:t>:</a:t>
            </a:r>
          </a:p>
        </p:txBody>
      </p:sp>
      <p:graphicFrame>
        <p:nvGraphicFramePr>
          <p:cNvPr id="3" name="Таблица 2"/>
          <p:cNvGraphicFramePr>
            <a:graphicFrameLocks noGrp="1"/>
          </p:cNvGraphicFramePr>
          <p:nvPr>
            <p:extLst>
              <p:ext uri="{D42A27DB-BD31-4B8C-83A1-F6EECF244321}">
                <p14:modId xmlns:p14="http://schemas.microsoft.com/office/powerpoint/2010/main" val="1566947574"/>
              </p:ext>
            </p:extLst>
          </p:nvPr>
        </p:nvGraphicFramePr>
        <p:xfrm>
          <a:off x="1763688" y="1268762"/>
          <a:ext cx="6192688" cy="3350909"/>
        </p:xfrm>
        <a:graphic>
          <a:graphicData uri="http://schemas.openxmlformats.org/drawingml/2006/table">
            <a:tbl>
              <a:tblPr firstRow="1" firstCol="1" bandRow="1">
                <a:tableStyleId>{5C22544A-7EE6-4342-B048-85BDC9FD1C3A}</a:tableStyleId>
              </a:tblPr>
              <a:tblGrid>
                <a:gridCol w="3090088"/>
                <a:gridCol w="3102600"/>
              </a:tblGrid>
              <a:tr h="353564">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1</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А</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r>
              <a:tr h="353564">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2</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В</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r>
              <a:tr h="522397">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3</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Ә</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r>
              <a:tr h="353564">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4</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Ә</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r>
              <a:tr h="353564">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5</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В</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r>
              <a:tr h="353564">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6</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Б</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r>
              <a:tr h="353564">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7</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В</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r>
              <a:tr h="353564">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8</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А</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r>
              <a:tr h="353564">
                <a:tc>
                  <a:txBody>
                    <a:bodyPr/>
                    <a:lstStyle/>
                    <a:p>
                      <a:pPr algn="just">
                        <a:spcAft>
                          <a:spcPts val="0"/>
                        </a:spcAft>
                      </a:pPr>
                      <a:r>
                        <a:rPr lang="kk-KZ" sz="1800" dirty="0">
                          <a:solidFill>
                            <a:schemeClr val="tx1"/>
                          </a:solidFill>
                          <a:effectLst/>
                          <a:latin typeface="Times New Roman" panose="02020603050405020304" pitchFamily="18" charset="0"/>
                          <a:cs typeface="Times New Roman" panose="02020603050405020304" pitchFamily="18" charset="0"/>
                        </a:rPr>
                        <a:t>9</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c>
                  <a:txBody>
                    <a:bodyPr/>
                    <a:lstStyle/>
                    <a:p>
                      <a:pPr algn="just">
                        <a:spcAft>
                          <a:spcPts val="0"/>
                        </a:spcAft>
                      </a:pPr>
                      <a:r>
                        <a:rPr lang="kk-KZ" sz="1800" dirty="0" smtClean="0">
                          <a:solidFill>
                            <a:schemeClr val="tx1"/>
                          </a:solidFill>
                          <a:effectLst/>
                          <a:latin typeface="Times New Roman" panose="02020603050405020304" pitchFamily="18" charset="0"/>
                          <a:ea typeface="+mn-ea"/>
                          <a:cs typeface="Times New Roman" panose="02020603050405020304" pitchFamily="18" charset="0"/>
                        </a:rPr>
                        <a:t>Ә</a:t>
                      </a:r>
                      <a:endParaRPr lang="ru-RU"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tr>
            </a:tbl>
          </a:graphicData>
        </a:graphic>
      </p:graphicFrame>
      <p:sp>
        <p:nvSpPr>
          <p:cNvPr id="4" name="TextBox 3"/>
          <p:cNvSpPr txBox="1"/>
          <p:nvPr/>
        </p:nvSpPr>
        <p:spPr>
          <a:xfrm>
            <a:off x="1651955" y="5157192"/>
            <a:ext cx="6120680" cy="1800493"/>
          </a:xfrm>
          <a:prstGeom prst="rect">
            <a:avLst/>
          </a:prstGeom>
          <a:noFill/>
        </p:spPr>
        <p:txBody>
          <a:bodyPr wrap="square" rtlCol="0">
            <a:spAutoFit/>
          </a:bodyPr>
          <a:lstStyle/>
          <a:p>
            <a:pPr algn="ctr"/>
            <a:r>
              <a:rPr lang="kk-KZ" sz="2400" b="1" dirty="0" smtClean="0">
                <a:latin typeface="Times New Roman" panose="02020603050405020304" pitchFamily="18" charset="0"/>
                <a:cs typeface="Times New Roman" panose="02020603050405020304" pitchFamily="18" charset="0"/>
              </a:rPr>
              <a:t>+</a:t>
            </a:r>
            <a:r>
              <a:rPr lang="kk-KZ" sz="2400" b="1" dirty="0">
                <a:latin typeface="Times New Roman" panose="02020603050405020304" pitchFamily="18" charset="0"/>
                <a:cs typeface="Times New Roman" panose="02020603050405020304" pitchFamily="18" charset="0"/>
              </a:rPr>
              <a:t>9</a:t>
            </a:r>
            <a:r>
              <a:rPr lang="kk-KZ" sz="2400" b="1" dirty="0" smtClean="0">
                <a:latin typeface="Times New Roman" panose="02020603050405020304" pitchFamily="18" charset="0"/>
                <a:cs typeface="Times New Roman" panose="02020603050405020304" pitchFamily="18" charset="0"/>
              </a:rPr>
              <a:t> </a:t>
            </a:r>
            <a:r>
              <a:rPr lang="kk-KZ" sz="2400" b="1" dirty="0">
                <a:latin typeface="Times New Roman" panose="02020603050405020304" pitchFamily="18" charset="0"/>
                <a:cs typeface="Times New Roman" panose="02020603050405020304" pitchFamily="18" charset="0"/>
              </a:rPr>
              <a:t>– «5»;</a:t>
            </a:r>
            <a:endParaRPr lang="ru-RU" sz="2400" b="1" dirty="0">
              <a:latin typeface="Times New Roman" panose="02020603050405020304" pitchFamily="18" charset="0"/>
              <a:cs typeface="Times New Roman" panose="02020603050405020304" pitchFamily="18" charset="0"/>
            </a:endParaRPr>
          </a:p>
          <a:p>
            <a:pPr algn="ctr"/>
            <a:r>
              <a:rPr lang="kk-KZ" sz="2400" b="1" dirty="0" smtClean="0">
                <a:latin typeface="Times New Roman" panose="02020603050405020304" pitchFamily="18" charset="0"/>
                <a:cs typeface="Times New Roman" panose="02020603050405020304" pitchFamily="18" charset="0"/>
              </a:rPr>
              <a:t>+8-7-«</a:t>
            </a:r>
            <a:r>
              <a:rPr lang="kk-KZ" sz="2400" b="1" dirty="0">
                <a:latin typeface="Times New Roman" panose="02020603050405020304" pitchFamily="18" charset="0"/>
                <a:cs typeface="Times New Roman" panose="02020603050405020304" pitchFamily="18" charset="0"/>
              </a:rPr>
              <a:t>4»;</a:t>
            </a:r>
            <a:endParaRPr lang="ru-RU" sz="2400" b="1" dirty="0">
              <a:latin typeface="Times New Roman" panose="02020603050405020304" pitchFamily="18" charset="0"/>
              <a:cs typeface="Times New Roman" panose="02020603050405020304" pitchFamily="18" charset="0"/>
            </a:endParaRPr>
          </a:p>
          <a:p>
            <a:pPr algn="ctr"/>
            <a:r>
              <a:rPr lang="kk-KZ" sz="2400" b="1" dirty="0" smtClean="0">
                <a:latin typeface="Times New Roman" panose="02020603050405020304" pitchFamily="18" charset="0"/>
                <a:cs typeface="Times New Roman" panose="02020603050405020304" pitchFamily="18" charset="0"/>
              </a:rPr>
              <a:t>+6-4 </a:t>
            </a:r>
            <a:r>
              <a:rPr lang="kk-KZ" sz="2400" b="1" dirty="0">
                <a:latin typeface="Times New Roman" panose="02020603050405020304" pitchFamily="18" charset="0"/>
                <a:cs typeface="Times New Roman" panose="02020603050405020304" pitchFamily="18" charset="0"/>
              </a:rPr>
              <a:t>– «3»;</a:t>
            </a:r>
            <a:endParaRPr lang="ru-RU" sz="2400" b="1" dirty="0">
              <a:latin typeface="Times New Roman" panose="02020603050405020304" pitchFamily="18" charset="0"/>
              <a:cs typeface="Times New Roman" panose="02020603050405020304" pitchFamily="18" charset="0"/>
            </a:endParaRPr>
          </a:p>
          <a:p>
            <a:pPr algn="ctr"/>
            <a:r>
              <a:rPr lang="kk-KZ" sz="2400" b="1" dirty="0">
                <a:latin typeface="Times New Roman" panose="02020603050405020304" pitchFamily="18" charset="0"/>
                <a:cs typeface="Times New Roman" panose="02020603050405020304" pitchFamily="18" charset="0"/>
              </a:rPr>
              <a:t>+</a:t>
            </a:r>
            <a:r>
              <a:rPr lang="kk-KZ" sz="2400" b="1" dirty="0" smtClean="0">
                <a:latin typeface="Times New Roman" panose="02020603050405020304" pitchFamily="18" charset="0"/>
                <a:cs typeface="Times New Roman" panose="02020603050405020304" pitchFamily="18" charset="0"/>
              </a:rPr>
              <a:t>0-3 </a:t>
            </a:r>
            <a:r>
              <a:rPr lang="kk-KZ" sz="2400" b="1" dirty="0">
                <a:latin typeface="Times New Roman" panose="02020603050405020304" pitchFamily="18" charset="0"/>
                <a:cs typeface="Times New Roman" panose="02020603050405020304" pitchFamily="18" charset="0"/>
              </a:rPr>
              <a:t>– «2»</a:t>
            </a:r>
            <a:endParaRPr lang="ru-RU" sz="2400" b="1" dirty="0">
              <a:latin typeface="Times New Roman" panose="02020603050405020304" pitchFamily="18" charset="0"/>
              <a:cs typeface="Times New Roman" panose="02020603050405020304" pitchFamily="18" charset="0"/>
            </a:endParaRPr>
          </a:p>
          <a:p>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771525" rtl="0" eaLnBrk="1" fontAlgn="base" latinLnBrk="0" hangingPunct="1">
          <a:lnSpc>
            <a:spcPct val="100000"/>
          </a:lnSpc>
          <a:spcBef>
            <a:spcPct val="0"/>
          </a:spcBef>
          <a:spcAft>
            <a:spcPct val="0"/>
          </a:spcAft>
          <a:buClrTx/>
          <a:buSzTx/>
          <a:buFontTx/>
          <a:buNone/>
          <a:tabLst/>
          <a:defRPr kumimoji="0" lang="ru-RU" sz="15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771525" rtl="0" eaLnBrk="1" fontAlgn="base" latinLnBrk="0" hangingPunct="1">
          <a:lnSpc>
            <a:spcPct val="100000"/>
          </a:lnSpc>
          <a:spcBef>
            <a:spcPct val="0"/>
          </a:spcBef>
          <a:spcAft>
            <a:spcPct val="0"/>
          </a:spcAft>
          <a:buClrTx/>
          <a:buSzTx/>
          <a:buFontTx/>
          <a:buNone/>
          <a:tabLst/>
          <a:defRPr kumimoji="0" lang="ru-RU" sz="1500" b="0" i="0" u="none" strike="noStrike" cap="none" normalizeH="0" baseline="0" smtClean="0">
            <a:ln>
              <a:noFill/>
            </a:ln>
            <a:solidFill>
              <a:schemeClr val="tx1"/>
            </a:solidFill>
            <a:effectLst/>
            <a:latin typeface="Arial"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1069</TotalTime>
  <Words>446</Words>
  <Application>Microsoft Office PowerPoint</Application>
  <PresentationFormat>Экран (4:3)</PresentationFormat>
  <Paragraphs>114</Paragraphs>
  <Slides>18</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18</vt:i4>
      </vt:variant>
    </vt:vector>
  </HeadingPairs>
  <TitlesOfParts>
    <vt:vector size="24" baseType="lpstr">
      <vt:lpstr>Arial</vt:lpstr>
      <vt:lpstr>Calibri</vt:lpstr>
      <vt:lpstr>Courier New</vt:lpstr>
      <vt:lpstr>Decor6Di</vt:lpstr>
      <vt:lpstr>Times New Roman</vt:lpstr>
      <vt:lpstr>Оформление по умолчанию</vt:lpstr>
      <vt:lpstr>Презентация PowerPoint</vt:lpstr>
      <vt:lpstr>Презентация PowerPoint</vt:lpstr>
      <vt:lpstr>Презентация PowerPoint</vt:lpstr>
      <vt:lpstr>Презентация PowerPoint</vt:lpstr>
      <vt:lpstr>Презентация PowerPoint</vt:lpstr>
      <vt:lpstr>Бүгін үйге берілген тапсырманы тест түрінде тексерейік. </vt:lpstr>
      <vt:lpstr>Презентация PowerPoint</vt:lpstr>
      <vt:lpstr>Презентация PowerPoint</vt:lpstr>
      <vt:lpstr>Презентация PowerPoint</vt:lpstr>
      <vt:lpstr>Мәліметтердің немесе шамалардың типі деп, олардың қабылдай алатын мәндерінің және олармен орындауға болатын амалдардың жиынын анықтауды айтады. Паскаль тілінде типтер скалярлық (қарапайым) және құрылымдық (структуралық) болып үлкен екі топқа бөлінеді. Скалярлық типке шамалардың стандартты типі және жасанды типі жатады. Стандартты типтер: бүтін – INTEGER; нақты – REAL; логикалық – BOOLEAN; тіркестік – STRING; мәтіндік (TEXT) тәрізді типтер. символдық – CHAR. </vt:lpstr>
      <vt:lpstr>Презентация PowerPoint</vt:lpstr>
      <vt:lpstr>Презентация PowerPoint</vt:lpstr>
      <vt:lpstr>Презентация PowerPoint</vt:lpstr>
      <vt:lpstr>Оқушылар 2 топқа бөлінеді: 1-топ: «Айнымалы» 2-топ: «Өрнек» </vt:lpstr>
      <vt:lpstr>Презентация PowerPoint</vt:lpstr>
      <vt:lpstr>Презентация PowerPoint</vt:lpstr>
      <vt:lpstr>Презентация PowerPoint</vt:lpstr>
      <vt:lpstr>Презентация PowerPoint</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ком_2</dc:creator>
  <cp:lastModifiedBy>учитель</cp:lastModifiedBy>
  <cp:revision>66</cp:revision>
  <dcterms:created xsi:type="dcterms:W3CDTF">2010-10-13T04:43:36Z</dcterms:created>
  <dcterms:modified xsi:type="dcterms:W3CDTF">2014-10-21T03:10:32Z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2297319</vt:lpwstr>
  </property>
  <property fmtid="{D5CDD505-2E9C-101B-9397-08002B2CF9AE}" pid="3" name="NXPowerLiteSettings">
    <vt:lpwstr>F7000400038000</vt:lpwstr>
  </property>
  <property fmtid="{D5CDD505-2E9C-101B-9397-08002B2CF9AE}" pid="4" name="NXPowerLiteVersion">
    <vt:lpwstr>D5.0.5</vt:lpwstr>
  </property>
</Properties>
</file>