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8" r:id="rId2"/>
    <p:sldId id="259" r:id="rId3"/>
    <p:sldId id="257" r:id="rId4"/>
    <p:sldId id="256" r:id="rId5"/>
    <p:sldId id="276" r:id="rId6"/>
    <p:sldId id="260" r:id="rId7"/>
    <p:sldId id="277" r:id="rId8"/>
    <p:sldId id="279" r:id="rId9"/>
    <p:sldId id="270" r:id="rId10"/>
    <p:sldId id="271" r:id="rId11"/>
    <p:sldId id="273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99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407" autoAdjust="0"/>
    <p:restoredTop sz="97265" autoAdjust="0"/>
  </p:normalViewPr>
  <p:slideViewPr>
    <p:cSldViewPr>
      <p:cViewPr>
        <p:scale>
          <a:sx n="75" d="100"/>
          <a:sy n="75" d="100"/>
        </p:scale>
        <p:origin x="-53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8382C-C004-4B0F-A16E-49BF354046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395D60-FC13-41A2-A4E8-42CCB10944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B8705-C7EB-47AC-B6DB-F1DFA03E3C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6F57899-5153-4171-AEAE-5C07143C87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1BB9B-C2E0-41F1-A163-F346F00336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A1BA1-8315-456C-8E33-5AC1A821B7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3C667-9F9F-4C22-BCB6-0C7286C9A8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7CDAA1-D30F-48BE-94C0-B0A9A2E4F6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D423-856A-4848-B3DC-6E6D7D3B98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9C7CF-D173-41F5-9D80-3E2E8B301C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8EECA8-E044-4CA2-A62B-2F8445CD31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EE9FC-A877-4317-887F-8120DD588C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7C11F6-F1C1-41A6-8E6F-084B35CD3ED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95288" y="765175"/>
            <a:ext cx="8280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>
              <a:spcBef>
                <a:spcPct val="50000"/>
              </a:spcBef>
            </a:pPr>
            <a:r>
              <a:rPr lang="kk-KZ" sz="1400" b="1">
                <a:latin typeface="Times New Roman" pitchFamily="18" charset="0"/>
              </a:rPr>
              <a:t>Информатика деп</a:t>
            </a:r>
          </a:p>
          <a:p>
            <a:pPr marL="457200" indent="-457200" eaLnBrk="0" hangingPunct="0">
              <a:spcBef>
                <a:spcPct val="50000"/>
              </a:spcBef>
            </a:pPr>
            <a:r>
              <a:rPr lang="kk-KZ" sz="1000">
                <a:latin typeface="Times New Roman" pitchFamily="18" charset="0"/>
              </a:rPr>
              <a:t>1) Ақпараттың  құрылымы мен жалпы қасиеттерін зерттеумен, </a:t>
            </a:r>
          </a:p>
          <a:p>
            <a:pPr marL="457200" indent="-457200" eaLnBrk="0" hangingPunct="0">
              <a:spcBef>
                <a:spcPct val="50000"/>
              </a:spcBef>
            </a:pPr>
            <a:r>
              <a:rPr lang="kk-KZ" sz="1000">
                <a:latin typeface="Times New Roman" pitchFamily="18" charset="0"/>
              </a:rPr>
              <a:t>2) сонымен қатар ақпаратты алу, жинақтау, сақтау, өңдеу, тарату үрдістерімен және </a:t>
            </a:r>
          </a:p>
          <a:p>
            <a:pPr marL="457200" indent="-457200" eaLnBrk="0" hangingPunct="0">
              <a:spcBef>
                <a:spcPct val="50000"/>
              </a:spcBef>
            </a:pPr>
            <a:r>
              <a:rPr lang="kk-KZ" sz="1000">
                <a:latin typeface="Times New Roman" pitchFamily="18" charset="0"/>
              </a:rPr>
              <a:t>3) адамзат қызметінің әртүрлі салаларында ақпараттық техника мен технологияны қолдану мәселелерімен  </a:t>
            </a:r>
          </a:p>
          <a:p>
            <a:pPr marL="457200" indent="-457200" eaLnBrk="0" hangingPunct="0">
              <a:spcBef>
                <a:spcPct val="50000"/>
              </a:spcBef>
            </a:pPr>
            <a:r>
              <a:rPr lang="kk-KZ" sz="1000">
                <a:latin typeface="Times New Roman" pitchFamily="18" charset="0"/>
              </a:rPr>
              <a:t>шұғылданатын пәнді атайды.</a:t>
            </a:r>
            <a:endParaRPr lang="ru-RU" sz="1000">
              <a:latin typeface="Times New Roman" pitchFamily="18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268538" y="188913"/>
            <a:ext cx="424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kk-KZ" b="1">
                <a:solidFill>
                  <a:srgbClr val="FF3300"/>
                </a:solidFill>
                <a:latin typeface="Kz Times New Roman" pitchFamily="18" charset="0"/>
              </a:rPr>
              <a:t>Информатика пәні</a:t>
            </a:r>
            <a:endParaRPr lang="ru-RU" b="1">
              <a:solidFill>
                <a:srgbClr val="FF3300"/>
              </a:solidFill>
              <a:latin typeface="Kz Times New Roman" pitchFamily="18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95288" y="1989138"/>
            <a:ext cx="763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1000" b="1">
                <a:latin typeface="Times New Roman" pitchFamily="18" charset="0"/>
              </a:rPr>
              <a:t>“</a:t>
            </a:r>
            <a:r>
              <a:rPr lang="ru-RU" sz="1000" b="1">
                <a:latin typeface="Times New Roman" pitchFamily="18" charset="0"/>
              </a:rPr>
              <a:t>Информатика</a:t>
            </a:r>
            <a:r>
              <a:rPr lang="en-US" sz="1000" b="1">
                <a:latin typeface="Times New Roman" pitchFamily="18" charset="0"/>
              </a:rPr>
              <a:t>”</a:t>
            </a:r>
            <a:r>
              <a:rPr lang="ru-RU" sz="1000" b="1">
                <a:latin typeface="Times New Roman" pitchFamily="18" charset="0"/>
              </a:rPr>
              <a:t> </a:t>
            </a:r>
            <a:r>
              <a:rPr lang="kk-KZ" sz="1000" b="1">
                <a:latin typeface="Times New Roman" pitchFamily="18" charset="0"/>
              </a:rPr>
              <a:t>сөзі француз тілінде </a:t>
            </a:r>
            <a:r>
              <a:rPr lang="ru-RU" sz="1000" b="1">
                <a:latin typeface="Times New Roman" pitchFamily="18" charset="0"/>
              </a:rPr>
              <a:t> </a:t>
            </a:r>
            <a:r>
              <a:rPr lang="en-US" sz="1000" b="1">
                <a:latin typeface="Times New Roman" pitchFamily="18" charset="0"/>
              </a:rPr>
              <a:t>“informatique” </a:t>
            </a:r>
            <a:r>
              <a:rPr lang="kk-KZ" sz="1000" b="1">
                <a:latin typeface="Times New Roman" pitchFamily="18" charset="0"/>
              </a:rPr>
              <a:t>осы тілдің </a:t>
            </a:r>
            <a:r>
              <a:rPr lang="en-US" sz="1000" b="1">
                <a:latin typeface="Times New Roman" pitchFamily="18" charset="0"/>
              </a:rPr>
              <a:t>“information” </a:t>
            </a:r>
            <a:r>
              <a:rPr lang="kk-KZ" sz="1000" b="1">
                <a:latin typeface="Times New Roman" pitchFamily="18" charset="0"/>
              </a:rPr>
              <a:t> (информация)  және </a:t>
            </a:r>
            <a:r>
              <a:rPr lang="en-US" sz="1000" b="1">
                <a:latin typeface="Times New Roman" pitchFamily="18" charset="0"/>
              </a:rPr>
              <a:t>“automatique”</a:t>
            </a:r>
            <a:r>
              <a:rPr lang="kk-KZ" sz="1000" b="1">
                <a:latin typeface="Times New Roman" pitchFamily="18" charset="0"/>
              </a:rPr>
              <a:t> (автоматика) сөздерінен құрылған</a:t>
            </a:r>
            <a:r>
              <a:rPr lang="en-US" sz="1000" b="1">
                <a:latin typeface="Times New Roman" pitchFamily="18" charset="0"/>
              </a:rPr>
              <a:t> “</a:t>
            </a:r>
            <a:r>
              <a:rPr lang="kk-KZ" sz="1000" b="1">
                <a:latin typeface="Times New Roman" pitchFamily="18" charset="0"/>
              </a:rPr>
              <a:t>информациялық автоматика</a:t>
            </a:r>
            <a:r>
              <a:rPr lang="en-US" sz="1000" b="1">
                <a:latin typeface="Times New Roman" pitchFamily="18" charset="0"/>
              </a:rPr>
              <a:t>”</a:t>
            </a:r>
            <a:r>
              <a:rPr lang="kk-KZ" sz="1000" b="1">
                <a:latin typeface="Times New Roman" pitchFamily="18" charset="0"/>
              </a:rPr>
              <a:t> </a:t>
            </a:r>
            <a:r>
              <a:rPr lang="ru-RU" sz="1000" b="1">
                <a:latin typeface="Times New Roman" pitchFamily="18" charset="0"/>
              </a:rPr>
              <a:t> деген ұғымды береді.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95288" y="2392363"/>
            <a:ext cx="7632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Бұл сөздің ағылшын тілінде кең тараған түрі  </a:t>
            </a:r>
            <a:r>
              <a:rPr lang="en-US" sz="1000" b="1">
                <a:latin typeface="Times New Roman" pitchFamily="18" charset="0"/>
              </a:rPr>
              <a:t>“Computer science” </a:t>
            </a:r>
            <a:r>
              <a:rPr lang="ru-RU" sz="1000" b="1">
                <a:latin typeface="Times New Roman" pitchFamily="18" charset="0"/>
              </a:rPr>
              <a:t> </a:t>
            </a:r>
            <a:r>
              <a:rPr lang="en-US" sz="1000" b="1">
                <a:latin typeface="Times New Roman" pitchFamily="18" charset="0"/>
              </a:rPr>
              <a:t>“</a:t>
            </a:r>
            <a:r>
              <a:rPr lang="kk-KZ" sz="1000" b="1">
                <a:latin typeface="Times New Roman" pitchFamily="18" charset="0"/>
              </a:rPr>
              <a:t>компьютерлік ғылым</a:t>
            </a:r>
            <a:r>
              <a:rPr lang="en-US" sz="1000" b="1">
                <a:latin typeface="Times New Roman" pitchFamily="18" charset="0"/>
              </a:rPr>
              <a:t>” </a:t>
            </a:r>
            <a:r>
              <a:rPr lang="ru-RU" sz="1000" b="1">
                <a:latin typeface="Times New Roman" pitchFamily="18" charset="0"/>
              </a:rPr>
              <a:t>деген ұғымды береді.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95288" y="2708275"/>
            <a:ext cx="7632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200" b="1"/>
              <a:t>Информатика</a:t>
            </a:r>
            <a:r>
              <a:rPr lang="kk-KZ" sz="1200" b="1"/>
              <a:t> </a:t>
            </a:r>
            <a:r>
              <a:rPr lang="ru-RU" sz="1200" b="1"/>
              <a:t>– </a:t>
            </a:r>
            <a:r>
              <a:rPr lang="kk-KZ" sz="1200" b="1"/>
              <a:t>қолдану диапазоны өте кең болып табылатын комплексті ғылыми пән.</a:t>
            </a:r>
            <a:endParaRPr lang="ru-RU" sz="1200" b="1"/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95288" y="3005138"/>
            <a:ext cx="76327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200" b="1">
                <a:latin typeface="Times New Roman" pitchFamily="18" charset="0"/>
              </a:rPr>
              <a:t>Информатиканың басымды бағыттары</a:t>
            </a:r>
            <a:endParaRPr lang="ru-RU" sz="1200" b="1">
              <a:latin typeface="Times New Roman" pitchFamily="18" charset="0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395288" y="3257550"/>
            <a:ext cx="7632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а) есептеу жүйелерін және бағдарламалық (программалық) жабдықтамаларды жасау;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95288" y="3473450"/>
            <a:ext cx="7632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б) ақпараттар теориясы </a:t>
            </a:r>
            <a:r>
              <a:rPr lang="ru-RU" sz="1000" b="1">
                <a:latin typeface="Times New Roman" pitchFamily="18" charset="0"/>
              </a:rPr>
              <a:t>– ақпаратты тарату, қабылдау, түрлендіру және сақтаумен байланысты үрдістерді зерттеуші ғылым</a:t>
            </a:r>
            <a:r>
              <a:rPr lang="kk-KZ" sz="1000" b="1">
                <a:latin typeface="Times New Roman" pitchFamily="18" charset="0"/>
              </a:rPr>
              <a:t>;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395288" y="3681413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в) математикалық үлгілеу (моделирование), есептеу және қолданбалы математика әдістері және оларды ғылымның әртүрлі  салаларында іргелі және қолданбалы зерттеулерде қолдану; 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395288" y="4049713"/>
            <a:ext cx="7848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г) жасанды интеллект әдісі, адамның ой парасаттық қызметінде логикалық және аналитикалық ойлау әдістерін үлгілеу; 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395288" y="4265613"/>
            <a:ext cx="7848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д) жүйелік сараптау, әртүрлі күрделі үрдісді шешуді дайындауда және негіздеуде қолданылатын әдістемелерді үлгілеу; 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95288" y="4481513"/>
            <a:ext cx="7848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е) биоинформатика</a:t>
            </a:r>
            <a:r>
              <a:rPr lang="en-US" sz="1000" b="1">
                <a:latin typeface="Times New Roman" pitchFamily="18" charset="0"/>
              </a:rPr>
              <a:t> – </a:t>
            </a:r>
            <a:r>
              <a:rPr lang="kk-KZ" sz="1000" b="1">
                <a:latin typeface="Times New Roman" pitchFamily="18" charset="0"/>
              </a:rPr>
              <a:t>биологиялық жүйелердегі ақпараттық үрдістерді зерттеу; 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395288" y="4697413"/>
            <a:ext cx="7848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ж) әлеуметтік информатика</a:t>
            </a:r>
            <a:r>
              <a:rPr lang="en-US" sz="1000" b="1">
                <a:latin typeface="Times New Roman" pitchFamily="18" charset="0"/>
              </a:rPr>
              <a:t> – </a:t>
            </a:r>
            <a:r>
              <a:rPr lang="kk-KZ" sz="1000" b="1">
                <a:latin typeface="Times New Roman" pitchFamily="18" charset="0"/>
              </a:rPr>
              <a:t>қоғамды информатизациялау үрдістерін зерттеу; 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395288" y="4914900"/>
            <a:ext cx="7848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з) машиналық графика, анимация, мультимедия құралдар әдістері; 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395288" y="5130800"/>
            <a:ext cx="7848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и) телекоммуникациялық жүйелер мен жергілікті және глобальды компьютерлік желілер; 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395288" y="5337175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к) өндірісте, ғылымды, білім беруде, медицинада, саудада, ауыл шаруашылығында және шаруашылық пен қоғамдық қызметтердің басқадай түрлерін қамтитын әртүрлі қолданбалар.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7308850" y="6437313"/>
            <a:ext cx="172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/>
              <a:t>Enter </a:t>
            </a:r>
            <a:r>
              <a:rPr lang="kk-KZ" sz="1400" b="1"/>
              <a:t>тиегін шерт</a:t>
            </a:r>
            <a:endParaRPr lang="ru-RU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4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2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42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52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32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76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840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040"/>
                            </p:stCondLst>
                            <p:childTnLst>
                              <p:par>
                                <p:cTn id="7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200"/>
                            </p:stCondLst>
                            <p:childTnLst>
                              <p:par>
                                <p:cTn id="7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240"/>
                            </p:stCondLst>
                            <p:childTnLst>
                              <p:par>
                                <p:cTn id="8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6360"/>
                            </p:stCondLst>
                            <p:childTnLst>
                              <p:par>
                                <p:cTn id="8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9080"/>
                            </p:stCondLst>
                            <p:childTnLst>
                              <p:par>
                                <p:cTn id="9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1760"/>
                            </p:stCondLst>
                            <p:childTnLst>
                              <p:par>
                                <p:cTn id="10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4040"/>
                            </p:stCondLst>
                            <p:childTnLst>
                              <p:par>
                                <p:cTn id="10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80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80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80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7040"/>
                            </p:stCondLst>
                            <p:childTnLst>
                              <p:par>
                                <p:cTn id="1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8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8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8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3040"/>
                            </p:stCondLst>
                            <p:childTnLst>
                              <p:par>
                                <p:cTn id="1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80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80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80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  <p:bldP spid="9225" grpId="0"/>
      <p:bldP spid="9226" grpId="0"/>
      <p:bldP spid="9227" grpId="0"/>
      <p:bldP spid="9228" grpId="0"/>
      <p:bldP spid="9229" grpId="0"/>
      <p:bldP spid="9230" grpId="0"/>
      <p:bldP spid="9231" grpId="0"/>
      <p:bldP spid="9232" grpId="0"/>
      <p:bldP spid="9233" grpId="0"/>
      <p:bldP spid="9234" grpId="0"/>
      <p:bldP spid="9235" grpId="0"/>
      <p:bldP spid="9236" grpId="0"/>
      <p:bldP spid="92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57200" y="906463"/>
            <a:ext cx="43307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kk-KZ" sz="1200" b="1">
                <a:latin typeface="Times New Roman" pitchFamily="18" charset="0"/>
                <a:cs typeface="Times New Roman" pitchFamily="18" charset="0"/>
              </a:rPr>
              <a:t>Ақпарат  магниттік дискте </a:t>
            </a:r>
            <a:r>
              <a:rPr lang="kk-KZ" sz="1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файл</a:t>
            </a:r>
            <a:r>
              <a:rPr lang="kk-KZ" sz="1200" b="1">
                <a:latin typeface="Times New Roman" pitchFamily="18" charset="0"/>
                <a:cs typeface="Times New Roman" pitchFamily="18" charset="0"/>
              </a:rPr>
              <a:t> түрінде сақталады.</a:t>
            </a:r>
          </a:p>
          <a:p>
            <a:pPr eaLnBrk="0" hangingPunct="0"/>
            <a:r>
              <a:rPr lang="kk-KZ" sz="1200" b="1">
                <a:solidFill>
                  <a:srgbClr val="FF0000"/>
                </a:solidFill>
                <a:latin typeface="Times New Roman" pitchFamily="18" charset="0"/>
              </a:rPr>
              <a:t>Файл</a:t>
            </a:r>
            <a:r>
              <a:rPr lang="kk-KZ" sz="1200" b="1">
                <a:latin typeface="Times New Roman" pitchFamily="18" charset="0"/>
              </a:rPr>
              <a:t> – дисктегі ақпарат жазылып есімделген аумақ.</a:t>
            </a:r>
            <a:r>
              <a:rPr lang="ru-RU" sz="1200">
                <a:latin typeface="Times New Roman" pitchFamily="18" charset="0"/>
              </a:rPr>
              <a:t> </a:t>
            </a:r>
          </a:p>
          <a:p>
            <a:r>
              <a:rPr lang="ru-RU" sz="1200" b="1">
                <a:latin typeface="Times New Roman" pitchFamily="18" charset="0"/>
              </a:rPr>
              <a:t> </a:t>
            </a:r>
            <a:r>
              <a:rPr lang="kk-KZ" altLang="ko-KR" sz="1200" b="1">
                <a:latin typeface="Times New Roman" pitchFamily="18" charset="0"/>
              </a:rPr>
              <a:t>Файл көрсетіледі</a:t>
            </a:r>
            <a:r>
              <a:rPr lang="en-US" altLang="ko-KR" sz="1200" b="1">
                <a:latin typeface="Times New Roman" pitchFamily="18" charset="0"/>
                <a:ea typeface="굴림" charset="-127"/>
              </a:rPr>
              <a:t>:</a:t>
            </a:r>
            <a:endParaRPr lang="kk-KZ" altLang="ko-KR" sz="1200" b="1">
              <a:latin typeface="Times New Roman" pitchFamily="18" charset="0"/>
            </a:endParaRPr>
          </a:p>
          <a:p>
            <a:pPr>
              <a:buFont typeface="Wingdings" pitchFamily="2" charset="2"/>
              <a:buChar char="ь"/>
            </a:pPr>
            <a:r>
              <a:rPr lang="kk-KZ" altLang="ko-KR" sz="1200" b="1">
                <a:latin typeface="Times New Roman" pitchFamily="18" charset="0"/>
              </a:rPr>
              <a:t> есімімен,</a:t>
            </a:r>
          </a:p>
          <a:p>
            <a:pPr>
              <a:buFont typeface="Wingdings" pitchFamily="2" charset="2"/>
              <a:buChar char="ь"/>
            </a:pPr>
            <a:r>
              <a:rPr lang="kk-KZ" altLang="ko-KR" sz="1200" b="1">
                <a:latin typeface="Times New Roman" pitchFamily="18" charset="0"/>
              </a:rPr>
              <a:t> кеңейтуімен,</a:t>
            </a:r>
          </a:p>
          <a:p>
            <a:pPr>
              <a:buFont typeface="Wingdings" pitchFamily="2" charset="2"/>
              <a:buChar char="ь"/>
            </a:pPr>
            <a:r>
              <a:rPr lang="kk-KZ" altLang="ko-KR" sz="1200" b="1">
                <a:latin typeface="Times New Roman" pitchFamily="18" charset="0"/>
              </a:rPr>
              <a:t> ақпараттық (хабарлық) көлемімен,</a:t>
            </a:r>
          </a:p>
          <a:p>
            <a:pPr>
              <a:buFont typeface="Wingdings" pitchFamily="2" charset="2"/>
              <a:buChar char="ь"/>
            </a:pPr>
            <a:r>
              <a:rPr lang="kk-KZ" altLang="ko-KR" sz="1200" b="1">
                <a:latin typeface="Times New Roman" pitchFamily="18" charset="0"/>
              </a:rPr>
              <a:t> құрылған күнімен және уақытымен.</a:t>
            </a:r>
            <a:endParaRPr lang="ru-RU" sz="1200" b="1">
              <a:latin typeface="Times New Roman" pitchFamily="18" charset="0"/>
            </a:endParaRPr>
          </a:p>
        </p:txBody>
      </p:sp>
      <p:graphicFrame>
        <p:nvGraphicFramePr>
          <p:cNvPr id="23624" name="Group 72"/>
          <p:cNvGraphicFramePr>
            <a:graphicFrameLocks noGrp="1"/>
          </p:cNvGraphicFramePr>
          <p:nvPr/>
        </p:nvGraphicFramePr>
        <p:xfrm>
          <a:off x="323850" y="2420938"/>
          <a:ext cx="5922963" cy="1179894"/>
        </p:xfrm>
        <a:graphic>
          <a:graphicData uri="http://schemas.openxmlformats.org/drawingml/2006/table">
            <a:tbl>
              <a:tblPr/>
              <a:tblGrid>
                <a:gridCol w="882650"/>
                <a:gridCol w="792163"/>
                <a:gridCol w="1268412"/>
                <a:gridCol w="2025650"/>
                <a:gridCol w="954088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Есім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Кеңейтуі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Хабарлық көлем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Күні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Ай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күн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-жыл не К</a:t>
                      </a: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үн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ай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-ж</a:t>
                      </a: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ыл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Уақыт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Сағат:минут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informat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.com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.txt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62 814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2 257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12-31-93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 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31-12-93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07-30-96  </a:t>
                      </a: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30-07-96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12:34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15:52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18" name="Text Box 66"/>
          <p:cNvSpPr txBox="1">
            <a:spLocks noChangeArrowheads="1"/>
          </p:cNvSpPr>
          <p:nvPr/>
        </p:nvSpPr>
        <p:spPr bwMode="auto">
          <a:xfrm>
            <a:off x="755650" y="3692525"/>
            <a:ext cx="489585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>
                <a:latin typeface="Times New Roman" pitchFamily="18" charset="0"/>
              </a:rPr>
              <a:t>Кеңейту файлдағы ақпарат түрін білдіреді.</a:t>
            </a:r>
          </a:p>
          <a:p>
            <a:pPr>
              <a:spcBef>
                <a:spcPct val="50000"/>
              </a:spcBef>
            </a:pPr>
            <a:r>
              <a:rPr lang="kk-KZ" sz="1200" b="1">
                <a:latin typeface="Times New Roman" pitchFamily="18" charset="0"/>
              </a:rPr>
              <a:t>Кеңейту :              </a:t>
            </a:r>
          </a:p>
          <a:p>
            <a:pPr>
              <a:spcBef>
                <a:spcPct val="50000"/>
              </a:spcBef>
            </a:pPr>
            <a:r>
              <a:rPr lang="kk-KZ" sz="1200" b="1">
                <a:latin typeface="Times New Roman" pitchFamily="18" charset="0"/>
              </a:rPr>
              <a:t>.</a:t>
            </a:r>
            <a:r>
              <a:rPr lang="en-US" sz="1200" b="1">
                <a:latin typeface="Times New Roman" pitchFamily="18" charset="0"/>
              </a:rPr>
              <a:t>com </a:t>
            </a:r>
            <a:r>
              <a:rPr lang="kk-KZ" sz="1200" b="1">
                <a:latin typeface="Times New Roman" pitchFamily="18" charset="0"/>
              </a:rPr>
              <a:t> </a:t>
            </a:r>
            <a:r>
              <a:rPr lang="en-US" sz="1200" b="1">
                <a:latin typeface="Times New Roman" pitchFamily="18" charset="0"/>
              </a:rPr>
              <a:t>- </a:t>
            </a:r>
            <a:r>
              <a:rPr lang="kk-KZ" sz="1200" b="1">
                <a:latin typeface="Times New Roman" pitchFamily="18" charset="0"/>
              </a:rPr>
              <a:t> қолдануға дайын бағдарлама;                                                                                                  .ехе   - қолдануға дайын бағдарлама;                                                                                                       .</a:t>
            </a:r>
            <a:r>
              <a:rPr lang="en-US" sz="1200" b="1">
                <a:latin typeface="Times New Roman" pitchFamily="18" charset="0"/>
              </a:rPr>
              <a:t>pas   - </a:t>
            </a:r>
            <a:r>
              <a:rPr lang="kk-KZ" sz="1200" b="1">
                <a:latin typeface="Times New Roman" pitchFamily="18" charset="0"/>
              </a:rPr>
              <a:t>Паскаль тілінде дайындалған бағдарлама;                                              </a:t>
            </a:r>
            <a:r>
              <a:rPr lang="ru-RU" sz="1200" b="1">
                <a:latin typeface="Times New Roman" pitchFamily="18" charset="0"/>
              </a:rPr>
              <a:t>.с       - Си </a:t>
            </a:r>
            <a:r>
              <a:rPr lang="kk-KZ" sz="1200" b="1">
                <a:latin typeface="Times New Roman" pitchFamily="18" charset="0"/>
              </a:rPr>
              <a:t>тілінде дайындалған бағдарлама;                                                                                    .</a:t>
            </a:r>
            <a:r>
              <a:rPr lang="en-US" sz="1200" b="1">
                <a:latin typeface="Times New Roman" pitchFamily="18" charset="0"/>
              </a:rPr>
              <a:t>for    - </a:t>
            </a:r>
            <a:r>
              <a:rPr lang="kk-KZ" sz="1200" b="1">
                <a:latin typeface="Times New Roman" pitchFamily="18" charset="0"/>
              </a:rPr>
              <a:t>Фортран тілінде дайындалған бағдарлама; </a:t>
            </a:r>
            <a:r>
              <a:rPr lang="en-US" sz="1200" b="1">
                <a:latin typeface="Times New Roman" pitchFamily="18" charset="0"/>
              </a:rPr>
              <a:t> </a:t>
            </a:r>
            <a:r>
              <a:rPr lang="kk-KZ" sz="1200" b="1">
                <a:latin typeface="Times New Roman" pitchFamily="18" charset="0"/>
              </a:rPr>
              <a:t>                                                                              </a:t>
            </a:r>
            <a:r>
              <a:rPr lang="en-US" sz="1200" b="1">
                <a:latin typeface="Times New Roman" pitchFamily="18" charset="0"/>
              </a:rPr>
              <a:t>.bas   - </a:t>
            </a:r>
            <a:r>
              <a:rPr lang="kk-KZ" sz="1200" b="1">
                <a:latin typeface="Times New Roman" pitchFamily="18" charset="0"/>
              </a:rPr>
              <a:t>Бейсик тілінде дайындалған бағдарлама;                                                                                      </a:t>
            </a:r>
            <a:r>
              <a:rPr lang="en-US" sz="1200" b="1">
                <a:latin typeface="Times New Roman" pitchFamily="18" charset="0"/>
              </a:rPr>
              <a:t>.txt    - </a:t>
            </a:r>
            <a:r>
              <a:rPr lang="ru-RU" sz="1200" b="1">
                <a:latin typeface="Times New Roman" pitchFamily="18" charset="0"/>
              </a:rPr>
              <a:t>Лексикон тәріздес мәтіндік редакторда дайындалған құжат;               </a:t>
            </a:r>
            <a:r>
              <a:rPr lang="en-US" sz="1200" b="1">
                <a:latin typeface="Times New Roman" pitchFamily="18" charset="0"/>
              </a:rPr>
              <a:t>.doc   - Microsoft Word </a:t>
            </a:r>
            <a:r>
              <a:rPr lang="kk-KZ" sz="1200" b="1">
                <a:latin typeface="Times New Roman" pitchFamily="18" charset="0"/>
              </a:rPr>
              <a:t>мәтіндік редакторында дайындалған құжат;          </a:t>
            </a:r>
            <a:r>
              <a:rPr lang="en-US" sz="1200" b="1">
                <a:latin typeface="Times New Roman" pitchFamily="18" charset="0"/>
              </a:rPr>
              <a:t>.xls    - Microsoft Excel </a:t>
            </a:r>
            <a:r>
              <a:rPr lang="ru-RU" sz="1200" b="1">
                <a:latin typeface="Times New Roman" pitchFamily="18" charset="0"/>
              </a:rPr>
              <a:t>кестел</a:t>
            </a:r>
            <a:r>
              <a:rPr lang="kk-KZ" sz="1200" b="1">
                <a:latin typeface="Times New Roman" pitchFamily="18" charset="0"/>
              </a:rPr>
              <a:t>ік процессорында дайындалған құжат;         </a:t>
            </a:r>
            <a:r>
              <a:rPr lang="en-US" sz="1200" b="1">
                <a:latin typeface="Times New Roman" pitchFamily="18" charset="0"/>
              </a:rPr>
              <a:t>.ppt   - Microsoft PowerPoint</a:t>
            </a:r>
            <a:r>
              <a:rPr lang="ru-RU" sz="1200" b="1">
                <a:latin typeface="Times New Roman" pitchFamily="18" charset="0"/>
              </a:rPr>
              <a:t>та дайындал</a:t>
            </a:r>
            <a:r>
              <a:rPr lang="kk-KZ" sz="1200" b="1">
                <a:latin typeface="Times New Roman" pitchFamily="18" charset="0"/>
              </a:rPr>
              <a:t>ған презентация;                           </a:t>
            </a:r>
            <a:r>
              <a:rPr lang="en-US" sz="1200" b="1">
                <a:latin typeface="Times New Roman" pitchFamily="18" charset="0"/>
              </a:rPr>
              <a:t>.jpg, .bmp – </a:t>
            </a:r>
            <a:r>
              <a:rPr lang="ru-RU" sz="1200" b="1">
                <a:latin typeface="Times New Roman" pitchFamily="18" charset="0"/>
              </a:rPr>
              <a:t>графикалық редакторларда дайындалған құжат;                       </a:t>
            </a:r>
            <a:r>
              <a:rPr lang="en-US" sz="1200" b="1">
                <a:latin typeface="Times New Roman" pitchFamily="18" charset="0"/>
              </a:rPr>
              <a:t>.mdb  - Microsoft Access</a:t>
            </a:r>
            <a:r>
              <a:rPr lang="kk-KZ" sz="1200" b="1">
                <a:latin typeface="Times New Roman" pitchFamily="18" charset="0"/>
              </a:rPr>
              <a:t>те дайындалған деректер қоры.</a:t>
            </a:r>
            <a:endParaRPr lang="ru-RU" sz="1200" b="1">
              <a:latin typeface="Times New Roman" pitchFamily="18" charset="0"/>
            </a:endParaRPr>
          </a:p>
        </p:txBody>
      </p:sp>
      <p:sp>
        <p:nvSpPr>
          <p:cNvPr id="23619" name="Rectangle 67"/>
          <p:cNvSpPr>
            <a:spLocks noChangeArrowheads="1"/>
          </p:cNvSpPr>
          <p:nvPr/>
        </p:nvSpPr>
        <p:spPr bwMode="auto">
          <a:xfrm>
            <a:off x="1371600" y="273050"/>
            <a:ext cx="678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kk-KZ" b="1">
                <a:solidFill>
                  <a:srgbClr val="FF3300"/>
                </a:solidFill>
                <a:latin typeface="Times New Roman" pitchFamily="18" charset="0"/>
              </a:rPr>
              <a:t>Ақпаратты электрондық есептеу машиналарында сақтау.</a:t>
            </a:r>
            <a:endParaRPr lang="ru-RU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3620" name="Text Box 68"/>
          <p:cNvSpPr txBox="1">
            <a:spLocks noChangeArrowheads="1"/>
          </p:cNvSpPr>
          <p:nvPr/>
        </p:nvSpPr>
        <p:spPr bwMode="auto">
          <a:xfrm>
            <a:off x="7164388" y="6437313"/>
            <a:ext cx="18716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="1"/>
              <a:t>Enter </a:t>
            </a:r>
            <a:r>
              <a:rPr lang="kk-KZ" sz="1400" b="1"/>
              <a:t> тиегін шерт</a:t>
            </a:r>
            <a:endParaRPr lang="ru-RU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650"/>
                            </p:stCondLst>
                            <p:childTnLst>
                              <p:par>
                                <p:cTn id="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3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1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72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/>
      <p:bldP spid="23618" grpId="0" autoUpdateAnimBg="0"/>
      <p:bldP spid="2362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678488" y="303213"/>
            <a:ext cx="20589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5615" name="Group 15"/>
          <p:cNvGrpSpPr>
            <a:grpSpLocks/>
          </p:cNvGrpSpPr>
          <p:nvPr/>
        </p:nvGrpSpPr>
        <p:grpSpPr bwMode="auto">
          <a:xfrm>
            <a:off x="3506788" y="871538"/>
            <a:ext cx="3213100" cy="4725987"/>
            <a:chOff x="1344" y="383"/>
            <a:chExt cx="2024" cy="2977"/>
          </a:xfrm>
        </p:grpSpPr>
        <p:grpSp>
          <p:nvGrpSpPr>
            <p:cNvPr id="25616" name="Group 16"/>
            <p:cNvGrpSpPr>
              <a:grpSpLocks/>
            </p:cNvGrpSpPr>
            <p:nvPr/>
          </p:nvGrpSpPr>
          <p:grpSpPr bwMode="auto">
            <a:xfrm>
              <a:off x="1344" y="383"/>
              <a:ext cx="2024" cy="2977"/>
              <a:chOff x="1327" y="400"/>
              <a:chExt cx="2024" cy="2881"/>
            </a:xfrm>
          </p:grpSpPr>
          <p:sp>
            <p:nvSpPr>
              <p:cNvPr id="25617" name="Rectangle 17"/>
              <p:cNvSpPr>
                <a:spLocks noChangeArrowheads="1"/>
              </p:cNvSpPr>
              <p:nvPr/>
            </p:nvSpPr>
            <p:spPr bwMode="auto">
              <a:xfrm>
                <a:off x="1327" y="400"/>
                <a:ext cx="24" cy="282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8" name="Line 18"/>
              <p:cNvSpPr>
                <a:spLocks noChangeShapeType="1"/>
              </p:cNvSpPr>
              <p:nvPr/>
            </p:nvSpPr>
            <p:spPr bwMode="auto">
              <a:xfrm>
                <a:off x="1338" y="1034"/>
                <a:ext cx="40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9" name="Rectangle 19"/>
              <p:cNvSpPr>
                <a:spLocks noChangeArrowheads="1"/>
              </p:cNvSpPr>
              <p:nvPr/>
            </p:nvSpPr>
            <p:spPr bwMode="auto">
              <a:xfrm>
                <a:off x="1741" y="919"/>
                <a:ext cx="461" cy="231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0" name="Rectangle 20"/>
              <p:cNvSpPr>
                <a:spLocks noChangeArrowheads="1"/>
              </p:cNvSpPr>
              <p:nvPr/>
            </p:nvSpPr>
            <p:spPr bwMode="auto">
              <a:xfrm>
                <a:off x="1799" y="964"/>
                <a:ext cx="345" cy="17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1" name="Rectangle 21"/>
              <p:cNvSpPr>
                <a:spLocks noChangeArrowheads="1"/>
              </p:cNvSpPr>
              <p:nvPr/>
            </p:nvSpPr>
            <p:spPr bwMode="auto">
              <a:xfrm>
                <a:off x="1856" y="995"/>
                <a:ext cx="202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АВС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22" name="Line 22"/>
              <p:cNvSpPr>
                <a:spLocks noChangeShapeType="1"/>
              </p:cNvSpPr>
              <p:nvPr/>
            </p:nvSpPr>
            <p:spPr bwMode="auto">
              <a:xfrm>
                <a:off x="1338" y="1955"/>
                <a:ext cx="40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3" name="Rectangle 23"/>
              <p:cNvSpPr>
                <a:spLocks noChangeArrowheads="1"/>
              </p:cNvSpPr>
              <p:nvPr/>
            </p:nvSpPr>
            <p:spPr bwMode="auto">
              <a:xfrm>
                <a:off x="1741" y="1840"/>
                <a:ext cx="461" cy="232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4" name="Rectangle 24"/>
              <p:cNvSpPr>
                <a:spLocks noChangeArrowheads="1"/>
              </p:cNvSpPr>
              <p:nvPr/>
            </p:nvSpPr>
            <p:spPr bwMode="auto">
              <a:xfrm>
                <a:off x="1800" y="1880"/>
                <a:ext cx="346" cy="17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5" name="Rectangle 25"/>
              <p:cNvSpPr>
                <a:spLocks noChangeArrowheads="1"/>
              </p:cNvSpPr>
              <p:nvPr/>
            </p:nvSpPr>
            <p:spPr bwMode="auto">
              <a:xfrm>
                <a:off x="1859" y="1908"/>
                <a:ext cx="202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CDE</a:t>
                </a:r>
                <a:endParaRPr lang="ru-RU" sz="2400">
                  <a:latin typeface="Times New Roman" pitchFamily="18" charset="0"/>
                </a:endParaRPr>
              </a:p>
            </p:txBody>
          </p:sp>
          <p:grpSp>
            <p:nvGrpSpPr>
              <p:cNvPr id="25626" name="Group 26"/>
              <p:cNvGrpSpPr>
                <a:grpSpLocks/>
              </p:cNvGrpSpPr>
              <p:nvPr/>
            </p:nvGrpSpPr>
            <p:grpSpPr bwMode="auto">
              <a:xfrm>
                <a:off x="1859" y="2016"/>
                <a:ext cx="230" cy="244"/>
                <a:chOff x="1859" y="2016"/>
                <a:chExt cx="230" cy="244"/>
              </a:xfrm>
            </p:grpSpPr>
            <p:sp>
              <p:nvSpPr>
                <p:cNvPr id="25627" name="Rectangle 27"/>
                <p:cNvSpPr>
                  <a:spLocks noChangeArrowheads="1"/>
                </p:cNvSpPr>
                <p:nvPr/>
              </p:nvSpPr>
              <p:spPr bwMode="auto">
                <a:xfrm>
                  <a:off x="1859" y="2016"/>
                  <a:ext cx="230" cy="11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628" name="Rectangle 28"/>
                <p:cNvSpPr>
                  <a:spLocks noChangeArrowheads="1"/>
                </p:cNvSpPr>
                <p:nvPr/>
              </p:nvSpPr>
              <p:spPr bwMode="auto">
                <a:xfrm>
                  <a:off x="1898" y="2037"/>
                  <a:ext cx="0" cy="2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endParaRPr lang="ru-RU" sz="2400">
                    <a:latin typeface="Times New Roman" pitchFamily="18" charset="0"/>
                  </a:endParaRPr>
                </a:p>
              </p:txBody>
            </p:sp>
            <p:sp>
              <p:nvSpPr>
                <p:cNvPr id="25629" name="Rectangle 29"/>
                <p:cNvSpPr>
                  <a:spLocks noChangeArrowheads="1"/>
                </p:cNvSpPr>
                <p:nvPr/>
              </p:nvSpPr>
              <p:spPr bwMode="auto">
                <a:xfrm>
                  <a:off x="1944" y="2037"/>
                  <a:ext cx="0" cy="2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endParaRPr lang="ru-RU" sz="240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25630" name="Line 30"/>
              <p:cNvSpPr>
                <a:spLocks noChangeShapeType="1"/>
              </p:cNvSpPr>
              <p:nvPr/>
            </p:nvSpPr>
            <p:spPr bwMode="auto">
              <a:xfrm>
                <a:off x="2201" y="1034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1" name="Line 31"/>
              <p:cNvSpPr>
                <a:spLocks noChangeShapeType="1"/>
              </p:cNvSpPr>
              <p:nvPr/>
            </p:nvSpPr>
            <p:spPr bwMode="auto">
              <a:xfrm>
                <a:off x="2431" y="746"/>
                <a:ext cx="1" cy="5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2" name="Line 32"/>
              <p:cNvSpPr>
                <a:spLocks noChangeShapeType="1"/>
              </p:cNvSpPr>
              <p:nvPr/>
            </p:nvSpPr>
            <p:spPr bwMode="auto">
              <a:xfrm>
                <a:off x="2431" y="746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3" name="Line 33"/>
              <p:cNvSpPr>
                <a:spLocks noChangeShapeType="1"/>
              </p:cNvSpPr>
              <p:nvPr/>
            </p:nvSpPr>
            <p:spPr bwMode="auto">
              <a:xfrm>
                <a:off x="2431" y="1034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4" name="Line 34"/>
              <p:cNvSpPr>
                <a:spLocks noChangeShapeType="1"/>
              </p:cNvSpPr>
              <p:nvPr/>
            </p:nvSpPr>
            <p:spPr bwMode="auto">
              <a:xfrm>
                <a:off x="2431" y="1322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5" name="Line 35"/>
              <p:cNvSpPr>
                <a:spLocks noChangeShapeType="1"/>
              </p:cNvSpPr>
              <p:nvPr/>
            </p:nvSpPr>
            <p:spPr bwMode="auto">
              <a:xfrm>
                <a:off x="2201" y="1955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6" name="Line 36"/>
              <p:cNvSpPr>
                <a:spLocks noChangeShapeType="1"/>
              </p:cNvSpPr>
              <p:nvPr/>
            </p:nvSpPr>
            <p:spPr bwMode="auto">
              <a:xfrm>
                <a:off x="2431" y="1667"/>
                <a:ext cx="1" cy="10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7" name="Line 37"/>
              <p:cNvSpPr>
                <a:spLocks noChangeShapeType="1"/>
              </p:cNvSpPr>
              <p:nvPr/>
            </p:nvSpPr>
            <p:spPr bwMode="auto">
              <a:xfrm>
                <a:off x="2431" y="1667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8" name="Line 38"/>
              <p:cNvSpPr>
                <a:spLocks noChangeShapeType="1"/>
              </p:cNvSpPr>
              <p:nvPr/>
            </p:nvSpPr>
            <p:spPr bwMode="auto">
              <a:xfrm>
                <a:off x="2431" y="1955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9" name="Line 39"/>
              <p:cNvSpPr>
                <a:spLocks noChangeShapeType="1"/>
              </p:cNvSpPr>
              <p:nvPr/>
            </p:nvSpPr>
            <p:spPr bwMode="auto">
              <a:xfrm>
                <a:off x="2431" y="2243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0" name="Rectangle 40"/>
              <p:cNvSpPr>
                <a:spLocks noChangeArrowheads="1"/>
              </p:cNvSpPr>
              <p:nvPr/>
            </p:nvSpPr>
            <p:spPr bwMode="auto">
              <a:xfrm>
                <a:off x="2661" y="631"/>
                <a:ext cx="461" cy="231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1" name="Rectangle 41"/>
              <p:cNvSpPr>
                <a:spLocks noChangeArrowheads="1"/>
              </p:cNvSpPr>
              <p:nvPr/>
            </p:nvSpPr>
            <p:spPr bwMode="auto">
              <a:xfrm>
                <a:off x="2719" y="676"/>
                <a:ext cx="345" cy="17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2" name="Rectangle 42"/>
              <p:cNvSpPr>
                <a:spLocks noChangeArrowheads="1"/>
              </p:cNvSpPr>
              <p:nvPr/>
            </p:nvSpPr>
            <p:spPr bwMode="auto">
              <a:xfrm>
                <a:off x="2776" y="707"/>
                <a:ext cx="133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ВС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43" name="Rectangle 43"/>
              <p:cNvSpPr>
                <a:spLocks noChangeArrowheads="1"/>
              </p:cNvSpPr>
              <p:nvPr/>
            </p:nvSpPr>
            <p:spPr bwMode="auto">
              <a:xfrm>
                <a:off x="2909" y="707"/>
                <a:ext cx="69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A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44" name="Rectangle 44"/>
              <p:cNvSpPr>
                <a:spLocks noChangeArrowheads="1"/>
              </p:cNvSpPr>
              <p:nvPr/>
            </p:nvSpPr>
            <p:spPr bwMode="auto">
              <a:xfrm>
                <a:off x="2661" y="919"/>
                <a:ext cx="461" cy="231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5" name="Rectangle 45"/>
              <p:cNvSpPr>
                <a:spLocks noChangeArrowheads="1"/>
              </p:cNvSpPr>
              <p:nvPr/>
            </p:nvSpPr>
            <p:spPr bwMode="auto">
              <a:xfrm>
                <a:off x="2719" y="964"/>
                <a:ext cx="345" cy="17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6" name="Rectangle 46"/>
              <p:cNvSpPr>
                <a:spLocks noChangeArrowheads="1"/>
              </p:cNvSpPr>
              <p:nvPr/>
            </p:nvSpPr>
            <p:spPr bwMode="auto">
              <a:xfrm>
                <a:off x="2776" y="995"/>
                <a:ext cx="69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С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47" name="Rectangle 47"/>
              <p:cNvSpPr>
                <a:spLocks noChangeArrowheads="1"/>
              </p:cNvSpPr>
              <p:nvPr/>
            </p:nvSpPr>
            <p:spPr bwMode="auto">
              <a:xfrm>
                <a:off x="2845" y="995"/>
                <a:ext cx="133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BA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48" name="Rectangle 48"/>
              <p:cNvSpPr>
                <a:spLocks noChangeArrowheads="1"/>
              </p:cNvSpPr>
              <p:nvPr/>
            </p:nvSpPr>
            <p:spPr bwMode="auto">
              <a:xfrm>
                <a:off x="2661" y="1207"/>
                <a:ext cx="461" cy="231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9" name="Rectangle 49"/>
              <p:cNvSpPr>
                <a:spLocks noChangeArrowheads="1"/>
              </p:cNvSpPr>
              <p:nvPr/>
            </p:nvSpPr>
            <p:spPr bwMode="auto">
              <a:xfrm>
                <a:off x="2719" y="1252"/>
                <a:ext cx="345" cy="17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50" name="Rectangle 50"/>
              <p:cNvSpPr>
                <a:spLocks noChangeArrowheads="1"/>
              </p:cNvSpPr>
              <p:nvPr/>
            </p:nvSpPr>
            <p:spPr bwMode="auto">
              <a:xfrm>
                <a:off x="2776" y="1283"/>
                <a:ext cx="64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В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51" name="Rectangle 51"/>
              <p:cNvSpPr>
                <a:spLocks noChangeArrowheads="1"/>
              </p:cNvSpPr>
              <p:nvPr/>
            </p:nvSpPr>
            <p:spPr bwMode="auto">
              <a:xfrm>
                <a:off x="2840" y="1283"/>
                <a:ext cx="69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A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52" name="Rectangle 52"/>
              <p:cNvSpPr>
                <a:spLocks noChangeArrowheads="1"/>
              </p:cNvSpPr>
              <p:nvPr/>
            </p:nvSpPr>
            <p:spPr bwMode="auto">
              <a:xfrm>
                <a:off x="2909" y="1283"/>
                <a:ext cx="69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С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53" name="Rectangle 53"/>
              <p:cNvSpPr>
                <a:spLocks noChangeArrowheads="1"/>
              </p:cNvSpPr>
              <p:nvPr/>
            </p:nvSpPr>
            <p:spPr bwMode="auto">
              <a:xfrm>
                <a:off x="2661" y="1552"/>
                <a:ext cx="461" cy="232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54" name="Rectangle 54"/>
              <p:cNvSpPr>
                <a:spLocks noChangeArrowheads="1"/>
              </p:cNvSpPr>
              <p:nvPr/>
            </p:nvSpPr>
            <p:spPr bwMode="auto">
              <a:xfrm>
                <a:off x="2719" y="1597"/>
                <a:ext cx="345" cy="17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55" name="Rectangle 55"/>
              <p:cNvSpPr>
                <a:spLocks noChangeArrowheads="1"/>
              </p:cNvSpPr>
              <p:nvPr/>
            </p:nvSpPr>
            <p:spPr bwMode="auto">
              <a:xfrm>
                <a:off x="2776" y="1630"/>
                <a:ext cx="133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DE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56" name="Rectangle 56"/>
              <p:cNvSpPr>
                <a:spLocks noChangeArrowheads="1"/>
              </p:cNvSpPr>
              <p:nvPr/>
            </p:nvSpPr>
            <p:spPr bwMode="auto">
              <a:xfrm>
                <a:off x="2907" y="1630"/>
                <a:ext cx="69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С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57" name="Rectangle 57"/>
              <p:cNvSpPr>
                <a:spLocks noChangeArrowheads="1"/>
              </p:cNvSpPr>
              <p:nvPr/>
            </p:nvSpPr>
            <p:spPr bwMode="auto">
              <a:xfrm>
                <a:off x="2661" y="1840"/>
                <a:ext cx="461" cy="232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58" name="Rectangle 58"/>
              <p:cNvSpPr>
                <a:spLocks noChangeArrowheads="1"/>
              </p:cNvSpPr>
              <p:nvPr/>
            </p:nvSpPr>
            <p:spPr bwMode="auto">
              <a:xfrm>
                <a:off x="2719" y="1885"/>
                <a:ext cx="345" cy="17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59" name="Rectangle 59"/>
              <p:cNvSpPr>
                <a:spLocks noChangeArrowheads="1"/>
              </p:cNvSpPr>
              <p:nvPr/>
            </p:nvSpPr>
            <p:spPr bwMode="auto">
              <a:xfrm>
                <a:off x="2776" y="1918"/>
                <a:ext cx="64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E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60" name="Rectangle 60"/>
              <p:cNvSpPr>
                <a:spLocks noChangeArrowheads="1"/>
              </p:cNvSpPr>
              <p:nvPr/>
            </p:nvSpPr>
            <p:spPr bwMode="auto">
              <a:xfrm>
                <a:off x="2838" y="1918"/>
                <a:ext cx="69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С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61" name="Rectangle 61"/>
              <p:cNvSpPr>
                <a:spLocks noChangeArrowheads="1"/>
              </p:cNvSpPr>
              <p:nvPr/>
            </p:nvSpPr>
            <p:spPr bwMode="auto">
              <a:xfrm>
                <a:off x="2909" y="1918"/>
                <a:ext cx="69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D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62" name="Rectangle 62"/>
              <p:cNvSpPr>
                <a:spLocks noChangeArrowheads="1"/>
              </p:cNvSpPr>
              <p:nvPr/>
            </p:nvSpPr>
            <p:spPr bwMode="auto">
              <a:xfrm>
                <a:off x="2661" y="2128"/>
                <a:ext cx="461" cy="232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63" name="Rectangle 63"/>
              <p:cNvSpPr>
                <a:spLocks noChangeArrowheads="1"/>
              </p:cNvSpPr>
              <p:nvPr/>
            </p:nvSpPr>
            <p:spPr bwMode="auto">
              <a:xfrm>
                <a:off x="2719" y="2173"/>
                <a:ext cx="345" cy="17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64" name="Rectangle 64"/>
              <p:cNvSpPr>
                <a:spLocks noChangeArrowheads="1"/>
              </p:cNvSpPr>
              <p:nvPr/>
            </p:nvSpPr>
            <p:spPr bwMode="auto">
              <a:xfrm>
                <a:off x="2776" y="2206"/>
                <a:ext cx="69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С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65" name="Rectangle 65"/>
              <p:cNvSpPr>
                <a:spLocks noChangeArrowheads="1"/>
              </p:cNvSpPr>
              <p:nvPr/>
            </p:nvSpPr>
            <p:spPr bwMode="auto">
              <a:xfrm>
                <a:off x="2845" y="2206"/>
                <a:ext cx="133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200" b="1">
                    <a:solidFill>
                      <a:srgbClr val="000000"/>
                    </a:solidFill>
                    <a:latin typeface="Times New Roman" pitchFamily="18" charset="0"/>
                  </a:rPr>
                  <a:t>ED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66" name="Line 66"/>
              <p:cNvSpPr>
                <a:spLocks noChangeShapeType="1"/>
              </p:cNvSpPr>
              <p:nvPr/>
            </p:nvSpPr>
            <p:spPr bwMode="auto">
              <a:xfrm>
                <a:off x="1338" y="2819"/>
                <a:ext cx="40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67" name="Line 67"/>
              <p:cNvSpPr>
                <a:spLocks noChangeShapeType="1"/>
              </p:cNvSpPr>
              <p:nvPr/>
            </p:nvSpPr>
            <p:spPr bwMode="auto">
              <a:xfrm>
                <a:off x="1338" y="3165"/>
                <a:ext cx="40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68" name="Rectangle 68"/>
              <p:cNvSpPr>
                <a:spLocks noChangeArrowheads="1"/>
              </p:cNvSpPr>
              <p:nvPr/>
            </p:nvSpPr>
            <p:spPr bwMode="auto">
              <a:xfrm>
                <a:off x="1741" y="2739"/>
                <a:ext cx="748" cy="17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69" name="Rectangle 69"/>
              <p:cNvSpPr>
                <a:spLocks noChangeArrowheads="1"/>
              </p:cNvSpPr>
              <p:nvPr/>
            </p:nvSpPr>
            <p:spPr bwMode="auto">
              <a:xfrm>
                <a:off x="1799" y="2769"/>
                <a:ext cx="358" cy="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400">
                    <a:solidFill>
                      <a:srgbClr val="000000"/>
                    </a:solidFill>
                    <a:latin typeface="Times New Roman" pitchFamily="18" charset="0"/>
                  </a:rPr>
                  <a:t>me.com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70" name="Rectangle 70"/>
              <p:cNvSpPr>
                <a:spLocks noChangeArrowheads="1"/>
              </p:cNvSpPr>
              <p:nvPr/>
            </p:nvSpPr>
            <p:spPr bwMode="auto">
              <a:xfrm>
                <a:off x="1741" y="3051"/>
                <a:ext cx="805" cy="23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71" name="Rectangle 71"/>
              <p:cNvSpPr>
                <a:spLocks noChangeArrowheads="1"/>
              </p:cNvSpPr>
              <p:nvPr/>
            </p:nvSpPr>
            <p:spPr bwMode="auto">
              <a:xfrm>
                <a:off x="1799" y="3083"/>
                <a:ext cx="545" cy="1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400">
                    <a:solidFill>
                      <a:srgbClr val="000000"/>
                    </a:solidFill>
                    <a:latin typeface="Times New Roman" pitchFamily="18" charset="0"/>
                  </a:rPr>
                  <a:t>autoexic.bat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72" name="Line 72"/>
              <p:cNvSpPr>
                <a:spLocks noChangeShapeType="1"/>
              </p:cNvSpPr>
              <p:nvPr/>
            </p:nvSpPr>
            <p:spPr bwMode="auto">
              <a:xfrm>
                <a:off x="2431" y="2531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73" name="Rectangle 73"/>
              <p:cNvSpPr>
                <a:spLocks noChangeArrowheads="1"/>
              </p:cNvSpPr>
              <p:nvPr/>
            </p:nvSpPr>
            <p:spPr bwMode="auto">
              <a:xfrm>
                <a:off x="2661" y="2416"/>
                <a:ext cx="518" cy="23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74" name="Rectangle 74"/>
              <p:cNvSpPr>
                <a:spLocks noChangeArrowheads="1"/>
              </p:cNvSpPr>
              <p:nvPr/>
            </p:nvSpPr>
            <p:spPr bwMode="auto">
              <a:xfrm>
                <a:off x="2719" y="2449"/>
                <a:ext cx="383" cy="1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ru-RU" sz="1400">
                    <a:solidFill>
                      <a:srgbClr val="000000"/>
                    </a:solidFill>
                    <a:latin typeface="Times New Roman" pitchFamily="18" charset="0"/>
                  </a:rPr>
                  <a:t>Akus.txt</a:t>
                </a: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5675" name="Line 75"/>
              <p:cNvSpPr>
                <a:spLocks noChangeShapeType="1"/>
              </p:cNvSpPr>
              <p:nvPr/>
            </p:nvSpPr>
            <p:spPr bwMode="auto">
              <a:xfrm>
                <a:off x="3121" y="746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76" name="Line 76"/>
              <p:cNvSpPr>
                <a:spLocks noChangeShapeType="1"/>
              </p:cNvSpPr>
              <p:nvPr/>
            </p:nvSpPr>
            <p:spPr bwMode="auto">
              <a:xfrm>
                <a:off x="3121" y="1034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77" name="Line 77"/>
              <p:cNvSpPr>
                <a:spLocks noChangeShapeType="1"/>
              </p:cNvSpPr>
              <p:nvPr/>
            </p:nvSpPr>
            <p:spPr bwMode="auto">
              <a:xfrm>
                <a:off x="3121" y="1322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78" name="Line 78"/>
              <p:cNvSpPr>
                <a:spLocks noChangeShapeType="1"/>
              </p:cNvSpPr>
              <p:nvPr/>
            </p:nvSpPr>
            <p:spPr bwMode="auto">
              <a:xfrm>
                <a:off x="3121" y="1667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79" name="Line 79"/>
              <p:cNvSpPr>
                <a:spLocks noChangeShapeType="1"/>
              </p:cNvSpPr>
              <p:nvPr/>
            </p:nvSpPr>
            <p:spPr bwMode="auto">
              <a:xfrm>
                <a:off x="3121" y="1955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80" name="Line 80"/>
              <p:cNvSpPr>
                <a:spLocks noChangeShapeType="1"/>
              </p:cNvSpPr>
              <p:nvPr/>
            </p:nvSpPr>
            <p:spPr bwMode="auto">
              <a:xfrm>
                <a:off x="3121" y="2243"/>
                <a:ext cx="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5681" name="Line 81"/>
            <p:cNvSpPr>
              <a:spLocks noChangeShapeType="1"/>
            </p:cNvSpPr>
            <p:nvPr/>
          </p:nvSpPr>
          <p:spPr bwMode="auto">
            <a:xfrm>
              <a:off x="1872" y="2112"/>
              <a:ext cx="2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89" name="Rectangle 89"/>
          <p:cNvSpPr>
            <a:spLocks noChangeArrowheads="1"/>
          </p:cNvSpPr>
          <p:nvPr/>
        </p:nvSpPr>
        <p:spPr bwMode="auto">
          <a:xfrm>
            <a:off x="1371600" y="115888"/>
            <a:ext cx="678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kk-KZ" b="1">
                <a:solidFill>
                  <a:srgbClr val="FF3300"/>
                </a:solidFill>
                <a:latin typeface="Times New Roman" pitchFamily="18" charset="0"/>
              </a:rPr>
              <a:t>Ақпаратты электрондық есептеу машиналарында сақтау.</a:t>
            </a:r>
            <a:endParaRPr lang="ru-RU" b="1">
              <a:solidFill>
                <a:srgbClr val="FF3300"/>
              </a:solidFill>
              <a:latin typeface="Times New Roman" pitchFamily="18" charset="0"/>
            </a:endParaRPr>
          </a:p>
        </p:txBody>
      </p:sp>
      <p:grpSp>
        <p:nvGrpSpPr>
          <p:cNvPr id="25696" name="Group 96"/>
          <p:cNvGrpSpPr>
            <a:grpSpLocks/>
          </p:cNvGrpSpPr>
          <p:nvPr/>
        </p:nvGrpSpPr>
        <p:grpSpPr bwMode="auto">
          <a:xfrm>
            <a:off x="5870575" y="641350"/>
            <a:ext cx="3022600" cy="533400"/>
            <a:chOff x="3335" y="404"/>
            <a:chExt cx="1904" cy="336"/>
          </a:xfrm>
        </p:grpSpPr>
        <p:sp>
          <p:nvSpPr>
            <p:cNvPr id="25610" name="Rectangle 10"/>
            <p:cNvSpPr>
              <a:spLocks noChangeArrowheads="1"/>
            </p:cNvSpPr>
            <p:nvPr/>
          </p:nvSpPr>
          <p:spPr bwMode="auto">
            <a:xfrm>
              <a:off x="3379" y="482"/>
              <a:ext cx="720" cy="18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5611" name="Group 11"/>
            <p:cNvGrpSpPr>
              <a:grpSpLocks/>
            </p:cNvGrpSpPr>
            <p:nvPr/>
          </p:nvGrpSpPr>
          <p:grpSpPr bwMode="auto">
            <a:xfrm>
              <a:off x="3335" y="500"/>
              <a:ext cx="93" cy="240"/>
              <a:chOff x="2810" y="335"/>
              <a:chExt cx="93" cy="240"/>
            </a:xfrm>
          </p:grpSpPr>
          <p:sp>
            <p:nvSpPr>
              <p:cNvPr id="25612" name="Rectangle 12"/>
              <p:cNvSpPr>
                <a:spLocks noChangeArrowheads="1"/>
              </p:cNvSpPr>
              <p:nvPr/>
            </p:nvSpPr>
            <p:spPr bwMode="auto">
              <a:xfrm>
                <a:off x="2848" y="335"/>
                <a:ext cx="18" cy="150"/>
              </a:xfrm>
              <a:prstGeom prst="rect">
                <a:avLst/>
              </a:prstGeom>
              <a:solidFill>
                <a:srgbClr val="0000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3" name="Freeform 13"/>
              <p:cNvSpPr>
                <a:spLocks/>
              </p:cNvSpPr>
              <p:nvPr/>
            </p:nvSpPr>
            <p:spPr bwMode="auto">
              <a:xfrm>
                <a:off x="2810" y="483"/>
                <a:ext cx="93" cy="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7" y="92"/>
                  </a:cxn>
                  <a:cxn ang="0">
                    <a:pos x="93" y="0"/>
                  </a:cxn>
                  <a:cxn ang="0">
                    <a:pos x="0" y="0"/>
                  </a:cxn>
                </a:cxnLst>
                <a:rect l="0" t="0" r="r" b="b"/>
                <a:pathLst>
                  <a:path w="93" h="92">
                    <a:moveTo>
                      <a:pt x="0" y="0"/>
                    </a:moveTo>
                    <a:lnTo>
                      <a:pt x="47" y="92"/>
                    </a:lnTo>
                    <a:lnTo>
                      <a:pt x="9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5690" name="Text Box 90"/>
            <p:cNvSpPr txBox="1">
              <a:spLocks noChangeArrowheads="1"/>
            </p:cNvSpPr>
            <p:nvPr/>
          </p:nvSpPr>
          <p:spPr bwMode="auto">
            <a:xfrm>
              <a:off x="4105" y="404"/>
              <a:ext cx="113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200" b="1"/>
                <a:t>2-</a:t>
              </a:r>
              <a:r>
                <a:rPr lang="kk-KZ" sz="1200" b="1"/>
                <a:t> деңгейлік тізімше</a:t>
              </a:r>
              <a:endParaRPr lang="ru-RU" sz="1200" b="1"/>
            </a:p>
          </p:txBody>
        </p:sp>
      </p:grpSp>
      <p:grpSp>
        <p:nvGrpSpPr>
          <p:cNvPr id="25693" name="Group 93"/>
          <p:cNvGrpSpPr>
            <a:grpSpLocks/>
          </p:cNvGrpSpPr>
          <p:nvPr/>
        </p:nvGrpSpPr>
        <p:grpSpPr bwMode="auto">
          <a:xfrm>
            <a:off x="3276600" y="5475288"/>
            <a:ext cx="3240088" cy="1108075"/>
            <a:chOff x="1701" y="3449"/>
            <a:chExt cx="2041" cy="698"/>
          </a:xfrm>
        </p:grpSpPr>
        <p:grpSp>
          <p:nvGrpSpPr>
            <p:cNvPr id="25605" name="Group 5"/>
            <p:cNvGrpSpPr>
              <a:grpSpLocks/>
            </p:cNvGrpSpPr>
            <p:nvPr/>
          </p:nvGrpSpPr>
          <p:grpSpPr bwMode="auto">
            <a:xfrm>
              <a:off x="1803" y="3449"/>
              <a:ext cx="96" cy="548"/>
              <a:chOff x="1293" y="3284"/>
              <a:chExt cx="93" cy="576"/>
            </a:xfrm>
          </p:grpSpPr>
          <p:sp>
            <p:nvSpPr>
              <p:cNvPr id="25606" name="Rectangle 6"/>
              <p:cNvSpPr>
                <a:spLocks noChangeArrowheads="1"/>
              </p:cNvSpPr>
              <p:nvPr/>
            </p:nvSpPr>
            <p:spPr bwMode="auto">
              <a:xfrm>
                <a:off x="1330" y="3374"/>
                <a:ext cx="18" cy="486"/>
              </a:xfrm>
              <a:prstGeom prst="rect">
                <a:avLst/>
              </a:prstGeom>
              <a:solidFill>
                <a:srgbClr val="0000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07" name="Freeform 7"/>
              <p:cNvSpPr>
                <a:spLocks/>
              </p:cNvSpPr>
              <p:nvPr/>
            </p:nvSpPr>
            <p:spPr bwMode="auto">
              <a:xfrm>
                <a:off x="1293" y="3284"/>
                <a:ext cx="93" cy="92"/>
              </a:xfrm>
              <a:custGeom>
                <a:avLst/>
                <a:gdLst/>
                <a:ahLst/>
                <a:cxnLst>
                  <a:cxn ang="0">
                    <a:pos x="93" y="92"/>
                  </a:cxn>
                  <a:cxn ang="0">
                    <a:pos x="46" y="0"/>
                  </a:cxn>
                  <a:cxn ang="0">
                    <a:pos x="0" y="92"/>
                  </a:cxn>
                  <a:cxn ang="0">
                    <a:pos x="93" y="92"/>
                  </a:cxn>
                </a:cxnLst>
                <a:rect l="0" t="0" r="r" b="b"/>
                <a:pathLst>
                  <a:path w="93" h="92">
                    <a:moveTo>
                      <a:pt x="93" y="92"/>
                    </a:moveTo>
                    <a:lnTo>
                      <a:pt x="46" y="0"/>
                    </a:lnTo>
                    <a:lnTo>
                      <a:pt x="0" y="92"/>
                    </a:lnTo>
                    <a:lnTo>
                      <a:pt x="93" y="92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5692" name="Text Box 92"/>
            <p:cNvSpPr txBox="1">
              <a:spLocks noChangeArrowheads="1"/>
            </p:cNvSpPr>
            <p:nvPr/>
          </p:nvSpPr>
          <p:spPr bwMode="auto">
            <a:xfrm>
              <a:off x="1701" y="3974"/>
              <a:ext cx="20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200" b="1"/>
                <a:t>Т</a:t>
              </a:r>
              <a:r>
                <a:rPr lang="kk-KZ" sz="1200" b="1"/>
                <a:t>үп тізімше </a:t>
              </a:r>
              <a:r>
                <a:rPr lang="ru-RU" sz="1200" b="1"/>
                <a:t>– </a:t>
              </a:r>
              <a:r>
                <a:rPr lang="kk-KZ" sz="1200" b="1"/>
                <a:t>қүжат сақталатын диск</a:t>
              </a:r>
              <a:endParaRPr lang="ru-RU" sz="1200" b="1"/>
            </a:p>
          </p:txBody>
        </p:sp>
      </p:grpSp>
      <p:grpSp>
        <p:nvGrpSpPr>
          <p:cNvPr id="25695" name="Group 95"/>
          <p:cNvGrpSpPr>
            <a:grpSpLocks/>
          </p:cNvGrpSpPr>
          <p:nvPr/>
        </p:nvGrpSpPr>
        <p:grpSpPr bwMode="auto">
          <a:xfrm>
            <a:off x="4497388" y="3789363"/>
            <a:ext cx="3171825" cy="1785937"/>
            <a:chOff x="2470" y="2387"/>
            <a:chExt cx="1998" cy="1125"/>
          </a:xfrm>
        </p:grpSpPr>
        <p:grpSp>
          <p:nvGrpSpPr>
            <p:cNvPr id="25684" name="Group 84"/>
            <p:cNvGrpSpPr>
              <a:grpSpLocks/>
            </p:cNvGrpSpPr>
            <p:nvPr/>
          </p:nvGrpSpPr>
          <p:grpSpPr bwMode="auto">
            <a:xfrm>
              <a:off x="2470" y="2387"/>
              <a:ext cx="914" cy="1061"/>
              <a:chOff x="3945" y="1161"/>
              <a:chExt cx="914" cy="1061"/>
            </a:xfrm>
          </p:grpSpPr>
          <p:sp>
            <p:nvSpPr>
              <p:cNvPr id="25685" name="Freeform 85"/>
              <p:cNvSpPr>
                <a:spLocks/>
              </p:cNvSpPr>
              <p:nvPr/>
            </p:nvSpPr>
            <p:spPr bwMode="auto">
              <a:xfrm>
                <a:off x="3984" y="1488"/>
                <a:ext cx="875" cy="734"/>
              </a:xfrm>
              <a:custGeom>
                <a:avLst/>
                <a:gdLst/>
                <a:ahLst/>
                <a:cxnLst>
                  <a:cxn ang="0">
                    <a:pos x="864" y="734"/>
                  </a:cxn>
                  <a:cxn ang="0">
                    <a:pos x="875" y="720"/>
                  </a:cxn>
                  <a:cxn ang="0">
                    <a:pos x="11" y="0"/>
                  </a:cxn>
                  <a:cxn ang="0">
                    <a:pos x="0" y="14"/>
                  </a:cxn>
                  <a:cxn ang="0">
                    <a:pos x="864" y="734"/>
                  </a:cxn>
                </a:cxnLst>
                <a:rect l="0" t="0" r="r" b="b"/>
                <a:pathLst>
                  <a:path w="875" h="734">
                    <a:moveTo>
                      <a:pt x="864" y="734"/>
                    </a:moveTo>
                    <a:lnTo>
                      <a:pt x="875" y="720"/>
                    </a:lnTo>
                    <a:lnTo>
                      <a:pt x="11" y="0"/>
                    </a:lnTo>
                    <a:lnTo>
                      <a:pt x="0" y="14"/>
                    </a:lnTo>
                    <a:lnTo>
                      <a:pt x="864" y="734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5686" name="Group 86"/>
              <p:cNvGrpSpPr>
                <a:grpSpLocks/>
              </p:cNvGrpSpPr>
              <p:nvPr/>
            </p:nvGrpSpPr>
            <p:grpSpPr bwMode="auto">
              <a:xfrm>
                <a:off x="3945" y="1161"/>
                <a:ext cx="93" cy="336"/>
                <a:chOff x="1908" y="2159"/>
                <a:chExt cx="93" cy="336"/>
              </a:xfrm>
            </p:grpSpPr>
            <p:sp>
              <p:nvSpPr>
                <p:cNvPr id="25687" name="Rectangle 87"/>
                <p:cNvSpPr>
                  <a:spLocks noChangeArrowheads="1"/>
                </p:cNvSpPr>
                <p:nvPr/>
              </p:nvSpPr>
              <p:spPr bwMode="auto">
                <a:xfrm>
                  <a:off x="1945" y="2249"/>
                  <a:ext cx="18" cy="246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688" name="Freeform 88"/>
                <p:cNvSpPr>
                  <a:spLocks/>
                </p:cNvSpPr>
                <p:nvPr/>
              </p:nvSpPr>
              <p:spPr bwMode="auto">
                <a:xfrm>
                  <a:off x="1908" y="2159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93" y="92"/>
                    </a:cxn>
                    <a:cxn ang="0">
                      <a:pos x="46" y="0"/>
                    </a:cxn>
                    <a:cxn ang="0">
                      <a:pos x="0" y="92"/>
                    </a:cxn>
                    <a:cxn ang="0">
                      <a:pos x="93" y="92"/>
                    </a:cxn>
                  </a:cxnLst>
                  <a:rect l="0" t="0" r="r" b="b"/>
                  <a:pathLst>
                    <a:path w="93" h="92">
                      <a:moveTo>
                        <a:pt x="93" y="92"/>
                      </a:moveTo>
                      <a:lnTo>
                        <a:pt x="46" y="0"/>
                      </a:lnTo>
                      <a:lnTo>
                        <a:pt x="0" y="92"/>
                      </a:lnTo>
                      <a:lnTo>
                        <a:pt x="93" y="92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25694" name="Text Box 94"/>
            <p:cNvSpPr txBox="1">
              <a:spLocks noChangeArrowheads="1"/>
            </p:cNvSpPr>
            <p:nvPr/>
          </p:nvSpPr>
          <p:spPr bwMode="auto">
            <a:xfrm>
              <a:off x="3334" y="3339"/>
              <a:ext cx="113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200" b="1"/>
                <a:t>1-</a:t>
              </a:r>
              <a:r>
                <a:rPr lang="kk-KZ" sz="1200" b="1"/>
                <a:t> деңгейлік тізімше</a:t>
              </a:r>
              <a:endParaRPr lang="ru-RU" sz="1200" b="1"/>
            </a:p>
          </p:txBody>
        </p:sp>
      </p:grpSp>
      <p:sp>
        <p:nvSpPr>
          <p:cNvPr id="25697" name="Text Box 97"/>
          <p:cNvSpPr txBox="1">
            <a:spLocks noChangeArrowheads="1"/>
          </p:cNvSpPr>
          <p:nvPr/>
        </p:nvSpPr>
        <p:spPr bwMode="auto">
          <a:xfrm>
            <a:off x="323850" y="1341438"/>
            <a:ext cx="2879725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/>
              <a:t>       Файлдар (</a:t>
            </a:r>
            <a:r>
              <a:rPr lang="kk-KZ" sz="1200" b="1"/>
              <a:t>құжаттар) белгілі бір тәртіппен тізімшелерде сақталады. </a:t>
            </a:r>
          </a:p>
          <a:p>
            <a:pPr>
              <a:spcBef>
                <a:spcPct val="50000"/>
              </a:spcBef>
            </a:pPr>
            <a:r>
              <a:rPr lang="kk-KZ" sz="1200" b="1"/>
              <a:t>       </a:t>
            </a:r>
            <a:r>
              <a:rPr lang="kk-KZ" sz="1200" b="1">
                <a:solidFill>
                  <a:srgbClr val="FF0000"/>
                </a:solidFill>
              </a:rPr>
              <a:t>Тізімше</a:t>
            </a:r>
            <a:r>
              <a:rPr lang="kk-KZ" sz="1200" b="1"/>
              <a:t> </a:t>
            </a:r>
            <a:r>
              <a:rPr lang="ru-RU" sz="1200" b="1"/>
              <a:t>-</a:t>
            </a:r>
            <a:r>
              <a:rPr lang="kk-KZ" sz="1200" b="1"/>
              <a:t> файлдар есімдері жазылып сақталатын диск аумағы.</a:t>
            </a:r>
          </a:p>
          <a:p>
            <a:pPr>
              <a:spcBef>
                <a:spcPct val="50000"/>
              </a:spcBef>
            </a:pPr>
            <a:r>
              <a:rPr lang="kk-KZ" sz="1200" b="1"/>
              <a:t>       Дисктің өзі түп тізімше деп аталады.</a:t>
            </a:r>
          </a:p>
          <a:p>
            <a:pPr>
              <a:spcBef>
                <a:spcPct val="50000"/>
              </a:spcBef>
            </a:pPr>
            <a:r>
              <a:rPr lang="kk-KZ" sz="1200" b="1"/>
              <a:t>       Түп тізімшеде тек қана бірінші деңгейлік тізімшелер құрылады.</a:t>
            </a:r>
          </a:p>
          <a:p>
            <a:pPr>
              <a:spcBef>
                <a:spcPct val="50000"/>
              </a:spcBef>
            </a:pPr>
            <a:r>
              <a:rPr lang="kk-KZ" sz="1200" b="1"/>
              <a:t>       Бірінші деңгейлік тізімшеде тек қана екінші деңгейлік тізімшелер құруға болады.</a:t>
            </a:r>
          </a:p>
          <a:p>
            <a:pPr>
              <a:spcBef>
                <a:spcPct val="50000"/>
              </a:spcBef>
            </a:pPr>
            <a:r>
              <a:rPr lang="kk-KZ" sz="1200" b="1"/>
              <a:t>       Екінші деңгейлік тізімшеде үшінші деңгейлік тізімше құрылады, тағысын тағы сол сыяқты.</a:t>
            </a:r>
          </a:p>
          <a:p>
            <a:pPr>
              <a:spcBef>
                <a:spcPct val="50000"/>
              </a:spcBef>
            </a:pPr>
            <a:r>
              <a:rPr lang="kk-KZ" sz="1200" b="1"/>
              <a:t>Сонымен әр тізімшеде файлдар және келесі деңгейлі тізімшелер сақталады.</a:t>
            </a:r>
            <a:endParaRPr lang="ru-RU" sz="1200" b="1"/>
          </a:p>
        </p:txBody>
      </p:sp>
      <p:sp>
        <p:nvSpPr>
          <p:cNvPr id="25698" name="Text Box 98"/>
          <p:cNvSpPr txBox="1">
            <a:spLocks noChangeArrowheads="1"/>
          </p:cNvSpPr>
          <p:nvPr/>
        </p:nvSpPr>
        <p:spPr bwMode="auto">
          <a:xfrm>
            <a:off x="323850" y="5589588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/>
              <a:t>      Файлдарды осылай сақтау әдісі иерархиялық</a:t>
            </a:r>
            <a:r>
              <a:rPr lang="ru-RU" sz="1200" b="1"/>
              <a:t>-</a:t>
            </a:r>
            <a:r>
              <a:rPr lang="kk-KZ" sz="1200" b="1"/>
              <a:t>бұтақты әдіс делінеді.</a:t>
            </a:r>
            <a:endParaRPr lang="ru-RU" sz="1200" b="1"/>
          </a:p>
        </p:txBody>
      </p:sp>
      <p:sp>
        <p:nvSpPr>
          <p:cNvPr id="25699" name="Text Box 99"/>
          <p:cNvSpPr txBox="1">
            <a:spLocks noChangeArrowheads="1"/>
          </p:cNvSpPr>
          <p:nvPr/>
        </p:nvSpPr>
        <p:spPr bwMode="auto">
          <a:xfrm>
            <a:off x="7164388" y="6437313"/>
            <a:ext cx="18716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="1"/>
              <a:t>Enter </a:t>
            </a:r>
            <a:r>
              <a:rPr lang="kk-KZ" sz="1400" b="1"/>
              <a:t> тиегін шерт</a:t>
            </a:r>
            <a:endParaRPr lang="ru-RU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16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66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16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66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1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56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56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56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2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56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56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56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97" grpId="0"/>
      <p:bldP spid="25698" grpId="0"/>
      <p:bldP spid="256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268538" y="188913"/>
            <a:ext cx="424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kk-KZ" b="1">
                <a:solidFill>
                  <a:srgbClr val="FF3300"/>
                </a:solidFill>
                <a:latin typeface="Kz Times New Roman" pitchFamily="18" charset="0"/>
              </a:rPr>
              <a:t>Информатика пәні</a:t>
            </a:r>
            <a:endParaRPr lang="ru-RU" b="1">
              <a:solidFill>
                <a:srgbClr val="FF3300"/>
              </a:solidFill>
              <a:latin typeface="Kz Times New Roman" pitchFamily="18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95288" y="908050"/>
            <a:ext cx="6624637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None/>
            </a:pPr>
            <a:r>
              <a:rPr lang="ru-RU" sz="1000" b="1">
                <a:latin typeface="Times New Roman" pitchFamily="18" charset="0"/>
              </a:rPr>
              <a:t>Информатика ақпаратпен жұмыс істеуге арналған үздіксіз және тығыз байланысты  үш  бөліктен тұрады: 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ь"/>
            </a:pPr>
            <a:r>
              <a:rPr lang="ru-RU" sz="1000" b="1">
                <a:latin typeface="Times New Roman" pitchFamily="18" charset="0"/>
              </a:rPr>
              <a:t> техникалық құралдар</a:t>
            </a:r>
            <a:r>
              <a:rPr lang="kk-KZ" sz="1000" b="1">
                <a:latin typeface="Times New Roman" pitchFamily="18" charset="0"/>
              </a:rPr>
              <a:t>;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ь"/>
            </a:pPr>
            <a:r>
              <a:rPr lang="kk-KZ" sz="1000" b="1">
                <a:latin typeface="Times New Roman" pitchFamily="18" charset="0"/>
              </a:rPr>
              <a:t> бағдарламалық құралдар;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ь"/>
            </a:pPr>
            <a:r>
              <a:rPr lang="kk-KZ" sz="1000" b="1">
                <a:latin typeface="Times New Roman" pitchFamily="18" charset="0"/>
              </a:rPr>
              <a:t> алгоритмдік құралдар.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95288" y="2312988"/>
            <a:ext cx="8497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None/>
            </a:pPr>
            <a:r>
              <a:rPr lang="ru-RU" sz="1000" b="1">
                <a:latin typeface="Times New Roman" pitchFamily="18" charset="0"/>
              </a:rPr>
              <a:t>Техникалық құралдар</a:t>
            </a:r>
            <a:r>
              <a:rPr lang="kk-KZ" sz="1000" b="1">
                <a:latin typeface="Times New Roman" pitchFamily="18" charset="0"/>
              </a:rPr>
              <a:t> немесе компьютердің құрылғылары ағылшын тілінде “</a:t>
            </a:r>
            <a:r>
              <a:rPr lang="en-US" sz="1000" b="1">
                <a:latin typeface="Times New Roman" pitchFamily="18" charset="0"/>
              </a:rPr>
              <a:t>Hardware</a:t>
            </a:r>
            <a:r>
              <a:rPr lang="kk-KZ" sz="1000" b="1">
                <a:latin typeface="Times New Roman" pitchFamily="18" charset="0"/>
              </a:rPr>
              <a:t>”, “қатты бұйымдар”  деп аударылытын,  деген сөзбен белгіленеді.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95288" y="2681288"/>
            <a:ext cx="84978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None/>
            </a:pPr>
            <a:r>
              <a:rPr lang="ru-RU" sz="1000" b="1">
                <a:latin typeface="Times New Roman" pitchFamily="18" charset="0"/>
              </a:rPr>
              <a:t>Техникалық құралдарға :</a:t>
            </a:r>
            <a:endParaRPr lang="kk-KZ" sz="1000" b="1">
              <a:latin typeface="Times New Roman" pitchFamily="18" charset="0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611188" y="2852738"/>
            <a:ext cx="8208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None/>
            </a:pPr>
            <a:r>
              <a:rPr lang="ru-RU" sz="1000" b="1">
                <a:latin typeface="Times New Roman" pitchFamily="18" charset="0"/>
              </a:rPr>
              <a:t>ж</a:t>
            </a:r>
            <a:r>
              <a:rPr lang="kk-KZ" sz="1000" b="1">
                <a:latin typeface="Times New Roman" pitchFamily="18" charset="0"/>
              </a:rPr>
              <a:t>үйелік блок </a:t>
            </a:r>
            <a:r>
              <a:rPr lang="ru-RU" sz="1000" b="1">
                <a:latin typeface="Times New Roman" pitchFamily="18" charset="0"/>
              </a:rPr>
              <a:t>–</a:t>
            </a:r>
            <a:r>
              <a:rPr lang="kk-KZ" sz="1000" b="1">
                <a:latin typeface="Times New Roman" pitchFamily="18" charset="0"/>
              </a:rPr>
              <a:t>  аналық тақша, процессор, жедел жады, тұрақты жады, қоректік блок, дыбыс картасы, видео карта, диск жүргізгіш,  контроллерлер мен адаптерлер және тағы басқалар;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611188" y="3184525"/>
            <a:ext cx="82089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None/>
            </a:pPr>
            <a:r>
              <a:rPr lang="kk-KZ" sz="1000" b="1">
                <a:latin typeface="Times New Roman" pitchFamily="18" charset="0"/>
              </a:rPr>
              <a:t>пернетақта, монитор, тышқан, принтер, сканер және  тағы басқа сыртқы қондырғылар.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395288" y="4371975"/>
            <a:ext cx="84978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None/>
            </a:pPr>
            <a:r>
              <a:rPr lang="ru-RU" sz="1000" b="1">
                <a:latin typeface="Times New Roman" pitchFamily="18" charset="0"/>
              </a:rPr>
              <a:t>Бағдарламалық құралдарға :</a:t>
            </a:r>
            <a:endParaRPr lang="kk-KZ" sz="1000" b="1">
              <a:latin typeface="Times New Roman" pitchFamily="18" charset="0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11188" y="4543425"/>
            <a:ext cx="6769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None/>
            </a:pPr>
            <a:r>
              <a:rPr lang="kk-KZ" sz="1000" b="1">
                <a:latin typeface="Times New Roman" pitchFamily="18" charset="0"/>
              </a:rPr>
              <a:t>операциялық жүйелер, операциялық қабықшалар, қолданбалы бағдарламалық өнімдер, бағдарламалық тілдер, әртүрлі көмекші бағдарламалар және тағы басқалар жатады.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395288" y="3722688"/>
            <a:ext cx="84978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None/>
            </a:pPr>
            <a:r>
              <a:rPr lang="ru-RU" sz="1000" b="1">
                <a:latin typeface="Times New Roman" pitchFamily="18" charset="0"/>
              </a:rPr>
              <a:t>Бағдарламалық құралдарды, компьютерлерде қолданылатын барлық бағдарламалардың жиынтығы мен </a:t>
            </a:r>
            <a:r>
              <a:rPr lang="kk-KZ" sz="1000" b="1">
                <a:latin typeface="Times New Roman" pitchFamily="18" charset="0"/>
              </a:rPr>
              <a:t>оларды құру және қолдану қызметтерін, белгілеу үшін “жұмсақ бұйымдар” деп аударылатын ағылшын тілінде “</a:t>
            </a:r>
            <a:r>
              <a:rPr lang="en-US" sz="1000" b="1">
                <a:latin typeface="Times New Roman" pitchFamily="18" charset="0"/>
              </a:rPr>
              <a:t>Software</a:t>
            </a:r>
            <a:r>
              <a:rPr lang="kk-KZ" sz="1000" b="1">
                <a:latin typeface="Times New Roman" pitchFamily="18" charset="0"/>
              </a:rPr>
              <a:t>” сөзі қолданылады. “</a:t>
            </a:r>
            <a:r>
              <a:rPr lang="en-US" sz="1000" b="1">
                <a:latin typeface="Times New Roman" pitchFamily="18" charset="0"/>
              </a:rPr>
              <a:t>Hardware</a:t>
            </a:r>
            <a:r>
              <a:rPr lang="kk-KZ" sz="1000" b="1">
                <a:latin typeface="Times New Roman" pitchFamily="18" charset="0"/>
              </a:rPr>
              <a:t>” және “</a:t>
            </a:r>
            <a:r>
              <a:rPr lang="en-US" sz="1000" b="1">
                <a:latin typeface="Times New Roman" pitchFamily="18" charset="0"/>
              </a:rPr>
              <a:t>Software</a:t>
            </a:r>
            <a:r>
              <a:rPr lang="kk-KZ" sz="1000" b="1">
                <a:latin typeface="Times New Roman" pitchFamily="18" charset="0"/>
              </a:rPr>
              <a:t>” сөздері компьютердің өзі және бағдарламалық қамтамасыздандырудың теңдес екендігін, осылармен бірге бағдарламалық қамтамасыздандырудың түрлену, бейімделу және даму қабілеттілігі бар екендігін көрсетеді. 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68313" y="5256213"/>
            <a:ext cx="8207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 typeface="Wingdings" pitchFamily="2" charset="2"/>
              <a:buNone/>
            </a:pPr>
            <a:r>
              <a:rPr lang="kk-KZ" sz="1000" b="1">
                <a:latin typeface="Times New Roman" pitchFamily="18" charset="0"/>
              </a:rPr>
              <a:t>Информатиканың алгоритм жасаумен және оларды құру әдістері мен  тәсілдерін зерттеумен шұғылданатын бөлігі алгоритмдік құралдар делінеді де ағылшын тілінде “</a:t>
            </a:r>
            <a:r>
              <a:rPr lang="en-US" sz="1000" b="1">
                <a:latin typeface="Times New Roman" pitchFamily="18" charset="0"/>
              </a:rPr>
              <a:t>Brainware</a:t>
            </a:r>
            <a:r>
              <a:rPr lang="kk-KZ" sz="1000" b="1">
                <a:latin typeface="Times New Roman" pitchFamily="18" charset="0"/>
              </a:rPr>
              <a:t>”</a:t>
            </a:r>
            <a:r>
              <a:rPr lang="en-US" sz="1000" b="1">
                <a:latin typeface="Times New Roman" pitchFamily="18" charset="0"/>
              </a:rPr>
              <a:t> </a:t>
            </a:r>
            <a:r>
              <a:rPr lang="kk-KZ" sz="1000" b="1">
                <a:latin typeface="Times New Roman" pitchFamily="18" charset="0"/>
              </a:rPr>
              <a:t>“Интеллекттік бұйымдар” деп аударылатын сөзбен белгіленеді. Алгоритм  компьютерлер үшін бағдарламалар құрудың негізі болып табылады.</a:t>
            </a:r>
            <a:endParaRPr lang="ru-RU" sz="1000" b="1">
              <a:latin typeface="Times New Roman" pitchFamily="18" charset="0"/>
            </a:endParaRP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7308850" y="6437313"/>
            <a:ext cx="172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/>
              <a:t>Enter </a:t>
            </a:r>
            <a:r>
              <a:rPr lang="kk-KZ" sz="1400" b="1"/>
              <a:t>тиегін шерт</a:t>
            </a:r>
            <a:endParaRPr lang="ru-RU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8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9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8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84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72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92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92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364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28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  <p:bldP spid="11277" grpId="0"/>
      <p:bldP spid="112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79388" y="115888"/>
            <a:ext cx="8785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А</a:t>
            </a:r>
            <a:r>
              <a:rPr lang="kk-KZ" b="1">
                <a:solidFill>
                  <a:srgbClr val="0000FF"/>
                </a:solidFill>
              </a:rPr>
              <a:t>қпарат</a:t>
            </a:r>
            <a:endParaRPr lang="ru-RU" b="1">
              <a:solidFill>
                <a:srgbClr val="0000FF"/>
              </a:solidFill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68313" y="549275"/>
            <a:ext cx="82073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/>
              <a:t>Информатиканың қарастыратын объектісі </a:t>
            </a:r>
            <a:r>
              <a:rPr lang="kk-KZ" sz="1200" b="1">
                <a:solidFill>
                  <a:srgbClr val="FF0000"/>
                </a:solidFill>
              </a:rPr>
              <a:t>ақпарат</a:t>
            </a:r>
            <a:r>
              <a:rPr lang="kk-KZ" sz="1200" b="1"/>
              <a:t> болып табылады.</a:t>
            </a:r>
            <a:endParaRPr lang="ru-RU" sz="1200" b="1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468313" y="809625"/>
            <a:ext cx="8207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Қазіргі күнге дейін ақпараттың  ғылыми  анықтамасы берілген жоқ деп есептеуге болады.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68313" y="1052513"/>
            <a:ext cx="8207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Адамзат қызметінің әртүрлі салаларына байланысты ақпарат әртүрлі мағына алады. Ақпарат деп түсінеді: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68313" y="1268413"/>
            <a:ext cx="820737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Ш"/>
            </a:pPr>
            <a:r>
              <a:rPr lang="kk-KZ" sz="1000" b="1" dirty="0">
                <a:latin typeface="Times New Roman" pitchFamily="18" charset="0"/>
              </a:rPr>
              <a:t> көпшілік </a:t>
            </a:r>
            <a:r>
              <a:rPr lang="kk-KZ" sz="1000" b="1" dirty="0">
                <a:solidFill>
                  <a:srgbClr val="990000"/>
                </a:solidFill>
                <a:latin typeface="Times New Roman" pitchFamily="18" charset="0"/>
              </a:rPr>
              <a:t>күнделікті өмірде</a:t>
            </a:r>
            <a:r>
              <a:rPr lang="kk-KZ" sz="1000" b="1" dirty="0">
                <a:latin typeface="Times New Roman" pitchFamily="18" charset="0"/>
              </a:rPr>
              <a:t> біреуді қызықтырушы  кезкелген деректерді  немесе мәліметтерді,</a:t>
            </a:r>
          </a:p>
          <a:p>
            <a:pPr>
              <a:spcBef>
                <a:spcPct val="50000"/>
              </a:spcBef>
              <a:buFont typeface="Wingdings" pitchFamily="2" charset="2"/>
              <a:buChar char="Ш"/>
            </a:pPr>
            <a:r>
              <a:rPr lang="kk-KZ" sz="1000" b="1" dirty="0">
                <a:solidFill>
                  <a:srgbClr val="990000"/>
                </a:solidFill>
                <a:latin typeface="Times New Roman" pitchFamily="18" charset="0"/>
              </a:rPr>
              <a:t>техникада</a:t>
            </a:r>
            <a:r>
              <a:rPr lang="kk-KZ" sz="1000" b="1" dirty="0">
                <a:latin typeface="Times New Roman" pitchFamily="18" charset="0"/>
              </a:rPr>
              <a:t> белгілер немесе сигналдар түрінде берілетін  мәліметтерді,</a:t>
            </a:r>
          </a:p>
          <a:p>
            <a:pPr>
              <a:spcBef>
                <a:spcPct val="50000"/>
              </a:spcBef>
              <a:buFont typeface="Wingdings" pitchFamily="2" charset="2"/>
              <a:buChar char="Ш"/>
            </a:pPr>
            <a:r>
              <a:rPr lang="kk-KZ" sz="1000" b="1" dirty="0">
                <a:latin typeface="Times New Roman" pitchFamily="18" charset="0"/>
              </a:rPr>
              <a:t> </a:t>
            </a:r>
            <a:r>
              <a:rPr lang="kk-KZ" sz="1000" b="1" dirty="0">
                <a:solidFill>
                  <a:srgbClr val="990000"/>
                </a:solidFill>
                <a:latin typeface="Times New Roman" pitchFamily="18" charset="0"/>
              </a:rPr>
              <a:t>кибернетикада</a:t>
            </a:r>
            <a:r>
              <a:rPr lang="kk-KZ" sz="1000" b="1" dirty="0">
                <a:latin typeface="Times New Roman" pitchFamily="18" charset="0"/>
              </a:rPr>
              <a:t>  белсенді әрекеттер жүргізу, басқару, яғни жүйені сақтау, жетілдіру және дамыту  мақсатында, қолданылатын білімнің бөлігін.</a:t>
            </a:r>
            <a:endParaRPr lang="ru-RU" sz="1000" b="1" dirty="0">
              <a:latin typeface="Times New Roman" pitchFamily="18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468313" y="2133600"/>
            <a:ext cx="8207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Ақпарат үшін берілген кейбір анықтамалар: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468313" y="2392363"/>
            <a:ext cx="84963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000" b="1">
                <a:solidFill>
                  <a:srgbClr val="0000FF"/>
                </a:solidFill>
                <a:latin typeface="Times New Roman" pitchFamily="18" charset="0"/>
              </a:rPr>
              <a:t>Ақпарат ол энтропияны жоққа шығару (Бриллюэн);</a:t>
            </a:r>
          </a:p>
          <a:p>
            <a:pPr>
              <a:spcBef>
                <a:spcPct val="50000"/>
              </a:spcBef>
            </a:pPr>
            <a:r>
              <a:rPr lang="kk-KZ" sz="1000" b="1">
                <a:solidFill>
                  <a:srgbClr val="0000FF"/>
                </a:solidFill>
                <a:latin typeface="Times New Roman" pitchFamily="18" charset="0"/>
              </a:rPr>
              <a:t>Ақпарат ол құрылымның  күрделілігінің өлшемі (Моль);</a:t>
            </a:r>
          </a:p>
          <a:p>
            <a:pPr>
              <a:spcBef>
                <a:spcPct val="50000"/>
              </a:spcBef>
            </a:pPr>
            <a:r>
              <a:rPr lang="kk-KZ" sz="1000" b="1">
                <a:solidFill>
                  <a:srgbClr val="0000FF"/>
                </a:solidFill>
                <a:latin typeface="Times New Roman" pitchFamily="18" charset="0"/>
              </a:rPr>
              <a:t>Ақпарат ол әртүрліліктің  көрінісі (Урсул);</a:t>
            </a:r>
          </a:p>
          <a:p>
            <a:pPr>
              <a:spcBef>
                <a:spcPct val="50000"/>
              </a:spcBef>
            </a:pPr>
            <a:r>
              <a:rPr lang="kk-KZ" sz="1000" b="1">
                <a:solidFill>
                  <a:srgbClr val="0000FF"/>
                </a:solidFill>
                <a:latin typeface="Times New Roman" pitchFamily="18" charset="0"/>
              </a:rPr>
              <a:t>Ақпарат ол шағылысу үрдісінің мазмұны (Тузов);</a:t>
            </a:r>
          </a:p>
          <a:p>
            <a:pPr>
              <a:spcBef>
                <a:spcPct val="50000"/>
              </a:spcBef>
            </a:pPr>
            <a:r>
              <a:rPr lang="kk-KZ" sz="1000" b="1">
                <a:solidFill>
                  <a:srgbClr val="0000FF"/>
                </a:solidFill>
                <a:latin typeface="Times New Roman" pitchFamily="18" charset="0"/>
              </a:rPr>
              <a:t>Ақпарат ол таңдау ықтималдылығы (Яглом);</a:t>
            </a:r>
          </a:p>
          <a:p>
            <a:pPr>
              <a:spcBef>
                <a:spcPct val="50000"/>
              </a:spcBef>
            </a:pPr>
            <a:r>
              <a:rPr lang="kk-KZ" sz="1000" b="1">
                <a:solidFill>
                  <a:srgbClr val="0000FF"/>
                </a:solidFill>
                <a:latin typeface="Times New Roman" pitchFamily="18" charset="0"/>
              </a:rPr>
              <a:t>Ақпарат ол біздің біліміміздегі анықталмағандықты аластату (Шеннон);</a:t>
            </a:r>
          </a:p>
          <a:p>
            <a:pPr>
              <a:spcBef>
                <a:spcPct val="50000"/>
              </a:spcBef>
            </a:pPr>
            <a:r>
              <a:rPr lang="kk-KZ" sz="1000" b="1">
                <a:solidFill>
                  <a:srgbClr val="0000FF"/>
                </a:solidFill>
                <a:latin typeface="Times New Roman" pitchFamily="18" charset="0"/>
              </a:rPr>
              <a:t>Ақпарат ол біздің және біздің сезімдеріміздің оған лайықтануы нәтижесінде сыртқы ортадан алынған мазмұндамаларды белгілеу (Н. Винер);</a:t>
            </a:r>
          </a:p>
          <a:p>
            <a:pPr>
              <a:spcBef>
                <a:spcPct val="50000"/>
              </a:spcBef>
            </a:pPr>
            <a:r>
              <a:rPr lang="kk-KZ" sz="1000" b="1">
                <a:solidFill>
                  <a:srgbClr val="0000FF"/>
                </a:solidFill>
                <a:latin typeface="Times New Roman" pitchFamily="18" charset="0"/>
              </a:rPr>
              <a:t>Ақпарат ол қоршаған орта туралы нақты, толық анық мәліметтер (Балапанов);</a:t>
            </a:r>
          </a:p>
          <a:p>
            <a:pPr>
              <a:spcBef>
                <a:spcPct val="50000"/>
              </a:spcBef>
            </a:pPr>
            <a:r>
              <a:rPr lang="kk-KZ" sz="1000" b="1">
                <a:solidFill>
                  <a:srgbClr val="0000FF"/>
                </a:solidFill>
                <a:latin typeface="Times New Roman" pitchFamily="18" charset="0"/>
              </a:rPr>
              <a:t>Ақпарат ол  мәлімет,  қоршаған  ортадағы объектер мен құбылыстар, олардың сипаттамалары, қасиеттері және жағдайлары туралы, сонымен бірге олар жөнінде біздің біліміміздегі анықталмағандық дәрежесін кемітуші (Макарова)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68313" y="4697413"/>
            <a:ext cx="8207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Сонымен ақпарат деп бізді қоршаған  орта және онда болып тұратын  құбылыстар жөніндегі мәліметті айтады.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68313" y="5300663"/>
            <a:ext cx="82073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000" b="1" dirty="0">
                <a:latin typeface="Times New Roman" pitchFamily="18" charset="0"/>
              </a:rPr>
              <a:t>Ақпараттық қасиеттері бойынша қарастырылатын заттар, үрдістер, материалды және материалды емес құбылыстар </a:t>
            </a:r>
            <a:r>
              <a:rPr lang="kk-KZ" sz="1000" b="1" dirty="0">
                <a:solidFill>
                  <a:srgbClr val="990000"/>
                </a:solidFill>
                <a:latin typeface="Times New Roman" pitchFamily="18" charset="0"/>
              </a:rPr>
              <a:t>ақпараттық объектілер</a:t>
            </a:r>
            <a:r>
              <a:rPr lang="kk-KZ" sz="1000" b="1" dirty="0">
                <a:latin typeface="Times New Roman" pitchFamily="18" charset="0"/>
              </a:rPr>
              <a:t> делінеді.</a:t>
            </a:r>
          </a:p>
          <a:p>
            <a:pPr>
              <a:spcBef>
                <a:spcPct val="50000"/>
              </a:spcBef>
            </a:pPr>
            <a:r>
              <a:rPr lang="kk-KZ" sz="1000" b="1" dirty="0">
                <a:latin typeface="Times New Roman" pitchFamily="18" charset="0"/>
              </a:rPr>
              <a:t>Ақпаратпен жүргізуге болатын белгілі үрдістерді </a:t>
            </a:r>
            <a:r>
              <a:rPr lang="kk-KZ" sz="1000" b="1" dirty="0">
                <a:solidFill>
                  <a:srgbClr val="990000"/>
                </a:solidFill>
                <a:latin typeface="Times New Roman" pitchFamily="18" charset="0"/>
              </a:rPr>
              <a:t>ақпараттық үрдістер</a:t>
            </a:r>
            <a:r>
              <a:rPr lang="kk-KZ" sz="1000" b="1" dirty="0">
                <a:latin typeface="Times New Roman" pitchFamily="18" charset="0"/>
              </a:rPr>
              <a:t> деп атайды.</a:t>
            </a:r>
          </a:p>
          <a:p>
            <a:pPr>
              <a:spcBef>
                <a:spcPct val="50000"/>
              </a:spcBef>
            </a:pPr>
            <a:r>
              <a:rPr lang="kk-KZ" sz="1000" b="1" dirty="0">
                <a:solidFill>
                  <a:srgbClr val="990000"/>
                </a:solidFill>
                <a:latin typeface="Times New Roman" pitchFamily="18" charset="0"/>
              </a:rPr>
              <a:t>Ақпаратты өңдеу</a:t>
            </a:r>
            <a:r>
              <a:rPr lang="kk-KZ" sz="1000" b="1" dirty="0">
                <a:latin typeface="Times New Roman" pitchFamily="18" charset="0"/>
              </a:rPr>
              <a:t> ол белгілі алгоритмді орындау нәтижесінде бір ақпаратық объектіден екінші ақпараттық объектіні алу.</a:t>
            </a:r>
          </a:p>
          <a:p>
            <a:pPr>
              <a:spcBef>
                <a:spcPct val="50000"/>
              </a:spcBef>
            </a:pPr>
            <a:r>
              <a:rPr lang="kk-KZ" sz="1000" b="1" dirty="0">
                <a:solidFill>
                  <a:srgbClr val="990000"/>
                </a:solidFill>
                <a:latin typeface="Times New Roman" pitchFamily="18" charset="0"/>
              </a:rPr>
              <a:t>Ақпараттық қорлар</a:t>
            </a:r>
            <a:r>
              <a:rPr lang="kk-KZ" sz="1000" b="1" dirty="0">
                <a:latin typeface="Times New Roman" pitchFamily="18" charset="0"/>
              </a:rPr>
              <a:t> ол адамзаттың ойлары және оларды іске асыру жөнінде ұсыныстар жиынтығы.</a:t>
            </a:r>
          </a:p>
          <a:p>
            <a:pPr>
              <a:spcBef>
                <a:spcPct val="50000"/>
              </a:spcBef>
            </a:pPr>
            <a:r>
              <a:rPr lang="kk-KZ" sz="1000" b="1" dirty="0">
                <a:solidFill>
                  <a:srgbClr val="990000"/>
                </a:solidFill>
                <a:latin typeface="Times New Roman" pitchFamily="18" charset="0"/>
              </a:rPr>
              <a:t>Ақпараттық технология</a:t>
            </a:r>
            <a:r>
              <a:rPr lang="kk-KZ" sz="1000" b="1" dirty="0">
                <a:latin typeface="Times New Roman" pitchFamily="18" charset="0"/>
              </a:rPr>
              <a:t> адамзаттың ақпаратты өңдеуде қолданатын әдістері мен құралдарының жиынтығы. Мұндағы құралдар жиынтығына компьютерлер, есептеу техникасы мен байланыс техникасы, тұрмыстық электроника, теледидар және радио жатады.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68313" y="4976813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000" b="1" dirty="0">
                <a:solidFill>
                  <a:srgbClr val="0000FF"/>
                </a:solidFill>
                <a:latin typeface="Times New Roman" pitchFamily="18" charset="0"/>
              </a:rPr>
              <a:t>Ақпарат сөз, мәтін, сурет, сызба, фотография, жарық немесе дыбыс сигналдары, радиотолқын, электрлік және нерв импульстері, магниттік жазба, ым, иістік және дәмдік сезімдер, хромосома және басқа түрлерде болады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8281988" y="5870575"/>
            <a:ext cx="827087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/>
              <a:t>Enter </a:t>
            </a:r>
            <a:endParaRPr lang="kk-KZ" sz="1400" b="1"/>
          </a:p>
          <a:p>
            <a:pPr>
              <a:spcBef>
                <a:spcPct val="50000"/>
              </a:spcBef>
            </a:pPr>
            <a:r>
              <a:rPr lang="kk-KZ" sz="1400" b="1"/>
              <a:t>тиегін </a:t>
            </a:r>
          </a:p>
          <a:p>
            <a:pPr>
              <a:spcBef>
                <a:spcPct val="50000"/>
              </a:spcBef>
            </a:pPr>
            <a:r>
              <a:rPr lang="kk-KZ" sz="1400" b="1"/>
              <a:t>шерт</a:t>
            </a:r>
            <a:endParaRPr lang="ru-RU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8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36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88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40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36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76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1" grpId="0"/>
      <p:bldP spid="8202" grpId="0"/>
      <p:bldP spid="8203" grpId="0"/>
      <p:bldP spid="8204" grpId="0"/>
      <p:bldP spid="8205" grpId="0"/>
      <p:bldP spid="8208" grpId="0"/>
      <p:bldP spid="8209" grpId="0"/>
      <p:bldP spid="82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755650" y="2260600"/>
            <a:ext cx="5976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kk-KZ" sz="1000"/>
              <a:t>Ақпараттың объектіні қажетті дәлдікпен бейнелеуге қабілетті болуы керектігін білдіретін қасиеті</a:t>
            </a:r>
            <a:endParaRPr lang="ru-RU" sz="1000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95288" y="2062163"/>
            <a:ext cx="2581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kk-KZ" sz="1400" b="1"/>
              <a:t>нақтылық (достоверность)</a:t>
            </a:r>
            <a:endParaRPr lang="ru-RU" sz="1400" b="1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47813" y="2405063"/>
            <a:ext cx="5184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kk-KZ" sz="1000"/>
              <a:t>Ақпарат нақты болмаса ол қате түсініледі немесе қате шешім қабылдауға әкеледі. Нақты ақпараттың белгілі бір уақыт өткен соң нақты болмай қалу мүмкіндігі бар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2627313" y="115888"/>
            <a:ext cx="30241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А</a:t>
            </a:r>
            <a:r>
              <a:rPr lang="kk-KZ" b="1">
                <a:solidFill>
                  <a:srgbClr val="0000FF"/>
                </a:solidFill>
              </a:rPr>
              <a:t>қпараттың  қасиеттері</a:t>
            </a:r>
            <a:endParaRPr lang="ru-RU" b="1">
              <a:solidFill>
                <a:srgbClr val="0000FF"/>
              </a:solidFill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755650" y="1817688"/>
            <a:ext cx="56943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kk-KZ" sz="1000"/>
              <a:t>Ақпараттың қолдану кезіне дейін  құндылық дәрежесін сақтау қабілеттілігін білдіретін қасиеті</a:t>
            </a:r>
            <a:endParaRPr lang="ru-RU" sz="1000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95288" y="1630363"/>
            <a:ext cx="2327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kk-KZ" sz="1400" b="1"/>
              <a:t>өзектілік (актуальность)</a:t>
            </a: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755650" y="2981325"/>
            <a:ext cx="70342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kk-KZ" sz="1000"/>
              <a:t>Ақпаратта қолданушының дұрыс шешім қабылдауына жеткілікті ең аз мәліметтің болуы керектігін білдіретін қасиеті</a:t>
            </a:r>
            <a:endParaRPr lang="ru-RU" sz="1000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403225" y="2781300"/>
            <a:ext cx="2224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kk-KZ" sz="1400" b="1"/>
              <a:t>толықтылық (полнота)</a:t>
            </a:r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1568450" y="3154363"/>
            <a:ext cx="71072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kk-KZ" sz="1000"/>
              <a:t>Ақпаратта мәліметтің аз немесе тым көп болуы шешім қабылдауға кедергі жасауы  немесе қателесуге  әкелуі мүмкін</a:t>
            </a:r>
            <a:endParaRPr lang="ru-RU" sz="1000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395288" y="3284538"/>
            <a:ext cx="13604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kk-KZ" altLang="ko-KR" sz="1400" b="1"/>
              <a:t>қол жетерлік </a:t>
            </a: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395288" y="4149725"/>
            <a:ext cx="1308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kk-KZ" altLang="ko-KR" sz="1400" b="1"/>
              <a:t>тұрақтылық </a:t>
            </a: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395288" y="4868863"/>
            <a:ext cx="11287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kk-KZ" altLang="ko-KR" sz="1400" b="1"/>
              <a:t>дер кезілік</a:t>
            </a: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395288" y="3789363"/>
            <a:ext cx="7588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kk-KZ" altLang="ko-KR" sz="1400" b="1"/>
              <a:t>дәлдік</a:t>
            </a: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396875" y="5516563"/>
            <a:ext cx="11509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kk-KZ" altLang="ko-KR" sz="1400" b="1"/>
              <a:t>түсініктілік</a:t>
            </a:r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395288" y="4508500"/>
            <a:ext cx="1098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kk-KZ" altLang="ko-KR" sz="1400" b="1"/>
              <a:t>құндылық</a:t>
            </a: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755650" y="3479800"/>
            <a:ext cx="79930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kk-KZ" sz="1000"/>
              <a:t>Ақпараттың оны қолданушының қабылдау деңгейіне сәйкес келуі керектігін, яғни білім дейгейінің ескерілуі керектігін, білдіретін қасиеті </a:t>
            </a:r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755650" y="4005263"/>
            <a:ext cx="64865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kk-KZ" sz="1000"/>
              <a:t>Келіп жеткен ақпараттың объектінің нақты жағдайына жақын дәрежеде болуы керектігін білдіретін қасиеті</a:t>
            </a:r>
            <a:r>
              <a:rPr lang="ru-RU" sz="1000"/>
              <a:t> </a:t>
            </a:r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755650" y="4354513"/>
            <a:ext cx="45513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kk-KZ" sz="1000"/>
              <a:t>Бастапқы деректердің өзгерісін қажетті ділдікті бұзбай сезіну қабілеттілігі </a:t>
            </a:r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755650" y="4724400"/>
            <a:ext cx="60563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kk-KZ" sz="1000"/>
              <a:t>Есепті шешуде маңыздылығын және болашақта қолдану мүмкіндігінің дәрежесін білдіретін қасиеті</a:t>
            </a:r>
            <a:r>
              <a:rPr lang="ru-RU" sz="1000"/>
              <a:t> </a:t>
            </a:r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679450" y="5073650"/>
            <a:ext cx="431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kk-KZ" sz="1000"/>
              <a:t> Ақпараттың қажетті уақыттан кеш түспеуі керектігін білдіретін қасиеті</a:t>
            </a:r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1547813" y="5264150"/>
            <a:ext cx="7200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kk-KZ" sz="1000"/>
              <a:t> Ақпарат қажетті уақыттан ерте түссе оның түсінікті болмауы мүмкін, ал кеш түсуі дұрыс шешім қабылдауға мүмкіндік бермейді</a:t>
            </a:r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704850" y="5705475"/>
            <a:ext cx="6184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kk-KZ" sz="1000"/>
              <a:t>Ақпараттың қолданушының қарым-қатынас жасай алатын тілінде берілуі керектігін білдіретін қасиеті</a:t>
            </a:r>
            <a:r>
              <a:rPr lang="ru-RU" sz="1000"/>
              <a:t> </a:t>
            </a:r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468313" y="476250"/>
            <a:ext cx="82073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000" b="1">
                <a:latin typeface="Times New Roman" pitchFamily="18" charset="0"/>
              </a:rPr>
              <a:t>Ақпаратты қолданушы пайдалана алмайды, егер ақпарат </a:t>
            </a:r>
          </a:p>
          <a:p>
            <a:pPr>
              <a:spcBef>
                <a:spcPct val="50000"/>
              </a:spcBef>
              <a:buFont typeface="Wingdings" pitchFamily="2" charset="2"/>
              <a:buChar char="Ш"/>
            </a:pPr>
            <a:r>
              <a:rPr lang="kk-KZ" sz="1000" b="1">
                <a:latin typeface="Times New Roman" pitchFamily="18" charset="0"/>
              </a:rPr>
              <a:t> ол түсінетін тілде берілмесе, мысалы қазақша ғана түсінушіге жапон тілінде берілсе;</a:t>
            </a:r>
          </a:p>
          <a:p>
            <a:pPr>
              <a:spcBef>
                <a:spcPct val="50000"/>
              </a:spcBef>
              <a:buFont typeface="Wingdings" pitchFamily="2" charset="2"/>
              <a:buChar char="Ш"/>
            </a:pPr>
            <a:r>
              <a:rPr lang="kk-KZ" sz="1000" b="1">
                <a:latin typeface="Times New Roman" pitchFamily="18" charset="0"/>
              </a:rPr>
              <a:t> оның білім дәрежесінен жоғары болса, мысалы орта білімдіге жоғары білім түрінде берілсе;</a:t>
            </a:r>
          </a:p>
          <a:p>
            <a:pPr>
              <a:spcBef>
                <a:spcPct val="50000"/>
              </a:spcBef>
              <a:buFont typeface="Wingdings" pitchFamily="2" charset="2"/>
              <a:buChar char="Ш"/>
            </a:pPr>
            <a:r>
              <a:rPr lang="kk-KZ" sz="1000" b="1">
                <a:latin typeface="Times New Roman" pitchFamily="18" charset="0"/>
              </a:rPr>
              <a:t> оған қажетті болмаса, тағысын тағы сондай.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kk-KZ" sz="1000" b="1">
                <a:latin typeface="Times New Roman" pitchFamily="18" charset="0"/>
              </a:rPr>
              <a:t>Осы себептерден ақпарат белгілібір қасиеттерге ие болуы керек.</a:t>
            </a:r>
          </a:p>
        </p:txBody>
      </p:sp>
      <p:sp>
        <p:nvSpPr>
          <p:cNvPr id="2077" name="Text Box 29"/>
          <p:cNvSpPr txBox="1">
            <a:spLocks noChangeArrowheads="1"/>
          </p:cNvSpPr>
          <p:nvPr/>
        </p:nvSpPr>
        <p:spPr bwMode="auto">
          <a:xfrm>
            <a:off x="395288" y="5899150"/>
            <a:ext cx="83534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latin typeface="Times New Roman" pitchFamily="18" charset="0"/>
              </a:rPr>
              <a:t>А</a:t>
            </a:r>
            <a:r>
              <a:rPr lang="kk-KZ" sz="1200" b="1">
                <a:latin typeface="Times New Roman" pitchFamily="18" charset="0"/>
              </a:rPr>
              <a:t>қпарат құнды және хабар әкеледі деп есептеледі, егер одан кездейсоқ сипаттағы, яғни кенеттен болуы мүмкін, уақиғаның орындалуы жөнінде білінетін болса.</a:t>
            </a:r>
          </a:p>
          <a:p>
            <a:pPr>
              <a:spcBef>
                <a:spcPct val="50000"/>
              </a:spcBef>
            </a:pPr>
            <a:r>
              <a:rPr lang="kk-KZ" sz="1200" b="1">
                <a:latin typeface="Times New Roman" pitchFamily="18" charset="0"/>
              </a:rPr>
              <a:t>Ақпараттық шындылығы, жаңалықтылығы және пайдалылығы информатикада қарастырылмайды және оларды бағалау көрсеткіштері анықталмайды.</a:t>
            </a:r>
            <a:endParaRPr lang="ru-RU" sz="1200" b="1">
              <a:latin typeface="Times New Roman" pitchFamily="18" charset="0"/>
            </a:endParaRPr>
          </a:p>
        </p:txBody>
      </p:sp>
      <p:sp>
        <p:nvSpPr>
          <p:cNvPr id="2078" name="Text Box 30"/>
          <p:cNvSpPr txBox="1">
            <a:spLocks noChangeArrowheads="1"/>
          </p:cNvSpPr>
          <p:nvPr/>
        </p:nvSpPr>
        <p:spPr bwMode="auto">
          <a:xfrm>
            <a:off x="8281988" y="5870575"/>
            <a:ext cx="862012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="1"/>
              <a:t>Enter </a:t>
            </a:r>
            <a:endParaRPr lang="kk-KZ" sz="1400" b="1"/>
          </a:p>
          <a:p>
            <a:pPr algn="r">
              <a:spcBef>
                <a:spcPct val="50000"/>
              </a:spcBef>
            </a:pPr>
            <a:r>
              <a:rPr lang="kk-KZ" sz="1400" b="1"/>
              <a:t>тиегін </a:t>
            </a:r>
          </a:p>
          <a:p>
            <a:pPr algn="r">
              <a:spcBef>
                <a:spcPct val="50000"/>
              </a:spcBef>
            </a:pPr>
            <a:r>
              <a:rPr lang="kk-KZ" sz="1400" b="1"/>
              <a:t>шерт</a:t>
            </a:r>
            <a:endParaRPr lang="ru-RU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5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3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80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78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68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98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44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74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720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4060"/>
                            </p:stCondLst>
                            <p:childTnLst>
                              <p:par>
                                <p:cTn id="71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4840"/>
                            </p:stCondLst>
                            <p:childTnLst>
                              <p:par>
                                <p:cTn id="77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8980"/>
                            </p:stCondLst>
                            <p:childTnLst>
                              <p:par>
                                <p:cTn id="83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9920"/>
                            </p:stCondLst>
                            <p:childTnLst>
                              <p:par>
                                <p:cTn id="89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3180"/>
                            </p:stCondLst>
                            <p:childTnLst>
                              <p:par>
                                <p:cTn id="9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4040"/>
                            </p:stCondLst>
                            <p:childTnLst>
                              <p:par>
                                <p:cTn id="101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7900"/>
                            </p:stCondLst>
                            <p:childTnLst>
                              <p:par>
                                <p:cTn id="10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8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8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8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8340"/>
                            </p:stCondLst>
                            <p:childTnLst>
                              <p:par>
                                <p:cTn id="113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8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8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8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1360"/>
                            </p:stCondLst>
                            <p:childTnLst>
                              <p:par>
                                <p:cTn id="119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80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80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80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6100"/>
                            </p:stCondLst>
                            <p:childTnLst>
                              <p:par>
                                <p:cTn id="1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6620"/>
                            </p:stCondLst>
                            <p:childTnLst>
                              <p:par>
                                <p:cTn id="131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3" dur="8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4" dur="8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8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0640"/>
                            </p:stCondLst>
                            <p:childTnLst>
                              <p:par>
                                <p:cTn id="1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9" dur="80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0" dur="80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80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0760"/>
                            </p:stCondLst>
                            <p:childTnLst>
                              <p:par>
                                <p:cTn id="14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5" dur="80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6" dur="80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80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053" grpId="0"/>
      <p:bldP spid="2054" grpId="0"/>
      <p:bldP spid="2056" grpId="0"/>
      <p:bldP spid="2057" grpId="0"/>
      <p:bldP spid="2058" grpId="0"/>
      <p:bldP spid="2059" grpId="0"/>
      <p:bldP spid="2060" grpId="0"/>
      <p:bldP spid="2061" grpId="0"/>
      <p:bldP spid="2062" grpId="0"/>
      <p:bldP spid="2063" grpId="0"/>
      <p:bldP spid="2064" grpId="0"/>
      <p:bldP spid="2065" grpId="0"/>
      <p:bldP spid="2066" grpId="0"/>
      <p:bldP spid="2068" grpId="0"/>
      <p:bldP spid="2069" grpId="0"/>
      <p:bldP spid="2070" grpId="0"/>
      <p:bldP spid="2071" grpId="0"/>
      <p:bldP spid="2072" grpId="0"/>
      <p:bldP spid="2073" grpId="0"/>
      <p:bldP spid="2074" grpId="0"/>
      <p:bldP spid="2075" grpId="0"/>
      <p:bldP spid="2077" grpId="0"/>
      <p:bldP spid="20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132138" y="2565400"/>
            <a:ext cx="273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  <a:r>
              <a:rPr lang="kk-KZ"/>
              <a:t>қпарат алуға болады :</a:t>
            </a:r>
            <a:endParaRPr lang="ru-RU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8281988" y="5870575"/>
            <a:ext cx="827087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/>
              <a:t>Enter </a:t>
            </a:r>
            <a:endParaRPr lang="kk-KZ" sz="1400" b="1"/>
          </a:p>
          <a:p>
            <a:pPr>
              <a:spcBef>
                <a:spcPct val="50000"/>
              </a:spcBef>
            </a:pPr>
            <a:r>
              <a:rPr lang="kk-KZ" sz="1400" b="1"/>
              <a:t>тиегін </a:t>
            </a:r>
          </a:p>
          <a:p>
            <a:pPr>
              <a:spcBef>
                <a:spcPct val="50000"/>
              </a:spcBef>
            </a:pPr>
            <a:r>
              <a:rPr lang="kk-KZ" sz="1400" b="1"/>
              <a:t>шерт</a:t>
            </a:r>
            <a:endParaRPr lang="ru-RU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Утр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133350"/>
            <a:ext cx="4508500" cy="3224213"/>
          </a:xfrm>
          <a:prstGeom prst="rect">
            <a:avLst/>
          </a:prstGeom>
          <a:noFill/>
        </p:spPr>
      </p:pic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179388" y="260350"/>
            <a:ext cx="23764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/>
              <a:t>ұйқыдан тұра салысымен</a:t>
            </a:r>
            <a:endParaRPr lang="ru-RU" sz="1200" b="1"/>
          </a:p>
        </p:txBody>
      </p:sp>
      <p:pic>
        <p:nvPicPr>
          <p:cNvPr id="12292" name="Picture 4" descr="064_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3429000"/>
            <a:ext cx="4572000" cy="3241675"/>
          </a:xfrm>
          <a:prstGeom prst="rect">
            <a:avLst/>
          </a:prstGeom>
          <a:noFill/>
        </p:spPr>
      </p:pic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250825" y="3573463"/>
            <a:ext cx="18002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/>
              <a:t>терезеден қарағанда</a:t>
            </a:r>
            <a:endParaRPr lang="ru-RU" sz="1200" b="1"/>
          </a:p>
        </p:txBody>
      </p:sp>
      <p:pic>
        <p:nvPicPr>
          <p:cNvPr id="12290" name="Picture 2" descr="144_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15888"/>
            <a:ext cx="4424362" cy="3241675"/>
          </a:xfrm>
          <a:prstGeom prst="rect">
            <a:avLst/>
          </a:prstGeom>
          <a:noFill/>
        </p:spPr>
      </p:pic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4932363" y="260350"/>
            <a:ext cx="15113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/>
              <a:t>әңгімелескенде</a:t>
            </a:r>
            <a:endParaRPr lang="ru-RU" sz="1200" b="1"/>
          </a:p>
        </p:txBody>
      </p:sp>
      <p:pic>
        <p:nvPicPr>
          <p:cNvPr id="12291" name="Picture 3" descr="140_0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427413"/>
            <a:ext cx="4419600" cy="3314700"/>
          </a:xfrm>
          <a:prstGeom prst="rect">
            <a:avLst/>
          </a:prstGeom>
          <a:noFill/>
        </p:spPr>
      </p:pic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4787900" y="6381750"/>
            <a:ext cx="18716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/>
              <a:t>Телевизор қарағанда</a:t>
            </a:r>
            <a:endParaRPr lang="ru-RU" sz="1200" b="1"/>
          </a:p>
        </p:txBody>
      </p:sp>
      <p:pic>
        <p:nvPicPr>
          <p:cNvPr id="12294" name="Picture 6" descr="138_0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98750" y="1951038"/>
            <a:ext cx="3889375" cy="2917825"/>
          </a:xfrm>
          <a:prstGeom prst="rect">
            <a:avLst/>
          </a:prstGeom>
          <a:noFill/>
        </p:spPr>
      </p:pic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5076825" y="4076700"/>
            <a:ext cx="1366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/>
              <a:t>Газет, журнал, кітап оқығанда</a:t>
            </a:r>
            <a:endParaRPr lang="ru-RU" sz="1200" b="1"/>
          </a:p>
        </p:txBody>
      </p:sp>
      <p:sp>
        <p:nvSpPr>
          <p:cNvPr id="12312" name="Text Box 24"/>
          <p:cNvSpPr txBox="1">
            <a:spLocks noChangeArrowheads="1"/>
          </p:cNvSpPr>
          <p:nvPr/>
        </p:nvSpPr>
        <p:spPr bwMode="auto">
          <a:xfrm>
            <a:off x="34925" y="6553200"/>
            <a:ext cx="19446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/>
              <a:t>Enter </a:t>
            </a:r>
            <a:r>
              <a:rPr lang="kk-KZ" sz="1400" b="1"/>
              <a:t>тиегін шерт</a:t>
            </a:r>
            <a:endParaRPr lang="ru-RU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6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40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300" grpId="0"/>
      <p:bldP spid="12302" grpId="0"/>
      <p:bldP spid="12304" grpId="0"/>
      <p:bldP spid="12306" grpId="0"/>
      <p:bldP spid="123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339975" y="2492375"/>
            <a:ext cx="4176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b="1"/>
              <a:t>және  тағы  басқа  жағдайларда.</a:t>
            </a:r>
            <a:endParaRPr lang="ru-RU" b="1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7164388" y="6437313"/>
            <a:ext cx="18716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="1"/>
              <a:t>Enter </a:t>
            </a:r>
            <a:r>
              <a:rPr lang="kk-KZ" sz="1400" b="1"/>
              <a:t> тиегін шерт</a:t>
            </a:r>
            <a:endParaRPr lang="ru-RU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539750" y="1412875"/>
            <a:ext cx="80645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kk-KZ" altLang="ko-KR" sz="1400" b="1">
                <a:solidFill>
                  <a:srgbClr val="0000FF"/>
                </a:solidFill>
              </a:rPr>
              <a:t>   Ақпаратты нөл мен бір сандарының жиынтығы түрінде көрсету </a:t>
            </a:r>
            <a:r>
              <a:rPr lang="kk-KZ" altLang="ko-KR" sz="1400" b="1">
                <a:solidFill>
                  <a:srgbClr val="FF0000"/>
                </a:solidFill>
              </a:rPr>
              <a:t>екілік кодтау</a:t>
            </a:r>
            <a:r>
              <a:rPr lang="kk-KZ" altLang="ko-KR" sz="1400" b="1">
                <a:solidFill>
                  <a:srgbClr val="0000FF"/>
                </a:solidFill>
              </a:rPr>
              <a:t> деп аталады. </a:t>
            </a:r>
            <a:endParaRPr lang="kk-KZ" altLang="ko-KR" sz="1400" b="1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39750" y="908050"/>
            <a:ext cx="82438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   Ақпаратты келісілген белгілердің реттелген жиынтығы түрінде көрсету </a:t>
            </a:r>
            <a:r>
              <a:rPr lang="kk-KZ" sz="1400" b="1">
                <a:solidFill>
                  <a:srgbClr val="FF0000"/>
                </a:solidFill>
              </a:rPr>
              <a:t>ақпаратты кодтау</a:t>
            </a:r>
            <a:r>
              <a:rPr lang="kk-KZ" sz="1400" b="1"/>
              <a:t> деп аталады.</a:t>
            </a:r>
            <a:endParaRPr lang="ru-RU" sz="1400" b="1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539750" y="1916113"/>
            <a:ext cx="8064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kk-KZ" altLang="ko-KR" sz="1400" b="1"/>
              <a:t>    Компьютерлерде ақпаратты кодтаудың осы түрі қолданылады.</a:t>
            </a: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539750" y="2316163"/>
            <a:ext cx="80645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kk-KZ" altLang="ko-KR" sz="1400" b="1"/>
              <a:t>    Екілік кодтауда әр белгіні (әріп, сан, тыныс және математикалық белгілер, бос орын, т.б.) нөл мен бірдің кезектескен </a:t>
            </a:r>
            <a:r>
              <a:rPr lang="ru-RU" altLang="ko-KR" sz="1400" b="1"/>
              <a:t>8</a:t>
            </a:r>
            <a:r>
              <a:rPr lang="kk-KZ" altLang="ko-KR" sz="1400" b="1"/>
              <a:t> орынды жиынтығымен көрсетуге келісілген:</a:t>
            </a:r>
          </a:p>
          <a:p>
            <a:pPr algn="ctr" eaLnBrk="0" hangingPunct="0"/>
            <a:r>
              <a:rPr lang="ru-RU" altLang="ko-KR" sz="1400" b="1"/>
              <a:t>00000000</a:t>
            </a:r>
          </a:p>
          <a:p>
            <a:pPr algn="ctr" eaLnBrk="0" hangingPunct="0"/>
            <a:r>
              <a:rPr lang="ru-RU" altLang="ko-KR" sz="1400" b="1"/>
              <a:t>00000001</a:t>
            </a:r>
          </a:p>
          <a:p>
            <a:pPr algn="ctr" eaLnBrk="0" hangingPunct="0"/>
            <a:r>
              <a:rPr lang="ru-RU" altLang="ko-KR" sz="1400" b="1"/>
              <a:t>00000011</a:t>
            </a:r>
          </a:p>
          <a:p>
            <a:pPr algn="ctr" eaLnBrk="0" hangingPunct="0"/>
            <a:r>
              <a:rPr lang="ru-RU" altLang="ko-KR" sz="1400" b="1"/>
              <a:t>. . . . . . . .</a:t>
            </a:r>
          </a:p>
          <a:p>
            <a:pPr algn="ctr" eaLnBrk="0" hangingPunct="0"/>
            <a:r>
              <a:rPr lang="ru-RU" altLang="ko-KR" sz="1400" b="1"/>
              <a:t>00001001</a:t>
            </a:r>
          </a:p>
          <a:p>
            <a:pPr algn="ctr" eaLnBrk="0" hangingPunct="0"/>
            <a:r>
              <a:rPr lang="ru-RU" altLang="ko-KR" sz="1400" b="1"/>
              <a:t>. . . . . . . .</a:t>
            </a:r>
          </a:p>
          <a:p>
            <a:pPr algn="ctr" eaLnBrk="0" hangingPunct="0"/>
            <a:r>
              <a:rPr lang="ru-RU" altLang="ko-KR" sz="1400" b="1"/>
              <a:t>10101001</a:t>
            </a:r>
          </a:p>
          <a:p>
            <a:pPr algn="ctr" eaLnBrk="0" hangingPunct="0"/>
            <a:r>
              <a:rPr lang="ru-RU" altLang="ko-KR" sz="1400" b="1"/>
              <a:t>. . . . . . . .</a:t>
            </a:r>
          </a:p>
          <a:p>
            <a:pPr algn="ctr" eaLnBrk="0" hangingPunct="0"/>
            <a:r>
              <a:rPr lang="ru-RU" altLang="ko-KR" sz="1400" b="1"/>
              <a:t>11111111</a:t>
            </a:r>
          </a:p>
          <a:p>
            <a:pPr algn="ctr" eaLnBrk="0" hangingPunct="0"/>
            <a:endParaRPr lang="ru-RU" altLang="ko-KR" sz="1400" b="1"/>
          </a:p>
          <a:p>
            <a:pPr eaLnBrk="0" hangingPunct="0"/>
            <a:r>
              <a:rPr lang="kk-KZ" altLang="ko-KR" sz="1400" b="1"/>
              <a:t>    Осындай жиынтық көмегімен </a:t>
            </a:r>
            <a:r>
              <a:rPr lang="ru-RU" altLang="ko-KR" sz="1400" b="1"/>
              <a:t>256 </a:t>
            </a:r>
            <a:r>
              <a:rPr lang="kk-KZ" altLang="ko-KR" sz="1400" b="1"/>
              <a:t>белгіні көрсетуге болады.  </a:t>
            </a:r>
          </a:p>
          <a:p>
            <a:pPr eaLnBrk="0" hangingPunct="0"/>
            <a:r>
              <a:rPr lang="kk-KZ" altLang="ko-KR" sz="1400" b="1"/>
              <a:t>Мысалы</a:t>
            </a:r>
          </a:p>
          <a:p>
            <a:pPr eaLnBrk="0" hangingPunct="0"/>
            <a:r>
              <a:rPr lang="kk-KZ" altLang="ko-KR" sz="1400" b="1"/>
              <a:t>                                                                Әріп                Код</a:t>
            </a:r>
          </a:p>
          <a:p>
            <a:pPr algn="ctr" eaLnBrk="0" hangingPunct="0"/>
            <a:r>
              <a:rPr lang="kk-KZ" altLang="ko-KR" sz="1400" b="1">
                <a:solidFill>
                  <a:srgbClr val="FF0066"/>
                </a:solidFill>
              </a:rPr>
              <a:t>А</a:t>
            </a:r>
            <a:r>
              <a:rPr lang="kk-KZ" altLang="ko-KR" sz="1400" b="1"/>
              <a:t> латынша - 01000001</a:t>
            </a:r>
          </a:p>
          <a:p>
            <a:pPr algn="ctr" eaLnBrk="0" hangingPunct="0"/>
            <a:r>
              <a:rPr lang="kk-KZ" altLang="ko-KR" sz="1400" b="1">
                <a:solidFill>
                  <a:srgbClr val="FF0066"/>
                </a:solidFill>
              </a:rPr>
              <a:t>а</a:t>
            </a:r>
            <a:r>
              <a:rPr lang="kk-KZ" altLang="ko-KR" sz="1400" b="1"/>
              <a:t> латынша  - 01100001</a:t>
            </a:r>
          </a:p>
          <a:p>
            <a:pPr algn="ctr" eaLnBrk="0" hangingPunct="0"/>
            <a:r>
              <a:rPr lang="kk-KZ" altLang="ko-KR" sz="1400" b="1">
                <a:solidFill>
                  <a:srgbClr val="FF0066"/>
                </a:solidFill>
              </a:rPr>
              <a:t>А</a:t>
            </a:r>
            <a:r>
              <a:rPr lang="kk-KZ" altLang="ko-KR" sz="1400" b="1"/>
              <a:t> орысша   - 10000000</a:t>
            </a:r>
          </a:p>
          <a:p>
            <a:pPr algn="ctr" eaLnBrk="0" hangingPunct="0"/>
            <a:r>
              <a:rPr lang="kk-KZ" altLang="ko-KR" sz="1400" b="1">
                <a:solidFill>
                  <a:srgbClr val="FF0066"/>
                </a:solidFill>
              </a:rPr>
              <a:t>а</a:t>
            </a:r>
            <a:r>
              <a:rPr lang="kk-KZ" altLang="ko-KR" sz="1400" b="1"/>
              <a:t> орысша   - 10100000</a:t>
            </a: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2644775" y="188913"/>
            <a:ext cx="3151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kk-KZ" b="1">
                <a:solidFill>
                  <a:srgbClr val="FF3300"/>
                </a:solidFill>
                <a:latin typeface="Times New Roman" pitchFamily="18" charset="0"/>
              </a:rPr>
              <a:t>Мәліметтерді ЭЕМ-на енгізу</a:t>
            </a:r>
            <a:endParaRPr lang="ru-RU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7164388" y="6437313"/>
            <a:ext cx="18716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="1"/>
              <a:t>Enter </a:t>
            </a:r>
            <a:r>
              <a:rPr lang="kk-KZ" sz="1400" b="1"/>
              <a:t> тиегін шерт</a:t>
            </a:r>
            <a:endParaRPr lang="ru-RU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4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12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  <p:bldP spid="32775" grpId="0"/>
      <p:bldP spid="32779" grpId="0"/>
      <p:bldP spid="327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01638" y="3500438"/>
            <a:ext cx="7620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kk-KZ" sz="1200" b="1"/>
              <a:t>Ақпаратты өлшеу үшін үлкен бірліктер қолданылады:</a:t>
            </a:r>
          </a:p>
          <a:p>
            <a:pPr algn="just" eaLnBrk="0" hangingPunct="0"/>
            <a:endParaRPr lang="kk-KZ" sz="1200" b="1"/>
          </a:p>
          <a:p>
            <a:pPr algn="just" eaLnBrk="0" hangingPunct="0"/>
            <a:r>
              <a:rPr lang="ru-RU" sz="1200" b="1"/>
              <a:t>1 килобайт (1 Кбайт)  = 1024 байт    = 2</a:t>
            </a:r>
            <a:r>
              <a:rPr lang="ru-RU" sz="1200" b="1" baseline="30000"/>
              <a:t>10</a:t>
            </a:r>
            <a:r>
              <a:rPr lang="ru-RU" sz="1200" b="1"/>
              <a:t> байт = 2</a:t>
            </a:r>
            <a:r>
              <a:rPr lang="ru-RU" sz="1200" b="1" baseline="30000"/>
              <a:t>13</a:t>
            </a:r>
            <a:r>
              <a:rPr lang="ru-RU" sz="1200" b="1"/>
              <a:t> бит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371600" y="273050"/>
            <a:ext cx="678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kk-KZ" b="1">
                <a:solidFill>
                  <a:srgbClr val="FF3300"/>
                </a:solidFill>
                <a:latin typeface="Times New Roman" pitchFamily="18" charset="0"/>
              </a:rPr>
              <a:t>Ақпаратты өлшеу.  Ақпараттың өлшем бірліктері.</a:t>
            </a:r>
            <a:endParaRPr lang="ru-RU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01638" y="4148138"/>
            <a:ext cx="7620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ru-RU" sz="1200" b="1"/>
              <a:t>1 мегобайт (1 Мбайт) = 1024 Кбайт  = 2</a:t>
            </a:r>
            <a:r>
              <a:rPr lang="ru-RU" sz="1200" b="1" baseline="30000"/>
              <a:t>20</a:t>
            </a:r>
            <a:r>
              <a:rPr lang="ru-RU" sz="1200" b="1"/>
              <a:t> байт = 2</a:t>
            </a:r>
            <a:r>
              <a:rPr lang="ru-RU" sz="1200" b="1" baseline="30000"/>
              <a:t>23</a:t>
            </a:r>
            <a:r>
              <a:rPr lang="ru-RU" sz="1200" b="1"/>
              <a:t> бит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395288" y="4435475"/>
            <a:ext cx="7620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ru-RU" sz="1200" b="1"/>
              <a:t>1 гигабайт  (1 Гбайт)  = 1024 Мбайт = 2</a:t>
            </a:r>
            <a:r>
              <a:rPr lang="ru-RU" sz="1200" b="1" baseline="30000"/>
              <a:t>30</a:t>
            </a:r>
            <a:r>
              <a:rPr lang="ru-RU" sz="1200" b="1"/>
              <a:t> байт = 2</a:t>
            </a:r>
            <a:r>
              <a:rPr lang="ru-RU" sz="1200" b="1" baseline="30000"/>
              <a:t>33</a:t>
            </a:r>
            <a:r>
              <a:rPr lang="ru-RU" sz="1200" b="1"/>
              <a:t> бит 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298450" y="1557338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kk-KZ" altLang="ko-KR" sz="1200" b="1">
                <a:latin typeface="Times/Kazakh" pitchFamily="2" charset="0"/>
                <a:cs typeface="Times New Roman" pitchFamily="18" charset="0"/>
              </a:rPr>
              <a:t>    </a:t>
            </a:r>
            <a:r>
              <a:rPr lang="kk-KZ" altLang="ko-KR" sz="1200" b="1">
                <a:latin typeface="Kz Times New Roman" pitchFamily="18" charset="0"/>
              </a:rPr>
              <a:t>Аяқталуының тек қана екі бірдей мүмкіндігі бар уақиға жөніндегі мәліметтің сандық шамасы ақпараттың өлшем бірлігіне, </a:t>
            </a:r>
            <a:r>
              <a:rPr lang="kk-KZ" altLang="ko-KR" sz="1200" b="1">
                <a:solidFill>
                  <a:srgbClr val="FF0000"/>
                </a:solidFill>
                <a:latin typeface="Kz Times New Roman" pitchFamily="18" charset="0"/>
              </a:rPr>
              <a:t>1 бит</a:t>
            </a:r>
            <a:r>
              <a:rPr lang="kk-KZ" altLang="ko-KR" sz="1200" b="1">
                <a:latin typeface="Kz Times New Roman" pitchFamily="18" charset="0"/>
              </a:rPr>
              <a:t>ке, тең болады.</a:t>
            </a:r>
            <a:endParaRPr lang="ru-RU" altLang="ko-KR" sz="1200" b="1">
              <a:latin typeface="Kz Times New Roman" pitchFamily="18" charset="0"/>
            </a:endParaRP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250825" y="981075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kk-KZ" altLang="ko-KR" sz="1200" b="1">
                <a:latin typeface="Times/Kazakh" pitchFamily="2" charset="0"/>
                <a:cs typeface="Times New Roman" pitchFamily="18" charset="0"/>
              </a:rPr>
              <a:t>    Ақпараттың өлшем бірлігі ретінде </a:t>
            </a:r>
            <a:r>
              <a:rPr lang="ru-RU" altLang="ko-KR" sz="1200" b="1">
                <a:solidFill>
                  <a:srgbClr val="FF0000"/>
                </a:solidFill>
                <a:latin typeface="Times/Kazakh" pitchFamily="2" charset="0"/>
                <a:cs typeface="Times New Roman" pitchFamily="18" charset="0"/>
              </a:rPr>
              <a:t>1</a:t>
            </a:r>
            <a:r>
              <a:rPr lang="kk-KZ" altLang="ko-KR" sz="1200" b="1">
                <a:solidFill>
                  <a:srgbClr val="FF0000"/>
                </a:solidFill>
                <a:latin typeface="Times/Kazakh" pitchFamily="2" charset="0"/>
                <a:cs typeface="Times New Roman" pitchFamily="18" charset="0"/>
              </a:rPr>
              <a:t> бит</a:t>
            </a:r>
            <a:r>
              <a:rPr lang="kk-KZ" altLang="ko-KR" sz="1200" b="1">
                <a:latin typeface="Times/Kazakh" pitchFamily="2" charset="0"/>
                <a:cs typeface="Times New Roman" pitchFamily="18" charset="0"/>
              </a:rPr>
              <a:t>ті алуды Клод Шеннон ұсынды. Бит, ағылшын тілінде </a:t>
            </a:r>
            <a:r>
              <a:rPr lang="en-US" altLang="ko-KR" sz="1200" b="1">
                <a:latin typeface="Times/Kazakh" pitchFamily="2" charset="0"/>
                <a:ea typeface="굴림" charset="-127"/>
                <a:cs typeface="Times New Roman" pitchFamily="18" charset="0"/>
              </a:rPr>
              <a:t>bit – binary digit – </a:t>
            </a:r>
            <a:r>
              <a:rPr lang="kk-KZ" altLang="ko-KR" sz="1200" b="1">
                <a:latin typeface="Times/Kazakh" pitchFamily="2" charset="0"/>
                <a:cs typeface="Times New Roman" pitchFamily="18" charset="0"/>
              </a:rPr>
              <a:t>екілік сан деген сөздің қысқартылған түрі.</a:t>
            </a:r>
            <a:endParaRPr lang="ru-RU" altLang="ko-KR" sz="1200" b="1">
              <a:latin typeface="Times/Kazakh" pitchFamily="2" charset="0"/>
              <a:cs typeface="Times New Roman" pitchFamily="18" charset="0"/>
            </a:endParaRP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250825" y="1989138"/>
            <a:ext cx="84248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>
                <a:latin typeface="Times New Roman" pitchFamily="18" charset="0"/>
              </a:rPr>
              <a:t>Символдарды кодтауда қолданылатын </a:t>
            </a:r>
            <a:r>
              <a:rPr lang="ru-RU" sz="1200" b="1">
                <a:latin typeface="Times New Roman" pitchFamily="18" charset="0"/>
              </a:rPr>
              <a:t>н</a:t>
            </a:r>
            <a:r>
              <a:rPr lang="kk-KZ" sz="1200" b="1">
                <a:latin typeface="Times New Roman" pitchFamily="18" charset="0"/>
              </a:rPr>
              <a:t>өл мен бірдің әрқайсысындағы ақпарат шамасы </a:t>
            </a:r>
            <a:r>
              <a:rPr lang="ru-RU" sz="1200" b="1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kk-KZ" sz="1200" b="1">
                <a:solidFill>
                  <a:srgbClr val="FF0000"/>
                </a:solidFill>
                <a:latin typeface="Times New Roman" pitchFamily="18" charset="0"/>
              </a:rPr>
              <a:t> бит</a:t>
            </a:r>
            <a:r>
              <a:rPr lang="kk-KZ" sz="1200" b="1">
                <a:latin typeface="Times New Roman" pitchFamily="18" charset="0"/>
              </a:rPr>
              <a:t>ке тең деп есептеледі.</a:t>
            </a:r>
            <a:endParaRPr lang="ru-RU" sz="1200" b="1">
              <a:latin typeface="Times New Roman" pitchFamily="18" charset="0"/>
            </a:endParaRP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900113" y="2290763"/>
            <a:ext cx="22320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/>
              <a:t>8 бит = 1 байт = 2</a:t>
            </a:r>
            <a:r>
              <a:rPr lang="ru-RU" sz="1200" b="1" baseline="30000"/>
              <a:t>3 </a:t>
            </a:r>
            <a:r>
              <a:rPr lang="ru-RU" sz="1200" b="1"/>
              <a:t>бит</a:t>
            </a:r>
          </a:p>
          <a:p>
            <a:r>
              <a:rPr lang="ru-RU" altLang="ko-KR" sz="1200" b="1"/>
              <a:t>00000000= 8 бит = 1 байт</a:t>
            </a:r>
          </a:p>
          <a:p>
            <a:r>
              <a:rPr lang="ru-RU" altLang="ko-KR" sz="1200" b="1"/>
              <a:t>00010001= 8 бит = 1 байт</a:t>
            </a:r>
          </a:p>
          <a:p>
            <a:r>
              <a:rPr lang="ru-RU" altLang="ko-KR" sz="1200" b="1"/>
              <a:t>00011001= 8 бит = 1 байт </a:t>
            </a:r>
          </a:p>
          <a:p>
            <a:r>
              <a:rPr lang="ru-RU" altLang="ko-KR" sz="1200" b="1"/>
              <a:t>01000000= 8 бит = 1 байт</a:t>
            </a:r>
          </a:p>
          <a:p>
            <a:r>
              <a:rPr lang="ru-RU" altLang="ko-KR" sz="1200" b="1"/>
              <a:t>01001000= 8 бит = 1 байт</a:t>
            </a: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395288" y="4724400"/>
            <a:ext cx="7620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ru-RU" sz="1200" b="1"/>
              <a:t>1 терабайт  (1 Тбайт)  = 1024 Гбайт = 2</a:t>
            </a:r>
            <a:r>
              <a:rPr lang="ru-RU" sz="1200" b="1" baseline="30000"/>
              <a:t>40</a:t>
            </a:r>
            <a:r>
              <a:rPr lang="ru-RU" sz="1200" b="1"/>
              <a:t> байт = 2</a:t>
            </a:r>
            <a:r>
              <a:rPr lang="ru-RU" sz="1200" b="1" baseline="30000"/>
              <a:t>43</a:t>
            </a:r>
            <a:r>
              <a:rPr lang="ru-RU" sz="1200" b="1"/>
              <a:t> бит </a:t>
            </a: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395288" y="5011738"/>
            <a:ext cx="7620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ru-RU" sz="1200" b="1"/>
              <a:t>1 петабайт  (1 Пбайт)  = 1024 Тбайт = 2</a:t>
            </a:r>
            <a:r>
              <a:rPr lang="ru-RU" sz="1200" b="1" baseline="30000"/>
              <a:t>50</a:t>
            </a:r>
            <a:r>
              <a:rPr lang="ru-RU" sz="1200" b="1"/>
              <a:t> байт = 2</a:t>
            </a:r>
            <a:r>
              <a:rPr lang="ru-RU" sz="1200" b="1" baseline="30000"/>
              <a:t>53</a:t>
            </a:r>
            <a:r>
              <a:rPr lang="ru-RU" sz="1200" b="1"/>
              <a:t> бит </a:t>
            </a:r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>
            <a:off x="3132138" y="2636838"/>
            <a:ext cx="53276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/>
              <a:t>Әрбір</a:t>
            </a:r>
            <a:r>
              <a:rPr lang="en-US" sz="1200" b="1"/>
              <a:t> </a:t>
            </a:r>
            <a:r>
              <a:rPr lang="kk-KZ" altLang="ko-KR" sz="1200" b="1"/>
              <a:t>әріпке, санға, тыныс және математикалық белгіге, бос орынға және басқадай жеке символға </a:t>
            </a:r>
            <a:r>
              <a:rPr lang="ru-RU" altLang="ko-KR" sz="1200" b="1"/>
              <a:t>1 байт </a:t>
            </a:r>
            <a:r>
              <a:rPr lang="kk-KZ" altLang="ko-KR" sz="1200" b="1"/>
              <a:t>ақпарат шамасы сәйкес келеді</a:t>
            </a:r>
            <a:endParaRPr lang="ru-RU" sz="1200" b="1"/>
          </a:p>
        </p:txBody>
      </p:sp>
      <p:sp>
        <p:nvSpPr>
          <p:cNvPr id="22552" name="Text Box 24"/>
          <p:cNvSpPr txBox="1">
            <a:spLocks noChangeArrowheads="1"/>
          </p:cNvSpPr>
          <p:nvPr/>
        </p:nvSpPr>
        <p:spPr bwMode="auto">
          <a:xfrm>
            <a:off x="468313" y="5516563"/>
            <a:ext cx="259238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/>
              <a:t>          Ақпарат</a:t>
            </a:r>
          </a:p>
          <a:p>
            <a:pPr>
              <a:spcBef>
                <a:spcPct val="50000"/>
              </a:spcBef>
            </a:pPr>
            <a:r>
              <a:rPr lang="kk-KZ" sz="1200" b="1"/>
              <a:t>Мен СММУі студентімін               </a:t>
            </a:r>
            <a:r>
              <a:rPr lang="ru-RU" sz="1200" b="1"/>
              <a:t>    </a:t>
            </a:r>
            <a:endParaRPr lang="kk-KZ" sz="1200" b="1"/>
          </a:p>
          <a:p>
            <a:pPr>
              <a:spcBef>
                <a:spcPct val="50000"/>
              </a:spcBef>
            </a:pPr>
            <a:r>
              <a:rPr lang="kk-KZ" sz="1200" b="1"/>
              <a:t>“Мен  СММУі студентімін”</a:t>
            </a:r>
          </a:p>
          <a:p>
            <a:pPr>
              <a:spcBef>
                <a:spcPct val="50000"/>
              </a:spcBef>
            </a:pPr>
            <a:r>
              <a:rPr lang="kk-KZ" sz="1200" b="1"/>
              <a:t>“ Мен  СММУі студентімін ”</a:t>
            </a:r>
            <a:endParaRPr lang="ru-RU" sz="1200" b="1"/>
          </a:p>
        </p:txBody>
      </p:sp>
      <p:sp>
        <p:nvSpPr>
          <p:cNvPr id="22554" name="Text Box 26"/>
          <p:cNvSpPr txBox="1">
            <a:spLocks noChangeArrowheads="1"/>
          </p:cNvSpPr>
          <p:nvPr/>
        </p:nvSpPr>
        <p:spPr bwMode="auto">
          <a:xfrm>
            <a:off x="3059113" y="5516563"/>
            <a:ext cx="25923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/>
              <a:t>          Ақпарат көлемі</a:t>
            </a:r>
          </a:p>
        </p:txBody>
      </p:sp>
      <p:sp>
        <p:nvSpPr>
          <p:cNvPr id="22555" name="Text Box 27"/>
          <p:cNvSpPr txBox="1">
            <a:spLocks noChangeArrowheads="1"/>
          </p:cNvSpPr>
          <p:nvPr/>
        </p:nvSpPr>
        <p:spPr bwMode="auto">
          <a:xfrm>
            <a:off x="3059113" y="5805488"/>
            <a:ext cx="25923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/>
              <a:t>21 байт  =  168  бит</a:t>
            </a:r>
            <a:endParaRPr lang="kk-KZ" sz="1200" b="1"/>
          </a:p>
          <a:p>
            <a:pPr>
              <a:spcBef>
                <a:spcPct val="50000"/>
              </a:spcBef>
            </a:pPr>
            <a:r>
              <a:rPr lang="kk-KZ" sz="1200" b="1"/>
              <a:t>23 байт  =  184  бит</a:t>
            </a:r>
          </a:p>
          <a:p>
            <a:pPr>
              <a:spcBef>
                <a:spcPct val="50000"/>
              </a:spcBef>
            </a:pPr>
            <a:r>
              <a:rPr lang="kk-KZ" sz="1200" b="1"/>
              <a:t>25 байт  =  200 бит</a:t>
            </a:r>
          </a:p>
        </p:txBody>
      </p:sp>
      <p:sp>
        <p:nvSpPr>
          <p:cNvPr id="22559" name="Text Box 31"/>
          <p:cNvSpPr txBox="1">
            <a:spLocks noChangeArrowheads="1"/>
          </p:cNvSpPr>
          <p:nvPr/>
        </p:nvSpPr>
        <p:spPr bwMode="auto">
          <a:xfrm>
            <a:off x="5940425" y="5995988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200">
                <a:latin typeface="Times New Roman" pitchFamily="18" charset="0"/>
                <a:ea typeface="굴림" charset="-127"/>
              </a:rPr>
              <a:t> </a:t>
            </a:r>
            <a:r>
              <a:rPr lang="kk-KZ" altLang="ko-KR" sz="1200">
                <a:latin typeface="Times New Roman" pitchFamily="18" charset="0"/>
              </a:rPr>
              <a:t>     </a:t>
            </a:r>
            <a:r>
              <a:rPr lang="kk-KZ" altLang="ko-KR" sz="1200" b="1">
                <a:latin typeface="Times New Roman" pitchFamily="18" charset="0"/>
              </a:rPr>
              <a:t>Ақпаратты өңдеу және тарату жылдамдығы </a:t>
            </a:r>
            <a:r>
              <a:rPr lang="kk-KZ" altLang="ko-KR" sz="1200" b="1">
                <a:solidFill>
                  <a:srgbClr val="FF0000"/>
                </a:solidFill>
                <a:latin typeface="Times New Roman" pitchFamily="18" charset="0"/>
              </a:rPr>
              <a:t>бит/с</a:t>
            </a:r>
            <a:r>
              <a:rPr lang="kk-KZ" altLang="ko-KR" sz="1200" b="1">
                <a:latin typeface="Times New Roman" pitchFamily="18" charset="0"/>
              </a:rPr>
              <a:t>-пен өлшенеді.</a:t>
            </a:r>
            <a:r>
              <a:rPr lang="kk-KZ" altLang="ko-KR" sz="1200">
                <a:latin typeface="Times New Roman" pitchFamily="18" charset="0"/>
              </a:rPr>
              <a:t> 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22560" name="Text Box 32"/>
          <p:cNvSpPr txBox="1">
            <a:spLocks noChangeArrowheads="1"/>
          </p:cNvSpPr>
          <p:nvPr/>
        </p:nvSpPr>
        <p:spPr bwMode="auto">
          <a:xfrm>
            <a:off x="7164388" y="6437313"/>
            <a:ext cx="18716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="1"/>
              <a:t>Enter </a:t>
            </a:r>
            <a:r>
              <a:rPr lang="kk-KZ" sz="1400" b="1"/>
              <a:t> тиегін шерт</a:t>
            </a:r>
            <a:endParaRPr lang="ru-RU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1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96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7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20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68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12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84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56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28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0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760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7360"/>
                            </p:stCondLst>
                            <p:childTnLst>
                              <p:par>
                                <p:cTn id="8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9480"/>
                            </p:stCondLst>
                            <p:childTnLst>
                              <p:par>
                                <p:cTn id="8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80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80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80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  <p:bldP spid="22533" grpId="0"/>
      <p:bldP spid="22536" grpId="0"/>
      <p:bldP spid="22537" grpId="0"/>
      <p:bldP spid="22539" grpId="0"/>
      <p:bldP spid="22541" grpId="0"/>
      <p:bldP spid="22543" grpId="0"/>
      <p:bldP spid="22544" grpId="0"/>
      <p:bldP spid="22551" grpId="0"/>
      <p:bldP spid="22552" grpId="0"/>
      <p:bldP spid="22554" grpId="0"/>
      <p:bldP spid="22555" grpId="0"/>
      <p:bldP spid="22559" grpId="0"/>
      <p:bldP spid="22560" grpId="0"/>
    </p:bldLst>
  </p:timing>
</p:sld>
</file>

<file path=ppt/theme/theme1.xml><?xml version="1.0" encoding="utf-8"?>
<a:theme xmlns:a="http://schemas.openxmlformats.org/drawingml/2006/main" name="Информатикага кiрiспе">
  <a:themeElements>
    <a:clrScheme name="defaul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Информатикага кiрiспе</Template>
  <TotalTime>4</TotalTime>
  <Words>1862</Words>
  <Application>Microsoft Office PowerPoint</Application>
  <PresentationFormat>Экран (4:3)</PresentationFormat>
  <Paragraphs>218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Times New Roman</vt:lpstr>
      <vt:lpstr>Kz Times New Roman</vt:lpstr>
      <vt:lpstr>Wingdings</vt:lpstr>
      <vt:lpstr>Times/Kazakh</vt:lpstr>
      <vt:lpstr>굴림</vt:lpstr>
      <vt:lpstr>Информатикага кiрiспе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2013-08-26T15:30:12Z</dcterms:created>
  <dcterms:modified xsi:type="dcterms:W3CDTF">2013-08-26T15:34:23Z</dcterms:modified>
</cp:coreProperties>
</file>