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8" r:id="rId3"/>
    <p:sldId id="269" r:id="rId4"/>
    <p:sldId id="270" r:id="rId5"/>
    <p:sldId id="275" r:id="rId6"/>
    <p:sldId id="267" r:id="rId7"/>
    <p:sldId id="258" r:id="rId8"/>
    <p:sldId id="259" r:id="rId9"/>
    <p:sldId id="263" r:id="rId10"/>
    <p:sldId id="264" r:id="rId11"/>
    <p:sldId id="265" r:id="rId12"/>
    <p:sldId id="266" r:id="rId13"/>
    <p:sldId id="261" r:id="rId14"/>
    <p:sldId id="262" r:id="rId15"/>
    <p:sldId id="273" r:id="rId16"/>
    <p:sldId id="271" r:id="rId17"/>
    <p:sldId id="274" r:id="rId18"/>
    <p:sldId id="272" r:id="rId19"/>
    <p:sldId id="276" r:id="rId20"/>
  </p:sldIdLst>
  <p:sldSz cx="9144000" cy="6858000" type="screen4x3"/>
  <p:notesSz cx="6858000" cy="9144000"/>
  <p:custDataLst>
    <p:tags r:id="rId2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99CCFF"/>
    <a:srgbClr val="66FFFF"/>
    <a:srgbClr val="1FA8ED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99" autoAdjust="0"/>
    <p:restoredTop sz="94660"/>
  </p:normalViewPr>
  <p:slideViewPr>
    <p:cSldViewPr>
      <p:cViewPr>
        <p:scale>
          <a:sx n="66" d="100"/>
          <a:sy n="66" d="100"/>
        </p:scale>
        <p:origin x="-2880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3BDE675-131E-4389-8A35-B0B72CBF6106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6941E2C-2F55-4726-A56C-6D686E03E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280448-F9D3-4323-A366-3CFA53F19CC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1ECF7ABA-3CE2-4EC3-90CD-E4C33D1FC645}" type="slidenum">
              <a:rPr lang="ru-RU" sz="1200">
                <a:latin typeface="+mn-lt"/>
                <a:cs typeface="+mn-cs"/>
              </a:rPr>
              <a:pPr algn="r">
                <a:defRPr/>
              </a:pPr>
              <a:t>2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F994412-E934-40DA-88DF-6928959F7C02}" type="slidenum">
              <a:rPr lang="ru-RU" sz="1200">
                <a:latin typeface="+mn-lt"/>
                <a:cs typeface="+mn-cs"/>
              </a:rPr>
              <a:pPr algn="r">
                <a:defRPr/>
              </a:pPr>
              <a:t>6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8FDAB4-0DC0-4C89-AC4C-EAFC4C7F85B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677F1A-2D05-4A2E-A76A-8B7DA65C039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C302938-173F-4442-A931-6F9FD8CF71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95CE3A-767C-483F-A91B-A69CEC25CB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252A9-9A6D-4E5D-A4DD-7ABF8A8BA1D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2609-8125-44FE-9B0A-E91F556A6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B295D-A888-4F3E-B8AC-26B3B3C751DC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BACE7-1597-47AE-9629-F3E48490D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9FE0B-0151-455A-BE16-C55DA1AA0390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77F8B-CFD2-41E9-93DB-FC34223215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A6E7F-A595-4565-9C6A-4C1E24DBA5DF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C3794-B30E-4A07-BA54-F48393EB9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F7538-2A08-4052-85C7-4A69C1756193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22FB3-A39B-44A6-A1D9-0839AAB9F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FAD76-95D4-4075-90D3-2918601E3EF4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0C217-204F-4787-B712-DA3C25FBD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0CE7D-256E-437A-90A5-374B4B9521AE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3BA8E-2C14-4E90-B610-3F74F586A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3A26D-3A90-4609-BCAB-5D988ED780B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ED3C4-A29D-4F27-81BD-55EA54E94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35549-0E71-47E4-837F-95F191D6CCE8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1E471-2508-49C7-B4B5-B69AF8153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3BC6F-0543-490B-A2B3-6707AF0A8AC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61712-3B42-490F-8DAB-7326F4AFC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456D8-28C2-4B35-85E1-5DFEA8A7E751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CB498-7FCA-490E-AED6-5EE4E45B6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3A13A1-9E74-4843-BFBA-D0FAE0E74E0A}" type="datetimeFigureOut">
              <a:rPr lang="ru-RU"/>
              <a:pPr>
                <a:defRPr/>
              </a:pPr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D2DF93-3DA6-45D3-9A9C-D7703DBDC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Рисунок 7" descr="vb_logo.gif"/>
          <p:cNvPicPr>
            <a:picLocks noChangeAspect="1"/>
          </p:cNvPicPr>
          <p:nvPr/>
        </p:nvPicPr>
        <p:blipFill>
          <a:blip r:embed="rId3" cstate="screen"/>
          <a:srcRect t="22575"/>
          <a:stretch>
            <a:fillRect/>
          </a:stretch>
        </p:blipFill>
        <p:spPr bwMode="auto">
          <a:xfrm>
            <a:off x="357188" y="142875"/>
            <a:ext cx="2357437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Рисунок 8" descr="vb_logo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50" y="5429250"/>
            <a:ext cx="203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468313" y="2420938"/>
            <a:ext cx="810577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52352" bIns="38088" anchor="ctr">
            <a:spAutoFit/>
          </a:bodyPr>
          <a:lstStyle/>
          <a:p>
            <a:r>
              <a:rPr lang="kk-KZ" sz="3200" b="1" i="1"/>
              <a:t>Тақырыбы:</a:t>
            </a:r>
          </a:p>
          <a:p>
            <a:r>
              <a:rPr lang="kk-KZ" sz="3200" b="1" i="1"/>
              <a:t> «Пішім. Қасиеттері, оқиға, тәсілдер»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2627313" y="115888"/>
            <a:ext cx="3816350" cy="530225"/>
          </a:xfrm>
          <a:prstGeom prst="flowChartAlternateProcess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k-KZ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Пішін стилі</a:t>
            </a:r>
            <a:endParaRPr lang="ru-RU" sz="32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179388" y="720725"/>
            <a:ext cx="8785225" cy="6021388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k-KZ" sz="2000" b="1"/>
              <a:t>Егер Пішін үшін:</a:t>
            </a:r>
          </a:p>
          <a:p>
            <a:r>
              <a:rPr lang="kk-KZ" sz="2000" b="1"/>
              <a:t> BorderStyle =0 - Nome (тақырып және шектеу жоқ), бағдарламаның </a:t>
            </a:r>
          </a:p>
          <a:p>
            <a:r>
              <a:rPr lang="kk-KZ" sz="2000" b="1"/>
              <a:t>орындалу кезінде курсордың көмегімен пішіннің өлшемін</a:t>
            </a:r>
          </a:p>
          <a:p>
            <a:r>
              <a:rPr lang="kk-KZ" sz="2000" b="1"/>
              <a:t> өзгертуге болмайды.</a:t>
            </a:r>
          </a:p>
          <a:p>
            <a:r>
              <a:rPr lang="kk-KZ" sz="2000" b="1"/>
              <a:t> BorderStyle =1 - Fixed Single (өзгермейтін бір қабатты шектеу), </a:t>
            </a:r>
          </a:p>
          <a:p>
            <a:r>
              <a:rPr lang="kk-KZ" sz="2000" b="1"/>
              <a:t>бағдарламаның орындалу кезінде курсордың көмегімен пішіннің </a:t>
            </a:r>
          </a:p>
          <a:p>
            <a:r>
              <a:rPr lang="kk-KZ" sz="2000" b="1"/>
              <a:t>өлшемін өзгертуге болмайды.</a:t>
            </a:r>
          </a:p>
          <a:p>
            <a:r>
              <a:rPr lang="kk-KZ" sz="2000" b="1"/>
              <a:t> BorderStyle =2 - Sizable (Екі қабатты өзгеретін шектеу), </a:t>
            </a:r>
          </a:p>
          <a:p>
            <a:r>
              <a:rPr lang="kk-KZ" sz="2000" b="1"/>
              <a:t>бағдарламаның орындалу кезінде курсордың көмегімен пішіннің </a:t>
            </a:r>
          </a:p>
          <a:p>
            <a:r>
              <a:rPr lang="kk-KZ" sz="2000" b="1"/>
              <a:t>өлшемін өзгертуге болады.</a:t>
            </a:r>
          </a:p>
          <a:p>
            <a:r>
              <a:rPr lang="kk-KZ" sz="2000" b="1"/>
              <a:t> BorderStyle =3 - Fixed Dialog Өзгермейтін екі қабатты шектеу.</a:t>
            </a:r>
          </a:p>
          <a:p>
            <a:r>
              <a:rPr lang="kk-KZ" sz="2000" b="1"/>
              <a:t> BorderStyle =4 - Fixed ToolWindow Windows жұмыс терезесінің </a:t>
            </a:r>
          </a:p>
          <a:p>
            <a:r>
              <a:rPr lang="kk-KZ" sz="2000" b="1"/>
              <a:t>бір қабатты өзгермейтін шектеуі.</a:t>
            </a:r>
          </a:p>
          <a:p>
            <a:r>
              <a:rPr lang="kk-KZ" sz="2000" b="1"/>
              <a:t> BorderStyle =5 - Sizable ToolWindow Windows жұмыс терезесінің </a:t>
            </a:r>
          </a:p>
          <a:p>
            <a:r>
              <a:rPr lang="kk-KZ" sz="2000" b="1"/>
              <a:t>бір қабатты өзгеретін шектеуі.</a:t>
            </a:r>
            <a:endParaRPr lang="ru-RU" sz="20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AutoShape 4"/>
          <p:cNvSpPr>
            <a:spLocks noChangeArrowheads="1"/>
          </p:cNvSpPr>
          <p:nvPr/>
        </p:nvSpPr>
        <p:spPr bwMode="auto">
          <a:xfrm>
            <a:off x="1474788" y="144463"/>
            <a:ext cx="6121400" cy="476250"/>
          </a:xfrm>
          <a:prstGeom prst="flowChartAlternateProcess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k-KZ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Пішіннің экрандағы орны</a:t>
            </a:r>
            <a:endParaRPr lang="ru-RU" sz="32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179388" y="720725"/>
            <a:ext cx="8785225" cy="6021388"/>
          </a:xfrm>
          <a:prstGeom prst="flowChartDocument">
            <a:avLst/>
          </a:prstGeom>
          <a:solidFill>
            <a:srgbClr val="FFFF99"/>
          </a:solidFill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k-KZ" sz="2000" b="1"/>
              <a:t>Бағдарламаның орындалу кезінде Пішіннің оналасуын әр түрлі </a:t>
            </a:r>
          </a:p>
          <a:p>
            <a:r>
              <a:rPr lang="kk-KZ" sz="2000" b="1"/>
              <a:t>тәсілдермен қоюға болады:</a:t>
            </a:r>
          </a:p>
          <a:p>
            <a:r>
              <a:rPr lang="kk-KZ" sz="2000" b="1"/>
              <a:t>Left-көмегімен оңнан солға және Top-жоғарыдан төмен;</a:t>
            </a:r>
          </a:p>
          <a:p>
            <a:r>
              <a:rPr lang="kk-KZ" sz="2000" b="1"/>
              <a:t>Пішіннің орналасу терезесінде (Form Layout), тінтуірдің сол жақ </a:t>
            </a:r>
          </a:p>
          <a:p>
            <a:r>
              <a:rPr lang="kk-KZ" sz="2000" b="1"/>
              <a:t>батырмасын басып пішінді орналастыру;</a:t>
            </a:r>
            <a:endParaRPr lang="ru-RU" sz="2000" b="1"/>
          </a:p>
          <a:p>
            <a:r>
              <a:rPr lang="ru-RU" sz="2000" b="1"/>
              <a:t>StartUpPosition</a:t>
            </a:r>
            <a:r>
              <a:rPr lang="kk-KZ" sz="2000" b="1"/>
              <a:t> қасиетінің көмегімен</a:t>
            </a:r>
            <a:r>
              <a:rPr lang="ru-RU" sz="2000" b="1"/>
              <a:t>:</a:t>
            </a:r>
            <a:endParaRPr lang="en-US" sz="2000" b="1"/>
          </a:p>
          <a:p>
            <a:r>
              <a:rPr lang="en-US" sz="2000" b="1"/>
              <a:t>StartUpPosition=0-Manual - Left </a:t>
            </a:r>
            <a:r>
              <a:rPr lang="kk-KZ" sz="2000" b="1"/>
              <a:t>және</a:t>
            </a:r>
            <a:r>
              <a:rPr lang="en-US" sz="2000" b="1"/>
              <a:t> Top</a:t>
            </a:r>
            <a:r>
              <a:rPr lang="kk-KZ" sz="2000" b="1"/>
              <a:t> көмегімен беріледі</a:t>
            </a:r>
            <a:endParaRPr lang="en-US" sz="2000" b="1"/>
          </a:p>
          <a:p>
            <a:r>
              <a:rPr lang="en-US" sz="2000" b="1"/>
              <a:t>StartUpPosition=1-Center Owner – </a:t>
            </a:r>
            <a:r>
              <a:rPr lang="kk-KZ" sz="2000" b="1"/>
              <a:t>Пішін жұмыс үстелінің ортасында</a:t>
            </a:r>
            <a:r>
              <a:rPr lang="en-US" sz="2000" b="1"/>
              <a:t>. </a:t>
            </a:r>
            <a:endParaRPr lang="kk-KZ" sz="2000" b="1"/>
          </a:p>
          <a:p>
            <a:r>
              <a:rPr lang="kk-KZ" sz="2000" b="1"/>
              <a:t>Ішкі форма аналық форманың ортасында</a:t>
            </a:r>
            <a:r>
              <a:rPr lang="en-US" sz="2000" b="1"/>
              <a:t>.</a:t>
            </a:r>
          </a:p>
          <a:p>
            <a:r>
              <a:rPr lang="en-US" sz="2000" b="1"/>
              <a:t>StartUpPosition=2-Center Screen – </a:t>
            </a:r>
            <a:r>
              <a:rPr lang="kk-KZ" sz="2000" b="1"/>
              <a:t>Экранның ортасында</a:t>
            </a:r>
            <a:endParaRPr lang="en-US" sz="2000" b="1"/>
          </a:p>
          <a:p>
            <a:r>
              <a:rPr lang="en-US" sz="2000" b="1"/>
              <a:t>StartUpPosition=3-Windows Defult – Windows</a:t>
            </a:r>
            <a:r>
              <a:rPr lang="kk-KZ" sz="2000" b="1"/>
              <a:t> көмегімен қойылады</a:t>
            </a:r>
            <a:endParaRPr lang="ru-RU" sz="20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2627313" y="115888"/>
            <a:ext cx="3816350" cy="530225"/>
          </a:xfrm>
          <a:prstGeom prst="flowChartAlternateProcess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k-KZ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Пішін өлшемі</a:t>
            </a:r>
            <a:endParaRPr lang="ru-RU" sz="32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179388" y="720725"/>
            <a:ext cx="8785225" cy="6021388"/>
          </a:xfrm>
          <a:prstGeom prst="flowChartDocument">
            <a:avLst/>
          </a:prstGeom>
          <a:solidFill>
            <a:srgbClr val="FFFF99"/>
          </a:solidFill>
          <a:ln w="38100">
            <a:solidFill>
              <a:schemeClr val="accent1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kk-KZ" sz="2000" b="1"/>
              <a:t>Пішін өлшемін әр түрлі әдістермен қоюға болады</a:t>
            </a:r>
            <a:r>
              <a:rPr lang="en-US" sz="2000" b="1"/>
              <a:t>:</a:t>
            </a:r>
            <a:endParaRPr lang="kk-KZ" sz="2000" b="1"/>
          </a:p>
          <a:p>
            <a:endParaRPr lang="kk-KZ" sz="2000" b="1"/>
          </a:p>
          <a:p>
            <a:r>
              <a:rPr lang="kk-KZ" sz="2000" b="1"/>
              <a:t>Ені бойынша</a:t>
            </a:r>
            <a:r>
              <a:rPr lang="en-US" sz="2000" b="1"/>
              <a:t> - Width </a:t>
            </a:r>
            <a:r>
              <a:rPr lang="kk-KZ" sz="2000" b="1"/>
              <a:t>және биіктігі</a:t>
            </a:r>
            <a:r>
              <a:rPr lang="en-US" sz="2000" b="1"/>
              <a:t> - Height;</a:t>
            </a:r>
            <a:endParaRPr lang="kk-KZ" sz="2000" b="1"/>
          </a:p>
          <a:p>
            <a:endParaRPr lang="kk-KZ" sz="2000" b="1"/>
          </a:p>
          <a:p>
            <a:r>
              <a:rPr lang="kk-KZ" sz="2000" b="1"/>
              <a:t>Тінтуірдің сол жақ батырмасын басып, Пішін шектеуінен тарту</a:t>
            </a:r>
            <a:r>
              <a:rPr lang="en-US" sz="2000" b="1"/>
              <a:t>;</a:t>
            </a:r>
            <a:endParaRPr lang="ru-RU" sz="2000" b="1"/>
          </a:p>
          <a:p>
            <a:endParaRPr lang="ru-RU" sz="2000" b="1"/>
          </a:p>
          <a:p>
            <a:r>
              <a:rPr lang="ru-RU" sz="2000" b="1"/>
              <a:t>WindowState</a:t>
            </a:r>
            <a:r>
              <a:rPr lang="kk-KZ" sz="2000" b="1"/>
              <a:t> қасиеті бойынша</a:t>
            </a:r>
            <a:r>
              <a:rPr lang="ru-RU" sz="2000" b="1"/>
              <a:t>:</a:t>
            </a:r>
            <a:endParaRPr lang="en-US" sz="2000" b="1"/>
          </a:p>
          <a:p>
            <a:endParaRPr lang="kk-KZ" sz="2000" b="1"/>
          </a:p>
          <a:p>
            <a:r>
              <a:rPr lang="en-US" sz="2000" b="1"/>
              <a:t>WindowState</a:t>
            </a:r>
            <a:r>
              <a:rPr lang="ru-RU" sz="2000" b="1"/>
              <a:t>=0-</a:t>
            </a:r>
            <a:r>
              <a:rPr lang="en-US" sz="2000" b="1"/>
              <a:t>Normal </a:t>
            </a:r>
            <a:r>
              <a:rPr lang="ru-RU" sz="2000" b="1"/>
              <a:t>– </a:t>
            </a:r>
            <a:r>
              <a:rPr lang="en-US" sz="2000" b="1"/>
              <a:t>Width</a:t>
            </a:r>
            <a:r>
              <a:rPr lang="kk-KZ" sz="2000" b="1"/>
              <a:t> және </a:t>
            </a:r>
            <a:r>
              <a:rPr lang="en-US" sz="2000" b="1"/>
              <a:t>Height</a:t>
            </a:r>
            <a:r>
              <a:rPr lang="kk-KZ" sz="2000" b="1"/>
              <a:t> қасиеттері бойынша</a:t>
            </a:r>
            <a:r>
              <a:rPr lang="ru-RU" sz="2000" b="1"/>
              <a:t>.</a:t>
            </a:r>
          </a:p>
          <a:p>
            <a:r>
              <a:rPr lang="kk-KZ" sz="2000" b="1"/>
              <a:t>үнсіз </a:t>
            </a:r>
            <a:r>
              <a:rPr lang="ru-RU" sz="2000" b="1"/>
              <a:t>ScaleMode = 1 Twip, </a:t>
            </a:r>
            <a:r>
              <a:rPr lang="kk-KZ" sz="2000" b="1"/>
              <a:t>түсінікті болу үшін пиксельмен қою</a:t>
            </a:r>
            <a:r>
              <a:rPr lang="ru-RU" sz="2000" b="1"/>
              <a:t> </a:t>
            </a:r>
          </a:p>
          <a:p>
            <a:r>
              <a:rPr lang="ru-RU" sz="2000" b="1"/>
              <a:t>ScaleMode = 3 Pixel. </a:t>
            </a:r>
            <a:r>
              <a:rPr lang="kk-KZ" sz="2000" b="1"/>
              <a:t>Онда еніні </a:t>
            </a:r>
            <a:r>
              <a:rPr lang="ru-RU" sz="2000" b="1"/>
              <a:t>ScaleWidth</a:t>
            </a:r>
            <a:r>
              <a:rPr lang="kk-KZ" sz="2000" b="1"/>
              <a:t> қасиетінде қарау </a:t>
            </a:r>
          </a:p>
          <a:p>
            <a:r>
              <a:rPr lang="kk-KZ" sz="2000" b="1"/>
              <a:t>керек және биіктігін </a:t>
            </a:r>
            <a:r>
              <a:rPr lang="ru-RU" sz="2000" b="1"/>
              <a:t>ScaleHeight</a:t>
            </a:r>
            <a:r>
              <a:rPr lang="kk-KZ" sz="2000" b="1"/>
              <a:t> қасиетінде</a:t>
            </a:r>
            <a:r>
              <a:rPr lang="ru-RU" sz="2000" b="1"/>
              <a:t>. ScaleMode</a:t>
            </a:r>
            <a:r>
              <a:rPr lang="kk-KZ" sz="2000" b="1"/>
              <a:t> қасиеті  </a:t>
            </a:r>
          </a:p>
          <a:p>
            <a:r>
              <a:rPr lang="kk-KZ" sz="2000" b="1"/>
              <a:t>объектінің өлшем бірлігін көрсетеді</a:t>
            </a:r>
            <a:endParaRPr lang="ru-RU" sz="2000" b="1"/>
          </a:p>
          <a:p>
            <a:r>
              <a:rPr lang="ru-RU" sz="2000" b="1"/>
              <a:t>WindowState=1-Minimized – </a:t>
            </a:r>
            <a:r>
              <a:rPr lang="kk-KZ" sz="2000" b="1"/>
              <a:t>есептеу тақтасында жиналады</a:t>
            </a:r>
            <a:r>
              <a:rPr lang="ru-RU" sz="2000" b="1"/>
              <a:t>.</a:t>
            </a:r>
          </a:p>
          <a:p>
            <a:r>
              <a:rPr lang="ru-RU" sz="2000" b="1"/>
              <a:t>WindowState=2-Maximized – </a:t>
            </a:r>
            <a:r>
              <a:rPr lang="kk-KZ" sz="2000" b="1"/>
              <a:t>Экранды толық алады</a:t>
            </a:r>
            <a:r>
              <a:rPr lang="ru-RU" sz="2000" b="1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с одним вырезанным скругленным углом 11"/>
          <p:cNvSpPr>
            <a:spLocks noChangeArrowheads="1"/>
          </p:cNvSpPr>
          <p:nvPr/>
        </p:nvSpPr>
        <p:spPr bwMode="auto">
          <a:xfrm>
            <a:off x="285750" y="285750"/>
            <a:ext cx="8501063" cy="6215063"/>
          </a:xfrm>
          <a:custGeom>
            <a:avLst/>
            <a:gdLst>
              <a:gd name="T0" fmla="*/ 8501063 w 8501063"/>
              <a:gd name="T1" fmla="*/ 3107532 h 6215063"/>
              <a:gd name="T2" fmla="*/ 4250532 w 8501063"/>
              <a:gd name="T3" fmla="*/ 6215063 h 6215063"/>
              <a:gd name="T4" fmla="*/ 0 w 8501063"/>
              <a:gd name="T5" fmla="*/ 3107532 h 6215063"/>
              <a:gd name="T6" fmla="*/ 4250532 w 8501063"/>
              <a:gd name="T7" fmla="*/ 0 h 6215063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303394 w 8501063"/>
              <a:gd name="T13" fmla="*/ 303394 h 6215063"/>
              <a:gd name="T14" fmla="*/ 7983127 w 8501063"/>
              <a:gd name="T15" fmla="*/ 6215063 h 621506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01063" h="6215063">
                <a:moveTo>
                  <a:pt x="1035865" y="0"/>
                </a:moveTo>
                <a:lnTo>
                  <a:pt x="7465198" y="0"/>
                </a:lnTo>
                <a:lnTo>
                  <a:pt x="8501063" y="1035865"/>
                </a:lnTo>
                <a:lnTo>
                  <a:pt x="8501063" y="6215063"/>
                </a:lnTo>
                <a:lnTo>
                  <a:pt x="0" y="6215063"/>
                </a:lnTo>
                <a:lnTo>
                  <a:pt x="0" y="1035865"/>
                </a:lnTo>
                <a:cubicBezTo>
                  <a:pt x="0" y="463772"/>
                  <a:pt x="463772" y="0"/>
                  <a:pt x="1035865" y="1"/>
                </a:cubicBezTo>
                <a:cubicBezTo>
                  <a:pt x="1035865" y="1"/>
                  <a:pt x="1035866" y="1"/>
                  <a:pt x="1035866" y="1"/>
                </a:cubicBezTo>
                <a:close/>
              </a:path>
            </a:pathLst>
          </a:custGeom>
          <a:solidFill>
            <a:srgbClr val="CCFFCC"/>
          </a:solidFill>
          <a:ln w="25400" algn="ctr">
            <a:solidFill>
              <a:srgbClr val="4F6228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000125" y="1857375"/>
            <a:ext cx="19970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Пішінді тазарту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0" y="1928813"/>
            <a:ext cx="5429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Cls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00125" y="2809875"/>
            <a:ext cx="2973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Пішінде мәтінді шығару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0" y="2857500"/>
            <a:ext cx="798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Print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00125" y="3762375"/>
            <a:ext cx="271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Пішінде шеңбер сызу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72000" y="3786188"/>
            <a:ext cx="884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Circle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000125" y="4714875"/>
            <a:ext cx="2411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Пішімді көрсету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0" y="4714875"/>
            <a:ext cx="882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Show</a:t>
            </a:r>
            <a:endParaRPr lang="ru-RU" sz="2400" b="1">
              <a:latin typeface="Calibri" pitchFamily="34" charset="0"/>
            </a:endParaRPr>
          </a:p>
        </p:txBody>
      </p:sp>
      <p:pic>
        <p:nvPicPr>
          <p:cNvPr id="513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38" y="3429000"/>
            <a:ext cx="2643187" cy="2265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93" name="WordArt 13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5903913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Пішін тәсілдері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вырезанными соседними углами 7"/>
          <p:cNvSpPr>
            <a:spLocks noChangeArrowheads="1"/>
          </p:cNvSpPr>
          <p:nvPr/>
        </p:nvSpPr>
        <p:spPr bwMode="auto">
          <a:xfrm>
            <a:off x="285750" y="285750"/>
            <a:ext cx="8501063" cy="6286500"/>
          </a:xfrm>
          <a:custGeom>
            <a:avLst/>
            <a:gdLst>
              <a:gd name="T0" fmla="*/ 8501063 w 8501063"/>
              <a:gd name="T1" fmla="*/ 3143250 h 6286500"/>
              <a:gd name="T2" fmla="*/ 4250532 w 8501063"/>
              <a:gd name="T3" fmla="*/ 6286500 h 6286500"/>
              <a:gd name="T4" fmla="*/ 0 w 8501063"/>
              <a:gd name="T5" fmla="*/ 3143250 h 6286500"/>
              <a:gd name="T6" fmla="*/ 4250532 w 8501063"/>
              <a:gd name="T7" fmla="*/ 0 h 62865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523886 w 8501063"/>
              <a:gd name="T13" fmla="*/ 523886 h 6286500"/>
              <a:gd name="T14" fmla="*/ 7977177 w 8501063"/>
              <a:gd name="T15" fmla="*/ 6286497 h 6286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501063" h="6286500">
                <a:moveTo>
                  <a:pt x="1047771" y="0"/>
                </a:moveTo>
                <a:lnTo>
                  <a:pt x="7453292" y="0"/>
                </a:lnTo>
                <a:lnTo>
                  <a:pt x="8501063" y="1047771"/>
                </a:lnTo>
                <a:lnTo>
                  <a:pt x="8501063" y="6286500"/>
                </a:lnTo>
                <a:lnTo>
                  <a:pt x="0" y="6286500"/>
                </a:lnTo>
                <a:lnTo>
                  <a:pt x="0" y="1047771"/>
                </a:lnTo>
                <a:close/>
              </a:path>
            </a:pathLst>
          </a:custGeom>
          <a:solidFill>
            <a:srgbClr val="99CCFF"/>
          </a:solidFill>
          <a:ln w="25400" algn="ctr">
            <a:solidFill>
              <a:srgbClr val="10253F"/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14563" y="1785938"/>
            <a:ext cx="1738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Пішінді оқу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286375" y="1785938"/>
            <a:ext cx="892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Calibri" pitchFamily="34" charset="0"/>
              </a:rPr>
              <a:t>Load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14563" y="2643188"/>
            <a:ext cx="2725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Пішінде бір шерту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387975" y="2643188"/>
            <a:ext cx="76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Click</a:t>
            </a:r>
            <a:endParaRPr lang="ru-RU" sz="2400" b="1">
              <a:latin typeface="Calibri" pitchFamily="34" charset="0"/>
            </a:endParaRPr>
          </a:p>
        </p:txBody>
      </p:sp>
      <p:pic>
        <p:nvPicPr>
          <p:cNvPr id="615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75" y="3357563"/>
            <a:ext cx="7500938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1619250" y="549275"/>
            <a:ext cx="59769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Пішіндегі оқиғалар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184525" y="2800350"/>
            <a:ext cx="163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k-KZ"/>
              <a:t>Бейне фильм</a:t>
            </a: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857224" y="142852"/>
            <a:ext cx="7500990" cy="64294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9775" y="908050"/>
            <a:ext cx="4953000" cy="371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Выноска 2 18"/>
          <p:cNvSpPr>
            <a:spLocks/>
          </p:cNvSpPr>
          <p:nvPr/>
        </p:nvSpPr>
        <p:spPr bwMode="auto">
          <a:xfrm>
            <a:off x="5799138" y="3695700"/>
            <a:ext cx="428625" cy="571500"/>
          </a:xfrm>
          <a:prstGeom prst="borderCallout2">
            <a:avLst>
              <a:gd name="adj1" fmla="val 20000"/>
              <a:gd name="adj2" fmla="val -17778"/>
              <a:gd name="adj3" fmla="val 20000"/>
              <a:gd name="adj4" fmla="val -21111"/>
              <a:gd name="adj5" fmla="val 100833"/>
              <a:gd name="adj6" fmla="val -126667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7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8" name="Выноска 2 17"/>
          <p:cNvSpPr>
            <a:spLocks/>
          </p:cNvSpPr>
          <p:nvPr/>
        </p:nvSpPr>
        <p:spPr bwMode="auto">
          <a:xfrm>
            <a:off x="5759450" y="2044700"/>
            <a:ext cx="428625" cy="647700"/>
          </a:xfrm>
          <a:prstGeom prst="borderCallout2">
            <a:avLst>
              <a:gd name="adj1" fmla="val 17648"/>
              <a:gd name="adj2" fmla="val -17778"/>
              <a:gd name="adj3" fmla="val 17648"/>
              <a:gd name="adj4" fmla="val -22222"/>
              <a:gd name="adj5" fmla="val 182106"/>
              <a:gd name="adj6" fmla="val -115556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6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7" name="Выноска 2 16"/>
          <p:cNvSpPr>
            <a:spLocks/>
          </p:cNvSpPr>
          <p:nvPr/>
        </p:nvSpPr>
        <p:spPr bwMode="auto">
          <a:xfrm>
            <a:off x="5759450" y="1109663"/>
            <a:ext cx="428625" cy="571500"/>
          </a:xfrm>
          <a:prstGeom prst="borderCallout2">
            <a:avLst>
              <a:gd name="adj1" fmla="val 20000"/>
              <a:gd name="adj2" fmla="val -17778"/>
              <a:gd name="adj3" fmla="val 20000"/>
              <a:gd name="adj4" fmla="val -26667"/>
              <a:gd name="adj5" fmla="val 169167"/>
              <a:gd name="adj6" fmla="val -117407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5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3" name="Выноска 2 12"/>
          <p:cNvSpPr>
            <a:spLocks/>
          </p:cNvSpPr>
          <p:nvPr/>
        </p:nvSpPr>
        <p:spPr bwMode="auto">
          <a:xfrm flipH="1">
            <a:off x="4498975" y="1604963"/>
            <a:ext cx="428625" cy="571500"/>
          </a:xfrm>
          <a:prstGeom prst="borderCallout2">
            <a:avLst>
              <a:gd name="adj1" fmla="val 20000"/>
              <a:gd name="adj2" fmla="val 117778"/>
              <a:gd name="adj3" fmla="val 20000"/>
              <a:gd name="adj4" fmla="val 168519"/>
              <a:gd name="adj5" fmla="val -85000"/>
              <a:gd name="adj6" fmla="val 471481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4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Выноска 2 13"/>
          <p:cNvSpPr>
            <a:spLocks/>
          </p:cNvSpPr>
          <p:nvPr/>
        </p:nvSpPr>
        <p:spPr bwMode="auto">
          <a:xfrm flipH="1">
            <a:off x="287338" y="965200"/>
            <a:ext cx="428625" cy="571500"/>
          </a:xfrm>
          <a:prstGeom prst="borderCallout2">
            <a:avLst>
              <a:gd name="adj1" fmla="val 20000"/>
              <a:gd name="adj2" fmla="val -17778"/>
              <a:gd name="adj3" fmla="val 20000"/>
              <a:gd name="adj4" fmla="val -24815"/>
              <a:gd name="adj5" fmla="val 38611"/>
              <a:gd name="adj6" fmla="val -108519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3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Выноска 2 14"/>
          <p:cNvSpPr>
            <a:spLocks/>
          </p:cNvSpPr>
          <p:nvPr/>
        </p:nvSpPr>
        <p:spPr bwMode="auto">
          <a:xfrm flipH="1">
            <a:off x="287338" y="1901825"/>
            <a:ext cx="428625" cy="571500"/>
          </a:xfrm>
          <a:prstGeom prst="borderCallout2">
            <a:avLst>
              <a:gd name="adj1" fmla="val 20000"/>
              <a:gd name="adj2" fmla="val -17778"/>
              <a:gd name="adj3" fmla="val 20000"/>
              <a:gd name="adj4" fmla="val -19630"/>
              <a:gd name="adj5" fmla="val 53056"/>
              <a:gd name="adj6" fmla="val -53333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2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Выноска 2 15"/>
          <p:cNvSpPr>
            <a:spLocks/>
          </p:cNvSpPr>
          <p:nvPr/>
        </p:nvSpPr>
        <p:spPr bwMode="auto">
          <a:xfrm flipH="1">
            <a:off x="287338" y="3197225"/>
            <a:ext cx="428625" cy="571500"/>
          </a:xfrm>
          <a:prstGeom prst="borderCallout2">
            <a:avLst>
              <a:gd name="adj1" fmla="val 20000"/>
              <a:gd name="adj2" fmla="val -17778"/>
              <a:gd name="adj3" fmla="val 20000"/>
              <a:gd name="adj4" fmla="val -19630"/>
              <a:gd name="adj5" fmla="val 6667"/>
              <a:gd name="adj6" fmla="val -128889"/>
            </a:avLst>
          </a:prstGeom>
          <a:noFill/>
          <a:ln w="25400" algn="ctr">
            <a:solidFill>
              <a:srgbClr val="632523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rPr>
              <a:t>1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00113" y="4941888"/>
            <a:ext cx="1476375" cy="366712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Басты мәзір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00113" y="5589588"/>
            <a:ext cx="2112962" cy="366712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Құралдар тақтасы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40200" y="6237288"/>
            <a:ext cx="2428875" cy="366712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Қасиет терезесі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132138" y="4941888"/>
            <a:ext cx="2773362" cy="366712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Пішім макетінің терезесі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00113" y="6165850"/>
            <a:ext cx="2390775" cy="366713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Элементтер тақтасы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588125" y="4941888"/>
            <a:ext cx="2293938" cy="366712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Пішім конструкторы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140200" y="5516563"/>
            <a:ext cx="3011488" cy="641350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Жоба терезесі </a:t>
            </a:r>
          </a:p>
          <a:p>
            <a:r>
              <a:rPr lang="ru-RU"/>
              <a:t>(объектілер бағыттағышы)</a:t>
            </a:r>
          </a:p>
        </p:txBody>
      </p:sp>
      <p:sp>
        <p:nvSpPr>
          <p:cNvPr id="35860" name="WordArt 20"/>
          <p:cNvSpPr>
            <a:spLocks noChangeArrowheads="1" noChangeShapeType="1" noTextEdit="1"/>
          </p:cNvSpPr>
          <p:nvPr/>
        </p:nvSpPr>
        <p:spPr bwMode="auto">
          <a:xfrm>
            <a:off x="2484438" y="333375"/>
            <a:ext cx="38163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7A0000"/>
                  </a:solidFill>
                  <a:round/>
                  <a:headEnd/>
                  <a:tailEnd/>
                </a:ln>
                <a:solidFill>
                  <a:srgbClr val="2E0000"/>
                </a:solidFill>
                <a:latin typeface="Arial"/>
                <a:cs typeface="Arial"/>
              </a:rPr>
              <a:t>Visual Basic 6.0 </a:t>
            </a:r>
            <a:r>
              <a:rPr lang="ru-RU" sz="3600" kern="10">
                <a:ln w="9525">
                  <a:solidFill>
                    <a:srgbClr val="7A0000"/>
                  </a:solidFill>
                  <a:round/>
                  <a:headEnd/>
                  <a:tailEnd/>
                </a:ln>
                <a:solidFill>
                  <a:srgbClr val="2E0000"/>
                </a:solidFill>
                <a:latin typeface="Arial"/>
                <a:cs typeface="Arial"/>
              </a:rPr>
              <a:t>терезесі</a:t>
            </a:r>
          </a:p>
        </p:txBody>
      </p:sp>
      <p:sp>
        <p:nvSpPr>
          <p:cNvPr id="35861" name="Rectangle 21"/>
          <p:cNvSpPr>
            <a:spLocks noChangeArrowheads="1"/>
          </p:cNvSpPr>
          <p:nvPr/>
        </p:nvSpPr>
        <p:spPr bwMode="auto">
          <a:xfrm>
            <a:off x="323850" y="4868863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2" name="Rectangle 22"/>
          <p:cNvSpPr>
            <a:spLocks noChangeArrowheads="1"/>
          </p:cNvSpPr>
          <p:nvPr/>
        </p:nvSpPr>
        <p:spPr bwMode="auto">
          <a:xfrm>
            <a:off x="323850" y="5516563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3" name="Rectangle 23"/>
          <p:cNvSpPr>
            <a:spLocks noChangeArrowheads="1"/>
          </p:cNvSpPr>
          <p:nvPr/>
        </p:nvSpPr>
        <p:spPr bwMode="auto">
          <a:xfrm>
            <a:off x="323850" y="6165850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4" name="Rectangle 24"/>
          <p:cNvSpPr>
            <a:spLocks noChangeArrowheads="1"/>
          </p:cNvSpPr>
          <p:nvPr/>
        </p:nvSpPr>
        <p:spPr bwMode="auto">
          <a:xfrm>
            <a:off x="2555875" y="4868863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5" name="Rectangle 25"/>
          <p:cNvSpPr>
            <a:spLocks noChangeArrowheads="1"/>
          </p:cNvSpPr>
          <p:nvPr/>
        </p:nvSpPr>
        <p:spPr bwMode="auto">
          <a:xfrm>
            <a:off x="3563938" y="5516563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6" name="Rectangle 26"/>
          <p:cNvSpPr>
            <a:spLocks noChangeArrowheads="1"/>
          </p:cNvSpPr>
          <p:nvPr/>
        </p:nvSpPr>
        <p:spPr bwMode="auto">
          <a:xfrm>
            <a:off x="3563938" y="6165850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67" name="Rectangle 27"/>
          <p:cNvSpPr>
            <a:spLocks noChangeArrowheads="1"/>
          </p:cNvSpPr>
          <p:nvPr/>
        </p:nvSpPr>
        <p:spPr bwMode="auto">
          <a:xfrm>
            <a:off x="6011863" y="4868863"/>
            <a:ext cx="574675" cy="504825"/>
          </a:xfrm>
          <a:prstGeom prst="rect">
            <a:avLst/>
          </a:prstGeom>
          <a:solidFill>
            <a:srgbClr val="F2F2F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755650" y="1168400"/>
            <a:ext cx="950913" cy="57943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.</a:t>
            </a:r>
            <a:r>
              <a:rPr lang="en-US" sz="3200"/>
              <a:t>vbg</a:t>
            </a:r>
            <a:endParaRPr lang="ru-RU" sz="3200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755650" y="1844675"/>
            <a:ext cx="950913" cy="57943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.</a:t>
            </a:r>
            <a:r>
              <a:rPr lang="en-US" sz="3200"/>
              <a:t>vbp</a:t>
            </a:r>
            <a:endParaRPr lang="ru-RU" sz="3200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827088" y="2565400"/>
            <a:ext cx="882650" cy="57943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.</a:t>
            </a:r>
            <a:r>
              <a:rPr lang="en-US" sz="3200"/>
              <a:t>frm</a:t>
            </a:r>
            <a:endParaRPr lang="ru-RU" sz="3200"/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1835150" y="188913"/>
            <a:ext cx="3605213" cy="4572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Файлдарды сәйкестір</a:t>
            </a:r>
            <a:r>
              <a:rPr lang="ru-RU" sz="2400"/>
              <a:t>:</a:t>
            </a: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755650" y="3284538"/>
            <a:ext cx="996950" cy="5794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.</a:t>
            </a:r>
            <a:r>
              <a:rPr lang="en-US" sz="3200"/>
              <a:t>Bas</a:t>
            </a:r>
            <a:endParaRPr lang="ru-RU" sz="3200"/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900113" y="4005263"/>
            <a:ext cx="747712" cy="5794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.frx</a:t>
            </a: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827088" y="4868863"/>
            <a:ext cx="928687" cy="57943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k-KZ" sz="3200"/>
              <a:t>.</a:t>
            </a:r>
            <a:r>
              <a:rPr lang="en-US" sz="3200"/>
              <a:t>ocx</a:t>
            </a:r>
            <a:endParaRPr lang="ru-RU" sz="3200"/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900113" y="5661025"/>
            <a:ext cx="793750" cy="579438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.</a:t>
            </a:r>
            <a:r>
              <a:rPr lang="en-US" sz="3200"/>
              <a:t>cls</a:t>
            </a:r>
            <a:endParaRPr lang="ru-RU" sz="3200"/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3779838" y="4149725"/>
            <a:ext cx="3222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жобалар тобының файлы</a:t>
            </a: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3924300" y="5013325"/>
            <a:ext cx="1674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жоба файлы</a:t>
            </a: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3995738" y="5708650"/>
            <a:ext cx="170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пішім файлы</a:t>
            </a: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3779838" y="2565400"/>
            <a:ext cx="1946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модуль файлы</a:t>
            </a:r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3708400" y="1052513"/>
            <a:ext cx="52562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/>
              <a:t>Жобадағы барлық граиктік элементтер үшін автоматты басқару файлы</a:t>
            </a:r>
          </a:p>
        </p:txBody>
      </p:sp>
      <p:sp>
        <p:nvSpPr>
          <p:cNvPr id="38934" name="Rectangle 22"/>
          <p:cNvSpPr>
            <a:spLocks noChangeArrowheads="1"/>
          </p:cNvSpPr>
          <p:nvPr/>
        </p:nvSpPr>
        <p:spPr bwMode="auto">
          <a:xfrm>
            <a:off x="3708400" y="3284538"/>
            <a:ext cx="44719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Active X</a:t>
            </a:r>
            <a:r>
              <a:rPr lang="kk-KZ" sz="2000"/>
              <a:t> басқару элементтер файлы</a:t>
            </a:r>
            <a:endParaRPr lang="ru-RU" sz="2000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3708400" y="1916113"/>
            <a:ext cx="3494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/>
              <a:t>класс модульдерінің файлы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250825" y="188913"/>
            <a:ext cx="295275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304704" bIns="0" anchor="ctr">
            <a:spAutoFit/>
          </a:bodyPr>
          <a:lstStyle/>
          <a:p>
            <a:r>
              <a:rPr lang="kk-KZ" sz="2400" b="1">
                <a:solidFill>
                  <a:srgbClr val="000000"/>
                </a:solidFill>
                <a:latin typeface="Cambria" pitchFamily="18" charset="0"/>
              </a:rPr>
              <a:t>Жоба</a:t>
            </a:r>
            <a:r>
              <a:rPr lang="ru-RU" sz="2400" b="1">
                <a:solidFill>
                  <a:srgbClr val="000000"/>
                </a:solidFill>
                <a:latin typeface="Cambria" pitchFamily="18" charset="0"/>
              </a:rPr>
              <a:t> </a:t>
            </a:r>
            <a:r>
              <a:rPr lang="ru-RU" sz="2400" b="1">
                <a:solidFill>
                  <a:srgbClr val="000000"/>
                </a:solidFill>
                <a:latin typeface="Arial"/>
              </a:rPr>
              <a:t>«</a:t>
            </a:r>
            <a:r>
              <a:rPr lang="kk-KZ" sz="2400" b="1">
                <a:solidFill>
                  <a:srgbClr val="000000"/>
                </a:solidFill>
                <a:latin typeface="Cambria" pitchFamily="18" charset="0"/>
              </a:rPr>
              <a:t>Та</a:t>
            </a:r>
            <a:r>
              <a:rPr lang="kk-KZ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қпақ</a:t>
            </a:r>
            <a:r>
              <a:rPr lang="ru-RU" sz="2400" b="1">
                <a:solidFill>
                  <a:srgbClr val="000000"/>
                </a:solidFill>
                <a:latin typeface="Arial"/>
              </a:rPr>
              <a:t>»</a:t>
            </a:r>
            <a:endParaRPr lang="ru-RU" sz="2800"/>
          </a:p>
        </p:txBody>
      </p:sp>
      <p:graphicFrame>
        <p:nvGraphicFramePr>
          <p:cNvPr id="36970" name="Group 106"/>
          <p:cNvGraphicFramePr>
            <a:graphicFrameLocks noGrp="1"/>
          </p:cNvGraphicFramePr>
          <p:nvPr/>
        </p:nvGraphicFramePr>
        <p:xfrm>
          <a:off x="323850" y="1196975"/>
          <a:ext cx="2879725" cy="4319588"/>
        </p:xfrm>
        <a:graphic>
          <a:graphicData uri="http://schemas.openxmlformats.org/drawingml/2006/table">
            <a:tbl>
              <a:tblPr/>
              <a:tblGrid>
                <a:gridCol w="1379538"/>
                <a:gridCol w="1500187"/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Calibri" pitchFamily="34" charset="0"/>
                        </a:rPr>
                        <a:t>Қасиеті</a:t>
                      </a:r>
                      <a:endParaRPr kumimoji="0" lang="kk-KZ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kk-KZ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әні</a:t>
                      </a:r>
                      <a:endParaRPr kumimoji="0" lang="kk-KZ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BackColor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WindowBackground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8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BorderStyle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Fixed Single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Caption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тақпақ</a:t>
                      </a:r>
                      <a:endParaRPr kumimoji="0" lang="kk-KZ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Icon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Writing.ico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StartUpPosition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Calibri" pitchFamily="34" charset="0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Center Screen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Height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Width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7000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71" name="Rectangle 107"/>
          <p:cNvSpPr>
            <a:spLocks noChangeArrowheads="1"/>
          </p:cNvSpPr>
          <p:nvPr/>
        </p:nvSpPr>
        <p:spPr bwMode="auto">
          <a:xfrm>
            <a:off x="3492500" y="404813"/>
            <a:ext cx="5400675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/>
              <a:t>Private Sub Form_Click()</a:t>
            </a:r>
            <a:endParaRPr lang="ru-RU" sz="2000"/>
          </a:p>
          <a:p>
            <a:r>
              <a:rPr lang="en-US" sz="2000"/>
              <a:t>Cls</a:t>
            </a:r>
            <a:endParaRPr lang="ru-RU" sz="2000"/>
          </a:p>
          <a:p>
            <a:r>
              <a:rPr lang="en-US" sz="2000"/>
              <a:t>Form1.FontBold = True</a:t>
            </a:r>
            <a:endParaRPr lang="ru-RU" sz="2000"/>
          </a:p>
          <a:p>
            <a:r>
              <a:rPr lang="en-US" sz="2000"/>
              <a:t>Print Tab(10); "</a:t>
            </a:r>
            <a:r>
              <a:rPr lang="kk-KZ" sz="2000"/>
              <a:t>Ана тілі</a:t>
            </a:r>
            <a:r>
              <a:rPr lang="en-US" sz="2000"/>
              <a:t>"</a:t>
            </a:r>
            <a:endParaRPr lang="ru-RU" sz="2000"/>
          </a:p>
          <a:p>
            <a:r>
              <a:rPr lang="en-US" sz="2000"/>
              <a:t>Print</a:t>
            </a:r>
            <a:endParaRPr lang="ru-RU" sz="2000"/>
          </a:p>
          <a:p>
            <a:r>
              <a:rPr lang="en-US" sz="2000"/>
              <a:t>Form1.FontBold = False</a:t>
            </a:r>
            <a:endParaRPr lang="ru-RU" sz="2000"/>
          </a:p>
          <a:p>
            <a:r>
              <a:rPr lang="en-US" sz="2000"/>
              <a:t>Print "</a:t>
            </a:r>
            <a:r>
              <a:rPr lang="kk-KZ" sz="2000"/>
              <a:t>Ана тілің арың бұл</a:t>
            </a:r>
            <a:r>
              <a:rPr lang="en-US" sz="2000"/>
              <a:t>"</a:t>
            </a:r>
            <a:endParaRPr lang="ru-RU" sz="2000"/>
          </a:p>
          <a:p>
            <a:r>
              <a:rPr lang="en-US" sz="2000"/>
              <a:t>Print "</a:t>
            </a:r>
            <a:r>
              <a:rPr lang="kk-KZ" sz="2000"/>
              <a:t>Ұятың боп тұр бетте</a:t>
            </a:r>
            <a:r>
              <a:rPr lang="en-US" sz="2000"/>
              <a:t>."</a:t>
            </a:r>
            <a:endParaRPr lang="ru-RU" sz="2000"/>
          </a:p>
          <a:p>
            <a:r>
              <a:rPr lang="en-US" sz="2000"/>
              <a:t>Print "</a:t>
            </a:r>
            <a:r>
              <a:rPr lang="kk-KZ" sz="2000"/>
              <a:t>Өзге тілдің бәрін біл</a:t>
            </a:r>
            <a:r>
              <a:rPr lang="en-US" sz="2000"/>
              <a:t>,"</a:t>
            </a:r>
            <a:endParaRPr lang="ru-RU" sz="2000"/>
          </a:p>
          <a:p>
            <a:r>
              <a:rPr lang="ru-RU" sz="2000"/>
              <a:t>Print "</a:t>
            </a:r>
            <a:r>
              <a:rPr lang="kk-KZ" sz="2000"/>
              <a:t>Өз тіліңді құрметте</a:t>
            </a:r>
            <a:r>
              <a:rPr lang="ru-RU" sz="2000"/>
              <a:t>."</a:t>
            </a:r>
          </a:p>
          <a:p>
            <a:r>
              <a:rPr lang="en-US" sz="2000"/>
              <a:t>End Sub</a:t>
            </a:r>
            <a:endParaRPr lang="ru-RU" sz="2000"/>
          </a:p>
          <a:p>
            <a:r>
              <a:rPr lang="en-US" sz="2000"/>
              <a:t>Private Sub Form_DblClick()</a:t>
            </a:r>
            <a:endParaRPr lang="ru-RU" sz="2000"/>
          </a:p>
          <a:p>
            <a:r>
              <a:rPr lang="en-US" sz="2000"/>
              <a:t>End</a:t>
            </a:r>
            <a:endParaRPr lang="ru-RU" sz="2000"/>
          </a:p>
          <a:p>
            <a:r>
              <a:rPr lang="en-US" sz="2000"/>
              <a:t>End Sub</a:t>
            </a:r>
            <a:endParaRPr lang="ru-RU" sz="2000"/>
          </a:p>
          <a:p>
            <a:r>
              <a:rPr lang="en-US" sz="2000"/>
              <a:t>Private Sub Form_KeyPress(KeyAscii As</a:t>
            </a:r>
            <a:r>
              <a:rPr lang="kk-KZ" sz="2000"/>
              <a:t> </a:t>
            </a:r>
            <a:r>
              <a:rPr lang="en-US" sz="2000"/>
              <a:t>Integer)</a:t>
            </a:r>
            <a:endParaRPr lang="ru-RU" sz="2000"/>
          </a:p>
          <a:p>
            <a:r>
              <a:rPr lang="en-US" sz="2000"/>
              <a:t>Form1.Picture = LoadPicture(App.Path &amp; "\</a:t>
            </a:r>
            <a:r>
              <a:rPr lang="kk-KZ" sz="2000"/>
              <a:t>кадыр</a:t>
            </a:r>
            <a:r>
              <a:rPr lang="en-US" sz="2000"/>
              <a:t>.jpg")</a:t>
            </a:r>
            <a:endParaRPr lang="ru-RU" sz="2000"/>
          </a:p>
          <a:p>
            <a:r>
              <a:rPr lang="en-US" sz="2000"/>
              <a:t>End Sub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276600" y="333375"/>
            <a:ext cx="4152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k-KZ" b="1">
                <a:cs typeface="Times New Roman" pitchFamily="18" charset="0"/>
              </a:rPr>
              <a:t>Пішін</a:t>
            </a:r>
            <a:r>
              <a:rPr lang="ru-RU" b="1">
                <a:cs typeface="Times New Roman" pitchFamily="18" charset="0"/>
              </a:rPr>
              <a:t>»</a:t>
            </a:r>
            <a:r>
              <a:rPr lang="kk-KZ" b="1">
                <a:cs typeface="Times New Roman" pitchFamily="18" charset="0"/>
              </a:rPr>
              <a:t> объектісінің негізгі қасиеттері</a:t>
            </a:r>
            <a:endParaRPr lang="ru-RU" sz="2800"/>
          </a:p>
        </p:txBody>
      </p:sp>
      <p:graphicFrame>
        <p:nvGraphicFramePr>
          <p:cNvPr id="41300" name="Group 340"/>
          <p:cNvGraphicFramePr>
            <a:graphicFrameLocks noGrp="1"/>
          </p:cNvGraphicFramePr>
          <p:nvPr/>
        </p:nvGraphicFramePr>
        <p:xfrm>
          <a:off x="323850" y="908050"/>
          <a:ext cx="8424863" cy="5711825"/>
        </p:xfrm>
        <a:graphic>
          <a:graphicData uri="http://schemas.openxmlformats.org/drawingml/2006/table">
            <a:tbl>
              <a:tblPr/>
              <a:tblGrid>
                <a:gridCol w="1055688"/>
                <a:gridCol w="979487"/>
                <a:gridCol w="1169988"/>
                <a:gridCol w="2259012"/>
                <a:gridCol w="2960688"/>
              </a:tblGrid>
              <a:tr h="2667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Қасиеттері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Үнсіз мәні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Түсінігі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Ескерту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Ағылшынша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Қазақша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Name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Form1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Объекті аты, бағдарлама кодында объектіге бағыттау үшін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Бағдарлама орындалып жатқанда өзгертуге болмайды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Caption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Тақырыбы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Form1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Пішіннің сол жақ бұрышындағы жазу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Бағдарламаның кездейсоқ аты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Height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Биіктігі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Твипах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-та пішіннің биіктігі мен енін анықтайды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Твип (twip 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қысқаша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tw).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tw = 0,0018 см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6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Wight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Ені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4800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BorderStyle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Шектеу типі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2 - Sizable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Терезені безендірудің 6 стилі болады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0-None,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 Fixed Single,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 Sizable,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 Fixed Dialog,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Fixed ToolWindow,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Sizable ToolWindow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 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шектеу жоқ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бір сызықпен сызылған, тұрақты өлшемі болады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екі сызықпен сызылған, өлшемін өзгертуге болады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 екі сызықпен сызылған, өлшемін өзгертуге боламайды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4- 3 сияқты, бірақ тақырыбы қысқа және кішкекнтай қаріппен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5- 4 сияқты, бірақ өлшемін өзгертуге болады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BackColor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Пішін түсі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ОЖ-ның басқа терезелері сияқты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Пішін фонынның түсі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Қасиет мәзірінен кез келген түсті таңдауға болады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Font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Қаріп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MS Sans Serif, </a:t>
                      </a: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кәдімгі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Пішінге мәтінде шығарғанда қаріп өлшемі және қалпы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k-K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Қасиет мәзірінен кез келген түсті таңдауға болады</a:t>
                      </a:r>
                      <a:endParaRPr kumimoji="0" lang="kk-KZ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95" name="Rectangle 335"/>
          <p:cNvSpPr>
            <a:spLocks noChangeArrowheads="1"/>
          </p:cNvSpPr>
          <p:nvPr/>
        </p:nvSpPr>
        <p:spPr bwMode="auto">
          <a:xfrm>
            <a:off x="0" y="7007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301" name="Text Box 341"/>
          <p:cNvSpPr txBox="1">
            <a:spLocks noChangeArrowheads="1"/>
          </p:cNvSpPr>
          <p:nvPr/>
        </p:nvSpPr>
        <p:spPr bwMode="auto">
          <a:xfrm>
            <a:off x="684213" y="333375"/>
            <a:ext cx="1822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kk-KZ"/>
              <a:t>Үйге тапсырма: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7" descr="vb_logo.gif"/>
          <p:cNvPicPr>
            <a:picLocks noChangeAspect="1"/>
          </p:cNvPicPr>
          <p:nvPr/>
        </p:nvPicPr>
        <p:blipFill>
          <a:blip r:embed="rId3" cstate="screen"/>
          <a:srcRect t="22575"/>
          <a:stretch>
            <a:fillRect/>
          </a:stretch>
        </p:blipFill>
        <p:spPr bwMode="auto">
          <a:xfrm>
            <a:off x="0" y="0"/>
            <a:ext cx="2357438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8" descr="vb_logo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7050" y="5445125"/>
            <a:ext cx="203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339975" y="174625"/>
            <a:ext cx="6523038" cy="1216025"/>
          </a:xfrm>
          <a:prstGeom prst="rect">
            <a:avLst/>
          </a:prstGeom>
          <a:noFill/>
          <a:ln w="28575">
            <a:solidFill>
              <a:schemeClr val="hlink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k-KZ" sz="2400" b="1" i="1"/>
              <a:t>Мақсаты:</a:t>
            </a:r>
            <a:r>
              <a:rPr lang="kk-KZ" sz="2400"/>
              <a:t> </a:t>
            </a:r>
          </a:p>
          <a:p>
            <a:r>
              <a:rPr lang="kk-KZ" sz="2400"/>
              <a:t>Пішін, қасиеттері, оқиғалар және тәсілдері </a:t>
            </a:r>
          </a:p>
          <a:p>
            <a:r>
              <a:rPr lang="kk-KZ" sz="2400"/>
              <a:t>туралы оқушылардың білімін қалыптастыру.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95288" y="2276475"/>
            <a:ext cx="7005637" cy="3771900"/>
          </a:xfrm>
          <a:prstGeom prst="rect">
            <a:avLst/>
          </a:prstGeom>
          <a:noFill/>
          <a:ln w="28575">
            <a:solidFill>
              <a:schemeClr val="hlink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kk-KZ" sz="2400" b="1" i="1"/>
              <a:t>Сабақтың  міндеті:</a:t>
            </a:r>
          </a:p>
          <a:p>
            <a:endParaRPr lang="ru-RU" sz="2400"/>
          </a:p>
          <a:p>
            <a:r>
              <a:rPr lang="kk-KZ" sz="2400" b="1"/>
              <a:t>Білімділік: </a:t>
            </a:r>
            <a:r>
              <a:rPr lang="kk-KZ" sz="2400"/>
              <a:t>Қолданылуымен, пішін түрлерімен, </a:t>
            </a:r>
          </a:p>
          <a:p>
            <a:r>
              <a:rPr lang="kk-KZ" sz="2400"/>
              <a:t>қасиеттерін өзгерту тәсілдерімен, әдістерімен, </a:t>
            </a:r>
          </a:p>
          <a:p>
            <a:r>
              <a:rPr lang="kk-KZ" sz="2400"/>
              <a:t>оқиғалармен танысу</a:t>
            </a:r>
          </a:p>
          <a:p>
            <a:endParaRPr lang="ru-RU" sz="2400"/>
          </a:p>
          <a:p>
            <a:r>
              <a:rPr lang="kk-KZ" sz="2400" b="1"/>
              <a:t>Дамыту: </a:t>
            </a:r>
            <a:r>
              <a:rPr lang="kk-KZ" sz="2400"/>
              <a:t>пәнге деген қызығушылығын арттыру</a:t>
            </a:r>
            <a:endParaRPr lang="ru-RU" sz="2400"/>
          </a:p>
          <a:p>
            <a:endParaRPr lang="kk-KZ" sz="2400" b="1"/>
          </a:p>
          <a:p>
            <a:r>
              <a:rPr lang="kk-KZ" sz="2400" b="1"/>
              <a:t>Тәрбиелеу: </a:t>
            </a:r>
            <a:r>
              <a:rPr lang="kk-KZ" sz="2400"/>
              <a:t>оқушылардың ғылыми көзқарасын </a:t>
            </a:r>
          </a:p>
          <a:p>
            <a:r>
              <a:rPr lang="kk-KZ" sz="2400"/>
              <a:t>қалыптастыру</a:t>
            </a:r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3995738" y="1557338"/>
            <a:ext cx="288925" cy="576262"/>
          </a:xfrm>
          <a:prstGeom prst="downArrow">
            <a:avLst>
              <a:gd name="adj1" fmla="val 50000"/>
              <a:gd name="adj2" fmla="val 498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23850" y="2492375"/>
            <a:ext cx="8208963" cy="3600450"/>
          </a:xfrm>
          <a:prstGeom prst="roundRect">
            <a:avLst/>
          </a:prstGeom>
          <a:solidFill>
            <a:srgbClr val="FABD8A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339975" y="404813"/>
            <a:ext cx="6429375" cy="1928812"/>
          </a:xfrm>
          <a:prstGeom prst="roundRect">
            <a:avLst/>
          </a:prstGeom>
          <a:solidFill>
            <a:srgbClr val="FABD8A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24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50" name="Rectangle 1"/>
          <p:cNvSpPr>
            <a:spLocks noChangeArrowheads="1"/>
          </p:cNvSpPr>
          <p:nvPr/>
        </p:nvSpPr>
        <p:spPr bwMode="auto">
          <a:xfrm>
            <a:off x="2627313" y="611188"/>
            <a:ext cx="59451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>
                <a:cs typeface="Times New Roman" pitchFamily="18" charset="0"/>
              </a:rPr>
              <a:t>Жоба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kk-KZ" sz="2400">
                <a:cs typeface="Times New Roman" pitchFamily="18" charset="0"/>
              </a:rPr>
              <a:t>бұл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…</a:t>
            </a:r>
            <a:endParaRPr lang="en-US" sz="2400">
              <a:latin typeface="Calibri" pitchFamily="34" charset="0"/>
              <a:cs typeface="Times New Roman" pitchFamily="18" charset="0"/>
            </a:endParaRPr>
          </a:p>
          <a:p>
            <a:pPr indent="450850"/>
            <a:r>
              <a:rPr lang="ru-RU" sz="2400">
                <a:cs typeface="Times New Roman" pitchFamily="18" charset="0"/>
              </a:rPr>
              <a:t>бағдарламаны, пішімді, модулдерді, графиктерді басқару элементтері мен класс</a:t>
            </a:r>
            <a:br>
              <a:rPr lang="ru-RU" sz="2400">
                <a:cs typeface="Times New Roman" pitchFamily="18" charset="0"/>
              </a:rPr>
            </a:br>
            <a:r>
              <a:rPr lang="ru-RU" sz="2400">
                <a:cs typeface="Times New Roman" pitchFamily="18" charset="0"/>
              </a:rPr>
              <a:t> модуілін құрайтын файлдар топтары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00188" y="3098800"/>
            <a:ext cx="6357937" cy="2597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ru-RU" b="1"/>
              <a:t>Жоба келесі файлдардан тұрады</a:t>
            </a:r>
            <a:r>
              <a:rPr lang="ru-RU">
                <a:latin typeface="Calibri" pitchFamily="34" charset="0"/>
              </a:rPr>
              <a:t>:</a:t>
            </a:r>
          </a:p>
          <a:p>
            <a:r>
              <a:rPr lang="ru-RU" sz="1600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vbg </a:t>
            </a:r>
            <a:r>
              <a:rPr lang="ru-RU" sz="1600">
                <a:latin typeface="Calibri" pitchFamily="34" charset="0"/>
              </a:rPr>
              <a:t>– </a:t>
            </a:r>
            <a:r>
              <a:rPr lang="ru-RU" sz="1600"/>
              <a:t>жобалар тобының файлы</a:t>
            </a:r>
          </a:p>
          <a:p>
            <a:r>
              <a:rPr lang="ru-RU" sz="1600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vbp</a:t>
            </a:r>
            <a:r>
              <a:rPr lang="ru-RU" sz="1600">
                <a:latin typeface="Calibri" pitchFamily="34" charset="0"/>
              </a:rPr>
              <a:t> – </a:t>
            </a:r>
            <a:r>
              <a:rPr lang="ru-RU" sz="1600"/>
              <a:t>жоба файлы</a:t>
            </a:r>
          </a:p>
          <a:p>
            <a:r>
              <a:rPr lang="ru-RU" sz="1600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frm</a:t>
            </a:r>
            <a:r>
              <a:rPr lang="ru-RU" sz="1600">
                <a:latin typeface="Calibri" pitchFamily="34" charset="0"/>
              </a:rPr>
              <a:t> – </a:t>
            </a:r>
            <a:r>
              <a:rPr lang="ru-RU" sz="1600"/>
              <a:t>пішім файлы</a:t>
            </a:r>
          </a:p>
          <a:p>
            <a:r>
              <a:rPr lang="ru-RU" sz="1600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Bas</a:t>
            </a:r>
            <a:r>
              <a:rPr lang="ru-RU" sz="1600">
                <a:latin typeface="Calibri" pitchFamily="34" charset="0"/>
              </a:rPr>
              <a:t> – </a:t>
            </a:r>
            <a:r>
              <a:rPr lang="ru-RU" sz="1600"/>
              <a:t>модуль файлы</a:t>
            </a:r>
          </a:p>
          <a:p>
            <a:r>
              <a:rPr lang="ru-RU" sz="1600">
                <a:latin typeface="Calibri" pitchFamily="34" charset="0"/>
              </a:rPr>
              <a:t>.frx – </a:t>
            </a:r>
            <a:r>
              <a:rPr lang="ru-RU" sz="1600"/>
              <a:t>Жобадағы барлық граиктік элементтер үшін автоматты басқару файлы</a:t>
            </a:r>
          </a:p>
          <a:p>
            <a:r>
              <a:rPr lang="ru-RU" sz="1600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ocx</a:t>
            </a:r>
            <a:r>
              <a:rPr lang="ru-RU" sz="1600">
                <a:latin typeface="Calibri" pitchFamily="34" charset="0"/>
              </a:rPr>
              <a:t> –</a:t>
            </a:r>
            <a:r>
              <a:rPr lang="en-US" sz="1600">
                <a:latin typeface="Calibri" pitchFamily="34" charset="0"/>
              </a:rPr>
              <a:t>Active X</a:t>
            </a:r>
            <a:r>
              <a:rPr lang="kk-KZ" sz="1600"/>
              <a:t> басқару элементтер файлы</a:t>
            </a:r>
            <a:endParaRPr lang="ru-RU" sz="1600"/>
          </a:p>
          <a:p>
            <a:r>
              <a:rPr lang="ru-RU" sz="1600">
                <a:latin typeface="Calibri" pitchFamily="34" charset="0"/>
              </a:rPr>
              <a:t>.</a:t>
            </a:r>
            <a:r>
              <a:rPr lang="en-US" sz="1600">
                <a:latin typeface="Calibri" pitchFamily="34" charset="0"/>
              </a:rPr>
              <a:t>cls</a:t>
            </a:r>
            <a:r>
              <a:rPr lang="ru-RU" sz="1600">
                <a:latin typeface="Calibri" pitchFamily="34" charset="0"/>
              </a:rPr>
              <a:t> – </a:t>
            </a:r>
            <a:r>
              <a:rPr lang="ru-RU" sz="1600"/>
              <a:t>класс модульдерінің файлы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4" name="Рисунок 7" descr="vb_logo.gif"/>
          <p:cNvPicPr>
            <a:picLocks noChangeAspect="1"/>
          </p:cNvPicPr>
          <p:nvPr/>
        </p:nvPicPr>
        <p:blipFill>
          <a:blip r:embed="rId2" cstate="screen"/>
          <a:srcRect t="22575"/>
          <a:stretch>
            <a:fillRect/>
          </a:stretch>
        </p:blipFill>
        <p:spPr bwMode="auto">
          <a:xfrm>
            <a:off x="0" y="500063"/>
            <a:ext cx="2357438" cy="161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7-конечная звезда 14"/>
          <p:cNvSpPr/>
          <p:nvPr/>
        </p:nvSpPr>
        <p:spPr>
          <a:xfrm>
            <a:off x="1285852" y="3500438"/>
            <a:ext cx="214314" cy="214314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>
            <a:off x="1285852" y="3829053"/>
            <a:ext cx="214314" cy="214314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>
            <a:off x="1285852" y="4157668"/>
            <a:ext cx="214314" cy="214314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>
            <a:off x="1285852" y="4486283"/>
            <a:ext cx="214314" cy="214314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>
            <a:off x="1285852" y="4814898"/>
            <a:ext cx="214314" cy="214314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>
            <a:off x="1285852" y="5143512"/>
            <a:ext cx="214314" cy="214314"/>
          </a:xfrm>
          <a:prstGeom prst="star7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00338" y="1125538"/>
            <a:ext cx="5872162" cy="1079500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43125" y="3455988"/>
            <a:ext cx="2571750" cy="214312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214563" y="3670300"/>
            <a:ext cx="2571750" cy="285750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14563" y="3956050"/>
            <a:ext cx="2571750" cy="214313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14563" y="4170363"/>
            <a:ext cx="2571750" cy="214312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14563" y="4384675"/>
            <a:ext cx="5500687" cy="500063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14563" y="4884738"/>
            <a:ext cx="3857625" cy="285750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214563" y="5170488"/>
            <a:ext cx="2571750" cy="214312"/>
          </a:xfrm>
          <a:prstGeom prst="rect">
            <a:avLst/>
          </a:prstGeom>
          <a:solidFill>
            <a:srgbClr val="FABD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76169" y="214290"/>
            <a:ext cx="9001188" cy="64294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00063" y="1500188"/>
            <a:ext cx="8072437" cy="3071812"/>
          </a:xfrm>
          <a:prstGeom prst="round2DiagRect">
            <a:avLst/>
          </a:prstGeom>
          <a:solidFill>
            <a:srgbClr val="F2F2F2">
              <a:alpha val="43922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4925" y="260350"/>
            <a:ext cx="8996363" cy="519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63252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Visual Basic</a:t>
            </a:r>
            <a:r>
              <a:rPr lang="ru-RU" sz="2800" b="1">
                <a:solidFill>
                  <a:srgbClr val="63252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-те бағдарламаны құрастыру кезеңдері</a:t>
            </a:r>
            <a:r>
              <a:rPr lang="ru-RU" sz="2800" b="1">
                <a:solidFill>
                  <a:srgbClr val="63252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1771650"/>
            <a:ext cx="7786688" cy="2563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ru-RU" b="1"/>
              <a:t>Болашақ бағдарламаның графиктік интерфейсі</a:t>
            </a:r>
            <a:r>
              <a:rPr lang="ru-RU" b="1">
                <a:latin typeface="Calibri" pitchFamily="34" charset="0"/>
              </a:rPr>
              <a:t> (</a:t>
            </a:r>
            <a:r>
              <a:rPr lang="ru-RU" b="1"/>
              <a:t>Пішім конструктор терезесінің көмегімен</a:t>
            </a:r>
            <a:r>
              <a:rPr lang="ru-RU" b="1">
                <a:latin typeface="Calibri" pitchFamily="34" charset="0"/>
              </a:rPr>
              <a:t>);</a:t>
            </a:r>
            <a:r>
              <a:rPr lang="ru-RU">
                <a:latin typeface="Calibri" pitchFamily="34" charset="0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b="1"/>
              <a:t>Графиктік интерфейс объектілерінің қасиеттерінің мәнін беру</a:t>
            </a:r>
            <a:r>
              <a:rPr lang="ru-RU" b="1">
                <a:latin typeface="Calibri" pitchFamily="34" charset="0"/>
              </a:rPr>
              <a:t> (</a:t>
            </a:r>
            <a:r>
              <a:rPr lang="ru-RU" b="1"/>
              <a:t>Объектілер қасиеті терезесі</a:t>
            </a:r>
            <a:r>
              <a:rPr lang="ru-RU" b="1">
                <a:latin typeface="Calibri" pitchFamily="34" charset="0"/>
              </a:rPr>
              <a:t>);</a:t>
            </a:r>
            <a:r>
              <a:rPr lang="ru-RU">
                <a:latin typeface="Calibri" pitchFamily="34" charset="0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b="1"/>
              <a:t>Бағдарламалық кодтарды жазу</a:t>
            </a:r>
            <a:r>
              <a:rPr lang="ru-RU" b="1">
                <a:latin typeface="Calibri" pitchFamily="34" charset="0"/>
              </a:rPr>
              <a:t> (</a:t>
            </a:r>
            <a:r>
              <a:rPr lang="ru-RU" b="1"/>
              <a:t>Бағдарламалық код терезесінде немесе Код өңдеу терезесінде</a:t>
            </a:r>
            <a:r>
              <a:rPr lang="ru-RU" b="1">
                <a:latin typeface="Calibri" pitchFamily="34" charset="0"/>
              </a:rPr>
              <a:t>);</a:t>
            </a:r>
            <a:r>
              <a:rPr lang="ru-RU">
                <a:latin typeface="Calibri" pitchFamily="34" charset="0"/>
              </a:rPr>
              <a:t> 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b="1"/>
              <a:t>Жобаны сақтау</a:t>
            </a:r>
            <a:r>
              <a:rPr lang="en-US" b="1">
                <a:latin typeface="Calibri" pitchFamily="34" charset="0"/>
              </a:rPr>
              <a:t>:</a:t>
            </a:r>
            <a:r>
              <a:rPr lang="ru-RU" b="1">
                <a:latin typeface="Calibri" pitchFamily="34" charset="0"/>
              </a:rPr>
              <a:t>  </a:t>
            </a:r>
            <a:r>
              <a:rPr lang="en-US" b="1"/>
              <a:t>File – Save Project As…</a:t>
            </a:r>
            <a:r>
              <a:rPr lang="en-US" b="1">
                <a:latin typeface="Calibri" pitchFamily="34" charset="0"/>
              </a:rPr>
              <a:t> </a:t>
            </a:r>
            <a:endParaRPr lang="ru-RU" b="1">
              <a:latin typeface="Calibri" pitchFamily="34" charset="0"/>
            </a:endParaRPr>
          </a:p>
          <a:p>
            <a:pPr marL="342900" indent="-342900">
              <a:buFont typeface="Calibri" pitchFamily="34" charset="0"/>
              <a:buAutoNum type="arabicPeriod"/>
            </a:pPr>
            <a:r>
              <a:rPr lang="ru-RU" b="1"/>
              <a:t>Бағдарламаға жобаны компиляциялау</a:t>
            </a:r>
            <a:r>
              <a:rPr lang="ru-RU" b="1">
                <a:latin typeface="Calibri" pitchFamily="34" charset="0"/>
              </a:rPr>
              <a:t> (</a:t>
            </a:r>
            <a:r>
              <a:rPr lang="ru-RU" b="1"/>
              <a:t>қосымша</a:t>
            </a:r>
            <a:r>
              <a:rPr lang="ru-RU" b="1">
                <a:latin typeface="Calibri" pitchFamily="34" charset="0"/>
              </a:rPr>
              <a:t>) </a:t>
            </a:r>
          </a:p>
          <a:p>
            <a:pPr marL="342900" indent="-342900"/>
            <a:endParaRPr lang="ru-RU" b="1">
              <a:latin typeface="Calibri" pitchFamily="34" charset="0"/>
            </a:endParaRP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928688" y="4929188"/>
            <a:ext cx="6091237" cy="923925"/>
          </a:xfrm>
          <a:prstGeom prst="rect">
            <a:avLst/>
          </a:prstGeom>
          <a:solidFill>
            <a:srgbClr val="F2F2F2">
              <a:alpha val="54118"/>
            </a:srgb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>
                <a:solidFill>
                  <a:srgbClr val="2E0000"/>
                </a:solidFill>
                <a:latin typeface="Arial" charset="0"/>
                <a:cs typeface="Arial" charset="0"/>
              </a:rPr>
              <a:t>Компиляция</a:t>
            </a:r>
            <a:r>
              <a:rPr lang="ru-RU" b="1">
                <a:solidFill>
                  <a:srgbClr val="2E0000"/>
                </a:solidFill>
                <a:cs typeface="Arial" charset="0"/>
              </a:rPr>
              <a:t> – </a:t>
            </a:r>
            <a:r>
              <a:rPr lang="ru-RU" b="1">
                <a:solidFill>
                  <a:srgbClr val="2E0000"/>
                </a:solidFill>
                <a:latin typeface="Arial" charset="0"/>
                <a:cs typeface="Arial" charset="0"/>
              </a:rPr>
              <a:t>бұл бағдарламаны бағдарламалық тілден процессор түсінетін цифрлік кодқа алмастыру</a:t>
            </a:r>
            <a:endParaRPr lang="ru-RU" b="1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6" name="Рисунок 8" descr="vb_logo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00892" y="5572140"/>
            <a:ext cx="1777973" cy="10001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0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857224" y="142852"/>
            <a:ext cx="7500990" cy="64294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513" y="1268413"/>
            <a:ext cx="4953000" cy="371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Выноска 2 18"/>
          <p:cNvSpPr/>
          <p:nvPr/>
        </p:nvSpPr>
        <p:spPr>
          <a:xfrm>
            <a:off x="7786688" y="4357688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4696"/>
              <a:gd name="adj6" fmla="val -273007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7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8" name="Выноска 2 17"/>
          <p:cNvSpPr/>
          <p:nvPr/>
        </p:nvSpPr>
        <p:spPr>
          <a:xfrm>
            <a:off x="7358063" y="2428875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93963"/>
              <a:gd name="adj6" fmla="val -187154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6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7" name="Выноска 2 16"/>
          <p:cNvSpPr/>
          <p:nvPr/>
        </p:nvSpPr>
        <p:spPr>
          <a:xfrm>
            <a:off x="7000875" y="857250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15426"/>
              <a:gd name="adj6" fmla="val -101301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5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Выноска 2 12"/>
          <p:cNvSpPr/>
          <p:nvPr/>
        </p:nvSpPr>
        <p:spPr>
          <a:xfrm flipH="1">
            <a:off x="2857500" y="928688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9817"/>
              <a:gd name="adj6" fmla="val -67480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4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Выноска 2 13"/>
          <p:cNvSpPr/>
          <p:nvPr/>
        </p:nvSpPr>
        <p:spPr>
          <a:xfrm flipH="1">
            <a:off x="1357313" y="1071563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3963"/>
              <a:gd name="adj6" fmla="val -119512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3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5" name="Выноска 2 14"/>
          <p:cNvSpPr/>
          <p:nvPr/>
        </p:nvSpPr>
        <p:spPr>
          <a:xfrm flipH="1">
            <a:off x="1071563" y="2214563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4695"/>
              <a:gd name="adj6" fmla="val -158536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2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6" name="Выноска 2 15"/>
          <p:cNvSpPr/>
          <p:nvPr/>
        </p:nvSpPr>
        <p:spPr>
          <a:xfrm flipH="1">
            <a:off x="1071563" y="4000500"/>
            <a:ext cx="428625" cy="5715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3108"/>
              <a:gd name="adj6" fmla="val -538371"/>
            </a:avLst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1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32588" y="6021388"/>
            <a:ext cx="1476375" cy="366712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Басты мәзір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372225" y="6092825"/>
            <a:ext cx="2112963" cy="366713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Құралдар тақтасы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00788" y="6092825"/>
            <a:ext cx="2428875" cy="366713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Қасиеттер терезесі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56325" y="6092825"/>
            <a:ext cx="2743200" cy="366713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Пішін макетінің терезесі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300788" y="6092825"/>
            <a:ext cx="2390775" cy="366713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Элементтер тақтасы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72225" y="6092825"/>
            <a:ext cx="2281238" cy="366713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Жоба конструкторы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084888" y="5949950"/>
            <a:ext cx="2846387" cy="641350"/>
          </a:xfrm>
          <a:prstGeom prst="rect">
            <a:avLst/>
          </a:prstGeom>
          <a:solidFill>
            <a:srgbClr val="FABD8A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Жоба терезесі</a:t>
            </a:r>
          </a:p>
          <a:p>
            <a:r>
              <a:rPr lang="ru-RU"/>
              <a:t>(объектілер бағыттағыш)</a:t>
            </a:r>
          </a:p>
        </p:txBody>
      </p:sp>
      <p:sp>
        <p:nvSpPr>
          <p:cNvPr id="20" name="Блок-схема: документ 19"/>
          <p:cNvSpPr/>
          <p:nvPr/>
        </p:nvSpPr>
        <p:spPr>
          <a:xfrm>
            <a:off x="6072188" y="5929313"/>
            <a:ext cx="2857500" cy="857250"/>
          </a:xfrm>
          <a:prstGeom prst="flowChartDocumen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9958" name="WordArt 22"/>
          <p:cNvSpPr>
            <a:spLocks noChangeArrowheads="1" noChangeShapeType="1" noTextEdit="1"/>
          </p:cNvSpPr>
          <p:nvPr/>
        </p:nvSpPr>
        <p:spPr bwMode="auto">
          <a:xfrm>
            <a:off x="2484438" y="333375"/>
            <a:ext cx="3816350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7A0000"/>
                  </a:solidFill>
                  <a:round/>
                  <a:headEnd/>
                  <a:tailEnd/>
                </a:ln>
                <a:solidFill>
                  <a:srgbClr val="2E0000"/>
                </a:solidFill>
                <a:latin typeface="Arial"/>
                <a:cs typeface="Arial"/>
              </a:rPr>
              <a:t>Visual Basic 6.0 </a:t>
            </a:r>
            <a:r>
              <a:rPr lang="ru-RU" sz="3600" kern="10">
                <a:ln w="9525">
                  <a:solidFill>
                    <a:srgbClr val="7A0000"/>
                  </a:solidFill>
                  <a:round/>
                  <a:headEnd/>
                  <a:tailEnd/>
                </a:ln>
                <a:solidFill>
                  <a:srgbClr val="2E0000"/>
                </a:solidFill>
                <a:latin typeface="Arial"/>
                <a:cs typeface="Arial"/>
              </a:rPr>
              <a:t>терезесі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02517 -0.747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3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-0.01065 L -0.68403 -0.2967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1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0.67726 -0.548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2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-0.00173 -0.23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85185E-6 L 0.01823 -0.5275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-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-0.66476 -0.7270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-3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85185E-6 L -0.43872 -0.7585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" y="-3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7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1"/>
          <p:cNvSpPr txBox="1">
            <a:spLocks noChangeArrowheads="1"/>
          </p:cNvSpPr>
          <p:nvPr/>
        </p:nvSpPr>
        <p:spPr bwMode="auto">
          <a:xfrm>
            <a:off x="2857500" y="854075"/>
            <a:ext cx="5538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Объект</a:t>
            </a:r>
            <a:r>
              <a:rPr lang="ru-RU" b="1"/>
              <a:t>ілер</a:t>
            </a:r>
            <a:r>
              <a:rPr lang="ru-RU">
                <a:latin typeface="Calibri" pitchFamily="34" charset="0"/>
              </a:rPr>
              <a:t> –</a:t>
            </a:r>
            <a:r>
              <a:rPr lang="en-US">
                <a:latin typeface="Calibri" pitchFamily="34" charset="0"/>
              </a:rPr>
              <a:t>Visual Basic</a:t>
            </a:r>
            <a:r>
              <a:rPr lang="ru-RU"/>
              <a:t>-</a:t>
            </a:r>
            <a:r>
              <a:rPr lang="kk-KZ"/>
              <a:t>гі визуал объектілер</a:t>
            </a:r>
            <a:r>
              <a:rPr lang="ru-RU">
                <a:latin typeface="Calibri" pitchFamily="34" charset="0"/>
              </a:rPr>
              <a:t> (</a:t>
            </a:r>
            <a:r>
              <a:rPr lang="ru-RU"/>
              <a:t>пішін</a:t>
            </a:r>
            <a:r>
              <a:rPr lang="ru-RU">
                <a:latin typeface="Calibri" pitchFamily="34" charset="0"/>
              </a:rPr>
              <a:t>, </a:t>
            </a:r>
            <a:r>
              <a:rPr lang="ru-RU"/>
              <a:t>батырма</a:t>
            </a:r>
            <a:r>
              <a:rPr lang="ru-RU">
                <a:latin typeface="Calibri" pitchFamily="34" charset="0"/>
              </a:rPr>
              <a:t>, </a:t>
            </a:r>
            <a:r>
              <a:rPr lang="ru-RU"/>
              <a:t>енгізу алаңы</a:t>
            </a:r>
            <a:r>
              <a:rPr lang="ru-RU">
                <a:latin typeface="Calibri" pitchFamily="34" charset="0"/>
              </a:rPr>
              <a:t> </a:t>
            </a:r>
            <a:r>
              <a:rPr lang="ru-RU"/>
              <a:t>және</a:t>
            </a:r>
            <a:r>
              <a:rPr lang="ru-RU">
                <a:latin typeface="Calibri" pitchFamily="34" charset="0"/>
              </a:rPr>
              <a:t> т.</a:t>
            </a:r>
            <a:r>
              <a:rPr lang="ru-RU"/>
              <a:t>б</a:t>
            </a:r>
            <a:r>
              <a:rPr lang="ru-RU">
                <a:latin typeface="Calibri" pitchFamily="34" charset="0"/>
              </a:rPr>
              <a:t>.)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84413" y="2000250"/>
            <a:ext cx="4549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Тәсіл</a:t>
            </a:r>
            <a:r>
              <a:rPr lang="ru-RU">
                <a:latin typeface="Calibri" pitchFamily="34" charset="0"/>
              </a:rPr>
              <a:t> – </a:t>
            </a:r>
            <a:r>
              <a:rPr lang="ru-RU"/>
              <a:t>объектімен орындалатын жұмыс</a:t>
            </a:r>
            <a:r>
              <a:rPr lang="ru-RU">
                <a:latin typeface="Calibri" pitchFamily="34" charset="0"/>
              </a:rPr>
              <a:t>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71888" y="2357438"/>
            <a:ext cx="17256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Calibri" pitchFamily="34" charset="0"/>
              </a:rPr>
              <a:t>Объект.</a:t>
            </a:r>
            <a:r>
              <a:rPr lang="ru-RU" i="1"/>
              <a:t>тәсіл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46150" y="3141663"/>
            <a:ext cx="722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Қасиет</a:t>
            </a:r>
            <a:r>
              <a:rPr lang="ru-RU">
                <a:latin typeface="Calibri" pitchFamily="34" charset="0"/>
              </a:rPr>
              <a:t> –</a:t>
            </a:r>
            <a:r>
              <a:rPr lang="ru-RU"/>
              <a:t>объектінің сипаттамасын беретін объектінің атрибуттары</a:t>
            </a:r>
            <a:endParaRPr lang="ru-RU"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43175" y="3500438"/>
            <a:ext cx="34655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i="1">
                <a:latin typeface="Calibri" pitchFamily="34" charset="0"/>
              </a:rPr>
              <a:t>Объект.</a:t>
            </a:r>
            <a:r>
              <a:rPr lang="ru-RU" i="1"/>
              <a:t>Қасиеті</a:t>
            </a:r>
            <a:r>
              <a:rPr lang="ru-RU" i="1">
                <a:latin typeface="Calibri" pitchFamily="34" charset="0"/>
              </a:rPr>
              <a:t>=</a:t>
            </a:r>
            <a:r>
              <a:rPr lang="ru-RU" i="1"/>
              <a:t>МәніҚасиеті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1500" y="4568825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Оқиға</a:t>
            </a:r>
            <a:r>
              <a:rPr lang="ru-RU">
                <a:latin typeface="Calibri" pitchFamily="34" charset="0"/>
              </a:rPr>
              <a:t> –</a:t>
            </a:r>
            <a:r>
              <a:rPr lang="ru-RU"/>
              <a:t>объект </a:t>
            </a:r>
            <a:r>
              <a:rPr lang="kk-KZ"/>
              <a:t>қабылдайтын әрекет</a:t>
            </a:r>
            <a:r>
              <a:rPr lang="ru-RU">
                <a:latin typeface="Calibri" pitchFamily="34" charset="0"/>
              </a:rPr>
              <a:t>, </a:t>
            </a:r>
            <a:r>
              <a:rPr lang="ru-RU"/>
              <a:t>оған әрекет жасайтын бағдарлама</a:t>
            </a:r>
          </a:p>
          <a:p>
            <a:pPr algn="ctr"/>
            <a:r>
              <a:rPr lang="ru-RU"/>
              <a:t>жасау</a:t>
            </a:r>
            <a:r>
              <a:rPr lang="ru-RU">
                <a:latin typeface="Calibri" pitchFamily="34" charset="0"/>
              </a:rPr>
              <a:t>.</a:t>
            </a:r>
          </a:p>
        </p:txBody>
      </p:sp>
      <p:pic>
        <p:nvPicPr>
          <p:cNvPr id="29704" name="Рисунок 7" descr="vb_logo.gif"/>
          <p:cNvPicPr>
            <a:picLocks noChangeAspect="1"/>
          </p:cNvPicPr>
          <p:nvPr/>
        </p:nvPicPr>
        <p:blipFill>
          <a:blip r:embed="rId3" cstate="screen"/>
          <a:srcRect t="22575"/>
          <a:stretch>
            <a:fillRect/>
          </a:stretch>
        </p:blipFill>
        <p:spPr bwMode="auto">
          <a:xfrm>
            <a:off x="357188" y="142875"/>
            <a:ext cx="2357437" cy="161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Рисунок 8" descr="vb_logo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50" y="5429250"/>
            <a:ext cx="2032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мка 9"/>
          <p:cNvSpPr/>
          <p:nvPr/>
        </p:nvSpPr>
        <p:spPr>
          <a:xfrm>
            <a:off x="2771775" y="714375"/>
            <a:ext cx="5688013" cy="928688"/>
          </a:xfrm>
          <a:prstGeom prst="fra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/>
        </p:nvSpPr>
        <p:spPr>
          <a:xfrm>
            <a:off x="1857375" y="1785938"/>
            <a:ext cx="5429250" cy="1071562"/>
          </a:xfrm>
          <a:prstGeom prst="frame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468313" y="3000375"/>
            <a:ext cx="8207375" cy="1071563"/>
          </a:xfrm>
          <a:prstGeom prst="fra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468313" y="4286250"/>
            <a:ext cx="8207375" cy="1071563"/>
          </a:xfrm>
          <a:prstGeom prst="fram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285750" y="285750"/>
            <a:ext cx="8501063" cy="6143625"/>
          </a:xfrm>
          <a:prstGeom prst="snip2Diag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500063" y="500063"/>
            <a:ext cx="518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Пішінге жаңа жоба қою командасы</a:t>
            </a:r>
            <a:r>
              <a:rPr lang="ru-RU" sz="2400">
                <a:latin typeface="Calibri" pitchFamily="34" charset="0"/>
              </a:rPr>
              <a:t>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716463" y="1196975"/>
            <a:ext cx="3063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Calibri" pitchFamily="34" charset="0"/>
              </a:rPr>
              <a:t>Project </a:t>
            </a:r>
            <a:r>
              <a:rPr lang="en-US" sz="2800">
                <a:latin typeface="Calibri" pitchFamily="34" charset="0"/>
                <a:sym typeface="Symbol" pitchFamily="18" charset="2"/>
              </a:rPr>
              <a:t>Add Form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28688" y="1285875"/>
            <a:ext cx="3429000" cy="3297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1928813"/>
            <a:ext cx="3429000" cy="3584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57188" y="357188"/>
            <a:ext cx="8501062" cy="6072187"/>
          </a:xfrm>
          <a:prstGeom prst="round2Diag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57250" y="1857375"/>
            <a:ext cx="321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Пішін аты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6250" y="1844675"/>
            <a:ext cx="936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Name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57250" y="2647950"/>
            <a:ext cx="3500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Пішін тақырып жолындағы көрсетілетін мәтін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86250" y="2844800"/>
            <a:ext cx="116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Caption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857250" y="3714750"/>
            <a:ext cx="185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Шектеу типі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067175" y="3773488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BorderStyle</a:t>
            </a:r>
            <a:endParaRPr lang="ru-RU" sz="2400" b="1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57250" y="4505325"/>
            <a:ext cx="32146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Пішін тақырыбындағы көрсетілетін сурет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6250" y="4702175"/>
            <a:ext cx="809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Calibri" pitchFamily="34" charset="0"/>
              </a:rPr>
              <a:t>Icon</a:t>
            </a:r>
            <a:endParaRPr lang="ru-RU" sz="2800" b="1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57250" y="5572125"/>
            <a:ext cx="175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Қаріпті қою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86250" y="5630863"/>
            <a:ext cx="757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latin typeface="Calibri" pitchFamily="34" charset="0"/>
              </a:rPr>
              <a:t>Font</a:t>
            </a:r>
            <a:endParaRPr lang="ru-RU" sz="2400" b="1">
              <a:latin typeface="Calibri" pitchFamily="34" charset="0"/>
            </a:endParaRPr>
          </a:p>
        </p:txBody>
      </p:sp>
      <p:pic>
        <p:nvPicPr>
          <p:cNvPr id="41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75" y="1785938"/>
            <a:ext cx="2557463" cy="407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47" name="WordArt 15"/>
          <p:cNvSpPr>
            <a:spLocks noChangeArrowheads="1" noChangeShapeType="1" noTextEdit="1"/>
          </p:cNvSpPr>
          <p:nvPr/>
        </p:nvSpPr>
        <p:spPr bwMode="auto">
          <a:xfrm>
            <a:off x="1908175" y="620713"/>
            <a:ext cx="5688013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Пішін қасиеті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2627313" y="115888"/>
            <a:ext cx="3816350" cy="530225"/>
          </a:xfrm>
          <a:prstGeom prst="flowChartAlternateProcess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k-KZ" sz="3200" b="1" i="1">
                <a:effectLst>
                  <a:outerShdw blurRad="38100" dist="38100" dir="2700000" algn="tl">
                    <a:srgbClr val="FFFFFF"/>
                  </a:outerShdw>
                </a:effectLst>
              </a:rPr>
              <a:t>Пішін</a:t>
            </a:r>
            <a:endParaRPr lang="ru-RU" sz="3200" b="1" i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179388" y="765175"/>
            <a:ext cx="8785225" cy="6021388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sz="2000" b="1"/>
          </a:p>
          <a:p>
            <a:r>
              <a:rPr lang="ru-RU" sz="2000" b="1"/>
              <a:t>Name</a:t>
            </a:r>
            <a:r>
              <a:rPr lang="ru-RU" sz="2000"/>
              <a:t> – объек</a:t>
            </a:r>
            <a:r>
              <a:rPr lang="kk-KZ" sz="2000"/>
              <a:t>тінің бұл қасиетінде объектінің аты жазылады</a:t>
            </a:r>
          </a:p>
          <a:p>
            <a:r>
              <a:rPr lang="kk-KZ" sz="2000"/>
              <a:t>Пішіннің тақырыбы (бағдарламаның аты, терезе), </a:t>
            </a:r>
          </a:p>
          <a:p>
            <a:r>
              <a:rPr lang="kk-KZ" sz="2000"/>
              <a:t>форманың </a:t>
            </a:r>
            <a:r>
              <a:rPr lang="kk-KZ" sz="2000" b="1"/>
              <a:t>Caption</a:t>
            </a:r>
            <a:r>
              <a:rPr lang="kk-KZ" sz="2000"/>
              <a:t> қасиетінде толтырылады</a:t>
            </a:r>
            <a:endParaRPr lang="en-US" sz="2000" b="1"/>
          </a:p>
          <a:p>
            <a:r>
              <a:rPr lang="en-US" sz="2000" b="1"/>
              <a:t>Visible=False</a:t>
            </a:r>
            <a:r>
              <a:rPr lang="en-US" sz="2000"/>
              <a:t> – </a:t>
            </a:r>
            <a:r>
              <a:rPr lang="kk-KZ" sz="2000"/>
              <a:t>көрінбейді</a:t>
            </a:r>
            <a:r>
              <a:rPr lang="en-US" sz="2000"/>
              <a:t>; </a:t>
            </a:r>
            <a:r>
              <a:rPr lang="en-US" sz="2000" b="1"/>
              <a:t>Visible=True</a:t>
            </a:r>
            <a:r>
              <a:rPr lang="en-US" sz="2000"/>
              <a:t> – </a:t>
            </a:r>
            <a:r>
              <a:rPr lang="kk-KZ" sz="2000"/>
              <a:t>көрінеді</a:t>
            </a:r>
            <a:r>
              <a:rPr lang="en-US" sz="2000"/>
              <a:t>.</a:t>
            </a:r>
            <a:endParaRPr lang="kk-KZ" sz="2000"/>
          </a:p>
          <a:p>
            <a:r>
              <a:rPr lang="kk-KZ" sz="2000"/>
              <a:t>Егер объектінің қасиеті </a:t>
            </a:r>
          </a:p>
          <a:p>
            <a:r>
              <a:rPr lang="en-US" sz="2000" b="1"/>
              <a:t>Enabled=False</a:t>
            </a:r>
            <a:r>
              <a:rPr lang="en-US" sz="2000"/>
              <a:t> – </a:t>
            </a:r>
            <a:r>
              <a:rPr lang="kk-KZ" sz="2000"/>
              <a:t>онда объектіге қол жеткізу мүмкін емес</a:t>
            </a:r>
            <a:r>
              <a:rPr lang="en-US" sz="2000"/>
              <a:t>.</a:t>
            </a:r>
            <a:endParaRPr lang="en-US" sz="2000" b="1"/>
          </a:p>
          <a:p>
            <a:r>
              <a:rPr lang="en-US" sz="2000" b="1"/>
              <a:t>ToolTipText</a:t>
            </a:r>
            <a:r>
              <a:rPr lang="en-US" sz="2000"/>
              <a:t> – </a:t>
            </a:r>
            <a:r>
              <a:rPr lang="kk-KZ" sz="2000"/>
              <a:t>Курсорды объектіге жақындатқанда,</a:t>
            </a:r>
          </a:p>
          <a:p>
            <a:r>
              <a:rPr lang="kk-KZ" sz="2000"/>
              <a:t> көмекші мәтін шығару</a:t>
            </a:r>
            <a:r>
              <a:rPr lang="en-US" sz="2000"/>
              <a:t>.</a:t>
            </a:r>
            <a:endParaRPr lang="en-US" sz="2000" b="1"/>
          </a:p>
          <a:p>
            <a:r>
              <a:rPr lang="en-US" sz="2000" b="1"/>
              <a:t>Icon </a:t>
            </a:r>
            <a:r>
              <a:rPr lang="kk-KZ" sz="2000"/>
              <a:t>қасиетінде</a:t>
            </a:r>
            <a:r>
              <a:rPr lang="en-US" sz="2000"/>
              <a:t>, ico </a:t>
            </a:r>
            <a:r>
              <a:rPr lang="kk-KZ" sz="2000"/>
              <a:t>форматындағы суретті</a:t>
            </a:r>
            <a:r>
              <a:rPr lang="en-US" sz="2000"/>
              <a:t>, </a:t>
            </a:r>
            <a:endParaRPr lang="ru-RU" sz="2000"/>
          </a:p>
          <a:p>
            <a:r>
              <a:rPr lang="kk-KZ" sz="2000"/>
              <a:t>бағдарламаның белгісі ретінде қолдану</a:t>
            </a:r>
            <a:r>
              <a:rPr lang="en-US" sz="2000"/>
              <a:t>.</a:t>
            </a:r>
            <a:endParaRPr lang="kk-KZ" sz="2000"/>
          </a:p>
          <a:p>
            <a:r>
              <a:rPr lang="kk-KZ" sz="2000"/>
              <a:t>Егер бағдарлама орындалу кезінде пішінде </a:t>
            </a:r>
          </a:p>
          <a:p>
            <a:r>
              <a:rPr lang="en-US" sz="2000" b="1"/>
              <a:t>Moveable=True</a:t>
            </a:r>
            <a:r>
              <a:rPr lang="en-US" sz="2000"/>
              <a:t> – </a:t>
            </a:r>
            <a:r>
              <a:rPr lang="kk-KZ" sz="2000"/>
              <a:t>пішінді қозғалтуға болады</a:t>
            </a:r>
            <a:r>
              <a:rPr lang="en-US" sz="2000"/>
              <a:t>, </a:t>
            </a:r>
            <a:endParaRPr lang="ru-RU" sz="2000"/>
          </a:p>
          <a:p>
            <a:r>
              <a:rPr lang="en-US" sz="2000" b="1"/>
              <a:t>Moveable=False</a:t>
            </a:r>
            <a:r>
              <a:rPr lang="en-US" sz="2000"/>
              <a:t> – </a:t>
            </a:r>
            <a:r>
              <a:rPr lang="kk-KZ" sz="2000"/>
              <a:t>пішінді қозғалтуға болмайды</a:t>
            </a:r>
          </a:p>
          <a:p>
            <a:r>
              <a:rPr lang="kk-KZ" sz="2000"/>
              <a:t> Егер жобаға басқа пішінді қою үшін келесі команданы </a:t>
            </a:r>
          </a:p>
          <a:p>
            <a:r>
              <a:rPr lang="kk-KZ" sz="2000"/>
              <a:t>орындау керек </a:t>
            </a:r>
            <a:r>
              <a:rPr lang="kk-KZ" sz="2000" b="1"/>
              <a:t>Project - Add Form</a:t>
            </a:r>
            <a:r>
              <a:rPr lang="kk-KZ" sz="2000"/>
              <a:t> немесе </a:t>
            </a:r>
          </a:p>
          <a:p>
            <a:r>
              <a:rPr lang="kk-KZ" sz="2000" b="1"/>
              <a:t>Add MDI Form - New или Existing - ...</a:t>
            </a:r>
            <a:endParaRPr 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e189f1a753ee679d1b35c74a851e0b830c82ef3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1069</Words>
  <Application>Microsoft Office PowerPoint</Application>
  <PresentationFormat>Экран (4:3)</PresentationFormat>
  <Paragraphs>270</Paragraphs>
  <Slides>19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Symbol</vt:lpstr>
      <vt:lpstr>Cambria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RUSSIA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Nurken</cp:lastModifiedBy>
  <cp:revision>32</cp:revision>
  <dcterms:created xsi:type="dcterms:W3CDTF">2010-12-05T14:05:17Z</dcterms:created>
  <dcterms:modified xsi:type="dcterms:W3CDTF">2012-02-26T06:02:10Z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205960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