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x-wmf" Extension="wmf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themeOverride+xml" PartName="/ppt/theme/themeOverride1.xml"/>
  <Override ContentType="application/vnd.openxmlformats-officedocument.themeOverride+xml" PartName="/ppt/theme/themeOverride2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1"/>
  </p:sldMasterIdLst>
  <p:sldIdLst>
    <p:sldId id="256" r:id="rId2"/>
    <p:sldId id="274" r:id="rId3"/>
    <p:sldId id="258" r:id="rId4"/>
    <p:sldId id="265" r:id="rId5"/>
    <p:sldId id="269" r:id="rId6"/>
    <p:sldId id="267" r:id="rId7"/>
    <p:sldId id="268" r:id="rId8"/>
    <p:sldId id="261" r:id="rId9"/>
    <p:sldId id="270" r:id="rId10"/>
    <p:sldId id="271" r:id="rId11"/>
    <p:sldId id="272" r:id="rId12"/>
    <p:sldId id="273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CC0000"/>
    <a:srgbClr val="FF5C0B"/>
    <a:srgbClr val="FFCC99"/>
    <a:srgbClr val="FF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>
        <p:scale>
          <a:sx n="100" d="100"/>
          <a:sy n="100" d="100"/>
        </p:scale>
        <p:origin x="-186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ADBA2-9490-4FD5-A115-990C5D614F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B900A-D0AB-42C5-AC37-CF59EC2824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BFB66-7DF3-4BED-8CC4-ABCD01300F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76836-2EF3-4472-9922-1F8AD99603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E731CC-E440-4AAB-92F5-9C1351668B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FF631-1CCC-4867-93DF-E83D5E1BA4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3BE0C-33C1-4307-BFB2-9648B75789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A6BDC-F3D4-4E39-A949-E153DEA956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46F61-C2B5-4596-93B0-8DC0E1B85C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0CC15-992E-4DC0-8824-FFC5BFE2EC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0EB0CE-E9C0-4FF8-89C2-4093839A8B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9D57691-E85D-4438-B843-15FD26C215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77" r:id="rId2"/>
    <p:sldLayoutId id="2147483786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7" r:id="rId9"/>
    <p:sldLayoutId id="2147483783" r:id="rId10"/>
    <p:sldLayoutId id="214748378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http://www.klyaksa.net/htm/kopilka/uchp/images/p706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476375" y="2636838"/>
            <a:ext cx="7288213" cy="3024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spc="72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AAAAAA"/>
                  </a:gs>
                  <a:gs pos="100000">
                    <a:srgbClr val="FFFFFF"/>
                  </a:gs>
                </a:gsLst>
                <a:lin ang="5400000" scaled="1"/>
              </a:gradFill>
              <a:effectLst>
                <a:outerShdw dist="45791" dir="3378596" algn="ctr" rotWithShape="0">
                  <a:srgbClr val="4D4D4D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5123" name="Rectangle 7"/>
          <p:cNvSpPr>
            <a:spLocks noChangeArrowheads="1"/>
          </p:cNvSpPr>
          <p:nvPr/>
        </p:nvSpPr>
        <p:spPr bwMode="auto">
          <a:xfrm>
            <a:off x="428625" y="2000250"/>
            <a:ext cx="7929563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600" b="1">
                <a:solidFill>
                  <a:srgbClr val="000099"/>
                </a:solidFill>
                <a:cs typeface="Times New Roman" pitchFamily="18" charset="0"/>
              </a:rPr>
              <a:t>Операционная система, виды.</a:t>
            </a:r>
          </a:p>
          <a:p>
            <a:pPr algn="ctr"/>
            <a:r>
              <a:rPr lang="ru-RU" sz="3600" b="1">
                <a:solidFill>
                  <a:srgbClr val="000099"/>
                </a:solidFill>
                <a:cs typeface="Times New Roman" pitchFamily="18" charset="0"/>
              </a:rPr>
              <a:t> Ядро операционной </a:t>
            </a:r>
          </a:p>
          <a:p>
            <a:pPr algn="ctr" eaLnBrk="0" hangingPunct="0"/>
            <a:r>
              <a:rPr lang="ru-RU" sz="3600" b="1">
                <a:solidFill>
                  <a:srgbClr val="000099"/>
                </a:solidFill>
                <a:cs typeface="Times New Roman" pitchFamily="18" charset="0"/>
              </a:rPr>
              <a:t>системы.</a:t>
            </a:r>
            <a:r>
              <a:rPr lang="ru-RU" sz="3600" b="1">
                <a:solidFill>
                  <a:srgbClr val="000099"/>
                </a:solidFill>
              </a:rPr>
              <a:t> </a:t>
            </a:r>
          </a:p>
        </p:txBody>
      </p:sp>
      <p:pic>
        <p:nvPicPr>
          <p:cNvPr id="5124" name="Picture 6" descr="kompik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3" y="3571875"/>
            <a:ext cx="3529012" cy="312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5126" name="Picture 7" descr="132164955476304923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286625" y="3714750"/>
            <a:ext cx="16192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7" name="Rectangle 9"/>
          <p:cNvSpPr>
            <a:spLocks noChangeArrowheads="1"/>
          </p:cNvSpPr>
          <p:nvPr/>
        </p:nvSpPr>
        <p:spPr bwMode="auto">
          <a:xfrm>
            <a:off x="4286250" y="6143625"/>
            <a:ext cx="46434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12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Учитель информатики СШ №252 имени Г.Н.Ковтунова</a:t>
            </a:r>
            <a:endParaRPr lang="ru-RU" sz="1200" b="1">
              <a:solidFill>
                <a:srgbClr val="000099"/>
              </a:solidFill>
              <a:latin typeface="Comic Sans MS" pitchFamily="66" charset="0"/>
            </a:endParaRPr>
          </a:p>
          <a:p>
            <a:pPr algn="ctr" eaLnBrk="0" hangingPunct="0"/>
            <a:r>
              <a:rPr lang="ru-RU" sz="12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Байшоханова Аруна Шахмураткызы</a:t>
            </a:r>
            <a:endParaRPr lang="ru-RU" sz="1200" b="1">
              <a:solidFill>
                <a:srgbClr val="0000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1" descr="Кроссворд по информатик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3" y="2643188"/>
            <a:ext cx="5857875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1"/>
          <p:cNvSpPr>
            <a:spLocks noChangeArrowheads="1"/>
          </p:cNvSpPr>
          <p:nvPr/>
        </p:nvSpPr>
        <p:spPr bwMode="auto">
          <a:xfrm>
            <a:off x="6143625" y="2643188"/>
            <a:ext cx="2786063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400" b="1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Вопросы по горизонтали</a:t>
            </a:r>
            <a:r>
              <a:rPr lang="ru-RU" sz="100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: </a:t>
            </a:r>
            <a:endParaRPr lang="ru-RU" sz="1000">
              <a:solidFill>
                <a:srgbClr val="FF0000"/>
              </a:solidFill>
              <a:latin typeface="Comic Sans MS" pitchFamily="66" charset="0"/>
            </a:endParaRPr>
          </a:p>
          <a:p>
            <a:pPr eaLnBrk="0" hangingPunct="0"/>
            <a:r>
              <a:rPr lang="ru-RU" sz="12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7.Служит для выбора одного из взаимоисключающих вариантов, которые представлены в форме белых кружков. </a:t>
            </a:r>
            <a:br>
              <a:rPr lang="ru-RU" sz="12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ru-RU" sz="12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8.В крайней правой части Панели задач находятся… </a:t>
            </a:r>
            <a:br>
              <a:rPr lang="ru-RU" sz="12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ru-RU" sz="12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10.Важнейший элемент графического интерфейса, который можно наблюдать, например, при открытии папки. </a:t>
            </a:r>
            <a:br>
              <a:rPr lang="ru-RU" sz="12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ru-RU" sz="12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14.Это позволяет плавно изменить значение параметра. </a:t>
            </a:r>
            <a:br>
              <a:rPr lang="ru-RU" sz="12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ru-RU" sz="12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17.Перемещение объекта с нажатой кнопкой. </a:t>
            </a:r>
            <a:br>
              <a:rPr lang="ru-RU" sz="12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ru-RU" sz="12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18. Важное координатное устройство ввода, часто используемое для работы с графическим интерфейсом. </a:t>
            </a:r>
            <a:br>
              <a:rPr lang="ru-RU" sz="12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ru-RU" sz="12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19.Объект, содержащий файлы. </a:t>
            </a:r>
          </a:p>
        </p:txBody>
      </p:sp>
      <p:sp>
        <p:nvSpPr>
          <p:cNvPr id="14340" name="Прямоугольник 3"/>
          <p:cNvSpPr>
            <a:spLocks noChangeArrowheads="1"/>
          </p:cNvSpPr>
          <p:nvPr/>
        </p:nvSpPr>
        <p:spPr bwMode="auto">
          <a:xfrm>
            <a:off x="0" y="0"/>
            <a:ext cx="91440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1200" b="1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Вопросы по вертикали: </a:t>
            </a:r>
            <a:endParaRPr lang="ru-RU" sz="1200" b="1">
              <a:solidFill>
                <a:srgbClr val="FF0000"/>
              </a:solidFill>
              <a:latin typeface="Comic Sans MS" pitchFamily="66" charset="0"/>
            </a:endParaRPr>
          </a:p>
          <a:p>
            <a:pPr eaLnBrk="0" hangingPunct="0"/>
            <a:r>
              <a:rPr lang="ru-RU" sz="12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1.Страница диалоговой панели. </a:t>
            </a:r>
            <a:br>
              <a:rPr lang="ru-RU" sz="12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ru-RU" sz="12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2.Раскрывающийся….- текстовое поле, снабженное кнопкой с направленной вниз стрелкой. </a:t>
            </a:r>
            <a:br>
              <a:rPr lang="ru-RU" sz="12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ru-RU" sz="12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3. Нажатие кнопки Пуск открывает главное… Windows. </a:t>
            </a:r>
            <a:br>
              <a:rPr lang="ru-RU" sz="12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ru-RU" sz="12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4.Пара стрелок, которые позволяют увеличивать или уменьшать значение параметра. </a:t>
            </a:r>
            <a:br>
              <a:rPr lang="ru-RU" sz="12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ru-RU" sz="12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5.Большая площадь экрана отведена под рабочий… </a:t>
            </a:r>
            <a:br>
              <a:rPr lang="ru-RU" sz="12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ru-RU" sz="12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6.Обеспечивает присваивание какому-либо параметру определённого значения( квадратик с галочкой внутри). </a:t>
            </a:r>
            <a:br>
              <a:rPr lang="ru-RU" sz="12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ru-RU" sz="12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9.Любой файл, обрабатываемый с помощью приложений. </a:t>
            </a:r>
            <a:br>
              <a:rPr lang="ru-RU" sz="12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ru-RU" sz="12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11.Сетевое…- объект, обеспечивающий доступ к сетевым компьютерам и принтерам рабочей группы. </a:t>
            </a:r>
            <a:br>
              <a:rPr lang="ru-RU" sz="12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ru-RU" sz="12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12.Объект, который обеспечивает возможность выбрасывать ненужные файлы. </a:t>
            </a:r>
            <a:br>
              <a:rPr lang="ru-RU" sz="12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ru-RU" sz="12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13.Мой…- объект, открывающий доступ ко всем дисководам и другим устройствам. </a:t>
            </a:r>
            <a:br>
              <a:rPr lang="ru-RU" sz="12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ru-RU" sz="12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15.Название графического изображения, которое соответствует прикладной программе, документу или папке. </a:t>
            </a:r>
            <a:br>
              <a:rPr lang="ru-RU" sz="12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ru-RU" sz="12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16.Папка, служащая для согласования набора данных на 2-х компьютерах. </a:t>
            </a:r>
            <a:br>
              <a:rPr lang="ru-RU" sz="12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ru-RU" sz="12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20.В нижней части экрана расположена ... задач, на которой находится кнопка Пуск </a:t>
            </a:r>
            <a:endParaRPr lang="ru-RU" sz="1200" b="1">
              <a:solidFill>
                <a:srgbClr val="0000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ChangeArrowheads="1"/>
          </p:cNvSpPr>
          <p:nvPr/>
        </p:nvSpPr>
        <p:spPr bwMode="auto">
          <a:xfrm>
            <a:off x="1071563" y="1785938"/>
            <a:ext cx="6929437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>
                <a:solidFill>
                  <a:srgbClr val="000099"/>
                </a:solidFill>
                <a:latin typeface="Calibri" pitchFamily="34" charset="0"/>
                <a:cs typeface="Times New Roman" pitchFamily="18" charset="0"/>
              </a:rPr>
              <a:t>Ответы на кроссворд: </a:t>
            </a:r>
            <a:endParaRPr lang="ru-RU" b="1">
              <a:solidFill>
                <a:srgbClr val="000099"/>
              </a:solidFill>
            </a:endParaRPr>
          </a:p>
          <a:p>
            <a:pPr eaLnBrk="0" hangingPunct="0"/>
            <a:r>
              <a:rPr lang="ru-RU" b="1" i="1">
                <a:solidFill>
                  <a:srgbClr val="000099"/>
                </a:solidFill>
                <a:latin typeface="Calibri" pitchFamily="34" charset="0"/>
                <a:cs typeface="Times New Roman" pitchFamily="18" charset="0"/>
              </a:rPr>
              <a:t>По горизонтали:</a:t>
            </a:r>
            <a:r>
              <a:rPr lang="ru-RU" b="1">
                <a:solidFill>
                  <a:srgbClr val="000099"/>
                </a:solidFill>
                <a:latin typeface="Calibri" pitchFamily="34" charset="0"/>
                <a:cs typeface="Times New Roman" pitchFamily="18" charset="0"/>
              </a:rPr>
              <a:t> 7.Переключатель. 8.Часы. 10.Окно. 14.Ползунок. 17.Перетаскивание. 18.Мышь. 19.Папка. </a:t>
            </a:r>
            <a:endParaRPr lang="ru-RU" b="1">
              <a:solidFill>
                <a:srgbClr val="000099"/>
              </a:solidFill>
            </a:endParaRPr>
          </a:p>
          <a:p>
            <a:pPr eaLnBrk="0" hangingPunct="0"/>
            <a:r>
              <a:rPr lang="ru-RU" b="1" i="1">
                <a:solidFill>
                  <a:srgbClr val="000099"/>
                </a:solidFill>
                <a:latin typeface="Calibri" pitchFamily="34" charset="0"/>
                <a:cs typeface="Times New Roman" pitchFamily="18" charset="0"/>
              </a:rPr>
              <a:t>По вертикали: </a:t>
            </a:r>
            <a:r>
              <a:rPr lang="ru-RU" b="1">
                <a:solidFill>
                  <a:srgbClr val="000099"/>
                </a:solidFill>
                <a:latin typeface="Calibri" pitchFamily="34" charset="0"/>
                <a:cs typeface="Times New Roman" pitchFamily="18" charset="0"/>
              </a:rPr>
              <a:t>1.Вкладка. 2.Список. 3.Меню. 4.Счётчик. 5.Стол. 6.Флажок. 9.Документ. 11.Окружение. 12.Корзина. 13.Компьютер. 15.Ярлык. 16.Портфель. 20.Панель. </a:t>
            </a:r>
            <a:endParaRPr lang="ru-RU" b="1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ChangeArrowheads="1"/>
          </p:cNvSpPr>
          <p:nvPr/>
        </p:nvSpPr>
        <p:spPr bwMode="auto">
          <a:xfrm>
            <a:off x="928688" y="2500313"/>
            <a:ext cx="7286625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6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Домашнее задание:</a:t>
            </a:r>
            <a:endParaRPr lang="ru-RU" sz="3600">
              <a:solidFill>
                <a:srgbClr val="FF0000"/>
              </a:solidFill>
            </a:endParaRPr>
          </a:p>
          <a:p>
            <a:pPr algn="ctr" eaLnBrk="0" hangingPunct="0"/>
            <a:r>
              <a:rPr lang="ru-RU" sz="360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Операционная система, виды. </a:t>
            </a:r>
          </a:p>
          <a:p>
            <a:pPr algn="ctr" eaLnBrk="0" hangingPunct="0"/>
            <a:r>
              <a:rPr lang="ru-RU" sz="3600">
                <a:solidFill>
                  <a:srgbClr val="000099"/>
                </a:solidFill>
                <a:latin typeface="Monotype Corsiva" pitchFamily="66" charset="0"/>
                <a:cs typeface="Times New Roman" pitchFamily="18" charset="0"/>
              </a:rPr>
              <a:t> Ядро операционной системы</a:t>
            </a:r>
            <a:r>
              <a:rPr lang="ru-RU" sz="3600">
                <a:latin typeface="Monotype Corsiva" pitchFamily="66" charset="0"/>
                <a:cs typeface="Times New Roman" pitchFamily="18" charset="0"/>
              </a:rPr>
              <a:t>.</a:t>
            </a:r>
            <a:endParaRPr lang="ru-RU" sz="3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AutoShape 4"/>
          <p:cNvSpPr>
            <a:spLocks noChangeArrowheads="1"/>
          </p:cNvSpPr>
          <p:nvPr/>
        </p:nvSpPr>
        <p:spPr bwMode="auto">
          <a:xfrm>
            <a:off x="0" y="0"/>
            <a:ext cx="4032250" cy="1428750"/>
          </a:xfrm>
          <a:prstGeom prst="cloudCallout">
            <a:avLst>
              <a:gd name="adj1" fmla="val -43069"/>
              <a:gd name="adj2" fmla="val 69685"/>
            </a:avLst>
          </a:prstGeom>
          <a:solidFill>
            <a:srgbClr val="E1F2F3">
              <a:alpha val="72940"/>
            </a:srgb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3200" b="1">
                <a:latin typeface="Comic Sans MS" pitchFamily="66" charset="0"/>
              </a:rPr>
              <a:t>Цель урока:</a:t>
            </a:r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2928938" y="857250"/>
            <a:ext cx="6072187" cy="1798638"/>
          </a:xfrm>
          <a:prstGeom prst="cloudCallout">
            <a:avLst>
              <a:gd name="adj1" fmla="val -39495"/>
              <a:gd name="adj2" fmla="val 7616"/>
            </a:avLst>
          </a:prstGeom>
          <a:solidFill>
            <a:srgbClr val="E1F2F3">
              <a:alpha val="72940"/>
            </a:srgb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2800" b="1">
                <a:latin typeface="Comic Sans MS" pitchFamily="66" charset="0"/>
              </a:rPr>
              <a:t>Узнать, что такое операционная система</a:t>
            </a:r>
          </a:p>
          <a:p>
            <a:pPr algn="ctr"/>
            <a:r>
              <a:rPr lang="ru-RU" sz="2800" b="1">
                <a:latin typeface="Comic Sans MS" pitchFamily="66" charset="0"/>
              </a:rPr>
              <a:t> </a:t>
            </a:r>
          </a:p>
        </p:txBody>
      </p:sp>
      <p:sp>
        <p:nvSpPr>
          <p:cNvPr id="11" name="AutoShape 6"/>
          <p:cNvSpPr>
            <a:spLocks noChangeArrowheads="1"/>
          </p:cNvSpPr>
          <p:nvPr/>
        </p:nvSpPr>
        <p:spPr bwMode="auto">
          <a:xfrm>
            <a:off x="0" y="2786063"/>
            <a:ext cx="5429250" cy="2286000"/>
          </a:xfrm>
          <a:prstGeom prst="cloudCallout">
            <a:avLst>
              <a:gd name="adj1" fmla="val -27560"/>
              <a:gd name="adj2" fmla="val 15241"/>
            </a:avLst>
          </a:prstGeom>
          <a:solidFill>
            <a:srgbClr val="E1F2F3">
              <a:alpha val="72940"/>
            </a:srgb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2800" b="1">
                <a:latin typeface="Comic Sans MS" pitchFamily="66" charset="0"/>
              </a:rPr>
              <a:t>Узнать классификацию операционных систем.</a:t>
            </a:r>
          </a:p>
          <a:p>
            <a:pPr algn="ctr"/>
            <a:endParaRPr lang="ru-RU" sz="2800" b="1">
              <a:latin typeface="Comic Sans MS" pitchFamily="66" charset="0"/>
            </a:endParaRPr>
          </a:p>
          <a:p>
            <a:pPr algn="ctr"/>
            <a:r>
              <a:rPr lang="ru-RU" sz="2800" b="1">
                <a:latin typeface="Comic Sans MS" pitchFamily="66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857224" y="357166"/>
            <a:ext cx="7464425" cy="696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FF0000"/>
                </a:solidFill>
                <a:latin typeface="Arial" charset="0"/>
              </a:rPr>
              <a:t>Операционная система</a:t>
            </a:r>
            <a:r>
              <a:rPr lang="ru-RU" sz="3600" dirty="0">
                <a:solidFill>
                  <a:srgbClr val="FF0000"/>
                </a:solidFill>
                <a:latin typeface="Arial" charset="0"/>
              </a:rPr>
              <a:t> </a:t>
            </a:r>
            <a:endParaRPr lang="ru-RU" sz="3600" b="1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857250" y="1785938"/>
            <a:ext cx="3600450" cy="4570412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5000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dirty="0">
                <a:latin typeface="Comic Sans MS" pitchFamily="66" charset="0"/>
              </a:rPr>
              <a:t> </a:t>
            </a:r>
            <a:r>
              <a:rPr lang="ru-RU" sz="2400" b="1" dirty="0">
                <a:solidFill>
                  <a:srgbClr val="000099"/>
                </a:solidFill>
                <a:latin typeface="Comic Sans MS" pitchFamily="66" charset="0"/>
              </a:rPr>
              <a:t>это совокупность программ, обеспечивающих взаимодействие всех аппаратных и программных частей компьютера между собой и взаимодействие пользователя и компьютера.</a:t>
            </a:r>
          </a:p>
          <a:p>
            <a:pPr algn="ctr">
              <a:spcBef>
                <a:spcPct val="50000"/>
              </a:spcBef>
              <a:defRPr/>
            </a:pPr>
            <a:endParaRPr lang="ru-RU" dirty="0">
              <a:latin typeface="Arial" charset="0"/>
            </a:endParaRPr>
          </a:p>
        </p:txBody>
      </p:sp>
      <p:sp>
        <p:nvSpPr>
          <p:cNvPr id="4105" name="AutoShape 9"/>
          <p:cNvSpPr>
            <a:spLocks noChangeArrowheads="1"/>
          </p:cNvSpPr>
          <p:nvPr/>
        </p:nvSpPr>
        <p:spPr bwMode="auto">
          <a:xfrm rot="7751410">
            <a:off x="2879725" y="1160463"/>
            <a:ext cx="1008063" cy="503237"/>
          </a:xfrm>
          <a:prstGeom prst="notchedRightArrow">
            <a:avLst>
              <a:gd name="adj1" fmla="val 50000"/>
              <a:gd name="adj2" fmla="val 5007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6" name="AutoShape 10"/>
          <p:cNvSpPr>
            <a:spLocks noChangeArrowheads="1"/>
          </p:cNvSpPr>
          <p:nvPr/>
        </p:nvSpPr>
        <p:spPr bwMode="auto">
          <a:xfrm rot="3094308">
            <a:off x="5864226" y="1228725"/>
            <a:ext cx="1008062" cy="503237"/>
          </a:xfrm>
          <a:prstGeom prst="notchedRightArrow">
            <a:avLst>
              <a:gd name="adj1" fmla="val 50000"/>
              <a:gd name="adj2" fmla="val 5007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5000625" y="1857375"/>
            <a:ext cx="3600450" cy="2308225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5000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является основной и необходимой составляющей ПО компьютера, без нее компьютер не может работать в принципе.</a:t>
            </a:r>
            <a:endParaRPr lang="ru-RU" sz="2400" b="1">
              <a:solidFill>
                <a:srgbClr val="000099"/>
              </a:solidFill>
              <a:latin typeface="Comic Sans MS" pitchFamily="66" charset="0"/>
            </a:endParaRPr>
          </a:p>
        </p:txBody>
      </p:sp>
      <p:pic>
        <p:nvPicPr>
          <p:cNvPr id="4112" name="Picture 16" descr="j023258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72125" y="4357688"/>
            <a:ext cx="2554288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4" grpId="0" animBg="1"/>
      <p:bldP spid="4105" grpId="0" animBg="1"/>
      <p:bldP spid="4106" grpId="0" animBg="1"/>
      <p:bldP spid="410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5786438" y="3714750"/>
            <a:ext cx="3175000" cy="28622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CC0000"/>
                </a:solidFill>
              </a:rPr>
              <a:t>Каждая операционная система состоит  как минимум  из трех обязательных частей:</a:t>
            </a:r>
          </a:p>
          <a:p>
            <a:pPr algn="ctr">
              <a:spcBef>
                <a:spcPct val="50000"/>
              </a:spcBef>
            </a:pPr>
            <a:endParaRPr lang="ru-RU" sz="2400" b="1">
              <a:solidFill>
                <a:srgbClr val="CC0000"/>
              </a:solidFill>
            </a:endParaRPr>
          </a:p>
        </p:txBody>
      </p:sp>
      <p:sp>
        <p:nvSpPr>
          <p:cNvPr id="6149" name="Oval 5"/>
          <p:cNvSpPr>
            <a:spLocks noChangeArrowheads="1"/>
          </p:cNvSpPr>
          <p:nvPr/>
        </p:nvSpPr>
        <p:spPr bwMode="auto">
          <a:xfrm>
            <a:off x="0" y="214313"/>
            <a:ext cx="4429125" cy="25209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Ядро – 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latin typeface="Monotype Corsiva" pitchFamily="66" charset="0"/>
                <a:cs typeface="Times New Roman" pitchFamily="18" charset="0"/>
              </a:rPr>
              <a:t>командный интерпретатор,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latin typeface="Monotype Corsiva" pitchFamily="66" charset="0"/>
                <a:cs typeface="Times New Roman" pitchFamily="18" charset="0"/>
              </a:rPr>
              <a:t>«переводчик» с программного 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latin typeface="Monotype Corsiva" pitchFamily="66" charset="0"/>
                <a:cs typeface="Times New Roman" pitchFamily="18" charset="0"/>
              </a:rPr>
              <a:t>я зыка на «железный», 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latin typeface="Monotype Corsiva" pitchFamily="66" charset="0"/>
                <a:cs typeface="Times New Roman" pitchFamily="18" charset="0"/>
              </a:rPr>
              <a:t>язык машинных кодов</a:t>
            </a:r>
            <a:r>
              <a:rPr lang="ru-RU">
                <a:latin typeface="Monotype Corsiva" pitchFamily="66" charset="0"/>
                <a:cs typeface="Times New Roman" pitchFamily="18" charset="0"/>
              </a:rPr>
              <a:t>.</a:t>
            </a:r>
            <a:endParaRPr lang="ru-RU"/>
          </a:p>
        </p:txBody>
      </p:sp>
      <p:sp>
        <p:nvSpPr>
          <p:cNvPr id="6151" name="Oval 7"/>
          <p:cNvSpPr>
            <a:spLocks noChangeArrowheads="1"/>
          </p:cNvSpPr>
          <p:nvPr/>
        </p:nvSpPr>
        <p:spPr bwMode="auto">
          <a:xfrm>
            <a:off x="0" y="3500438"/>
            <a:ext cx="4714875" cy="31432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Интерфейс – 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latin typeface="Monotype Corsiva" pitchFamily="66" charset="0"/>
                <a:cs typeface="Times New Roman" pitchFamily="18" charset="0"/>
              </a:rPr>
              <a:t>удобная оболочка,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latin typeface="Monotype Corsiva" pitchFamily="66" charset="0"/>
                <a:cs typeface="Times New Roman" pitchFamily="18" charset="0"/>
              </a:rPr>
              <a:t> с которой общается пользователь.</a:t>
            </a:r>
          </a:p>
          <a:p>
            <a:pPr algn="ctr"/>
            <a:endParaRPr lang="ru-RU" sz="2400"/>
          </a:p>
        </p:txBody>
      </p:sp>
      <p:sp>
        <p:nvSpPr>
          <p:cNvPr id="6152" name="Oval 8"/>
          <p:cNvSpPr>
            <a:spLocks noChangeArrowheads="1"/>
          </p:cNvSpPr>
          <p:nvPr/>
        </p:nvSpPr>
        <p:spPr bwMode="auto">
          <a:xfrm>
            <a:off x="4429125" y="214313"/>
            <a:ext cx="4460875" cy="25717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24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Драйвер – 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latin typeface="Monotype Corsiva" pitchFamily="66" charset="0"/>
                <a:cs typeface="Times New Roman" pitchFamily="18" charset="0"/>
              </a:rPr>
              <a:t>программы для 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latin typeface="Monotype Corsiva" pitchFamily="66" charset="0"/>
                <a:cs typeface="Times New Roman" pitchFamily="18" charset="0"/>
              </a:rPr>
              <a:t>управления различными 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latin typeface="Monotype Corsiva" pitchFamily="66" charset="0"/>
                <a:cs typeface="Times New Roman" pitchFamily="18" charset="0"/>
              </a:rPr>
              <a:t>устройствами, входящими 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latin typeface="Monotype Corsiva" pitchFamily="66" charset="0"/>
                <a:cs typeface="Times New Roman" pitchFamily="18" charset="0"/>
              </a:rPr>
              <a:t> в состав компьютера.  </a:t>
            </a:r>
            <a:endParaRPr lang="ru-RU" sz="24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 flipH="1" flipV="1">
            <a:off x="3429000" y="2571750"/>
            <a:ext cx="2214563" cy="1643063"/>
          </a:xfrm>
          <a:prstGeom prst="line">
            <a:avLst/>
          </a:prstGeom>
          <a:noFill/>
          <a:ln w="76200">
            <a:solidFill>
              <a:schemeClr val="accent1"/>
            </a:solidFill>
            <a:round/>
            <a:headEnd type="diamond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55" name="Line 11"/>
          <p:cNvSpPr>
            <a:spLocks noChangeShapeType="1"/>
          </p:cNvSpPr>
          <p:nvPr/>
        </p:nvSpPr>
        <p:spPr bwMode="auto">
          <a:xfrm flipV="1">
            <a:off x="6643688" y="2786063"/>
            <a:ext cx="500062" cy="857250"/>
          </a:xfrm>
          <a:prstGeom prst="line">
            <a:avLst/>
          </a:prstGeom>
          <a:noFill/>
          <a:ln w="76200">
            <a:solidFill>
              <a:schemeClr val="accent1"/>
            </a:solidFill>
            <a:round/>
            <a:headEnd type="diamond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 flipH="1">
            <a:off x="4572000" y="5143500"/>
            <a:ext cx="1143000" cy="571500"/>
          </a:xfrm>
          <a:prstGeom prst="line">
            <a:avLst/>
          </a:prstGeom>
          <a:noFill/>
          <a:ln w="76200">
            <a:solidFill>
              <a:schemeClr val="accent1"/>
            </a:solidFill>
            <a:round/>
            <a:headEnd type="diamond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animBg="1"/>
      <p:bldP spid="6149" grpId="0" animBg="1"/>
      <p:bldP spid="6151" grpId="0" animBg="1"/>
      <p:bldP spid="6152" grpId="0" animBg="1"/>
      <p:bldP spid="6154" grpId="0" animBg="1"/>
      <p:bldP spid="6155" grpId="0" animBg="1"/>
      <p:bldP spid="615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785813" y="571500"/>
            <a:ext cx="7464425" cy="696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"/>
                <a:cs typeface="Arial"/>
              </a:rPr>
              <a:t>КЛАССИФИКАЦИЯ ОПЕРАЦИОННЫХ СИСТЕМ:</a:t>
            </a:r>
          </a:p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"/>
                <a:cs typeface="Arial"/>
              </a:rPr>
              <a:t> 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571500" y="3429000"/>
            <a:ext cx="3600450" cy="2678113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5000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dirty="0">
                <a:solidFill>
                  <a:srgbClr val="FF0000"/>
                </a:solidFill>
                <a:latin typeface="Comic Sans MS" pitchFamily="66" charset="0"/>
              </a:rPr>
              <a:t>Однозадачные</a:t>
            </a:r>
            <a:r>
              <a:rPr lang="ru-RU" sz="2400" b="1" dirty="0">
                <a:solidFill>
                  <a:srgbClr val="000099"/>
                </a:solidFill>
                <a:latin typeface="Comic Sans MS" pitchFamily="66" charset="0"/>
              </a:rPr>
              <a:t> ОС допускают только последовательное выполнение задач: в каждой момент выполняют только одну  задачу.</a:t>
            </a:r>
            <a:endParaRPr lang="ru-RU" dirty="0">
              <a:latin typeface="Arial" charset="0"/>
            </a:endParaRPr>
          </a:p>
        </p:txBody>
      </p:sp>
      <p:sp>
        <p:nvSpPr>
          <p:cNvPr id="4105" name="AutoShape 9"/>
          <p:cNvSpPr>
            <a:spLocks noChangeArrowheads="1"/>
          </p:cNvSpPr>
          <p:nvPr/>
        </p:nvSpPr>
        <p:spPr bwMode="auto">
          <a:xfrm rot="7751410">
            <a:off x="2355056" y="2550319"/>
            <a:ext cx="1463675" cy="503238"/>
          </a:xfrm>
          <a:prstGeom prst="notchedRightArrow">
            <a:avLst>
              <a:gd name="adj1" fmla="val 50000"/>
              <a:gd name="adj2" fmla="val 5009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6" name="AutoShape 10"/>
          <p:cNvSpPr>
            <a:spLocks noChangeArrowheads="1"/>
          </p:cNvSpPr>
          <p:nvPr/>
        </p:nvSpPr>
        <p:spPr bwMode="auto">
          <a:xfrm rot="3094308">
            <a:off x="5583237" y="2506663"/>
            <a:ext cx="1643063" cy="503238"/>
          </a:xfrm>
          <a:prstGeom prst="notchedRightArrow">
            <a:avLst>
              <a:gd name="adj1" fmla="val 50000"/>
              <a:gd name="adj2" fmla="val 5007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5214938" y="3429000"/>
            <a:ext cx="3600450" cy="2678113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5000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dirty="0">
                <a:solidFill>
                  <a:srgbClr val="FF0000"/>
                </a:solidFill>
                <a:latin typeface="Comic Sans MS" pitchFamily="66" charset="0"/>
              </a:rPr>
              <a:t>Многозадачные</a:t>
            </a:r>
            <a:r>
              <a:rPr lang="ru-RU" sz="2400" b="1" dirty="0">
                <a:solidFill>
                  <a:srgbClr val="000099"/>
                </a:solidFill>
                <a:latin typeface="Comic Sans MS" pitchFamily="66" charset="0"/>
              </a:rPr>
              <a:t> ОС допускают параллельное  выполнение задач: одновременно  выполняют несколько задач.</a:t>
            </a:r>
          </a:p>
        </p:txBody>
      </p:sp>
      <p:pic>
        <p:nvPicPr>
          <p:cNvPr id="4112" name="Picture 16" descr="j023258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00438" y="5184775"/>
            <a:ext cx="2554287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4" name="Rectangle 1"/>
          <p:cNvSpPr>
            <a:spLocks noChangeArrowheads="1"/>
          </p:cNvSpPr>
          <p:nvPr/>
        </p:nvSpPr>
        <p:spPr bwMode="auto">
          <a:xfrm>
            <a:off x="714375" y="1143000"/>
            <a:ext cx="8026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По числу одновременно выполняемых  процессов</a:t>
            </a:r>
          </a:p>
          <a:p>
            <a:pPr algn="ctr"/>
            <a:r>
              <a:rPr lang="ru-RU" sz="2400" b="1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 ОС делятся на два класса:</a:t>
            </a:r>
            <a:endParaRPr lang="ru-RU" sz="2400" b="1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  <p:bldP spid="4104" grpId="0" animBg="1"/>
      <p:bldP spid="4105" grpId="0" animBg="1"/>
      <p:bldP spid="4106" grpId="0" animBg="1"/>
      <p:bldP spid="410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214313" y="3429000"/>
            <a:ext cx="3857625" cy="1938338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5000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dirty="0">
                <a:solidFill>
                  <a:srgbClr val="FF0000"/>
                </a:solidFill>
                <a:latin typeface="Comic Sans MS" pitchFamily="66" charset="0"/>
              </a:rPr>
              <a:t>Однопользовательские </a:t>
            </a:r>
            <a:r>
              <a:rPr lang="ru-RU" sz="2400" b="1" dirty="0">
                <a:solidFill>
                  <a:srgbClr val="000099"/>
                </a:solidFill>
                <a:latin typeface="Comic Sans MS" pitchFamily="66" charset="0"/>
              </a:rPr>
              <a:t>ОС обеспечивают работу на компьютере  только одного пользователя. </a:t>
            </a:r>
            <a:endParaRPr lang="ru-RU" dirty="0">
              <a:latin typeface="Arial" charset="0"/>
            </a:endParaRPr>
          </a:p>
        </p:txBody>
      </p:sp>
      <p:sp>
        <p:nvSpPr>
          <p:cNvPr id="4105" name="AutoShape 9"/>
          <p:cNvSpPr>
            <a:spLocks noChangeArrowheads="1"/>
          </p:cNvSpPr>
          <p:nvPr/>
        </p:nvSpPr>
        <p:spPr bwMode="auto">
          <a:xfrm rot="7751410">
            <a:off x="2355056" y="2550319"/>
            <a:ext cx="1463675" cy="503238"/>
          </a:xfrm>
          <a:prstGeom prst="notchedRightArrow">
            <a:avLst>
              <a:gd name="adj1" fmla="val 50000"/>
              <a:gd name="adj2" fmla="val 5009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6" name="AutoShape 10"/>
          <p:cNvSpPr>
            <a:spLocks noChangeArrowheads="1"/>
          </p:cNvSpPr>
          <p:nvPr/>
        </p:nvSpPr>
        <p:spPr bwMode="auto">
          <a:xfrm rot="3094308">
            <a:off x="5583237" y="2506663"/>
            <a:ext cx="1643063" cy="503238"/>
          </a:xfrm>
          <a:prstGeom prst="notchedRightArrow">
            <a:avLst>
              <a:gd name="adj1" fmla="val 50000"/>
              <a:gd name="adj2" fmla="val 5007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4357688" y="3429000"/>
            <a:ext cx="4572000" cy="2492375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5000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dirty="0">
                <a:solidFill>
                  <a:srgbClr val="FF0000"/>
                </a:solidFill>
                <a:latin typeface="Comic Sans MS" pitchFamily="66" charset="0"/>
              </a:rPr>
              <a:t>Многопользовательские </a:t>
            </a:r>
            <a:r>
              <a:rPr lang="ru-RU" sz="2400" b="1" dirty="0">
                <a:solidFill>
                  <a:srgbClr val="000099"/>
                </a:solidFill>
                <a:latin typeface="Comic Sans MS" pitchFamily="66" charset="0"/>
              </a:rPr>
              <a:t>ОС с мощным компьютером поддерживают одновременно работу нескольких пользователей. </a:t>
            </a:r>
          </a:p>
          <a:p>
            <a:pPr algn="ctr">
              <a:spcBef>
                <a:spcPct val="50000"/>
              </a:spcBef>
              <a:defRPr/>
            </a:pPr>
            <a:endParaRPr lang="ru-RU" sz="2400" b="1" dirty="0">
              <a:solidFill>
                <a:srgbClr val="000099"/>
              </a:solidFill>
              <a:latin typeface="Comic Sans MS" pitchFamily="66" charset="0"/>
            </a:endParaRPr>
          </a:p>
        </p:txBody>
      </p:sp>
      <p:sp>
        <p:nvSpPr>
          <p:cNvPr id="10246" name="Rectangle 1"/>
          <p:cNvSpPr>
            <a:spLocks noChangeArrowheads="1"/>
          </p:cNvSpPr>
          <p:nvPr/>
        </p:nvSpPr>
        <p:spPr bwMode="auto">
          <a:xfrm>
            <a:off x="214313" y="357188"/>
            <a:ext cx="852805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 ВТОРЫМ  ПРИЗНАКОМ  КЛАССИФИКАЦИИ </a:t>
            </a:r>
          </a:p>
          <a:p>
            <a:pPr algn="ctr"/>
            <a:r>
              <a:rPr lang="ru-RU" sz="2400" b="1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ЯВЛЯЕТСЯ  ПОДДЕРЖКА </a:t>
            </a:r>
          </a:p>
          <a:p>
            <a:pPr algn="ctr"/>
            <a:r>
              <a:rPr lang="ru-RU" sz="2400" b="1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МНОГОПОЛЬЗОВАТЕЛЬСКОГО РЕЖИМА. РАЗЛИЧАЮТ:</a:t>
            </a:r>
            <a:endParaRPr lang="ru-RU" sz="2400" b="1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4" grpId="0" animBg="1"/>
      <p:bldP spid="4105" grpId="0" animBg="1"/>
      <p:bldP spid="4106" grpId="0" animBg="1"/>
      <p:bldP spid="410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285750" y="3500438"/>
            <a:ext cx="3743325" cy="2124075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5000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dirty="0">
                <a:solidFill>
                  <a:srgbClr val="FF0000"/>
                </a:solidFill>
                <a:latin typeface="Comic Sans MS" pitchFamily="66" charset="0"/>
              </a:rPr>
              <a:t>Командный.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2400" b="1" dirty="0">
                <a:solidFill>
                  <a:srgbClr val="000099"/>
                </a:solidFill>
                <a:latin typeface="Comic Sans MS" pitchFamily="66" charset="0"/>
              </a:rPr>
              <a:t>Режиме командной строки необходимо водить команды с помощью клавиатуры.</a:t>
            </a:r>
            <a:endParaRPr lang="ru-RU" dirty="0">
              <a:latin typeface="Arial" charset="0"/>
            </a:endParaRPr>
          </a:p>
        </p:txBody>
      </p:sp>
      <p:sp>
        <p:nvSpPr>
          <p:cNvPr id="4105" name="AutoShape 9"/>
          <p:cNvSpPr>
            <a:spLocks noChangeArrowheads="1"/>
          </p:cNvSpPr>
          <p:nvPr/>
        </p:nvSpPr>
        <p:spPr bwMode="auto">
          <a:xfrm rot="7751410">
            <a:off x="2355056" y="2550319"/>
            <a:ext cx="1463675" cy="503238"/>
          </a:xfrm>
          <a:prstGeom prst="notchedRightArrow">
            <a:avLst>
              <a:gd name="adj1" fmla="val 50000"/>
              <a:gd name="adj2" fmla="val 5009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6" name="AutoShape 10"/>
          <p:cNvSpPr>
            <a:spLocks noChangeArrowheads="1"/>
          </p:cNvSpPr>
          <p:nvPr/>
        </p:nvSpPr>
        <p:spPr bwMode="auto">
          <a:xfrm rot="3094308">
            <a:off x="5583237" y="2506663"/>
            <a:ext cx="1643063" cy="503238"/>
          </a:xfrm>
          <a:prstGeom prst="notchedRightArrow">
            <a:avLst>
              <a:gd name="adj1" fmla="val 50000"/>
              <a:gd name="adj2" fmla="val 5007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4572000" y="3429000"/>
            <a:ext cx="4243388" cy="2308225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5000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dirty="0">
                <a:solidFill>
                  <a:srgbClr val="FF0000"/>
                </a:solidFill>
                <a:latin typeface="Comic Sans MS" pitchFamily="66" charset="0"/>
              </a:rPr>
              <a:t>Графический интерфейс. </a:t>
            </a:r>
            <a:r>
              <a:rPr lang="ru-RU" sz="2400" b="1" dirty="0">
                <a:solidFill>
                  <a:srgbClr val="000099"/>
                </a:solidFill>
                <a:latin typeface="Comic Sans MS" pitchFamily="66" charset="0"/>
              </a:rPr>
              <a:t>В ОС с графическим интерфейсом пользователь может вводить с помощью мыши.</a:t>
            </a:r>
          </a:p>
        </p:txBody>
      </p:sp>
      <p:sp>
        <p:nvSpPr>
          <p:cNvPr id="11270" name="Rectangle 1"/>
          <p:cNvSpPr>
            <a:spLocks noChangeArrowheads="1"/>
          </p:cNvSpPr>
          <p:nvPr/>
        </p:nvSpPr>
        <p:spPr bwMode="auto">
          <a:xfrm>
            <a:off x="785813" y="1071563"/>
            <a:ext cx="787876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ТРЕТИЙ ПРИЗНАК КЛАССИФИКАЦИЙ ЯВЛЯЕТСЯ:</a:t>
            </a:r>
          </a:p>
          <a:p>
            <a:pPr algn="ctr"/>
            <a:endParaRPr lang="ru-RU" sz="2400" b="1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4" grpId="0" animBg="1"/>
      <p:bldP spid="4105" grpId="0" animBg="1"/>
      <p:bldP spid="4106" grpId="0" animBg="1"/>
      <p:bldP spid="410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571500" y="117475"/>
            <a:ext cx="7858125" cy="3046413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dirty="0">
                <a:solidFill>
                  <a:srgbClr val="000099"/>
                </a:solidFill>
                <a:latin typeface="Arial" charset="0"/>
              </a:rPr>
              <a:t>MS </a:t>
            </a:r>
            <a:r>
              <a:rPr lang="ru-RU" sz="2400" b="1" dirty="0" err="1">
                <a:solidFill>
                  <a:srgbClr val="000099"/>
                </a:solidFill>
                <a:latin typeface="Arial" charset="0"/>
              </a:rPr>
              <a:t>Windows</a:t>
            </a:r>
            <a:r>
              <a:rPr lang="ru-RU" sz="2400" b="1" dirty="0">
                <a:solidFill>
                  <a:srgbClr val="000099"/>
                </a:solidFill>
                <a:latin typeface="Arial" charset="0"/>
              </a:rPr>
              <a:t> (произносится </a:t>
            </a:r>
            <a:r>
              <a:rPr lang="ru-RU" sz="2400" b="1" dirty="0" err="1">
                <a:solidFill>
                  <a:srgbClr val="000099"/>
                </a:solidFill>
                <a:latin typeface="Arial" charset="0"/>
              </a:rPr>
              <a:t>Ви́ндоуз</a:t>
            </a:r>
            <a:r>
              <a:rPr lang="ru-RU" sz="2400" b="1" dirty="0">
                <a:solidFill>
                  <a:srgbClr val="000099"/>
                </a:solidFill>
                <a:latin typeface="Arial" charset="0"/>
              </a:rPr>
              <a:t>) — 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2400" b="1" dirty="0">
                <a:solidFill>
                  <a:schemeClr val="bg1"/>
                </a:solidFill>
                <a:latin typeface="Arial" charset="0"/>
              </a:rPr>
              <a:t>графическая (оконная ) операционная система. Это означает , что на экране в графическом виде   представлены  элементы управления ОС с ее приложениями, и пользователь с помощью мыши выбирает нужный элемент.</a:t>
            </a:r>
          </a:p>
          <a:p>
            <a:pPr algn="ctr">
              <a:spcBef>
                <a:spcPct val="50000"/>
              </a:spcBef>
              <a:defRPr/>
            </a:pPr>
            <a:endParaRPr lang="ru-RU" sz="2400" b="1" dirty="0">
              <a:solidFill>
                <a:srgbClr val="CC0000"/>
              </a:solidFill>
              <a:latin typeface="Arial" charset="0"/>
            </a:endParaRPr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 flipH="1">
            <a:off x="2571750" y="3429000"/>
            <a:ext cx="431800" cy="431800"/>
          </a:xfrm>
          <a:prstGeom prst="line">
            <a:avLst/>
          </a:prstGeom>
          <a:noFill/>
          <a:ln w="76200">
            <a:solidFill>
              <a:schemeClr val="accent1"/>
            </a:solidFill>
            <a:round/>
            <a:headEnd type="diamond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5429250" y="3357563"/>
            <a:ext cx="503238" cy="431800"/>
          </a:xfrm>
          <a:prstGeom prst="line">
            <a:avLst/>
          </a:prstGeom>
          <a:noFill/>
          <a:ln w="76200">
            <a:solidFill>
              <a:schemeClr val="accent1"/>
            </a:solidFill>
            <a:round/>
            <a:headEnd type="diamond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293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2294" name="Picture 15" descr="http://www.klyaksa.net/htm/kopilka/uchp/images/p706.jpg"/>
          <p:cNvPicPr>
            <a:picLocks noChangeAspect="1" noChangeArrowheads="1"/>
          </p:cNvPicPr>
          <p:nvPr/>
        </p:nvPicPr>
        <p:blipFill>
          <a:blip r:embed="rId2" r:link="rId3" cstate="screen"/>
          <a:srcRect/>
          <a:stretch>
            <a:fillRect/>
          </a:stretch>
        </p:blipFill>
        <p:spPr bwMode="auto">
          <a:xfrm>
            <a:off x="3857625" y="3286125"/>
            <a:ext cx="121443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5" name="Rectangle 16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" name="AutoShape 7"/>
          <p:cNvSpPr>
            <a:spLocks noChangeArrowheads="1"/>
          </p:cNvSpPr>
          <p:nvPr/>
        </p:nvSpPr>
        <p:spPr bwMode="auto">
          <a:xfrm>
            <a:off x="357158" y="4286256"/>
            <a:ext cx="3357586" cy="1857388"/>
          </a:xfrm>
          <a:prstGeom prst="flowChartMultidocument">
            <a:avLst/>
          </a:prstGeom>
          <a:blipFill dpi="0" rotWithShape="1">
            <a:blip r:embed="rId4" cstate="screen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solidFill>
                  <a:srgbClr val="000099"/>
                </a:solidFill>
                <a:latin typeface="Arial" charset="0"/>
              </a:rPr>
              <a:t>Глава корпорации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ru-RU" sz="2000" b="1" dirty="0" err="1">
                <a:solidFill>
                  <a:srgbClr val="000099"/>
                </a:solidFill>
                <a:latin typeface="Arial" charset="0"/>
              </a:rPr>
              <a:t>Microsoft</a:t>
            </a:r>
            <a:r>
              <a:rPr lang="ru-RU" sz="2000" b="1" dirty="0">
                <a:solidFill>
                  <a:srgbClr val="000099"/>
                </a:solidFill>
                <a:latin typeface="Arial" charset="0"/>
              </a:rPr>
              <a:t> –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000099"/>
                </a:solidFill>
                <a:latin typeface="Arial" charset="0"/>
              </a:rPr>
              <a:t> Билл Гейтс.</a:t>
            </a:r>
            <a:endParaRPr lang="ru-RU" sz="2000" b="1" dirty="0">
              <a:solidFill>
                <a:schemeClr val="bg1"/>
              </a:solidFill>
              <a:latin typeface="Arial" charset="0"/>
            </a:endParaRPr>
          </a:p>
          <a:p>
            <a:pPr algn="ctr">
              <a:defRPr/>
            </a:pPr>
            <a:endParaRPr lang="ru-RU" sz="20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8" name="AutoShape 9"/>
          <p:cNvSpPr>
            <a:spLocks noChangeArrowheads="1"/>
          </p:cNvSpPr>
          <p:nvPr/>
        </p:nvSpPr>
        <p:spPr bwMode="auto">
          <a:xfrm>
            <a:off x="5214942" y="4000504"/>
            <a:ext cx="3532184" cy="2354282"/>
          </a:xfrm>
          <a:prstGeom prst="flowChartMultidocument">
            <a:avLst/>
          </a:prstGeom>
          <a:blipFill dpi="0" rotWithShape="1">
            <a:blip r:embed="rId4" cstate="screen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2000" b="1" dirty="0" err="1">
                <a:solidFill>
                  <a:srgbClr val="000099"/>
                </a:solidFill>
                <a:latin typeface="Arial" charset="0"/>
              </a:rPr>
              <a:t>Windows</a:t>
            </a:r>
            <a:r>
              <a:rPr lang="ru-RU" sz="2000" b="1" dirty="0">
                <a:solidFill>
                  <a:srgbClr val="000099"/>
                </a:solidFill>
                <a:latin typeface="Arial" charset="0"/>
              </a:rPr>
              <a:t> — семейство 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000099"/>
                </a:solidFill>
                <a:latin typeface="Arial" charset="0"/>
              </a:rPr>
              <a:t>ОС компании </a:t>
            </a:r>
            <a:r>
              <a:rPr lang="ru-RU" sz="2000" b="1" dirty="0" err="1">
                <a:solidFill>
                  <a:srgbClr val="000099"/>
                </a:solidFill>
                <a:latin typeface="Arial" charset="0"/>
              </a:rPr>
              <a:t>Microsoft</a:t>
            </a:r>
            <a:endParaRPr lang="ru-RU" sz="2000" b="1" dirty="0">
              <a:solidFill>
                <a:srgbClr val="000099"/>
              </a:solidFill>
              <a:latin typeface="Arial" charset="0"/>
            </a:endParaRPr>
          </a:p>
          <a:p>
            <a:pPr algn="ctr">
              <a:defRPr/>
            </a:pPr>
            <a:r>
              <a:rPr lang="ru-RU" sz="2000" b="1" dirty="0">
                <a:solidFill>
                  <a:srgbClr val="000099"/>
                </a:solidFill>
                <a:latin typeface="Arial" charset="0"/>
              </a:rPr>
              <a:t> (Майкрософт).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/>
      <p:bldP spid="7173" grpId="0" animBg="1"/>
      <p:bldP spid="717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642938" y="785813"/>
            <a:ext cx="7715250" cy="461962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5000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Хронология выпусков версий Windows:</a:t>
            </a:r>
            <a:endParaRPr lang="ru-RU">
              <a:latin typeface="Arial" charset="0"/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1643063" y="2071688"/>
            <a:ext cx="5572125" cy="4524375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5000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ru-RU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1. Windows 1.0 (1985) </a:t>
            </a:r>
            <a:endParaRPr lang="ru-RU" b="1">
              <a:solidFill>
                <a:srgbClr val="000099"/>
              </a:solidFill>
              <a:latin typeface="Comic Sans MS" pitchFamily="66" charset="0"/>
            </a:endParaRPr>
          </a:p>
          <a:p>
            <a:pPr eaLnBrk="0" hangingPunct="0">
              <a:defRPr/>
            </a:pPr>
            <a:r>
              <a:rPr lang="en-US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2. Windows 2.0 (1987) </a:t>
            </a:r>
            <a:endParaRPr lang="ru-RU" b="1">
              <a:solidFill>
                <a:srgbClr val="000099"/>
              </a:solidFill>
              <a:latin typeface="Comic Sans MS" pitchFamily="66" charset="0"/>
            </a:endParaRPr>
          </a:p>
          <a:p>
            <a:pPr eaLnBrk="0" hangingPunct="0">
              <a:defRPr/>
            </a:pPr>
            <a:r>
              <a:rPr lang="en-US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3. Windows/386 (1987) </a:t>
            </a:r>
            <a:endParaRPr lang="ru-RU" b="1">
              <a:solidFill>
                <a:srgbClr val="000099"/>
              </a:solidFill>
              <a:latin typeface="Comic Sans MS" pitchFamily="66" charset="0"/>
            </a:endParaRPr>
          </a:p>
          <a:p>
            <a:pPr eaLnBrk="0" hangingPunct="0">
              <a:defRPr/>
            </a:pPr>
            <a:r>
              <a:rPr lang="en-US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4. Windows 3.0 (1990) </a:t>
            </a:r>
            <a:endParaRPr lang="ru-RU" b="1">
              <a:solidFill>
                <a:srgbClr val="000099"/>
              </a:solidFill>
              <a:latin typeface="Comic Sans MS" pitchFamily="66" charset="0"/>
            </a:endParaRPr>
          </a:p>
          <a:p>
            <a:pPr eaLnBrk="0" hangingPunct="0">
              <a:defRPr/>
            </a:pPr>
            <a:r>
              <a:rPr lang="en-US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5. Windows 3.1 (1992) </a:t>
            </a:r>
            <a:endParaRPr lang="ru-RU" b="1">
              <a:solidFill>
                <a:srgbClr val="000099"/>
              </a:solidFill>
              <a:latin typeface="Comic Sans MS" pitchFamily="66" charset="0"/>
            </a:endParaRPr>
          </a:p>
          <a:p>
            <a:pPr eaLnBrk="0" hangingPunct="0">
              <a:defRPr/>
            </a:pPr>
            <a:r>
              <a:rPr lang="en-US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6. Windows NT 3.1 (1993) </a:t>
            </a:r>
            <a:endParaRPr lang="ru-RU" b="1">
              <a:solidFill>
                <a:srgbClr val="000099"/>
              </a:solidFill>
              <a:latin typeface="Comic Sans MS" pitchFamily="66" charset="0"/>
            </a:endParaRPr>
          </a:p>
          <a:p>
            <a:pPr eaLnBrk="0" hangingPunct="0">
              <a:defRPr/>
            </a:pPr>
            <a:r>
              <a:rPr lang="en-US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7. Windows NT 3.5 (1994) </a:t>
            </a:r>
            <a:endParaRPr lang="ru-RU" b="1">
              <a:solidFill>
                <a:srgbClr val="000099"/>
              </a:solidFill>
              <a:latin typeface="Comic Sans MS" pitchFamily="66" charset="0"/>
            </a:endParaRPr>
          </a:p>
          <a:p>
            <a:pPr eaLnBrk="0" hangingPunct="0">
              <a:defRPr/>
            </a:pPr>
            <a:r>
              <a:rPr lang="en-US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8. Windows 95 (1995) </a:t>
            </a:r>
            <a:endParaRPr lang="ru-RU" b="1">
              <a:solidFill>
                <a:srgbClr val="000099"/>
              </a:solidFill>
              <a:latin typeface="Comic Sans MS" pitchFamily="66" charset="0"/>
            </a:endParaRPr>
          </a:p>
          <a:p>
            <a:pPr eaLnBrk="0" hangingPunct="0">
              <a:defRPr/>
            </a:pPr>
            <a:r>
              <a:rPr lang="en-US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9. Windows NT 4.0 (1996) </a:t>
            </a:r>
            <a:endParaRPr lang="ru-RU" b="1">
              <a:solidFill>
                <a:srgbClr val="000099"/>
              </a:solidFill>
              <a:latin typeface="Comic Sans MS" pitchFamily="66" charset="0"/>
            </a:endParaRPr>
          </a:p>
          <a:p>
            <a:pPr eaLnBrk="0" hangingPunct="0">
              <a:defRPr/>
            </a:pPr>
            <a:r>
              <a:rPr lang="en-US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10. Windows 98 (1998) </a:t>
            </a:r>
            <a:endParaRPr lang="ru-RU" b="1">
              <a:solidFill>
                <a:srgbClr val="000099"/>
              </a:solidFill>
              <a:latin typeface="Comic Sans MS" pitchFamily="66" charset="0"/>
            </a:endParaRPr>
          </a:p>
          <a:p>
            <a:pPr eaLnBrk="0" hangingPunct="0">
              <a:defRPr/>
            </a:pPr>
            <a:r>
              <a:rPr lang="en-US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11. Windows 2000 (2000) </a:t>
            </a:r>
            <a:endParaRPr lang="ru-RU" b="1">
              <a:solidFill>
                <a:srgbClr val="000099"/>
              </a:solidFill>
              <a:latin typeface="Comic Sans MS" pitchFamily="66" charset="0"/>
            </a:endParaRPr>
          </a:p>
          <a:p>
            <a:pPr eaLnBrk="0" hangingPunct="0">
              <a:defRPr/>
            </a:pPr>
            <a:r>
              <a:rPr lang="en-US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12. Windows Me (2000) </a:t>
            </a:r>
            <a:endParaRPr lang="ru-RU" b="1">
              <a:solidFill>
                <a:srgbClr val="000099"/>
              </a:solidFill>
              <a:latin typeface="Comic Sans MS" pitchFamily="66" charset="0"/>
            </a:endParaRPr>
          </a:p>
          <a:p>
            <a:pPr eaLnBrk="0" hangingPunct="0">
              <a:defRPr/>
            </a:pPr>
            <a:r>
              <a:rPr lang="en-US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13. Windows XP (2001) </a:t>
            </a:r>
            <a:endParaRPr lang="ru-RU" b="1">
              <a:solidFill>
                <a:srgbClr val="000099"/>
              </a:solidFill>
              <a:latin typeface="Comic Sans MS" pitchFamily="66" charset="0"/>
            </a:endParaRPr>
          </a:p>
          <a:p>
            <a:pPr eaLnBrk="0" hangingPunct="0">
              <a:defRPr/>
            </a:pPr>
            <a:r>
              <a:rPr lang="en-US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14. Windows 2003 (2003) </a:t>
            </a:r>
            <a:endParaRPr lang="ru-RU" b="1">
              <a:solidFill>
                <a:srgbClr val="000099"/>
              </a:solidFill>
              <a:latin typeface="Comic Sans MS" pitchFamily="66" charset="0"/>
            </a:endParaRPr>
          </a:p>
          <a:p>
            <a:pPr eaLnBrk="0" hangingPunct="0">
              <a:defRPr/>
            </a:pPr>
            <a:r>
              <a:rPr lang="en-US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15. Windows Vista (2007) </a:t>
            </a:r>
            <a:endParaRPr lang="ru-RU" b="1">
              <a:solidFill>
                <a:srgbClr val="000099"/>
              </a:solidFill>
              <a:latin typeface="Comic Sans MS" pitchFamily="66" charset="0"/>
            </a:endParaRPr>
          </a:p>
          <a:p>
            <a:pPr eaLnBrk="0" hangingPunct="0">
              <a:defRPr/>
            </a:pPr>
            <a:r>
              <a:rPr lang="en-US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16. Windows </a:t>
            </a:r>
            <a:r>
              <a:rPr lang="ru-RU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рабочее</a:t>
            </a:r>
            <a:r>
              <a:rPr lang="en-US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название</a:t>
            </a:r>
            <a:r>
              <a:rPr lang="en-US" b="1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 Vienna (2010)</a:t>
            </a:r>
            <a:endParaRPr lang="ru-RU">
              <a:latin typeface="Arial" charset="0"/>
            </a:endParaRPr>
          </a:p>
        </p:txBody>
      </p:sp>
      <p:sp>
        <p:nvSpPr>
          <p:cNvPr id="6" name="AutoShape 9"/>
          <p:cNvSpPr>
            <a:spLocks noChangeArrowheads="1"/>
          </p:cNvSpPr>
          <p:nvPr/>
        </p:nvSpPr>
        <p:spPr bwMode="auto">
          <a:xfrm rot="5400000">
            <a:off x="3947319" y="1339056"/>
            <a:ext cx="795338" cy="688975"/>
          </a:xfrm>
          <a:prstGeom prst="notchedRightArrow">
            <a:avLst>
              <a:gd name="adj1" fmla="val 50000"/>
              <a:gd name="adj2" fmla="val 5016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513</Words>
  <Application>Microsoft Office PowerPoint</Application>
  <PresentationFormat>Экран (4:3)</PresentationFormat>
  <Paragraphs>78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Calibri</vt:lpstr>
      <vt:lpstr>Constantia</vt:lpstr>
      <vt:lpstr>Wingdings 2</vt:lpstr>
      <vt:lpstr>Times New Roman</vt:lpstr>
      <vt:lpstr>Comic Sans MS</vt:lpstr>
      <vt:lpstr>Monotype Corsiva</vt:lpstr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Majitov Nurken</cp:lastModifiedBy>
  <cp:revision>33</cp:revision>
  <dcterms:created xsi:type="dcterms:W3CDTF">2006-11-02T12:27:16Z</dcterms:created>
  <dcterms:modified xsi:type="dcterms:W3CDTF">2011-12-25T08:25:18Z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218695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D5.0.5</vt:lpwstr>
  </property>
</Properties>
</file>