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10"/>
  </p:notesMasterIdLst>
  <p:sldIdLst>
    <p:sldId id="260" r:id="rId2"/>
    <p:sldId id="258" r:id="rId3"/>
    <p:sldId id="259" r:id="rId4"/>
    <p:sldId id="256" r:id="rId5"/>
    <p:sldId id="257" r:id="rId6"/>
    <p:sldId id="261" r:id="rId7"/>
    <p:sldId id="263" r:id="rId8"/>
    <p:sldId id="264" r:id="rId9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000"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sz="1000"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sz="1000"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sz="1000"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CC00"/>
    <a:srgbClr val="FF6699"/>
    <a:srgbClr val="0000FF"/>
    <a:srgbClr val="FF33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3110" autoAdjust="0"/>
    <p:restoredTop sz="94660"/>
  </p:normalViewPr>
  <p:slideViewPr>
    <p:cSldViewPr>
      <p:cViewPr>
        <p:scale>
          <a:sx n="75" d="100"/>
          <a:sy n="75" d="100"/>
        </p:scale>
        <p:origin x="-360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ru-RU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ru-RU"/>
          </a:p>
        </p:txBody>
      </p:sp>
      <p:sp>
        <p:nvSpPr>
          <p:cNvPr id="15364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536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536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ru-RU"/>
          </a:p>
        </p:txBody>
      </p:sp>
      <p:sp>
        <p:nvSpPr>
          <p:cNvPr id="1536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9A9448D6-8E66-4260-B0BB-A5908CFA2B84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2AC36F6-A09C-49A0-A0CE-3B243A473D1F}" type="slidenum">
              <a:rPr lang="ru-RU"/>
              <a:pPr/>
              <a:t>7</a:t>
            </a:fld>
            <a:endParaRPr lang="ru-RU"/>
          </a:p>
        </p:txBody>
      </p:sp>
      <p:sp>
        <p:nvSpPr>
          <p:cNvPr id="1638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4738100-27BC-4A7A-B611-97D367ACFAED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6A36A91-4736-4A0D-A28F-DCD4162B1031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2ACC770-79C9-4FE8-8495-1C51B2CC65D9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C68CFB-7723-4FEA-885A-2C35E486BC3E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5B18464-DDCD-4B40-BB75-6C00D241C44B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B8A5973-E6CB-42A3-98AF-BE5265BB3F30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39D06F3-DBE1-46B1-91AF-55671820762D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E9B3E2D-5BDF-4ADC-8745-68BA6B754FE7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A8DEFCE-E7E7-4669-95C1-B0F62CBB9B08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2DF3F6A-FAB7-4D10-AF88-6238E72D12D7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F9CD5D0-B8FE-4091-838A-4CE1E5EE8629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ru-RU"/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731659E4-ECBB-428A-BDF9-F2FE6490DDC4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Relationship Id="rId22" Type="http://schemas.openxmlformats.org/officeDocument/2006/relationships/image" Target="../media/image21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Relationship Id="rId9" Type="http://schemas.openxmlformats.org/officeDocument/2006/relationships/image" Target="../media/image3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13" Type="http://schemas.openxmlformats.org/officeDocument/2006/relationships/image" Target="../media/image44.png"/><Relationship Id="rId18" Type="http://schemas.openxmlformats.org/officeDocument/2006/relationships/image" Target="../media/image49.png"/><Relationship Id="rId3" Type="http://schemas.openxmlformats.org/officeDocument/2006/relationships/image" Target="../media/image34.png"/><Relationship Id="rId21" Type="http://schemas.openxmlformats.org/officeDocument/2006/relationships/image" Target="../media/image52.png"/><Relationship Id="rId7" Type="http://schemas.openxmlformats.org/officeDocument/2006/relationships/image" Target="../media/image38.png"/><Relationship Id="rId12" Type="http://schemas.openxmlformats.org/officeDocument/2006/relationships/image" Target="../media/image43.png"/><Relationship Id="rId17" Type="http://schemas.openxmlformats.org/officeDocument/2006/relationships/image" Target="../media/image48.png"/><Relationship Id="rId2" Type="http://schemas.openxmlformats.org/officeDocument/2006/relationships/image" Target="../media/image33.png"/><Relationship Id="rId16" Type="http://schemas.openxmlformats.org/officeDocument/2006/relationships/image" Target="../media/image47.png"/><Relationship Id="rId20" Type="http://schemas.openxmlformats.org/officeDocument/2006/relationships/image" Target="../media/image5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png"/><Relationship Id="rId11" Type="http://schemas.openxmlformats.org/officeDocument/2006/relationships/image" Target="../media/image42.png"/><Relationship Id="rId5" Type="http://schemas.openxmlformats.org/officeDocument/2006/relationships/image" Target="../media/image36.png"/><Relationship Id="rId15" Type="http://schemas.openxmlformats.org/officeDocument/2006/relationships/image" Target="../media/image46.png"/><Relationship Id="rId23" Type="http://schemas.openxmlformats.org/officeDocument/2006/relationships/image" Target="../media/image54.png"/><Relationship Id="rId10" Type="http://schemas.openxmlformats.org/officeDocument/2006/relationships/image" Target="../media/image41.png"/><Relationship Id="rId19" Type="http://schemas.openxmlformats.org/officeDocument/2006/relationships/image" Target="../media/image50.png"/><Relationship Id="rId4" Type="http://schemas.openxmlformats.org/officeDocument/2006/relationships/image" Target="../media/image35.png"/><Relationship Id="rId9" Type="http://schemas.openxmlformats.org/officeDocument/2006/relationships/image" Target="../media/image40.png"/><Relationship Id="rId14" Type="http://schemas.openxmlformats.org/officeDocument/2006/relationships/image" Target="../media/image45.png"/><Relationship Id="rId22" Type="http://schemas.openxmlformats.org/officeDocument/2006/relationships/image" Target="../media/image5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8" name="Text Box 4"/>
          <p:cNvSpPr txBox="1">
            <a:spLocks noChangeArrowheads="1"/>
          </p:cNvSpPr>
          <p:nvPr/>
        </p:nvSpPr>
        <p:spPr bwMode="auto">
          <a:xfrm>
            <a:off x="827088" y="3500438"/>
            <a:ext cx="698341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 b="1"/>
              <a:t>Е</a:t>
            </a:r>
            <a:r>
              <a:rPr lang="kk-KZ" sz="2000" b="1"/>
              <a:t>кілік  санау  жүйесінде  сандарды  алу</a:t>
            </a:r>
            <a:endParaRPr lang="ru-RU" sz="2000" b="1"/>
          </a:p>
        </p:txBody>
      </p:sp>
      <p:sp>
        <p:nvSpPr>
          <p:cNvPr id="11269" name="Text Box 5"/>
          <p:cNvSpPr txBox="1">
            <a:spLocks noChangeArrowheads="1"/>
          </p:cNvSpPr>
          <p:nvPr/>
        </p:nvSpPr>
        <p:spPr bwMode="auto">
          <a:xfrm>
            <a:off x="827088" y="3141663"/>
            <a:ext cx="698341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 b="1"/>
              <a:t>Е</a:t>
            </a:r>
            <a:r>
              <a:rPr lang="kk-KZ" sz="2000" b="1"/>
              <a:t>кілік  санау  жүйесінде  сандарды  қосу</a:t>
            </a:r>
            <a:endParaRPr lang="ru-RU" sz="2000" b="1"/>
          </a:p>
        </p:txBody>
      </p:sp>
      <p:sp>
        <p:nvSpPr>
          <p:cNvPr id="11270" name="Text Box 6"/>
          <p:cNvSpPr txBox="1">
            <a:spLocks noChangeArrowheads="1"/>
          </p:cNvSpPr>
          <p:nvPr/>
        </p:nvSpPr>
        <p:spPr bwMode="auto">
          <a:xfrm>
            <a:off x="827088" y="2744788"/>
            <a:ext cx="80645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 b="1"/>
              <a:t>Ек</a:t>
            </a:r>
            <a:r>
              <a:rPr lang="kk-KZ" sz="2000" b="1"/>
              <a:t>ілік жүйедегі санның ондық жүйедегі эквивалентін табу </a:t>
            </a:r>
            <a:endParaRPr lang="ru-RU" sz="2000" b="1"/>
          </a:p>
        </p:txBody>
      </p:sp>
      <p:sp>
        <p:nvSpPr>
          <p:cNvPr id="11271" name="Text Box 7"/>
          <p:cNvSpPr txBox="1">
            <a:spLocks noChangeArrowheads="1"/>
          </p:cNvSpPr>
          <p:nvPr/>
        </p:nvSpPr>
        <p:spPr bwMode="auto">
          <a:xfrm>
            <a:off x="792163" y="2384425"/>
            <a:ext cx="76676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 b="1"/>
              <a:t>Ондық</a:t>
            </a:r>
            <a:r>
              <a:rPr lang="kk-KZ" sz="2000" b="1"/>
              <a:t> жүйедегі санның екілік жүйедегі эквивалентін табу </a:t>
            </a:r>
            <a:endParaRPr lang="ru-RU" sz="2000" b="1"/>
          </a:p>
        </p:txBody>
      </p:sp>
      <p:sp>
        <p:nvSpPr>
          <p:cNvPr id="11272" name="Text Box 8"/>
          <p:cNvSpPr txBox="1">
            <a:spLocks noChangeArrowheads="1"/>
          </p:cNvSpPr>
          <p:nvPr/>
        </p:nvSpPr>
        <p:spPr bwMode="auto">
          <a:xfrm>
            <a:off x="827088" y="2024063"/>
            <a:ext cx="76327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kk-KZ" sz="2000" b="1"/>
              <a:t>Алғашқы </a:t>
            </a:r>
            <a:r>
              <a:rPr lang="en-US" sz="2000" b="1"/>
              <a:t>32</a:t>
            </a:r>
            <a:r>
              <a:rPr lang="kk-KZ" sz="2000" b="1"/>
              <a:t> санның әртүрлі санау жүйелерінде жазылуы</a:t>
            </a:r>
            <a:endParaRPr lang="ru-RU" sz="2000" b="1"/>
          </a:p>
        </p:txBody>
      </p:sp>
      <p:sp>
        <p:nvSpPr>
          <p:cNvPr id="11273" name="Text Box 9"/>
          <p:cNvSpPr txBox="1">
            <a:spLocks noChangeArrowheads="1"/>
          </p:cNvSpPr>
          <p:nvPr/>
        </p:nvSpPr>
        <p:spPr bwMode="auto">
          <a:xfrm>
            <a:off x="827088" y="1663700"/>
            <a:ext cx="49688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kk-KZ" sz="2000" b="1"/>
              <a:t>Санау жүйелерінің түрлері</a:t>
            </a:r>
            <a:endParaRPr lang="ru-RU" sz="2000" b="1"/>
          </a:p>
        </p:txBody>
      </p:sp>
      <p:sp>
        <p:nvSpPr>
          <p:cNvPr id="11274" name="Text Box 10"/>
          <p:cNvSpPr txBox="1">
            <a:spLocks noChangeArrowheads="1"/>
          </p:cNvSpPr>
          <p:nvPr/>
        </p:nvSpPr>
        <p:spPr bwMode="auto">
          <a:xfrm>
            <a:off x="827088" y="904875"/>
            <a:ext cx="7921625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kk-KZ" sz="3200" b="1">
                <a:solidFill>
                  <a:srgbClr val="0000FF"/>
                </a:solidFill>
              </a:rPr>
              <a:t>Санау  жүйелері. Екілік санау жүйесі.</a:t>
            </a:r>
            <a:endParaRPr lang="ru-RU" sz="3200" b="1">
              <a:solidFill>
                <a:srgbClr val="0000FF"/>
              </a:solidFill>
            </a:endParaRPr>
          </a:p>
        </p:txBody>
      </p:sp>
      <p:sp>
        <p:nvSpPr>
          <p:cNvPr id="11275" name="Text Box 11"/>
          <p:cNvSpPr txBox="1">
            <a:spLocks noChangeArrowheads="1"/>
          </p:cNvSpPr>
          <p:nvPr/>
        </p:nvSpPr>
        <p:spPr bwMode="auto">
          <a:xfrm>
            <a:off x="827088" y="3824288"/>
            <a:ext cx="74898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 b="1"/>
              <a:t>Е</a:t>
            </a:r>
            <a:r>
              <a:rPr lang="kk-KZ" sz="2000" b="1"/>
              <a:t>кілік  санау  жүйесінде  сандарды  көбейту  және  бөлу</a:t>
            </a:r>
            <a:endParaRPr lang="ru-RU" sz="2000" b="1"/>
          </a:p>
        </p:txBody>
      </p:sp>
      <p:sp>
        <p:nvSpPr>
          <p:cNvPr id="11277" name="Text Box 13"/>
          <p:cNvSpPr txBox="1">
            <a:spLocks noChangeArrowheads="1"/>
          </p:cNvSpPr>
          <p:nvPr/>
        </p:nvSpPr>
        <p:spPr bwMode="auto">
          <a:xfrm>
            <a:off x="7524750" y="6467475"/>
            <a:ext cx="15113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200" b="1"/>
              <a:t>Enter </a:t>
            </a:r>
            <a:r>
              <a:rPr lang="kk-KZ" sz="1200" b="1"/>
              <a:t>тиегін бас</a:t>
            </a:r>
            <a:endParaRPr lang="ru-RU" sz="1200" b="1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127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127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127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960"/>
                            </p:stCondLst>
                            <p:childTnLst>
                              <p:par>
                                <p:cTn id="11" presetID="27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1127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1127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1127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300"/>
                            </p:stCondLst>
                            <p:childTnLst>
                              <p:par>
                                <p:cTn id="17" presetID="27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1127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1127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1127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800"/>
                            </p:stCondLst>
                            <p:childTnLst>
                              <p:par>
                                <p:cTn id="23" presetID="27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5" dur="80"/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6" dur="80"/>
                                        <p:tgtEl>
                                          <p:spTgt spid="1127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80"/>
                                        <p:tgtEl>
                                          <p:spTgt spid="1127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8300"/>
                            </p:stCondLst>
                            <p:childTnLst>
                              <p:par>
                                <p:cTn id="29" presetID="27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1" dur="80"/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2" dur="80"/>
                                        <p:tgtEl>
                                          <p:spTgt spid="1126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80"/>
                                        <p:tgtEl>
                                          <p:spTgt spid="1126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120"/>
                            </p:stCondLst>
                            <p:childTnLst>
                              <p:par>
                                <p:cTn id="35" presetID="27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7" dur="80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8" dur="80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80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1900"/>
                            </p:stCondLst>
                            <p:childTnLst>
                              <p:par>
                                <p:cTn id="41" presetID="27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3" dur="80"/>
                                        <p:tgtEl>
                                          <p:spTgt spid="1127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4" dur="80"/>
                                        <p:tgtEl>
                                          <p:spTgt spid="1127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" dur="80"/>
                                        <p:tgtEl>
                                          <p:spTgt spid="1127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4160"/>
                            </p:stCondLst>
                            <p:childTnLst>
                              <p:par>
                                <p:cTn id="47" presetID="27" presetClass="entr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9" dur="80"/>
                                        <p:tgtEl>
                                          <p:spTgt spid="1127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0" dur="80"/>
                                        <p:tgtEl>
                                          <p:spTgt spid="1127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80"/>
                                        <p:tgtEl>
                                          <p:spTgt spid="1127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8" grpId="0"/>
      <p:bldP spid="11269" grpId="0"/>
      <p:bldP spid="11270" grpId="0"/>
      <p:bldP spid="11271" grpId="0"/>
      <p:bldP spid="11272" grpId="0"/>
      <p:bldP spid="11273" grpId="0"/>
      <p:bldP spid="11275" grpId="0"/>
      <p:bldP spid="1127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0" name="Text Box 4"/>
          <p:cNvSpPr txBox="1">
            <a:spLocks noChangeArrowheads="1"/>
          </p:cNvSpPr>
          <p:nvPr/>
        </p:nvSpPr>
        <p:spPr bwMode="auto">
          <a:xfrm>
            <a:off x="539750" y="836613"/>
            <a:ext cx="78486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400" b="1"/>
              <a:t>Онд</a:t>
            </a:r>
            <a:r>
              <a:rPr lang="kk-KZ" sz="1400" b="1"/>
              <a:t>ық санау жүйесінде (біздің күнделікті есептеуде қолданатын жүйеде) санды көрсету үшін </a:t>
            </a:r>
            <a:r>
              <a:rPr lang="ru-RU" sz="1400" b="1"/>
              <a:t>10 </a:t>
            </a:r>
            <a:r>
              <a:rPr lang="kk-KZ" sz="1400" b="1"/>
              <a:t>арап цифры: </a:t>
            </a:r>
            <a:r>
              <a:rPr lang="ru-RU" sz="1600" b="1">
                <a:solidFill>
                  <a:srgbClr val="FF3300"/>
                </a:solidFill>
              </a:rPr>
              <a:t>0, 1, 2, 3, 4, 5, 6, 7, 8, 9</a:t>
            </a:r>
            <a:r>
              <a:rPr lang="ru-RU" sz="1400" b="1"/>
              <a:t> -</a:t>
            </a:r>
            <a:r>
              <a:rPr lang="kk-KZ" sz="1400" b="1"/>
              <a:t> қолданылады</a:t>
            </a:r>
            <a:endParaRPr lang="ru-RU" sz="1400" b="1"/>
          </a:p>
        </p:txBody>
      </p:sp>
      <p:sp>
        <p:nvSpPr>
          <p:cNvPr id="9230" name="Text Box 14"/>
          <p:cNvSpPr txBox="1">
            <a:spLocks noChangeArrowheads="1"/>
          </p:cNvSpPr>
          <p:nvPr/>
        </p:nvSpPr>
        <p:spPr bwMode="auto">
          <a:xfrm>
            <a:off x="611188" y="1341438"/>
            <a:ext cx="8064500" cy="671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kk-KZ" sz="1400"/>
              <a:t>Мысалы: </a:t>
            </a:r>
            <a:r>
              <a:rPr lang="kk-KZ" sz="1400" b="1">
                <a:solidFill>
                  <a:srgbClr val="0000FF"/>
                </a:solidFill>
              </a:rPr>
              <a:t>қырық үш бүтін жүзден сексен екі</a:t>
            </a:r>
            <a:r>
              <a:rPr lang="kk-KZ" sz="1400"/>
              <a:t> ондық есептеу жүйесінде жазылады</a:t>
            </a:r>
          </a:p>
          <a:p>
            <a:pPr algn="ctr">
              <a:spcBef>
                <a:spcPct val="50000"/>
              </a:spcBef>
            </a:pPr>
            <a:r>
              <a:rPr lang="kk-KZ" sz="1600" b="1"/>
              <a:t>43,82</a:t>
            </a:r>
            <a:endParaRPr lang="ru-RU" sz="1600" b="1"/>
          </a:p>
        </p:txBody>
      </p:sp>
      <p:sp>
        <p:nvSpPr>
          <p:cNvPr id="9231" name="Text Box 15"/>
          <p:cNvSpPr txBox="1">
            <a:spLocks noChangeArrowheads="1"/>
          </p:cNvSpPr>
          <p:nvPr/>
        </p:nvSpPr>
        <p:spPr bwMode="auto">
          <a:xfrm>
            <a:off x="539750" y="2133600"/>
            <a:ext cx="78486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400" b="1"/>
              <a:t>Ек</a:t>
            </a:r>
            <a:r>
              <a:rPr lang="kk-KZ" sz="1400" b="1"/>
              <a:t>ілік санау жүйесінде санды көрсету үшін </a:t>
            </a:r>
            <a:r>
              <a:rPr lang="ru-RU" sz="1400" b="1"/>
              <a:t>2 </a:t>
            </a:r>
            <a:r>
              <a:rPr lang="kk-KZ" sz="1400" b="1"/>
              <a:t>арап цифры: </a:t>
            </a:r>
            <a:r>
              <a:rPr lang="ru-RU" sz="1600" b="1">
                <a:solidFill>
                  <a:srgbClr val="FF3300"/>
                </a:solidFill>
              </a:rPr>
              <a:t>0, 1</a:t>
            </a:r>
            <a:r>
              <a:rPr lang="ru-RU" sz="1400" b="1"/>
              <a:t> -</a:t>
            </a:r>
            <a:r>
              <a:rPr lang="kk-KZ" sz="1400" b="1"/>
              <a:t> қолданылады</a:t>
            </a:r>
            <a:endParaRPr lang="ru-RU" sz="1400" b="1"/>
          </a:p>
        </p:txBody>
      </p:sp>
      <p:sp>
        <p:nvSpPr>
          <p:cNvPr id="9232" name="Text Box 16"/>
          <p:cNvSpPr txBox="1">
            <a:spLocks noChangeArrowheads="1"/>
          </p:cNvSpPr>
          <p:nvPr/>
        </p:nvSpPr>
        <p:spPr bwMode="auto">
          <a:xfrm>
            <a:off x="611188" y="2420938"/>
            <a:ext cx="7129462" cy="671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kk-KZ" sz="1400"/>
              <a:t>Мысалы: </a:t>
            </a:r>
            <a:r>
              <a:rPr lang="kk-KZ" sz="1400" b="1">
                <a:solidFill>
                  <a:srgbClr val="0000FF"/>
                </a:solidFill>
              </a:rPr>
              <a:t>қырық үш бүтін жүзден сексен екі</a:t>
            </a:r>
            <a:r>
              <a:rPr lang="kk-KZ"/>
              <a:t> </a:t>
            </a:r>
            <a:r>
              <a:rPr lang="kk-KZ" sz="1400"/>
              <a:t>екілік есептеу жүйесінде жазылады</a:t>
            </a:r>
          </a:p>
          <a:p>
            <a:pPr>
              <a:spcBef>
                <a:spcPct val="50000"/>
              </a:spcBef>
            </a:pPr>
            <a:r>
              <a:rPr lang="kk-KZ" sz="1600"/>
              <a:t>                              </a:t>
            </a:r>
            <a:r>
              <a:rPr lang="ru-RU" sz="1600" b="1"/>
              <a:t>≈ 101011</a:t>
            </a:r>
            <a:r>
              <a:rPr lang="kk-KZ" sz="1600" b="1"/>
              <a:t>,11011</a:t>
            </a:r>
            <a:endParaRPr lang="ru-RU" sz="1600" b="1"/>
          </a:p>
        </p:txBody>
      </p:sp>
      <p:sp>
        <p:nvSpPr>
          <p:cNvPr id="9233" name="Text Box 17"/>
          <p:cNvSpPr txBox="1">
            <a:spLocks noChangeArrowheads="1"/>
          </p:cNvSpPr>
          <p:nvPr/>
        </p:nvSpPr>
        <p:spPr bwMode="auto">
          <a:xfrm>
            <a:off x="539750" y="3213100"/>
            <a:ext cx="78486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kk-KZ" sz="1400" b="1"/>
              <a:t>Сегіздік санау жүйесінде санды көрсету үшін </a:t>
            </a:r>
            <a:r>
              <a:rPr lang="en-US" sz="1400" b="1"/>
              <a:t>8</a:t>
            </a:r>
            <a:r>
              <a:rPr lang="ru-RU" sz="1400" b="1"/>
              <a:t> </a:t>
            </a:r>
            <a:r>
              <a:rPr lang="kk-KZ" sz="1400" b="1"/>
              <a:t>арап цифры: </a:t>
            </a:r>
            <a:r>
              <a:rPr lang="ru-RU" sz="1600" b="1">
                <a:solidFill>
                  <a:srgbClr val="FF3300"/>
                </a:solidFill>
              </a:rPr>
              <a:t>0, 1, 2, 3, 4, 5, 6, 7</a:t>
            </a:r>
            <a:r>
              <a:rPr lang="ru-RU" sz="1400" b="1"/>
              <a:t> -</a:t>
            </a:r>
            <a:r>
              <a:rPr lang="kk-KZ" sz="1400" b="1"/>
              <a:t> қолданылады</a:t>
            </a:r>
            <a:endParaRPr lang="ru-RU" sz="1400" b="1"/>
          </a:p>
        </p:txBody>
      </p:sp>
      <p:sp>
        <p:nvSpPr>
          <p:cNvPr id="9234" name="Text Box 18"/>
          <p:cNvSpPr txBox="1">
            <a:spLocks noChangeArrowheads="1"/>
          </p:cNvSpPr>
          <p:nvPr/>
        </p:nvSpPr>
        <p:spPr bwMode="auto">
          <a:xfrm>
            <a:off x="611188" y="3716338"/>
            <a:ext cx="8064500" cy="671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kk-KZ" sz="1400"/>
              <a:t>Мысалы: </a:t>
            </a:r>
            <a:r>
              <a:rPr lang="kk-KZ" sz="1400" b="1">
                <a:solidFill>
                  <a:srgbClr val="0000FF"/>
                </a:solidFill>
              </a:rPr>
              <a:t>қырық үш бүтін жүзден сексен екі</a:t>
            </a:r>
            <a:r>
              <a:rPr lang="kk-KZ" sz="1400"/>
              <a:t> сегіздік есептеу жүйесінде жазылады</a:t>
            </a:r>
          </a:p>
          <a:p>
            <a:pPr algn="ctr">
              <a:spcBef>
                <a:spcPct val="50000"/>
              </a:spcBef>
            </a:pPr>
            <a:r>
              <a:rPr lang="ru-RU" sz="1600" b="1"/>
              <a:t>≈</a:t>
            </a:r>
            <a:r>
              <a:rPr lang="ru-RU" sz="1600"/>
              <a:t> </a:t>
            </a:r>
            <a:r>
              <a:rPr lang="ru-RU" sz="1600" b="1"/>
              <a:t>53</a:t>
            </a:r>
            <a:r>
              <a:rPr lang="kk-KZ" sz="1600" b="1"/>
              <a:t>,64365</a:t>
            </a:r>
            <a:endParaRPr lang="ru-RU" sz="1600" b="1"/>
          </a:p>
        </p:txBody>
      </p:sp>
      <p:sp>
        <p:nvSpPr>
          <p:cNvPr id="9235" name="Text Box 19"/>
          <p:cNvSpPr txBox="1">
            <a:spLocks noChangeArrowheads="1"/>
          </p:cNvSpPr>
          <p:nvPr/>
        </p:nvSpPr>
        <p:spPr bwMode="auto">
          <a:xfrm>
            <a:off x="539750" y="4508500"/>
            <a:ext cx="7848600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kk-KZ" sz="1400" b="1"/>
              <a:t>Он алтылық санау жүйесінде санды көрсету үшін </a:t>
            </a:r>
            <a:r>
              <a:rPr lang="en-US" sz="1400" b="1"/>
              <a:t>10</a:t>
            </a:r>
            <a:r>
              <a:rPr lang="ru-RU" sz="1400" b="1"/>
              <a:t> </a:t>
            </a:r>
            <a:r>
              <a:rPr lang="kk-KZ" sz="1400" b="1"/>
              <a:t>арап цифры </a:t>
            </a:r>
            <a:r>
              <a:rPr lang="ru-RU" sz="1600" b="1">
                <a:solidFill>
                  <a:srgbClr val="FF3300"/>
                </a:solidFill>
              </a:rPr>
              <a:t>0, 1, 2, 3, 4, 5, 6, 7, 8, 9 </a:t>
            </a:r>
            <a:r>
              <a:rPr lang="ru-RU" sz="1400" b="1"/>
              <a:t> </a:t>
            </a:r>
            <a:r>
              <a:rPr lang="kk-KZ" sz="1400" b="1"/>
              <a:t>және </a:t>
            </a:r>
            <a:r>
              <a:rPr lang="ru-RU" sz="1400" b="1"/>
              <a:t>6 </a:t>
            </a:r>
            <a:r>
              <a:rPr lang="kk-KZ" sz="1400" b="1"/>
              <a:t>латын әріптері </a:t>
            </a:r>
            <a:r>
              <a:rPr lang="en-US" sz="1400" b="1">
                <a:solidFill>
                  <a:srgbClr val="FF3300"/>
                </a:solidFill>
              </a:rPr>
              <a:t>A, B, C, D, E, F</a:t>
            </a:r>
            <a:r>
              <a:rPr lang="kk-KZ" sz="1400" b="1"/>
              <a:t> қолданылады</a:t>
            </a:r>
            <a:endParaRPr lang="ru-RU" sz="1400" b="1"/>
          </a:p>
        </p:txBody>
      </p:sp>
      <p:sp>
        <p:nvSpPr>
          <p:cNvPr id="9236" name="Text Box 20"/>
          <p:cNvSpPr txBox="1">
            <a:spLocks noChangeArrowheads="1"/>
          </p:cNvSpPr>
          <p:nvPr/>
        </p:nvSpPr>
        <p:spPr bwMode="auto">
          <a:xfrm>
            <a:off x="611188" y="5011738"/>
            <a:ext cx="8064500" cy="703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kk-KZ" sz="1400"/>
              <a:t>Мысалы: </a:t>
            </a:r>
            <a:r>
              <a:rPr lang="kk-KZ" sz="1400" b="1">
                <a:solidFill>
                  <a:srgbClr val="0000FF"/>
                </a:solidFill>
              </a:rPr>
              <a:t>қырық үш бүтін жүзден сексен екі</a:t>
            </a:r>
            <a:r>
              <a:rPr lang="kk-KZ"/>
              <a:t> </a:t>
            </a:r>
            <a:r>
              <a:rPr lang="kk-KZ" sz="1400"/>
              <a:t>он алтылық есептеу жүйесінде жазылады</a:t>
            </a:r>
            <a:r>
              <a:rPr lang="kk-KZ" sz="1600"/>
              <a:t> </a:t>
            </a:r>
          </a:p>
          <a:p>
            <a:pPr algn="ctr">
              <a:spcBef>
                <a:spcPct val="50000"/>
              </a:spcBef>
            </a:pPr>
            <a:r>
              <a:rPr lang="ru-RU" sz="1600" b="1"/>
              <a:t>≈</a:t>
            </a:r>
            <a:r>
              <a:rPr lang="kk-KZ" sz="1600"/>
              <a:t> </a:t>
            </a:r>
            <a:r>
              <a:rPr lang="en-US" sz="1600" b="1"/>
              <a:t>2B</a:t>
            </a:r>
            <a:r>
              <a:rPr lang="kk-KZ" sz="1600" b="1"/>
              <a:t>,</a:t>
            </a:r>
            <a:r>
              <a:rPr lang="en-US" sz="1600" b="1"/>
              <a:t>D05B7</a:t>
            </a:r>
            <a:endParaRPr lang="ru-RU" sz="1600" b="1"/>
          </a:p>
        </p:txBody>
      </p:sp>
      <p:sp>
        <p:nvSpPr>
          <p:cNvPr id="9551" name="Text Box 335"/>
          <p:cNvSpPr txBox="1">
            <a:spLocks noChangeArrowheads="1"/>
          </p:cNvSpPr>
          <p:nvPr/>
        </p:nvSpPr>
        <p:spPr bwMode="auto">
          <a:xfrm>
            <a:off x="1908175" y="188913"/>
            <a:ext cx="49688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kk-KZ" sz="2000" b="1"/>
              <a:t>Санау жүйелерінің түрлері</a:t>
            </a:r>
            <a:endParaRPr lang="ru-RU" sz="2000" b="1"/>
          </a:p>
        </p:txBody>
      </p:sp>
      <p:sp>
        <p:nvSpPr>
          <p:cNvPr id="9552" name="Text Box 336"/>
          <p:cNvSpPr txBox="1">
            <a:spLocks noChangeArrowheads="1"/>
          </p:cNvSpPr>
          <p:nvPr/>
        </p:nvSpPr>
        <p:spPr bwMode="auto">
          <a:xfrm>
            <a:off x="395288" y="5734050"/>
            <a:ext cx="8353425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kk-KZ" sz="1400" b="1"/>
              <a:t>Санның қандай санау жүйесінде жазылғанын білдіру үшін санау жүйесі белгісі индекс  түрінде қойылады:</a:t>
            </a:r>
            <a:endParaRPr lang="ru-RU" sz="1400" b="1"/>
          </a:p>
        </p:txBody>
      </p:sp>
      <p:sp>
        <p:nvSpPr>
          <p:cNvPr id="9553" name="Text Box 337"/>
          <p:cNvSpPr txBox="1">
            <a:spLocks noChangeArrowheads="1"/>
          </p:cNvSpPr>
          <p:nvPr/>
        </p:nvSpPr>
        <p:spPr bwMode="auto">
          <a:xfrm>
            <a:off x="2555875" y="6157913"/>
            <a:ext cx="5761038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600" b="1"/>
              <a:t>43,82</a:t>
            </a:r>
            <a:r>
              <a:rPr lang="ru-RU" sz="1600" b="1" baseline="-25000"/>
              <a:t>10</a:t>
            </a:r>
            <a:r>
              <a:rPr lang="ru-RU" sz="1600" b="1"/>
              <a:t> ≈ 1010</a:t>
            </a:r>
            <a:r>
              <a:rPr lang="en-US" sz="1600" b="1"/>
              <a:t>11</a:t>
            </a:r>
            <a:r>
              <a:rPr lang="ru-RU" sz="1600" b="1"/>
              <a:t>,11011</a:t>
            </a:r>
            <a:r>
              <a:rPr lang="ru-RU" sz="1600" b="1" baseline="-25000"/>
              <a:t>2</a:t>
            </a:r>
            <a:r>
              <a:rPr lang="ru-RU" sz="1600" b="1"/>
              <a:t> ≈ </a:t>
            </a:r>
            <a:r>
              <a:rPr lang="en-US" sz="1600" b="1"/>
              <a:t>53</a:t>
            </a:r>
            <a:r>
              <a:rPr lang="ru-RU" sz="1600" b="1"/>
              <a:t>,</a:t>
            </a:r>
            <a:r>
              <a:rPr lang="en-US" sz="1600" b="1"/>
              <a:t>64365</a:t>
            </a:r>
            <a:r>
              <a:rPr lang="ru-RU" sz="1600" b="1" baseline="-25000"/>
              <a:t>8</a:t>
            </a:r>
            <a:r>
              <a:rPr lang="ru-RU" sz="1600" b="1"/>
              <a:t> ≈ 2</a:t>
            </a:r>
            <a:r>
              <a:rPr lang="en-US" sz="1600" b="1"/>
              <a:t>B</a:t>
            </a:r>
            <a:r>
              <a:rPr lang="ru-RU" sz="1600" b="1"/>
              <a:t>,</a:t>
            </a:r>
            <a:r>
              <a:rPr lang="en-US" sz="1600" b="1"/>
              <a:t>D05B7</a:t>
            </a:r>
            <a:r>
              <a:rPr lang="ru-RU" sz="1600" b="1" baseline="-25000"/>
              <a:t>16</a:t>
            </a:r>
            <a:endParaRPr lang="ru-RU" sz="1600" baseline="-25000"/>
          </a:p>
        </p:txBody>
      </p:sp>
      <p:sp>
        <p:nvSpPr>
          <p:cNvPr id="9555" name="Text Box 339"/>
          <p:cNvSpPr txBox="1">
            <a:spLocks noChangeArrowheads="1"/>
          </p:cNvSpPr>
          <p:nvPr/>
        </p:nvSpPr>
        <p:spPr bwMode="auto">
          <a:xfrm>
            <a:off x="7524750" y="6467475"/>
            <a:ext cx="15113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200" b="1"/>
              <a:t>Enter </a:t>
            </a:r>
            <a:r>
              <a:rPr lang="kk-KZ" sz="1200" b="1"/>
              <a:t>тиегін бас</a:t>
            </a:r>
            <a:endParaRPr lang="ru-RU" sz="1200" b="1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4880"/>
                            </p:stCondLst>
                            <p:childTnLst>
                              <p:par>
                                <p:cTn id="11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92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92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92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640"/>
                            </p:stCondLst>
                            <p:childTnLst>
                              <p:par>
                                <p:cTn id="17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92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92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92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160"/>
                            </p:stCondLst>
                            <p:childTnLst>
                              <p:par>
                                <p:cTn id="23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5" dur="80"/>
                                        <p:tgtEl>
                                          <p:spTgt spid="92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6" dur="80"/>
                                        <p:tgtEl>
                                          <p:spTgt spid="92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80"/>
                                        <p:tgtEl>
                                          <p:spTgt spid="92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3280"/>
                            </p:stCondLst>
                            <p:childTnLst>
                              <p:par>
                                <p:cTn id="29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1" dur="80"/>
                                        <p:tgtEl>
                                          <p:spTgt spid="92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2" dur="80"/>
                                        <p:tgtEl>
                                          <p:spTgt spid="92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80"/>
                                        <p:tgtEl>
                                          <p:spTgt spid="92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6360"/>
                            </p:stCondLst>
                            <p:childTnLst>
                              <p:par>
                                <p:cTn id="3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7" dur="80"/>
                                        <p:tgtEl>
                                          <p:spTgt spid="92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8" dur="80"/>
                                        <p:tgtEl>
                                          <p:spTgt spid="92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80"/>
                                        <p:tgtEl>
                                          <p:spTgt spid="92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9400"/>
                            </p:stCondLst>
                            <p:childTnLst>
                              <p:par>
                                <p:cTn id="41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3" dur="80"/>
                                        <p:tgtEl>
                                          <p:spTgt spid="923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4" dur="80"/>
                                        <p:tgtEl>
                                          <p:spTgt spid="92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" dur="80"/>
                                        <p:tgtEl>
                                          <p:spTgt spid="92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3800"/>
                            </p:stCondLst>
                            <p:childTnLst>
                              <p:par>
                                <p:cTn id="47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9" dur="80"/>
                                        <p:tgtEl>
                                          <p:spTgt spid="92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0" dur="80"/>
                                        <p:tgtEl>
                                          <p:spTgt spid="92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80"/>
                                        <p:tgtEl>
                                          <p:spTgt spid="92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6880"/>
                            </p:stCondLst>
                            <p:childTnLst>
                              <p:par>
                                <p:cTn id="53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5" dur="80"/>
                                        <p:tgtEl>
                                          <p:spTgt spid="955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6" dur="80"/>
                                        <p:tgtEl>
                                          <p:spTgt spid="955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80"/>
                                        <p:tgtEl>
                                          <p:spTgt spid="955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30400"/>
                            </p:stCondLst>
                            <p:childTnLst>
                              <p:par>
                                <p:cTn id="59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1" dur="80"/>
                                        <p:tgtEl>
                                          <p:spTgt spid="955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2" dur="80"/>
                                        <p:tgtEl>
                                          <p:spTgt spid="955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80"/>
                                        <p:tgtEl>
                                          <p:spTgt spid="955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32120"/>
                            </p:stCondLst>
                            <p:childTnLst>
                              <p:par>
                                <p:cTn id="65" presetID="27" presetClass="entr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7" dur="80"/>
                                        <p:tgtEl>
                                          <p:spTgt spid="955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8" dur="80"/>
                                        <p:tgtEl>
                                          <p:spTgt spid="955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9" dur="80"/>
                                        <p:tgtEl>
                                          <p:spTgt spid="955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0" grpId="0"/>
      <p:bldP spid="9230" grpId="0"/>
      <p:bldP spid="9231" grpId="0"/>
      <p:bldP spid="9232" grpId="0"/>
      <p:bldP spid="9233" grpId="0"/>
      <p:bldP spid="9234" grpId="0"/>
      <p:bldP spid="9235" grpId="0"/>
      <p:bldP spid="9236" grpId="0"/>
      <p:bldP spid="9552" grpId="0"/>
      <p:bldP spid="9553" grpId="0"/>
      <p:bldP spid="955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886" name="Group 646"/>
          <p:cNvGraphicFramePr>
            <a:graphicFrameLocks noGrp="1"/>
          </p:cNvGraphicFramePr>
          <p:nvPr/>
        </p:nvGraphicFramePr>
        <p:xfrm>
          <a:off x="684213" y="692150"/>
          <a:ext cx="3744912" cy="6004560"/>
        </p:xfrm>
        <a:graphic>
          <a:graphicData uri="http://schemas.openxmlformats.org/drawingml/2006/table">
            <a:tbl>
              <a:tblPr/>
              <a:tblGrid>
                <a:gridCol w="876300"/>
                <a:gridCol w="762000"/>
                <a:gridCol w="912812"/>
                <a:gridCol w="1193800"/>
              </a:tblGrid>
              <a:tr h="161925"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charset="-52"/>
                          <a:cs typeface="Times New Roman" pitchFamily="18" charset="0"/>
                        </a:rPr>
                        <a:t>Есептеу жүйелері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619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 CYR" charset="-52"/>
                          <a:cs typeface="Times New Roman" pitchFamily="18" charset="0"/>
                        </a:rPr>
                        <a:t>ондық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 CYR" charset="-52"/>
                          <a:cs typeface="Times New Roman" pitchFamily="18" charset="0"/>
                        </a:rPr>
                        <a:t>екілік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charset="-52"/>
                          <a:cs typeface="Times New Roman" pitchFamily="18" charset="0"/>
                        </a:rPr>
                        <a:t>сегіздік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CC00"/>
                          </a:solidFill>
                          <a:effectLst/>
                          <a:latin typeface="Arial CYR" charset="-52"/>
                          <a:cs typeface="Times New Roman" pitchFamily="18" charset="0"/>
                        </a:rPr>
                        <a:t>он алтылық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CC00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 CYR" charset="-52"/>
                          <a:cs typeface="Times New Roman" pitchFamily="18" charset="0"/>
                        </a:rPr>
                        <a:t>0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 CYR" charset="-52"/>
                          <a:cs typeface="Times New Roman" pitchFamily="18" charset="0"/>
                        </a:rPr>
                        <a:t>0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6699"/>
                          </a:solidFill>
                          <a:effectLst/>
                          <a:latin typeface="Arial CYR" charset="-52"/>
                          <a:cs typeface="Times New Roman" pitchFamily="18" charset="0"/>
                        </a:rPr>
                        <a:t>0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FF6699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CC00"/>
                          </a:solidFill>
                          <a:effectLst/>
                          <a:latin typeface="Arial CYR" charset="-52"/>
                          <a:cs typeface="Times New Roman" pitchFamily="18" charset="0"/>
                        </a:rPr>
                        <a:t>0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CC00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 CYR" charset="-52"/>
                          <a:cs typeface="Times New Roman" pitchFamily="18" charset="0"/>
                        </a:rPr>
                        <a:t>1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 CYR" charset="-52"/>
                          <a:cs typeface="Times New Roman" pitchFamily="18" charset="0"/>
                        </a:rPr>
                        <a:t>1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6699"/>
                          </a:solidFill>
                          <a:effectLst/>
                          <a:latin typeface="Arial CYR" charset="-52"/>
                          <a:cs typeface="Times New Roman" pitchFamily="18" charset="0"/>
                        </a:rPr>
                        <a:t>1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FF6699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CC00"/>
                          </a:solidFill>
                          <a:effectLst/>
                          <a:latin typeface="Arial CYR" charset="-52"/>
                          <a:cs typeface="Times New Roman" pitchFamily="18" charset="0"/>
                        </a:rPr>
                        <a:t>1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CC00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 CYR" charset="-52"/>
                          <a:cs typeface="Times New Roman" pitchFamily="18" charset="0"/>
                        </a:rPr>
                        <a:t>2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 CYR" charset="-52"/>
                          <a:cs typeface="Times New Roman" pitchFamily="18" charset="0"/>
                        </a:rPr>
                        <a:t>10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6699"/>
                          </a:solidFill>
                          <a:effectLst/>
                          <a:latin typeface="Arial CYR" charset="-52"/>
                          <a:cs typeface="Times New Roman" pitchFamily="18" charset="0"/>
                        </a:rPr>
                        <a:t>2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FF6699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CC00"/>
                          </a:solidFill>
                          <a:effectLst/>
                          <a:latin typeface="Arial CYR" charset="-52"/>
                          <a:cs typeface="Times New Roman" pitchFamily="18" charset="0"/>
                        </a:rPr>
                        <a:t>2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CC00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 CYR" charset="-52"/>
                          <a:cs typeface="Times New Roman" pitchFamily="18" charset="0"/>
                        </a:rPr>
                        <a:t>3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 CYR" charset="-52"/>
                          <a:cs typeface="Times New Roman" pitchFamily="18" charset="0"/>
                        </a:rPr>
                        <a:t>11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6699"/>
                          </a:solidFill>
                          <a:effectLst/>
                          <a:latin typeface="Arial CYR" charset="-52"/>
                          <a:cs typeface="Times New Roman" pitchFamily="18" charset="0"/>
                        </a:rPr>
                        <a:t>3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FF6699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CC00"/>
                          </a:solidFill>
                          <a:effectLst/>
                          <a:latin typeface="Arial CYR" charset="-52"/>
                          <a:cs typeface="Times New Roman" pitchFamily="18" charset="0"/>
                        </a:rPr>
                        <a:t>3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CC00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 CYR" charset="-52"/>
                          <a:cs typeface="Times New Roman" pitchFamily="18" charset="0"/>
                        </a:rPr>
                        <a:t>4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 CYR" charset="-52"/>
                          <a:cs typeface="Times New Roman" pitchFamily="18" charset="0"/>
                        </a:rPr>
                        <a:t>100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6699"/>
                          </a:solidFill>
                          <a:effectLst/>
                          <a:latin typeface="Arial CYR" charset="-52"/>
                          <a:cs typeface="Times New Roman" pitchFamily="18" charset="0"/>
                        </a:rPr>
                        <a:t>4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FF6699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CC00"/>
                          </a:solidFill>
                          <a:effectLst/>
                          <a:latin typeface="Arial CYR" charset="-52"/>
                          <a:cs typeface="Times New Roman" pitchFamily="18" charset="0"/>
                        </a:rPr>
                        <a:t>4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CC00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 CYR" charset="-52"/>
                          <a:cs typeface="Times New Roman" pitchFamily="18" charset="0"/>
                        </a:rPr>
                        <a:t>5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 CYR" charset="-52"/>
                          <a:cs typeface="Times New Roman" pitchFamily="18" charset="0"/>
                        </a:rPr>
                        <a:t>101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6699"/>
                          </a:solidFill>
                          <a:effectLst/>
                          <a:latin typeface="Arial CYR" charset="-52"/>
                          <a:cs typeface="Times New Roman" pitchFamily="18" charset="0"/>
                        </a:rPr>
                        <a:t>5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FF6699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CC00"/>
                          </a:solidFill>
                          <a:effectLst/>
                          <a:latin typeface="Arial CYR" charset="-52"/>
                          <a:cs typeface="Times New Roman" pitchFamily="18" charset="0"/>
                        </a:rPr>
                        <a:t>5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CC00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90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 CYR" charset="-52"/>
                          <a:cs typeface="Times New Roman" pitchFamily="18" charset="0"/>
                        </a:rPr>
                        <a:t>6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 CYR" charset="-52"/>
                          <a:cs typeface="Times New Roman" pitchFamily="18" charset="0"/>
                        </a:rPr>
                        <a:t>110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6699"/>
                          </a:solidFill>
                          <a:effectLst/>
                          <a:latin typeface="Arial CYR" charset="-52"/>
                          <a:cs typeface="Times New Roman" pitchFamily="18" charset="0"/>
                        </a:rPr>
                        <a:t>6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FF6699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CC00"/>
                          </a:solidFill>
                          <a:effectLst/>
                          <a:latin typeface="Arial CYR" charset="-52"/>
                          <a:cs typeface="Times New Roman" pitchFamily="18" charset="0"/>
                        </a:rPr>
                        <a:t>6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CC00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 CYR" charset="-52"/>
                          <a:cs typeface="Times New Roman" pitchFamily="18" charset="0"/>
                        </a:rPr>
                        <a:t>7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 CYR" charset="-52"/>
                          <a:cs typeface="Times New Roman" pitchFamily="18" charset="0"/>
                        </a:rPr>
                        <a:t>111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6699"/>
                          </a:solidFill>
                          <a:effectLst/>
                          <a:latin typeface="Arial CYR" charset="-52"/>
                          <a:cs typeface="Times New Roman" pitchFamily="18" charset="0"/>
                        </a:rPr>
                        <a:t>7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FF6699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CC00"/>
                          </a:solidFill>
                          <a:effectLst/>
                          <a:latin typeface="Arial CYR" charset="-52"/>
                          <a:cs typeface="Times New Roman" pitchFamily="18" charset="0"/>
                        </a:rPr>
                        <a:t>7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CC00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 CYR" charset="-52"/>
                          <a:cs typeface="Times New Roman" pitchFamily="18" charset="0"/>
                        </a:rPr>
                        <a:t>8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 CYR" charset="-52"/>
                          <a:cs typeface="Times New Roman" pitchFamily="18" charset="0"/>
                        </a:rPr>
                        <a:t>1000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6699"/>
                          </a:solidFill>
                          <a:effectLst/>
                          <a:latin typeface="Arial CYR" charset="-52"/>
                          <a:cs typeface="Times New Roman" pitchFamily="18" charset="0"/>
                        </a:rPr>
                        <a:t>10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FF6699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CC00"/>
                          </a:solidFill>
                          <a:effectLst/>
                          <a:latin typeface="Arial CYR" charset="-52"/>
                          <a:cs typeface="Times New Roman" pitchFamily="18" charset="0"/>
                        </a:rPr>
                        <a:t>8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CC00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 CYR" charset="-52"/>
                          <a:cs typeface="Times New Roman" pitchFamily="18" charset="0"/>
                        </a:rPr>
                        <a:t>9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 CYR" charset="-52"/>
                          <a:cs typeface="Times New Roman" pitchFamily="18" charset="0"/>
                        </a:rPr>
                        <a:t>1001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6699"/>
                          </a:solidFill>
                          <a:effectLst/>
                          <a:latin typeface="Arial CYR" charset="-52"/>
                          <a:cs typeface="Times New Roman" pitchFamily="18" charset="0"/>
                        </a:rPr>
                        <a:t>11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FF6699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CC00"/>
                          </a:solidFill>
                          <a:effectLst/>
                          <a:latin typeface="Arial CYR" charset="-52"/>
                          <a:cs typeface="Times New Roman" pitchFamily="18" charset="0"/>
                        </a:rPr>
                        <a:t>9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CC00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508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 CYR" charset="-52"/>
                          <a:cs typeface="Times New Roman" pitchFamily="18" charset="0"/>
                        </a:rPr>
                        <a:t>10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 CYR" charset="-52"/>
                          <a:cs typeface="Times New Roman" pitchFamily="18" charset="0"/>
                        </a:rPr>
                        <a:t>1010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6699"/>
                          </a:solidFill>
                          <a:effectLst/>
                          <a:latin typeface="Arial CYR" charset="-52"/>
                          <a:cs typeface="Times New Roman" pitchFamily="18" charset="0"/>
                        </a:rPr>
                        <a:t>12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FF6699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CC00"/>
                          </a:solidFill>
                          <a:effectLst/>
                          <a:latin typeface="Arial CYR" charset="-52"/>
                          <a:cs typeface="Times New Roman" pitchFamily="18" charset="0"/>
                        </a:rPr>
                        <a:t>A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CC00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 CYR" charset="-52"/>
                          <a:cs typeface="Times New Roman" pitchFamily="18" charset="0"/>
                        </a:rPr>
                        <a:t>11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 CYR" charset="-52"/>
                          <a:cs typeface="Times New Roman" pitchFamily="18" charset="0"/>
                        </a:rPr>
                        <a:t>1011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6699"/>
                          </a:solidFill>
                          <a:effectLst/>
                          <a:latin typeface="Arial CYR" charset="-52"/>
                          <a:cs typeface="Times New Roman" pitchFamily="18" charset="0"/>
                        </a:rPr>
                        <a:t>13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FF6699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CC00"/>
                          </a:solidFill>
                          <a:effectLst/>
                          <a:latin typeface="Arial CYR" charset="-52"/>
                          <a:cs typeface="Times New Roman" pitchFamily="18" charset="0"/>
                        </a:rPr>
                        <a:t>B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CC00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 CYR" charset="-52"/>
                          <a:cs typeface="Times New Roman" pitchFamily="18" charset="0"/>
                        </a:rPr>
                        <a:t>12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 CYR" charset="-52"/>
                          <a:cs typeface="Times New Roman" pitchFamily="18" charset="0"/>
                        </a:rPr>
                        <a:t>1100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6699"/>
                          </a:solidFill>
                          <a:effectLst/>
                          <a:latin typeface="Arial CYR" charset="-52"/>
                          <a:cs typeface="Times New Roman" pitchFamily="18" charset="0"/>
                        </a:rPr>
                        <a:t>14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FF6699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CC00"/>
                          </a:solidFill>
                          <a:effectLst/>
                          <a:latin typeface="Arial CYR" charset="-52"/>
                          <a:cs typeface="Times New Roman" pitchFamily="18" charset="0"/>
                        </a:rPr>
                        <a:t>C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CC00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 CYR" charset="-52"/>
                          <a:cs typeface="Times New Roman" pitchFamily="18" charset="0"/>
                        </a:rPr>
                        <a:t>13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 CYR" charset="-52"/>
                          <a:cs typeface="Times New Roman" pitchFamily="18" charset="0"/>
                        </a:rPr>
                        <a:t>1101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6699"/>
                          </a:solidFill>
                          <a:effectLst/>
                          <a:latin typeface="Arial CYR" charset="-52"/>
                          <a:cs typeface="Times New Roman" pitchFamily="18" charset="0"/>
                        </a:rPr>
                        <a:t>15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FF6699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CC00"/>
                          </a:solidFill>
                          <a:effectLst/>
                          <a:latin typeface="Arial CYR" charset="-52"/>
                          <a:cs typeface="Times New Roman" pitchFamily="18" charset="0"/>
                        </a:rPr>
                        <a:t>D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CC00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 CYR" charset="-52"/>
                          <a:cs typeface="Times New Roman" pitchFamily="18" charset="0"/>
                        </a:rPr>
                        <a:t>14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 CYR" charset="-52"/>
                          <a:cs typeface="Times New Roman" pitchFamily="18" charset="0"/>
                        </a:rPr>
                        <a:t>1110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6699"/>
                          </a:solidFill>
                          <a:effectLst/>
                          <a:latin typeface="Arial CYR" charset="-52"/>
                          <a:cs typeface="Times New Roman" pitchFamily="18" charset="0"/>
                        </a:rPr>
                        <a:t>16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FF6699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CC00"/>
                          </a:solidFill>
                          <a:effectLst/>
                          <a:latin typeface="Arial CYR" charset="-52"/>
                          <a:cs typeface="Times New Roman" pitchFamily="18" charset="0"/>
                        </a:rPr>
                        <a:t>E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CC00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 CYR" charset="-52"/>
                          <a:cs typeface="Times New Roman" pitchFamily="18" charset="0"/>
                        </a:rPr>
                        <a:t>15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 CYR" charset="-52"/>
                          <a:cs typeface="Times New Roman" pitchFamily="18" charset="0"/>
                        </a:rPr>
                        <a:t>1111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6699"/>
                          </a:solidFill>
                          <a:effectLst/>
                          <a:latin typeface="Arial CYR" charset="-52"/>
                          <a:cs typeface="Times New Roman" pitchFamily="18" charset="0"/>
                        </a:rPr>
                        <a:t>17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FF6699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CC00"/>
                          </a:solidFill>
                          <a:effectLst/>
                          <a:latin typeface="Arial CYR" charset="-52"/>
                          <a:cs typeface="Times New Roman" pitchFamily="18" charset="0"/>
                        </a:rPr>
                        <a:t>F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CC00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 CYR" charset="-52"/>
                          <a:cs typeface="Times New Roman" pitchFamily="18" charset="0"/>
                        </a:rPr>
                        <a:t>16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 CYR" charset="-52"/>
                          <a:cs typeface="Times New Roman" pitchFamily="18" charset="0"/>
                        </a:rPr>
                        <a:t>10000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6699"/>
                          </a:solidFill>
                          <a:effectLst/>
                          <a:latin typeface="Arial CYR" charset="-52"/>
                          <a:cs typeface="Times New Roman" pitchFamily="18" charset="0"/>
                        </a:rPr>
                        <a:t>21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FF6699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CC00"/>
                          </a:solidFill>
                          <a:effectLst/>
                          <a:latin typeface="Arial CYR" charset="-52"/>
                          <a:cs typeface="Times New Roman" pitchFamily="18" charset="0"/>
                        </a:rPr>
                        <a:t>10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CC00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10885" name="Group 645"/>
          <p:cNvGraphicFramePr>
            <a:graphicFrameLocks noGrp="1"/>
          </p:cNvGraphicFramePr>
          <p:nvPr/>
        </p:nvGraphicFramePr>
        <p:xfrm>
          <a:off x="4716463" y="692150"/>
          <a:ext cx="3743325" cy="5761041"/>
        </p:xfrm>
        <a:graphic>
          <a:graphicData uri="http://schemas.openxmlformats.org/drawingml/2006/table">
            <a:tbl>
              <a:tblPr/>
              <a:tblGrid>
                <a:gridCol w="773112"/>
                <a:gridCol w="798513"/>
                <a:gridCol w="866775"/>
                <a:gridCol w="1304925"/>
              </a:tblGrid>
              <a:tr h="320675"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charset="-52"/>
                          <a:cs typeface="Times New Roman" pitchFamily="18" charset="0"/>
                        </a:rPr>
                        <a:t>Есептеу жүйелері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190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 CYR" charset="-52"/>
                          <a:cs typeface="Times New Roman" pitchFamily="18" charset="0"/>
                        </a:rPr>
                        <a:t>ондық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 CYR" charset="-52"/>
                          <a:cs typeface="Times New Roman" pitchFamily="18" charset="0"/>
                        </a:rPr>
                        <a:t>екілік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charset="-52"/>
                          <a:cs typeface="Times New Roman" pitchFamily="18" charset="0"/>
                        </a:rPr>
                        <a:t>сегіздік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CC00"/>
                          </a:solidFill>
                          <a:effectLst/>
                          <a:latin typeface="Arial CYR" charset="-52"/>
                          <a:cs typeface="Times New Roman" pitchFamily="18" charset="0"/>
                        </a:rPr>
                        <a:t>он алтылық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CC00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06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 CYR" charset="-52"/>
                          <a:cs typeface="Times New Roman" pitchFamily="18" charset="0"/>
                        </a:rPr>
                        <a:t>17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 CYR" charset="-52"/>
                          <a:cs typeface="Times New Roman" pitchFamily="18" charset="0"/>
                        </a:rPr>
                        <a:t>10001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6699"/>
                          </a:solidFill>
                          <a:effectLst/>
                          <a:latin typeface="Arial CYR" charset="-52"/>
                          <a:cs typeface="Times New Roman" pitchFamily="18" charset="0"/>
                        </a:rPr>
                        <a:t>22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6699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CC00"/>
                          </a:solidFill>
                          <a:effectLst/>
                          <a:latin typeface="Arial CYR" charset="-52"/>
                          <a:cs typeface="Times New Roman" pitchFamily="18" charset="0"/>
                        </a:rPr>
                        <a:t>11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CC00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90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 CYR" charset="-52"/>
                          <a:cs typeface="Times New Roman" pitchFamily="18" charset="0"/>
                        </a:rPr>
                        <a:t>18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 CYR" charset="-52"/>
                          <a:cs typeface="Times New Roman" pitchFamily="18" charset="0"/>
                        </a:rPr>
                        <a:t>10010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6699"/>
                          </a:solidFill>
                          <a:effectLst/>
                          <a:latin typeface="Arial CYR" charset="-52"/>
                          <a:cs typeface="Times New Roman" pitchFamily="18" charset="0"/>
                        </a:rPr>
                        <a:t>23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6699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CC00"/>
                          </a:solidFill>
                          <a:effectLst/>
                          <a:latin typeface="Arial CYR" charset="-52"/>
                          <a:cs typeface="Times New Roman" pitchFamily="18" charset="0"/>
                        </a:rPr>
                        <a:t>12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CC00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06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 CYR" charset="-52"/>
                          <a:cs typeface="Times New Roman" pitchFamily="18" charset="0"/>
                        </a:rPr>
                        <a:t>19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 CYR" charset="-52"/>
                          <a:cs typeface="Times New Roman" pitchFamily="18" charset="0"/>
                        </a:rPr>
                        <a:t>10011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6699"/>
                          </a:solidFill>
                          <a:effectLst/>
                          <a:latin typeface="Arial CYR" charset="-52"/>
                          <a:cs typeface="Times New Roman" pitchFamily="18" charset="0"/>
                        </a:rPr>
                        <a:t>24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6699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CC00"/>
                          </a:solidFill>
                          <a:effectLst/>
                          <a:latin typeface="Arial CYR" charset="-52"/>
                          <a:cs typeface="Times New Roman" pitchFamily="18" charset="0"/>
                        </a:rPr>
                        <a:t>13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CC00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06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 CYR" charset="-52"/>
                          <a:cs typeface="Times New Roman" pitchFamily="18" charset="0"/>
                        </a:rPr>
                        <a:t>20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 CYR" charset="-52"/>
                          <a:cs typeface="Times New Roman" pitchFamily="18" charset="0"/>
                        </a:rPr>
                        <a:t>10100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6699"/>
                          </a:solidFill>
                          <a:effectLst/>
                          <a:latin typeface="Arial CYR" charset="-52"/>
                          <a:cs typeface="Times New Roman" pitchFamily="18" charset="0"/>
                        </a:rPr>
                        <a:t>25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6699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CC00"/>
                          </a:solidFill>
                          <a:effectLst/>
                          <a:latin typeface="Arial CYR" charset="-52"/>
                          <a:cs typeface="Times New Roman" pitchFamily="18" charset="0"/>
                        </a:rPr>
                        <a:t>14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CC00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90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 CYR" charset="-52"/>
                          <a:cs typeface="Times New Roman" pitchFamily="18" charset="0"/>
                        </a:rPr>
                        <a:t>21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 CYR" charset="-52"/>
                          <a:cs typeface="Times New Roman" pitchFamily="18" charset="0"/>
                        </a:rPr>
                        <a:t>10101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6699"/>
                          </a:solidFill>
                          <a:effectLst/>
                          <a:latin typeface="Arial CYR" charset="-52"/>
                          <a:cs typeface="Times New Roman" pitchFamily="18" charset="0"/>
                        </a:rPr>
                        <a:t>26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6699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CC00"/>
                          </a:solidFill>
                          <a:effectLst/>
                          <a:latin typeface="Arial CYR" charset="-52"/>
                          <a:cs typeface="Times New Roman" pitchFamily="18" charset="0"/>
                        </a:rPr>
                        <a:t>15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CC00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06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 CYR" charset="-52"/>
                          <a:cs typeface="Times New Roman" pitchFamily="18" charset="0"/>
                        </a:rPr>
                        <a:t>22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 CYR" charset="-52"/>
                          <a:cs typeface="Times New Roman" pitchFamily="18" charset="0"/>
                        </a:rPr>
                        <a:t>10110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6699"/>
                          </a:solidFill>
                          <a:effectLst/>
                          <a:latin typeface="Arial CYR" charset="-52"/>
                          <a:cs typeface="Times New Roman" pitchFamily="18" charset="0"/>
                        </a:rPr>
                        <a:t>27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6699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CC00"/>
                          </a:solidFill>
                          <a:effectLst/>
                          <a:latin typeface="Arial CYR" charset="-52"/>
                          <a:cs typeface="Times New Roman" pitchFamily="18" charset="0"/>
                        </a:rPr>
                        <a:t>16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CC00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06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 CYR" charset="-52"/>
                          <a:cs typeface="Times New Roman" pitchFamily="18" charset="0"/>
                        </a:rPr>
                        <a:t>23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 CYR" charset="-52"/>
                          <a:cs typeface="Times New Roman" pitchFamily="18" charset="0"/>
                        </a:rPr>
                        <a:t>10111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6699"/>
                          </a:solidFill>
                          <a:effectLst/>
                          <a:latin typeface="Arial CYR" charset="-52"/>
                          <a:cs typeface="Times New Roman" pitchFamily="18" charset="0"/>
                        </a:rPr>
                        <a:t>30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6699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CC00"/>
                          </a:solidFill>
                          <a:effectLst/>
                          <a:latin typeface="Arial CYR" charset="-52"/>
                          <a:cs typeface="Times New Roman" pitchFamily="18" charset="0"/>
                        </a:rPr>
                        <a:t>17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CC00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90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 CYR" charset="-52"/>
                          <a:cs typeface="Times New Roman" pitchFamily="18" charset="0"/>
                        </a:rPr>
                        <a:t>24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 CYR" charset="-52"/>
                          <a:cs typeface="Times New Roman" pitchFamily="18" charset="0"/>
                        </a:rPr>
                        <a:t>11000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6699"/>
                          </a:solidFill>
                          <a:effectLst/>
                          <a:latin typeface="Arial CYR" charset="-52"/>
                          <a:cs typeface="Times New Roman" pitchFamily="18" charset="0"/>
                        </a:rPr>
                        <a:t>31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6699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CC00"/>
                          </a:solidFill>
                          <a:effectLst/>
                          <a:latin typeface="Arial CYR" charset="-52"/>
                          <a:cs typeface="Times New Roman" pitchFamily="18" charset="0"/>
                        </a:rPr>
                        <a:t>18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CC00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06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 CYR" charset="-52"/>
                          <a:cs typeface="Times New Roman" pitchFamily="18" charset="0"/>
                        </a:rPr>
                        <a:t>25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 CYR" charset="-52"/>
                          <a:cs typeface="Times New Roman" pitchFamily="18" charset="0"/>
                        </a:rPr>
                        <a:t>11001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6699"/>
                          </a:solidFill>
                          <a:effectLst/>
                          <a:latin typeface="Arial CYR" charset="-52"/>
                          <a:cs typeface="Times New Roman" pitchFamily="18" charset="0"/>
                        </a:rPr>
                        <a:t>32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6699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CC00"/>
                          </a:solidFill>
                          <a:effectLst/>
                          <a:latin typeface="Arial CYR" charset="-52"/>
                          <a:cs typeface="Times New Roman" pitchFamily="18" charset="0"/>
                        </a:rPr>
                        <a:t>19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CC00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90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 CYR" charset="-52"/>
                          <a:cs typeface="Times New Roman" pitchFamily="18" charset="0"/>
                        </a:rPr>
                        <a:t>26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 CYR" charset="-52"/>
                          <a:cs typeface="Times New Roman" pitchFamily="18" charset="0"/>
                        </a:rPr>
                        <a:t>11010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6699"/>
                          </a:solidFill>
                          <a:effectLst/>
                          <a:latin typeface="Arial CYR" charset="-52"/>
                          <a:cs typeface="Times New Roman" pitchFamily="18" charset="0"/>
                        </a:rPr>
                        <a:t>33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6699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CC00"/>
                          </a:solidFill>
                          <a:effectLst/>
                          <a:latin typeface="Arial CYR" charset="-52"/>
                          <a:cs typeface="Times New Roman" pitchFamily="18" charset="0"/>
                        </a:rPr>
                        <a:t>1A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CC00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06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 CYR" charset="-52"/>
                          <a:cs typeface="Times New Roman" pitchFamily="18" charset="0"/>
                        </a:rPr>
                        <a:t>27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 CYR" charset="-52"/>
                          <a:cs typeface="Times New Roman" pitchFamily="18" charset="0"/>
                        </a:rPr>
                        <a:t>11011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6699"/>
                          </a:solidFill>
                          <a:effectLst/>
                          <a:latin typeface="Arial CYR" charset="-52"/>
                          <a:cs typeface="Times New Roman" pitchFamily="18" charset="0"/>
                        </a:rPr>
                        <a:t>34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6699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CC00"/>
                          </a:solidFill>
                          <a:effectLst/>
                          <a:latin typeface="Arial CYR" charset="-52"/>
                          <a:cs typeface="Times New Roman" pitchFamily="18" charset="0"/>
                        </a:rPr>
                        <a:t>1B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CC00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06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 CYR" charset="-52"/>
                          <a:cs typeface="Times New Roman" pitchFamily="18" charset="0"/>
                        </a:rPr>
                        <a:t>28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 CYR" charset="-52"/>
                          <a:cs typeface="Times New Roman" pitchFamily="18" charset="0"/>
                        </a:rPr>
                        <a:t>11100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6699"/>
                          </a:solidFill>
                          <a:effectLst/>
                          <a:latin typeface="Arial CYR" charset="-52"/>
                          <a:cs typeface="Times New Roman" pitchFamily="18" charset="0"/>
                        </a:rPr>
                        <a:t>35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6699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CC00"/>
                          </a:solidFill>
                          <a:effectLst/>
                          <a:latin typeface="Arial CYR" charset="-52"/>
                          <a:cs typeface="Times New Roman" pitchFamily="18" charset="0"/>
                        </a:rPr>
                        <a:t>1C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CC00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90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 CYR" charset="-52"/>
                          <a:cs typeface="Times New Roman" pitchFamily="18" charset="0"/>
                        </a:rPr>
                        <a:t>29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 CYR" charset="-52"/>
                          <a:cs typeface="Times New Roman" pitchFamily="18" charset="0"/>
                        </a:rPr>
                        <a:t>11101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6699"/>
                          </a:solidFill>
                          <a:effectLst/>
                          <a:latin typeface="Arial CYR" charset="-52"/>
                          <a:cs typeface="Times New Roman" pitchFamily="18" charset="0"/>
                        </a:rPr>
                        <a:t>36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6699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CC00"/>
                          </a:solidFill>
                          <a:effectLst/>
                          <a:latin typeface="Arial CYR" charset="-52"/>
                          <a:cs typeface="Times New Roman" pitchFamily="18" charset="0"/>
                        </a:rPr>
                        <a:t>1D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CC00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06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 CYR" charset="-52"/>
                          <a:cs typeface="Times New Roman" pitchFamily="18" charset="0"/>
                        </a:rPr>
                        <a:t>30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 CYR" charset="-52"/>
                          <a:cs typeface="Times New Roman" pitchFamily="18" charset="0"/>
                        </a:rPr>
                        <a:t>11110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6699"/>
                          </a:solidFill>
                          <a:effectLst/>
                          <a:latin typeface="Arial CYR" charset="-52"/>
                          <a:cs typeface="Times New Roman" pitchFamily="18" charset="0"/>
                        </a:rPr>
                        <a:t>37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6699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CC00"/>
                          </a:solidFill>
                          <a:effectLst/>
                          <a:latin typeface="Arial CYR" charset="-52"/>
                          <a:cs typeface="Times New Roman" pitchFamily="18" charset="0"/>
                        </a:rPr>
                        <a:t>1E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CC00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90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 CYR" charset="-52"/>
                          <a:cs typeface="Times New Roman" pitchFamily="18" charset="0"/>
                        </a:rPr>
                        <a:t>31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 CYR" charset="-52"/>
                          <a:cs typeface="Times New Roman" pitchFamily="18" charset="0"/>
                        </a:rPr>
                        <a:t>11111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6699"/>
                          </a:solidFill>
                          <a:effectLst/>
                          <a:latin typeface="Arial CYR" charset="-52"/>
                          <a:cs typeface="Times New Roman" pitchFamily="18" charset="0"/>
                        </a:rPr>
                        <a:t>41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6699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CC00"/>
                          </a:solidFill>
                          <a:effectLst/>
                          <a:latin typeface="Arial CYR" charset="-52"/>
                          <a:cs typeface="Times New Roman" pitchFamily="18" charset="0"/>
                        </a:rPr>
                        <a:t>1F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CC00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06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 CYR" charset="-52"/>
                          <a:cs typeface="Times New Roman" pitchFamily="18" charset="0"/>
                        </a:rPr>
                        <a:t>32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 CYR" charset="-52"/>
                          <a:cs typeface="Times New Roman" pitchFamily="18" charset="0"/>
                        </a:rPr>
                        <a:t>100000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6699"/>
                          </a:solidFill>
                          <a:effectLst/>
                          <a:latin typeface="Arial CYR" charset="-52"/>
                          <a:cs typeface="Times New Roman" pitchFamily="18" charset="0"/>
                        </a:rPr>
                        <a:t>42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6699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CC00"/>
                          </a:solidFill>
                          <a:effectLst/>
                          <a:latin typeface="Arial CYR" charset="-52"/>
                          <a:cs typeface="Times New Roman" pitchFamily="18" charset="0"/>
                        </a:rPr>
                        <a:t>20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CC00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0887" name="Text Box 647"/>
          <p:cNvSpPr txBox="1">
            <a:spLocks noChangeArrowheads="1"/>
          </p:cNvSpPr>
          <p:nvPr/>
        </p:nvSpPr>
        <p:spPr bwMode="auto">
          <a:xfrm>
            <a:off x="755650" y="188913"/>
            <a:ext cx="76327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kk-KZ" sz="2000" b="1"/>
              <a:t>Алғашқы </a:t>
            </a:r>
            <a:r>
              <a:rPr lang="en-US" sz="2000" b="1"/>
              <a:t>32</a:t>
            </a:r>
            <a:r>
              <a:rPr lang="kk-KZ" sz="2000" b="1"/>
              <a:t> санның әртүрлі санау жүйелерінде жазылуы</a:t>
            </a:r>
            <a:endParaRPr lang="ru-RU" sz="2000" b="1"/>
          </a:p>
        </p:txBody>
      </p:sp>
      <p:sp>
        <p:nvSpPr>
          <p:cNvPr id="10889" name="Text Box 649"/>
          <p:cNvSpPr txBox="1">
            <a:spLocks noChangeArrowheads="1"/>
          </p:cNvSpPr>
          <p:nvPr/>
        </p:nvSpPr>
        <p:spPr bwMode="auto">
          <a:xfrm>
            <a:off x="7524750" y="6467475"/>
            <a:ext cx="15113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200" b="1"/>
              <a:t>Enter </a:t>
            </a:r>
            <a:r>
              <a:rPr lang="kk-KZ" sz="1200" b="1"/>
              <a:t>тиегін бас</a:t>
            </a:r>
            <a:endParaRPr lang="ru-RU" sz="1200" b="1"/>
          </a:p>
        </p:txBody>
      </p:sp>
    </p:spTree>
  </p:cSld>
  <p:clrMapOvr>
    <a:masterClrMapping/>
  </p:clrMapOvr>
  <p:transition>
    <p:pull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108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" dur="500"/>
                                        <p:tgtEl>
                                          <p:spTgt spid="108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7" presetClass="entr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5" dur="80"/>
                                        <p:tgtEl>
                                          <p:spTgt spid="1088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6" dur="80"/>
                                        <p:tgtEl>
                                          <p:spTgt spid="1088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" dur="80"/>
                                        <p:tgtEl>
                                          <p:spTgt spid="1088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88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15" name="Picture 26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87675" y="1074738"/>
            <a:ext cx="228600" cy="228600"/>
          </a:xfrm>
          <a:prstGeom prst="rect">
            <a:avLst/>
          </a:prstGeom>
          <a:noFill/>
        </p:spPr>
      </p:pic>
      <p:pic>
        <p:nvPicPr>
          <p:cNvPr id="2317" name="Picture 26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19475" y="1300163"/>
            <a:ext cx="438150" cy="257175"/>
          </a:xfrm>
          <a:prstGeom prst="rect">
            <a:avLst/>
          </a:prstGeom>
          <a:noFill/>
        </p:spPr>
      </p:pic>
      <p:pic>
        <p:nvPicPr>
          <p:cNvPr id="2318" name="Picture 270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51275" y="1338263"/>
            <a:ext cx="352425" cy="285750"/>
          </a:xfrm>
          <a:prstGeom prst="rect">
            <a:avLst/>
          </a:prstGeom>
          <a:noFill/>
        </p:spPr>
      </p:pic>
      <p:pic>
        <p:nvPicPr>
          <p:cNvPr id="2321" name="Picture 27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51275" y="2203450"/>
            <a:ext cx="352425" cy="285750"/>
          </a:xfrm>
          <a:prstGeom prst="rect">
            <a:avLst/>
          </a:prstGeom>
          <a:noFill/>
        </p:spPr>
      </p:pic>
      <p:pic>
        <p:nvPicPr>
          <p:cNvPr id="2322" name="Picture 27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51275" y="2492375"/>
            <a:ext cx="352425" cy="285750"/>
          </a:xfrm>
          <a:prstGeom prst="rect">
            <a:avLst/>
          </a:prstGeom>
          <a:noFill/>
        </p:spPr>
      </p:pic>
      <p:pic>
        <p:nvPicPr>
          <p:cNvPr id="2323" name="Picture 27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51275" y="2781300"/>
            <a:ext cx="352425" cy="285750"/>
          </a:xfrm>
          <a:prstGeom prst="rect">
            <a:avLst/>
          </a:prstGeom>
          <a:noFill/>
        </p:spPr>
      </p:pic>
      <p:pic>
        <p:nvPicPr>
          <p:cNvPr id="2324" name="Picture 27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51275" y="3068638"/>
            <a:ext cx="352425" cy="285750"/>
          </a:xfrm>
          <a:prstGeom prst="rect">
            <a:avLst/>
          </a:prstGeom>
          <a:noFill/>
        </p:spPr>
      </p:pic>
      <p:pic>
        <p:nvPicPr>
          <p:cNvPr id="2325" name="Picture 27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51275" y="3354388"/>
            <a:ext cx="352425" cy="285750"/>
          </a:xfrm>
          <a:prstGeom prst="rect">
            <a:avLst/>
          </a:prstGeom>
          <a:noFill/>
        </p:spPr>
      </p:pic>
      <p:pic>
        <p:nvPicPr>
          <p:cNvPr id="2326" name="Picture 278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490913" y="1651000"/>
            <a:ext cx="333375" cy="219075"/>
          </a:xfrm>
          <a:prstGeom prst="rect">
            <a:avLst/>
          </a:prstGeom>
          <a:noFill/>
        </p:spPr>
      </p:pic>
      <p:pic>
        <p:nvPicPr>
          <p:cNvPr id="2327" name="Picture 279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492500" y="1885950"/>
            <a:ext cx="304800" cy="247650"/>
          </a:xfrm>
          <a:prstGeom prst="rect">
            <a:avLst/>
          </a:prstGeom>
          <a:noFill/>
        </p:spPr>
      </p:pic>
      <p:pic>
        <p:nvPicPr>
          <p:cNvPr id="2329" name="Picture 281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490913" y="2489200"/>
            <a:ext cx="342900" cy="247650"/>
          </a:xfrm>
          <a:prstGeom prst="rect">
            <a:avLst/>
          </a:prstGeom>
          <a:noFill/>
        </p:spPr>
      </p:pic>
      <p:pic>
        <p:nvPicPr>
          <p:cNvPr id="2330" name="Picture 282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563938" y="2740025"/>
            <a:ext cx="247650" cy="266700"/>
          </a:xfrm>
          <a:prstGeom prst="rect">
            <a:avLst/>
          </a:prstGeom>
          <a:noFill/>
        </p:spPr>
      </p:pic>
      <p:pic>
        <p:nvPicPr>
          <p:cNvPr id="2331" name="Picture 283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3563938" y="3043238"/>
            <a:ext cx="228600" cy="238125"/>
          </a:xfrm>
          <a:prstGeom prst="rect">
            <a:avLst/>
          </a:prstGeom>
          <a:noFill/>
        </p:spPr>
      </p:pic>
      <p:pic>
        <p:nvPicPr>
          <p:cNvPr id="2332" name="Picture 284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3597275" y="3328988"/>
            <a:ext cx="152400" cy="266700"/>
          </a:xfrm>
          <a:prstGeom prst="rect">
            <a:avLst/>
          </a:prstGeom>
          <a:noFill/>
        </p:spPr>
      </p:pic>
      <p:pic>
        <p:nvPicPr>
          <p:cNvPr id="2333" name="Picture 285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3579813" y="3629025"/>
            <a:ext cx="200025" cy="228600"/>
          </a:xfrm>
          <a:prstGeom prst="rect">
            <a:avLst/>
          </a:prstGeom>
          <a:noFill/>
        </p:spPr>
      </p:pic>
      <p:pic>
        <p:nvPicPr>
          <p:cNvPr id="2334" name="Picture 286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2987675" y="1374775"/>
            <a:ext cx="190500" cy="200025"/>
          </a:xfrm>
          <a:prstGeom prst="rect">
            <a:avLst/>
          </a:prstGeom>
          <a:noFill/>
        </p:spPr>
      </p:pic>
      <p:pic>
        <p:nvPicPr>
          <p:cNvPr id="2335" name="Picture 28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87675" y="1635125"/>
            <a:ext cx="228600" cy="228600"/>
          </a:xfrm>
          <a:prstGeom prst="rect">
            <a:avLst/>
          </a:prstGeom>
          <a:noFill/>
        </p:spPr>
      </p:pic>
      <p:pic>
        <p:nvPicPr>
          <p:cNvPr id="2338" name="Picture 290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2987675" y="2217738"/>
            <a:ext cx="190500" cy="200025"/>
          </a:xfrm>
          <a:prstGeom prst="rect">
            <a:avLst/>
          </a:prstGeom>
          <a:noFill/>
        </p:spPr>
      </p:pic>
      <p:pic>
        <p:nvPicPr>
          <p:cNvPr id="2339" name="Picture 29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87675" y="2489200"/>
            <a:ext cx="228600" cy="228600"/>
          </a:xfrm>
          <a:prstGeom prst="rect">
            <a:avLst/>
          </a:prstGeom>
          <a:noFill/>
        </p:spPr>
      </p:pic>
      <p:pic>
        <p:nvPicPr>
          <p:cNvPr id="2340" name="Picture 29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87675" y="2778125"/>
            <a:ext cx="228600" cy="228600"/>
          </a:xfrm>
          <a:prstGeom prst="rect">
            <a:avLst/>
          </a:prstGeom>
          <a:noFill/>
        </p:spPr>
      </p:pic>
      <p:pic>
        <p:nvPicPr>
          <p:cNvPr id="2341" name="Picture 293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2987675" y="3081338"/>
            <a:ext cx="190500" cy="200025"/>
          </a:xfrm>
          <a:prstGeom prst="rect">
            <a:avLst/>
          </a:prstGeom>
          <a:noFill/>
        </p:spPr>
      </p:pic>
      <p:pic>
        <p:nvPicPr>
          <p:cNvPr id="2342" name="Picture 29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87675" y="3367088"/>
            <a:ext cx="228600" cy="228600"/>
          </a:xfrm>
          <a:prstGeom prst="rect">
            <a:avLst/>
          </a:prstGeom>
          <a:noFill/>
        </p:spPr>
      </p:pic>
      <p:pic>
        <p:nvPicPr>
          <p:cNvPr id="2343" name="Picture 295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3384550" y="1084263"/>
            <a:ext cx="438150" cy="190500"/>
          </a:xfrm>
          <a:prstGeom prst="rect">
            <a:avLst/>
          </a:prstGeom>
          <a:noFill/>
        </p:spPr>
      </p:pic>
      <p:pic>
        <p:nvPicPr>
          <p:cNvPr id="2344" name="Picture 29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51275" y="1052513"/>
            <a:ext cx="352425" cy="285750"/>
          </a:xfrm>
          <a:prstGeom prst="rect">
            <a:avLst/>
          </a:prstGeom>
          <a:noFill/>
        </p:spPr>
      </p:pic>
      <p:sp>
        <p:nvSpPr>
          <p:cNvPr id="2345" name="Text Box 297"/>
          <p:cNvSpPr txBox="1">
            <a:spLocks noChangeArrowheads="1"/>
          </p:cNvSpPr>
          <p:nvPr/>
        </p:nvSpPr>
        <p:spPr bwMode="auto">
          <a:xfrm>
            <a:off x="179388" y="908050"/>
            <a:ext cx="2735262" cy="573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ru-RU"/>
              <a:t>1)  357 с</a:t>
            </a:r>
            <a:r>
              <a:rPr lang="kk-KZ"/>
              <a:t>анын </a:t>
            </a:r>
            <a:r>
              <a:rPr lang="ru-RU"/>
              <a:t>2-</a:t>
            </a:r>
            <a:r>
              <a:rPr lang="kk-KZ"/>
              <a:t>ге бүтінге дейін дәлдікпен  бөлсе нәтиже </a:t>
            </a:r>
            <a:r>
              <a:rPr lang="en-US"/>
              <a:t>178 </a:t>
            </a:r>
            <a:r>
              <a:rPr lang="ru-RU"/>
              <a:t>б</a:t>
            </a:r>
            <a:r>
              <a:rPr lang="kk-KZ"/>
              <a:t>олады да, </a:t>
            </a:r>
            <a:r>
              <a:rPr lang="ru-RU"/>
              <a:t>1</a:t>
            </a:r>
            <a:r>
              <a:rPr lang="kk-KZ"/>
              <a:t> қалдық қалады (қызыл түспен көрсетілген)</a:t>
            </a:r>
          </a:p>
          <a:p>
            <a:pPr algn="just">
              <a:spcBef>
                <a:spcPct val="50000"/>
              </a:spcBef>
            </a:pPr>
            <a:r>
              <a:rPr lang="ru-RU"/>
              <a:t>2)  178 с</a:t>
            </a:r>
            <a:r>
              <a:rPr lang="kk-KZ"/>
              <a:t>анын </a:t>
            </a:r>
            <a:r>
              <a:rPr lang="ru-RU"/>
              <a:t>2-</a:t>
            </a:r>
            <a:r>
              <a:rPr lang="kk-KZ"/>
              <a:t>ге бүтінге дейін дәлдікпен  бөлсе нәтиже </a:t>
            </a:r>
            <a:r>
              <a:rPr lang="en-US"/>
              <a:t>8</a:t>
            </a:r>
            <a:r>
              <a:rPr lang="ru-RU"/>
              <a:t>9</a:t>
            </a:r>
            <a:r>
              <a:rPr lang="en-US"/>
              <a:t> </a:t>
            </a:r>
            <a:r>
              <a:rPr lang="ru-RU"/>
              <a:t>б</a:t>
            </a:r>
            <a:r>
              <a:rPr lang="kk-KZ"/>
              <a:t>олады, қалдық қалмайды, сондықтан қалдыққа  </a:t>
            </a:r>
            <a:r>
              <a:rPr lang="ru-RU"/>
              <a:t>0</a:t>
            </a:r>
            <a:r>
              <a:rPr lang="kk-KZ"/>
              <a:t> жазылады (қызыл түспен көрсетілген)</a:t>
            </a:r>
          </a:p>
          <a:p>
            <a:pPr algn="just">
              <a:spcBef>
                <a:spcPct val="50000"/>
              </a:spcBef>
            </a:pPr>
            <a:r>
              <a:rPr lang="ru-RU"/>
              <a:t>3)  89 с</a:t>
            </a:r>
            <a:r>
              <a:rPr lang="kk-KZ"/>
              <a:t>анын </a:t>
            </a:r>
            <a:r>
              <a:rPr lang="ru-RU"/>
              <a:t>2-</a:t>
            </a:r>
            <a:r>
              <a:rPr lang="kk-KZ"/>
              <a:t>ге бүтінге дейін дәлдікпен  бөлсе нәтиже </a:t>
            </a:r>
            <a:r>
              <a:rPr lang="ru-RU"/>
              <a:t>44</a:t>
            </a:r>
            <a:r>
              <a:rPr lang="en-US"/>
              <a:t> </a:t>
            </a:r>
            <a:r>
              <a:rPr lang="ru-RU"/>
              <a:t>б</a:t>
            </a:r>
            <a:r>
              <a:rPr lang="kk-KZ"/>
              <a:t>олады да, </a:t>
            </a:r>
            <a:r>
              <a:rPr lang="ru-RU"/>
              <a:t>1</a:t>
            </a:r>
            <a:r>
              <a:rPr lang="kk-KZ"/>
              <a:t> қалдық қалады (қызыл түспен көрсетілген)</a:t>
            </a:r>
          </a:p>
          <a:p>
            <a:pPr algn="just"/>
            <a:endParaRPr lang="ru-RU"/>
          </a:p>
          <a:p>
            <a:pPr algn="just"/>
            <a:r>
              <a:rPr lang="ru-RU"/>
              <a:t>4)  44 с</a:t>
            </a:r>
            <a:r>
              <a:rPr lang="kk-KZ"/>
              <a:t>анын </a:t>
            </a:r>
            <a:r>
              <a:rPr lang="ru-RU"/>
              <a:t>2-</a:t>
            </a:r>
            <a:r>
              <a:rPr lang="kk-KZ"/>
              <a:t>ге бүтінге дейін дәлдікпен  бөлсе нәтиже </a:t>
            </a:r>
            <a:r>
              <a:rPr lang="ru-RU"/>
              <a:t>22</a:t>
            </a:r>
            <a:r>
              <a:rPr lang="en-US"/>
              <a:t> </a:t>
            </a:r>
            <a:r>
              <a:rPr lang="ru-RU"/>
              <a:t>б</a:t>
            </a:r>
            <a:r>
              <a:rPr lang="kk-KZ"/>
              <a:t>олады, қалдық қалмайды, сондықтан қалдыққа  </a:t>
            </a:r>
            <a:r>
              <a:rPr lang="ru-RU"/>
              <a:t>0</a:t>
            </a:r>
            <a:r>
              <a:rPr lang="kk-KZ"/>
              <a:t> жазылады (қызыл түспен көрсетілген)</a:t>
            </a:r>
            <a:endParaRPr lang="ru-RU"/>
          </a:p>
          <a:p>
            <a:pPr algn="just"/>
            <a:endParaRPr lang="ru-RU"/>
          </a:p>
          <a:p>
            <a:pPr algn="just"/>
            <a:r>
              <a:rPr lang="ru-RU"/>
              <a:t>5)  22 с</a:t>
            </a:r>
            <a:r>
              <a:rPr lang="kk-KZ"/>
              <a:t>анын </a:t>
            </a:r>
            <a:r>
              <a:rPr lang="ru-RU"/>
              <a:t>2-</a:t>
            </a:r>
            <a:r>
              <a:rPr lang="kk-KZ"/>
              <a:t>ге бүтінге дейін дәлдікпен  бөлсе нәтиже </a:t>
            </a:r>
            <a:r>
              <a:rPr lang="ru-RU"/>
              <a:t>11</a:t>
            </a:r>
            <a:r>
              <a:rPr lang="en-US"/>
              <a:t> </a:t>
            </a:r>
            <a:r>
              <a:rPr lang="ru-RU"/>
              <a:t>б</a:t>
            </a:r>
            <a:r>
              <a:rPr lang="kk-KZ"/>
              <a:t>олады, қалдық қалмайды, сондықтан қалдыққа  </a:t>
            </a:r>
            <a:r>
              <a:rPr lang="ru-RU"/>
              <a:t>0</a:t>
            </a:r>
            <a:r>
              <a:rPr lang="kk-KZ"/>
              <a:t> жазылады (қызыл түспен көрсетілген)</a:t>
            </a:r>
            <a:endParaRPr lang="ru-RU"/>
          </a:p>
          <a:p>
            <a:pPr algn="just">
              <a:spcBef>
                <a:spcPct val="50000"/>
              </a:spcBef>
            </a:pPr>
            <a:r>
              <a:rPr lang="ru-RU"/>
              <a:t>6)  11 с</a:t>
            </a:r>
            <a:r>
              <a:rPr lang="kk-KZ"/>
              <a:t>анын </a:t>
            </a:r>
            <a:r>
              <a:rPr lang="ru-RU"/>
              <a:t>2-</a:t>
            </a:r>
            <a:r>
              <a:rPr lang="kk-KZ"/>
              <a:t>ге бүтінге дейін дәлдікпен  бөлсе нәтиже </a:t>
            </a:r>
            <a:r>
              <a:rPr lang="ru-RU"/>
              <a:t>5 б</a:t>
            </a:r>
            <a:r>
              <a:rPr lang="kk-KZ"/>
              <a:t>олады да, </a:t>
            </a:r>
            <a:r>
              <a:rPr lang="ru-RU"/>
              <a:t>1</a:t>
            </a:r>
            <a:r>
              <a:rPr lang="kk-KZ"/>
              <a:t> қалдық қалады (қызыл түспен көрсетілген)</a:t>
            </a:r>
          </a:p>
          <a:p>
            <a:pPr algn="just">
              <a:spcBef>
                <a:spcPct val="50000"/>
              </a:spcBef>
            </a:pPr>
            <a:r>
              <a:rPr lang="ru-RU"/>
              <a:t>7)  5 с</a:t>
            </a:r>
            <a:r>
              <a:rPr lang="kk-KZ"/>
              <a:t>анын </a:t>
            </a:r>
            <a:r>
              <a:rPr lang="ru-RU"/>
              <a:t>2-</a:t>
            </a:r>
            <a:r>
              <a:rPr lang="kk-KZ"/>
              <a:t>ге бүтінге дейін дәлдікпен  бөлсе нәтиже </a:t>
            </a:r>
            <a:r>
              <a:rPr lang="ru-RU"/>
              <a:t>2</a:t>
            </a:r>
            <a:r>
              <a:rPr lang="en-US"/>
              <a:t> </a:t>
            </a:r>
            <a:r>
              <a:rPr lang="ru-RU"/>
              <a:t>б</a:t>
            </a:r>
            <a:r>
              <a:rPr lang="kk-KZ"/>
              <a:t>олады да, </a:t>
            </a:r>
            <a:r>
              <a:rPr lang="ru-RU"/>
              <a:t>1</a:t>
            </a:r>
            <a:r>
              <a:rPr lang="kk-KZ"/>
              <a:t> қалдық қалады (қызыл түспен көрсетілген)</a:t>
            </a:r>
          </a:p>
          <a:p>
            <a:pPr algn="just"/>
            <a:endParaRPr lang="ru-RU"/>
          </a:p>
          <a:p>
            <a:pPr algn="just"/>
            <a:r>
              <a:rPr lang="ru-RU"/>
              <a:t>8)  2 с</a:t>
            </a:r>
            <a:r>
              <a:rPr lang="kk-KZ"/>
              <a:t>анын </a:t>
            </a:r>
            <a:r>
              <a:rPr lang="ru-RU"/>
              <a:t>2-</a:t>
            </a:r>
            <a:r>
              <a:rPr lang="kk-KZ"/>
              <a:t>ге бүтінге дейін дәлдікпен  бөлсе нәтиже </a:t>
            </a:r>
            <a:r>
              <a:rPr lang="ru-RU"/>
              <a:t>1</a:t>
            </a:r>
            <a:r>
              <a:rPr lang="en-US"/>
              <a:t> </a:t>
            </a:r>
            <a:r>
              <a:rPr lang="ru-RU"/>
              <a:t>б</a:t>
            </a:r>
            <a:r>
              <a:rPr lang="kk-KZ"/>
              <a:t>олады, қалдық қалмайды, сондықтан қалдыққа  </a:t>
            </a:r>
            <a:r>
              <a:rPr lang="ru-RU"/>
              <a:t>0</a:t>
            </a:r>
            <a:r>
              <a:rPr lang="kk-KZ"/>
              <a:t> жазылады (қызыл түспен көрсетілген)</a:t>
            </a:r>
            <a:endParaRPr lang="ru-RU"/>
          </a:p>
          <a:p>
            <a:pPr algn="just"/>
            <a:endParaRPr lang="ru-RU"/>
          </a:p>
          <a:p>
            <a:pPr algn="just"/>
            <a:r>
              <a:rPr lang="ru-RU"/>
              <a:t>9)  1 с</a:t>
            </a:r>
            <a:r>
              <a:rPr lang="kk-KZ"/>
              <a:t>анын </a:t>
            </a:r>
            <a:r>
              <a:rPr lang="ru-RU"/>
              <a:t>2-</a:t>
            </a:r>
            <a:r>
              <a:rPr lang="kk-KZ"/>
              <a:t>ге бүтінге дейін дәлдікпен  бөлсе нәтиже </a:t>
            </a:r>
            <a:r>
              <a:rPr lang="ru-RU"/>
              <a:t>0 б</a:t>
            </a:r>
            <a:r>
              <a:rPr lang="kk-KZ"/>
              <a:t>олады да, </a:t>
            </a:r>
            <a:r>
              <a:rPr lang="ru-RU"/>
              <a:t>1</a:t>
            </a:r>
            <a:r>
              <a:rPr lang="kk-KZ"/>
              <a:t> қалдық қалады (қызыл түспен көрсетілген)</a:t>
            </a:r>
            <a:endParaRPr lang="ru-RU"/>
          </a:p>
        </p:txBody>
      </p:sp>
      <p:sp>
        <p:nvSpPr>
          <p:cNvPr id="2347" name="Text Box 299"/>
          <p:cNvSpPr txBox="1">
            <a:spLocks noChangeArrowheads="1"/>
          </p:cNvSpPr>
          <p:nvPr/>
        </p:nvSpPr>
        <p:spPr bwMode="auto">
          <a:xfrm>
            <a:off x="323850" y="355600"/>
            <a:ext cx="8351838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1400" b="1"/>
              <a:t>Онды</a:t>
            </a:r>
            <a:r>
              <a:rPr lang="kk-KZ" sz="1400" b="1"/>
              <a:t>қ есептеу жүйесіндегі</a:t>
            </a:r>
            <a:r>
              <a:rPr lang="ru-RU" sz="1400" b="1"/>
              <a:t>  </a:t>
            </a:r>
            <a:r>
              <a:rPr lang="ru-RU" sz="1600" b="1"/>
              <a:t>357,79</a:t>
            </a:r>
            <a:r>
              <a:rPr lang="ru-RU" sz="1400" b="1"/>
              <a:t> санын екілік есептеу жүйесіндегі санға айналдыру </a:t>
            </a:r>
            <a:endParaRPr lang="en-US" sz="1400" b="1"/>
          </a:p>
        </p:txBody>
      </p:sp>
      <p:sp>
        <p:nvSpPr>
          <p:cNvPr id="2348" name="Text Box 300"/>
          <p:cNvSpPr txBox="1">
            <a:spLocks noChangeArrowheads="1"/>
          </p:cNvSpPr>
          <p:nvPr/>
        </p:nvSpPr>
        <p:spPr bwMode="auto">
          <a:xfrm>
            <a:off x="2916238" y="4076700"/>
            <a:ext cx="136842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kk-KZ"/>
              <a:t>Бөлу амалы </a:t>
            </a:r>
            <a:r>
              <a:rPr lang="ru-RU"/>
              <a:t>1-</a:t>
            </a:r>
            <a:r>
              <a:rPr lang="kk-KZ"/>
              <a:t>ді </a:t>
            </a:r>
            <a:r>
              <a:rPr lang="ru-RU"/>
              <a:t>2-ге б</a:t>
            </a:r>
            <a:r>
              <a:rPr lang="kk-KZ"/>
              <a:t>өлу әрекеті орындалғанға дейін жүргізіледі</a:t>
            </a:r>
            <a:endParaRPr lang="ru-RU"/>
          </a:p>
        </p:txBody>
      </p:sp>
      <p:sp>
        <p:nvSpPr>
          <p:cNvPr id="2349" name="Text Box 301"/>
          <p:cNvSpPr txBox="1">
            <a:spLocks noChangeArrowheads="1"/>
          </p:cNvSpPr>
          <p:nvPr/>
        </p:nvSpPr>
        <p:spPr bwMode="auto">
          <a:xfrm>
            <a:off x="2987675" y="5949950"/>
            <a:ext cx="237648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/>
              <a:t>357</a:t>
            </a:r>
            <a:r>
              <a:rPr lang="en-US" sz="1800" b="1" baseline="-25000"/>
              <a:t>10 </a:t>
            </a:r>
            <a:r>
              <a:rPr lang="en-US" sz="1800" b="1"/>
              <a:t>= 101100101</a:t>
            </a:r>
            <a:r>
              <a:rPr lang="en-US" sz="1800" b="1" baseline="-25000"/>
              <a:t>2</a:t>
            </a:r>
            <a:endParaRPr lang="ru-RU" sz="1800" b="1"/>
          </a:p>
        </p:txBody>
      </p:sp>
      <p:pic>
        <p:nvPicPr>
          <p:cNvPr id="2350" name="Picture 30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51275" y="1628775"/>
            <a:ext cx="352425" cy="285750"/>
          </a:xfrm>
          <a:prstGeom prst="rect">
            <a:avLst/>
          </a:prstGeom>
          <a:noFill/>
        </p:spPr>
      </p:pic>
      <p:pic>
        <p:nvPicPr>
          <p:cNvPr id="2351" name="Picture 30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490913" y="1628775"/>
            <a:ext cx="333375" cy="219075"/>
          </a:xfrm>
          <a:prstGeom prst="rect">
            <a:avLst/>
          </a:prstGeom>
          <a:noFill/>
        </p:spPr>
      </p:pic>
      <p:pic>
        <p:nvPicPr>
          <p:cNvPr id="2352" name="Picture 30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51275" y="1916113"/>
            <a:ext cx="352425" cy="285750"/>
          </a:xfrm>
          <a:prstGeom prst="rect">
            <a:avLst/>
          </a:prstGeom>
          <a:noFill/>
        </p:spPr>
      </p:pic>
      <p:pic>
        <p:nvPicPr>
          <p:cNvPr id="2353" name="Picture 305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3492500" y="2192338"/>
            <a:ext cx="304800" cy="257175"/>
          </a:xfrm>
          <a:prstGeom prst="rect">
            <a:avLst/>
          </a:prstGeom>
          <a:noFill/>
        </p:spPr>
      </p:pic>
      <p:pic>
        <p:nvPicPr>
          <p:cNvPr id="2354" name="Picture 306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2987675" y="1916113"/>
            <a:ext cx="190500" cy="200025"/>
          </a:xfrm>
          <a:prstGeom prst="rect">
            <a:avLst/>
          </a:prstGeom>
          <a:noFill/>
        </p:spPr>
      </p:pic>
      <p:sp>
        <p:nvSpPr>
          <p:cNvPr id="2355" name="Text Box 307"/>
          <p:cNvSpPr txBox="1">
            <a:spLocks noChangeArrowheads="1"/>
          </p:cNvSpPr>
          <p:nvPr/>
        </p:nvSpPr>
        <p:spPr bwMode="auto">
          <a:xfrm>
            <a:off x="323850" y="603250"/>
            <a:ext cx="8351838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kk-KZ" sz="1400" b="1"/>
              <a:t>үшін</a:t>
            </a:r>
            <a:r>
              <a:rPr lang="en-US" sz="1400" b="1"/>
              <a:t> </a:t>
            </a:r>
            <a:r>
              <a:rPr lang="kk-KZ" sz="1400" b="1"/>
              <a:t>оның бүтін бөлігіне </a:t>
            </a:r>
            <a:r>
              <a:rPr lang="ru-RU" sz="1400" b="1"/>
              <a:t>2-</a:t>
            </a:r>
            <a:r>
              <a:rPr lang="kk-KZ" sz="1400" b="1"/>
              <a:t>ге бөлу, бөлшек бөлігіне </a:t>
            </a:r>
            <a:r>
              <a:rPr lang="ru-RU" sz="1400" b="1"/>
              <a:t>2-ге к</a:t>
            </a:r>
            <a:r>
              <a:rPr lang="kk-KZ" sz="1400" b="1"/>
              <a:t>ө</a:t>
            </a:r>
            <a:r>
              <a:rPr lang="ru-RU" sz="1400" b="1"/>
              <a:t>бейту </a:t>
            </a:r>
            <a:r>
              <a:rPr lang="kk-KZ" sz="1400" b="1"/>
              <a:t>қолданылады</a:t>
            </a:r>
            <a:endParaRPr lang="ru-RU" sz="1400" b="1"/>
          </a:p>
        </p:txBody>
      </p:sp>
      <p:sp>
        <p:nvSpPr>
          <p:cNvPr id="2357" name="Text Box 309"/>
          <p:cNvSpPr txBox="1">
            <a:spLocks noChangeArrowheads="1"/>
          </p:cNvSpPr>
          <p:nvPr/>
        </p:nvSpPr>
        <p:spPr bwMode="auto">
          <a:xfrm>
            <a:off x="2987675" y="4797425"/>
            <a:ext cx="1223963" cy="115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/>
              <a:t>E</a:t>
            </a:r>
            <a:r>
              <a:rPr lang="kk-KZ"/>
              <a:t>кілік жүйедегі эквивалент үшін қалдықтар тізбегі соңғысынан ал</a:t>
            </a:r>
            <a:r>
              <a:rPr lang="ru-RU"/>
              <a:t>-</a:t>
            </a:r>
            <a:r>
              <a:rPr lang="kk-KZ"/>
              <a:t>ғашқыға (төмен-нен жоғары) қарай алынады</a:t>
            </a:r>
            <a:endParaRPr lang="ru-RU"/>
          </a:p>
        </p:txBody>
      </p:sp>
      <p:pic>
        <p:nvPicPr>
          <p:cNvPr id="2358" name="Picture 310"/>
          <p:cNvPicPr>
            <a:picLocks noChangeAspect="1" noChangeArrowheads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8064500" y="2781300"/>
            <a:ext cx="342900" cy="257175"/>
          </a:xfrm>
          <a:prstGeom prst="rect">
            <a:avLst/>
          </a:prstGeom>
          <a:noFill/>
        </p:spPr>
      </p:pic>
      <p:pic>
        <p:nvPicPr>
          <p:cNvPr id="2359" name="Picture 311"/>
          <p:cNvPicPr>
            <a:picLocks noChangeAspect="1" noChangeArrowheads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8462963" y="2794000"/>
            <a:ext cx="285750" cy="247650"/>
          </a:xfrm>
          <a:prstGeom prst="rect">
            <a:avLst/>
          </a:prstGeom>
          <a:noFill/>
        </p:spPr>
      </p:pic>
      <p:pic>
        <p:nvPicPr>
          <p:cNvPr id="2361" name="Picture 313"/>
          <p:cNvPicPr>
            <a:picLocks noChangeAspect="1" noChangeArrowheads="1"/>
          </p:cNvPicPr>
          <p:nvPr/>
        </p:nvPicPr>
        <p:blipFill>
          <a:blip r:embed="rId17"/>
          <a:srcRect/>
          <a:stretch>
            <a:fillRect/>
          </a:stretch>
        </p:blipFill>
        <p:spPr bwMode="auto">
          <a:xfrm>
            <a:off x="7704138" y="2781300"/>
            <a:ext cx="219075" cy="257175"/>
          </a:xfrm>
          <a:prstGeom prst="rect">
            <a:avLst/>
          </a:prstGeom>
          <a:noFill/>
        </p:spPr>
      </p:pic>
      <p:pic>
        <p:nvPicPr>
          <p:cNvPr id="2362" name="Picture 314"/>
          <p:cNvPicPr>
            <a:picLocks noChangeAspect="1" noChangeArrowheads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8461375" y="3108325"/>
            <a:ext cx="285750" cy="247650"/>
          </a:xfrm>
          <a:prstGeom prst="rect">
            <a:avLst/>
          </a:prstGeom>
          <a:noFill/>
        </p:spPr>
      </p:pic>
      <p:pic>
        <p:nvPicPr>
          <p:cNvPr id="2363" name="Picture 315"/>
          <p:cNvPicPr>
            <a:picLocks noChangeAspect="1" noChangeArrowheads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8461375" y="3397250"/>
            <a:ext cx="285750" cy="247650"/>
          </a:xfrm>
          <a:prstGeom prst="rect">
            <a:avLst/>
          </a:prstGeom>
          <a:noFill/>
        </p:spPr>
      </p:pic>
      <p:pic>
        <p:nvPicPr>
          <p:cNvPr id="2364" name="Picture 316"/>
          <p:cNvPicPr>
            <a:picLocks noChangeAspect="1" noChangeArrowheads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8461375" y="3684588"/>
            <a:ext cx="285750" cy="247650"/>
          </a:xfrm>
          <a:prstGeom prst="rect">
            <a:avLst/>
          </a:prstGeom>
          <a:noFill/>
        </p:spPr>
      </p:pic>
      <p:pic>
        <p:nvPicPr>
          <p:cNvPr id="2365" name="Picture 317"/>
          <p:cNvPicPr>
            <a:picLocks noChangeAspect="1" noChangeArrowheads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8461375" y="4005263"/>
            <a:ext cx="285750" cy="247650"/>
          </a:xfrm>
          <a:prstGeom prst="rect">
            <a:avLst/>
          </a:prstGeom>
          <a:noFill/>
        </p:spPr>
      </p:pic>
      <p:pic>
        <p:nvPicPr>
          <p:cNvPr id="2380" name="Picture 33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704138" y="3068638"/>
            <a:ext cx="228600" cy="228600"/>
          </a:xfrm>
          <a:prstGeom prst="rect">
            <a:avLst/>
          </a:prstGeom>
          <a:noFill/>
        </p:spPr>
      </p:pic>
      <p:pic>
        <p:nvPicPr>
          <p:cNvPr id="2381" name="Picture 33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704138" y="3390900"/>
            <a:ext cx="228600" cy="228600"/>
          </a:xfrm>
          <a:prstGeom prst="rect">
            <a:avLst/>
          </a:prstGeom>
          <a:noFill/>
        </p:spPr>
      </p:pic>
      <p:pic>
        <p:nvPicPr>
          <p:cNvPr id="2382" name="Picture 334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7715250" y="3683000"/>
            <a:ext cx="190500" cy="200025"/>
          </a:xfrm>
          <a:prstGeom prst="rect">
            <a:avLst/>
          </a:prstGeom>
          <a:noFill/>
        </p:spPr>
      </p:pic>
      <p:pic>
        <p:nvPicPr>
          <p:cNvPr id="2383" name="Picture 335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7732713" y="3983038"/>
            <a:ext cx="190500" cy="200025"/>
          </a:xfrm>
          <a:prstGeom prst="rect">
            <a:avLst/>
          </a:prstGeom>
          <a:noFill/>
        </p:spPr>
      </p:pic>
      <p:pic>
        <p:nvPicPr>
          <p:cNvPr id="2384" name="Picture 33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740650" y="4267200"/>
            <a:ext cx="228600" cy="228600"/>
          </a:xfrm>
          <a:prstGeom prst="rect">
            <a:avLst/>
          </a:prstGeom>
          <a:noFill/>
        </p:spPr>
      </p:pic>
      <p:pic>
        <p:nvPicPr>
          <p:cNvPr id="2389" name="Picture 341"/>
          <p:cNvPicPr>
            <a:picLocks noChangeAspect="1" noChangeArrowheads="1"/>
          </p:cNvPicPr>
          <p:nvPr/>
        </p:nvPicPr>
        <p:blipFill>
          <a:blip r:embed="rId18"/>
          <a:srcRect/>
          <a:stretch>
            <a:fillRect/>
          </a:stretch>
        </p:blipFill>
        <p:spPr bwMode="auto">
          <a:xfrm>
            <a:off x="8056563" y="3068638"/>
            <a:ext cx="333375" cy="238125"/>
          </a:xfrm>
          <a:prstGeom prst="rect">
            <a:avLst/>
          </a:prstGeom>
          <a:noFill/>
        </p:spPr>
      </p:pic>
      <p:pic>
        <p:nvPicPr>
          <p:cNvPr id="2390" name="Picture 342"/>
          <p:cNvPicPr>
            <a:picLocks noChangeAspect="1" noChangeArrowheads="1"/>
          </p:cNvPicPr>
          <p:nvPr/>
        </p:nvPicPr>
        <p:blipFill>
          <a:blip r:embed="rId19"/>
          <a:srcRect/>
          <a:stretch>
            <a:fillRect/>
          </a:stretch>
        </p:blipFill>
        <p:spPr bwMode="auto">
          <a:xfrm>
            <a:off x="8042275" y="3406775"/>
            <a:ext cx="361950" cy="228600"/>
          </a:xfrm>
          <a:prstGeom prst="rect">
            <a:avLst/>
          </a:prstGeom>
          <a:noFill/>
        </p:spPr>
      </p:pic>
      <p:pic>
        <p:nvPicPr>
          <p:cNvPr id="2391" name="Picture 343"/>
          <p:cNvPicPr>
            <a:picLocks noChangeAspect="1" noChangeArrowheads="1"/>
          </p:cNvPicPr>
          <p:nvPr/>
        </p:nvPicPr>
        <p:blipFill>
          <a:blip r:embed="rId20"/>
          <a:srcRect/>
          <a:stretch>
            <a:fillRect/>
          </a:stretch>
        </p:blipFill>
        <p:spPr bwMode="auto">
          <a:xfrm>
            <a:off x="8088313" y="3687763"/>
            <a:ext cx="352425" cy="219075"/>
          </a:xfrm>
          <a:prstGeom prst="rect">
            <a:avLst/>
          </a:prstGeom>
          <a:noFill/>
        </p:spPr>
      </p:pic>
      <p:pic>
        <p:nvPicPr>
          <p:cNvPr id="2392" name="Picture 344"/>
          <p:cNvPicPr>
            <a:picLocks noChangeAspect="1" noChangeArrowheads="1"/>
          </p:cNvPicPr>
          <p:nvPr/>
        </p:nvPicPr>
        <p:blipFill>
          <a:blip r:embed="rId21"/>
          <a:srcRect/>
          <a:stretch>
            <a:fillRect/>
          </a:stretch>
        </p:blipFill>
        <p:spPr bwMode="auto">
          <a:xfrm>
            <a:off x="8075613" y="3973513"/>
            <a:ext cx="352425" cy="247650"/>
          </a:xfrm>
          <a:prstGeom prst="rect">
            <a:avLst/>
          </a:prstGeom>
          <a:noFill/>
        </p:spPr>
      </p:pic>
      <p:pic>
        <p:nvPicPr>
          <p:cNvPr id="2393" name="Picture 345"/>
          <p:cNvPicPr>
            <a:picLocks noChangeAspect="1" noChangeArrowheads="1"/>
          </p:cNvPicPr>
          <p:nvPr/>
        </p:nvPicPr>
        <p:blipFill>
          <a:blip r:embed="rId22"/>
          <a:srcRect/>
          <a:stretch>
            <a:fillRect/>
          </a:stretch>
        </p:blipFill>
        <p:spPr bwMode="auto">
          <a:xfrm>
            <a:off x="8093075" y="4264025"/>
            <a:ext cx="342900" cy="219075"/>
          </a:xfrm>
          <a:prstGeom prst="rect">
            <a:avLst/>
          </a:prstGeom>
          <a:noFill/>
        </p:spPr>
      </p:pic>
      <p:sp>
        <p:nvSpPr>
          <p:cNvPr id="2394" name="Text Box 346"/>
          <p:cNvSpPr txBox="1">
            <a:spLocks noChangeArrowheads="1"/>
          </p:cNvSpPr>
          <p:nvPr/>
        </p:nvSpPr>
        <p:spPr bwMode="auto">
          <a:xfrm>
            <a:off x="4500563" y="908050"/>
            <a:ext cx="431958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kk-KZ"/>
              <a:t>Ондық жүйедегі санның бөлшек бөлігінің екілік жүйедегі эквивалентін табу үшін санның тек бөлшек бөлігі </a:t>
            </a:r>
            <a:r>
              <a:rPr lang="ru-RU"/>
              <a:t>2-</a:t>
            </a:r>
            <a:r>
              <a:rPr lang="kk-KZ"/>
              <a:t>ге көбейтіледі.</a:t>
            </a:r>
          </a:p>
        </p:txBody>
      </p:sp>
      <p:sp>
        <p:nvSpPr>
          <p:cNvPr id="2395" name="Text Box 347"/>
          <p:cNvSpPr txBox="1">
            <a:spLocks noChangeArrowheads="1"/>
          </p:cNvSpPr>
          <p:nvPr/>
        </p:nvSpPr>
        <p:spPr bwMode="auto">
          <a:xfrm>
            <a:off x="4500563" y="2420938"/>
            <a:ext cx="3024187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ru-RU"/>
              <a:t>1) 0,79 </a:t>
            </a:r>
            <a:r>
              <a:rPr lang="kk-KZ"/>
              <a:t>санын </a:t>
            </a:r>
            <a:r>
              <a:rPr lang="ru-RU"/>
              <a:t>2-</a:t>
            </a:r>
            <a:r>
              <a:rPr lang="kk-KZ"/>
              <a:t>ге көбейтсе </a:t>
            </a:r>
            <a:r>
              <a:rPr lang="ru-RU"/>
              <a:t>1</a:t>
            </a:r>
            <a:r>
              <a:rPr lang="en-US"/>
              <a:t>,58 </a:t>
            </a:r>
            <a:r>
              <a:rPr lang="kk-KZ"/>
              <a:t>саны шығады. </a:t>
            </a:r>
            <a:r>
              <a:rPr lang="ru-RU"/>
              <a:t>0,79 </a:t>
            </a:r>
            <a:r>
              <a:rPr lang="kk-KZ"/>
              <a:t>бен</a:t>
            </a:r>
            <a:r>
              <a:rPr lang="ru-RU"/>
              <a:t> 1,58-</a:t>
            </a:r>
            <a:r>
              <a:rPr lang="kk-KZ"/>
              <a:t>дің бүтін бөліктері бөлектеніп ерекше жазылды (қызыл түспен көрсетілген) </a:t>
            </a:r>
            <a:endParaRPr lang="ru-RU"/>
          </a:p>
        </p:txBody>
      </p:sp>
      <p:sp>
        <p:nvSpPr>
          <p:cNvPr id="2397" name="Text Box 349"/>
          <p:cNvSpPr txBox="1">
            <a:spLocks noChangeArrowheads="1"/>
          </p:cNvSpPr>
          <p:nvPr/>
        </p:nvSpPr>
        <p:spPr bwMode="auto">
          <a:xfrm>
            <a:off x="4500563" y="2962275"/>
            <a:ext cx="3024187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kk-KZ"/>
              <a:t>2) Шыққан нәтиженің (</a:t>
            </a:r>
            <a:r>
              <a:rPr lang="ru-RU"/>
              <a:t>1,58) </a:t>
            </a:r>
            <a:r>
              <a:rPr lang="kk-KZ"/>
              <a:t>бөлшек бөлігі </a:t>
            </a:r>
            <a:r>
              <a:rPr lang="ru-RU"/>
              <a:t>0,58-</a:t>
            </a:r>
            <a:r>
              <a:rPr lang="kk-KZ"/>
              <a:t>ді </a:t>
            </a:r>
            <a:r>
              <a:rPr lang="ru-RU"/>
              <a:t>2-</a:t>
            </a:r>
            <a:r>
              <a:rPr lang="kk-KZ"/>
              <a:t>ге көбейтсе </a:t>
            </a:r>
            <a:r>
              <a:rPr lang="ru-RU"/>
              <a:t>1,16 </a:t>
            </a:r>
            <a:r>
              <a:rPr lang="kk-KZ"/>
              <a:t>болады. 1,16</a:t>
            </a:r>
            <a:r>
              <a:rPr lang="en-US"/>
              <a:t>-</a:t>
            </a:r>
            <a:r>
              <a:rPr lang="kk-KZ"/>
              <a:t>ның бүтін бөлігі бөлектеніп жазылды (қызыл түспен көрсетілген)</a:t>
            </a:r>
            <a:endParaRPr lang="ru-RU"/>
          </a:p>
        </p:txBody>
      </p:sp>
      <p:sp>
        <p:nvSpPr>
          <p:cNvPr id="2398" name="Text Box 350"/>
          <p:cNvSpPr txBox="1">
            <a:spLocks noChangeArrowheads="1"/>
          </p:cNvSpPr>
          <p:nvPr/>
        </p:nvSpPr>
        <p:spPr bwMode="auto">
          <a:xfrm>
            <a:off x="4500563" y="3635375"/>
            <a:ext cx="3024187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kk-KZ"/>
              <a:t>3) Шыққан нәтиженің (</a:t>
            </a:r>
            <a:r>
              <a:rPr lang="ru-RU"/>
              <a:t>1,</a:t>
            </a:r>
            <a:r>
              <a:rPr lang="en-US"/>
              <a:t>16</a:t>
            </a:r>
            <a:r>
              <a:rPr lang="ru-RU"/>
              <a:t>) </a:t>
            </a:r>
            <a:r>
              <a:rPr lang="kk-KZ"/>
              <a:t>бөлшек бөлігі </a:t>
            </a:r>
            <a:r>
              <a:rPr lang="ru-RU"/>
              <a:t>0,</a:t>
            </a:r>
            <a:r>
              <a:rPr lang="en-US"/>
              <a:t>16</a:t>
            </a:r>
            <a:r>
              <a:rPr lang="ru-RU"/>
              <a:t>-</a:t>
            </a:r>
            <a:r>
              <a:rPr lang="kk-KZ"/>
              <a:t>ны </a:t>
            </a:r>
            <a:r>
              <a:rPr lang="ru-RU"/>
              <a:t>2-</a:t>
            </a:r>
            <a:r>
              <a:rPr lang="kk-KZ"/>
              <a:t>ге көбейтсе </a:t>
            </a:r>
            <a:r>
              <a:rPr lang="ru-RU"/>
              <a:t>0,32 </a:t>
            </a:r>
            <a:r>
              <a:rPr lang="kk-KZ"/>
              <a:t>болады. 0,32</a:t>
            </a:r>
            <a:r>
              <a:rPr lang="en-US"/>
              <a:t>-</a:t>
            </a:r>
            <a:r>
              <a:rPr lang="kk-KZ"/>
              <a:t>ның бүтін бөлігі бөлектеніп жазылды (қызыл түспен көрсетілген)</a:t>
            </a:r>
            <a:endParaRPr lang="ru-RU"/>
          </a:p>
        </p:txBody>
      </p:sp>
      <p:sp>
        <p:nvSpPr>
          <p:cNvPr id="2399" name="Text Box 351"/>
          <p:cNvSpPr txBox="1">
            <a:spLocks noChangeArrowheads="1"/>
          </p:cNvSpPr>
          <p:nvPr/>
        </p:nvSpPr>
        <p:spPr bwMode="auto">
          <a:xfrm>
            <a:off x="4500563" y="4348163"/>
            <a:ext cx="3024187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kk-KZ"/>
              <a:t>4) Шыққан нәтиженің (</a:t>
            </a:r>
            <a:r>
              <a:rPr lang="ru-RU"/>
              <a:t>0,32) </a:t>
            </a:r>
            <a:r>
              <a:rPr lang="kk-KZ"/>
              <a:t>бөлшек бөлігі </a:t>
            </a:r>
            <a:r>
              <a:rPr lang="ru-RU"/>
              <a:t>0,32-</a:t>
            </a:r>
            <a:r>
              <a:rPr lang="kk-KZ"/>
              <a:t>ні </a:t>
            </a:r>
            <a:r>
              <a:rPr lang="ru-RU"/>
              <a:t>2-</a:t>
            </a:r>
            <a:r>
              <a:rPr lang="kk-KZ"/>
              <a:t>ге көбейтсе </a:t>
            </a:r>
            <a:r>
              <a:rPr lang="ru-RU"/>
              <a:t>0,64 </a:t>
            </a:r>
            <a:r>
              <a:rPr lang="kk-KZ"/>
              <a:t>болады. 0,64</a:t>
            </a:r>
            <a:r>
              <a:rPr lang="en-US"/>
              <a:t>-</a:t>
            </a:r>
            <a:r>
              <a:rPr lang="kk-KZ"/>
              <a:t>тің бүтін бөлігі бөлектеніп жазылды (қызыл түспен көрсетілген)</a:t>
            </a:r>
            <a:endParaRPr lang="ru-RU"/>
          </a:p>
        </p:txBody>
      </p:sp>
      <p:sp>
        <p:nvSpPr>
          <p:cNvPr id="2400" name="Text Box 352"/>
          <p:cNvSpPr txBox="1">
            <a:spLocks noChangeArrowheads="1"/>
          </p:cNvSpPr>
          <p:nvPr/>
        </p:nvSpPr>
        <p:spPr bwMode="auto">
          <a:xfrm>
            <a:off x="4500563" y="5068888"/>
            <a:ext cx="4319587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kk-KZ"/>
              <a:t>5) Шыққан нәтиженің (</a:t>
            </a:r>
            <a:r>
              <a:rPr lang="ru-RU"/>
              <a:t>0,64) </a:t>
            </a:r>
            <a:r>
              <a:rPr lang="kk-KZ"/>
              <a:t>бөлшек бөлігі </a:t>
            </a:r>
            <a:r>
              <a:rPr lang="ru-RU"/>
              <a:t>0,64-</a:t>
            </a:r>
            <a:r>
              <a:rPr lang="kk-KZ"/>
              <a:t>ті </a:t>
            </a:r>
            <a:r>
              <a:rPr lang="ru-RU"/>
              <a:t>2-</a:t>
            </a:r>
            <a:r>
              <a:rPr lang="kk-KZ"/>
              <a:t>ге көбейтсе </a:t>
            </a:r>
            <a:r>
              <a:rPr lang="ru-RU"/>
              <a:t>1,28 </a:t>
            </a:r>
            <a:r>
              <a:rPr lang="kk-KZ"/>
              <a:t>болады. 1,28</a:t>
            </a:r>
            <a:r>
              <a:rPr lang="en-US"/>
              <a:t>-</a:t>
            </a:r>
            <a:r>
              <a:rPr lang="kk-KZ"/>
              <a:t>дің бүтін бөлігі бөлектеніп жазылды (қызыл түспен көрсетілген)</a:t>
            </a:r>
            <a:endParaRPr lang="ru-RU"/>
          </a:p>
        </p:txBody>
      </p:sp>
      <p:sp>
        <p:nvSpPr>
          <p:cNvPr id="2401" name="Text Box 353"/>
          <p:cNvSpPr txBox="1">
            <a:spLocks noChangeArrowheads="1"/>
          </p:cNvSpPr>
          <p:nvPr/>
        </p:nvSpPr>
        <p:spPr bwMode="auto">
          <a:xfrm>
            <a:off x="4500563" y="1268413"/>
            <a:ext cx="431958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kk-KZ"/>
              <a:t>Санның екілік жүйеде көрсетілу дәлдігі, яғни үтірден кейінгі орын,  белгілі болуы керек</a:t>
            </a:r>
            <a:endParaRPr lang="ru-RU"/>
          </a:p>
        </p:txBody>
      </p:sp>
      <p:sp>
        <p:nvSpPr>
          <p:cNvPr id="2402" name="Text Box 354"/>
          <p:cNvSpPr txBox="1">
            <a:spLocks noChangeArrowheads="1"/>
          </p:cNvSpPr>
          <p:nvPr/>
        </p:nvSpPr>
        <p:spPr bwMode="auto">
          <a:xfrm>
            <a:off x="4500563" y="1663700"/>
            <a:ext cx="431958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kk-KZ"/>
              <a:t>Көбейту кезінде шығатын шамалардың бүтін бөлігі бөлек жазылады, олар екілік эквивалентті береді.</a:t>
            </a:r>
            <a:endParaRPr lang="ru-RU"/>
          </a:p>
        </p:txBody>
      </p:sp>
      <p:sp>
        <p:nvSpPr>
          <p:cNvPr id="2403" name="Text Box 355"/>
          <p:cNvSpPr txBox="1">
            <a:spLocks noChangeArrowheads="1"/>
          </p:cNvSpPr>
          <p:nvPr/>
        </p:nvSpPr>
        <p:spPr bwMode="auto">
          <a:xfrm>
            <a:off x="4500563" y="2024063"/>
            <a:ext cx="431958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ru-RU"/>
              <a:t>0,79-</a:t>
            </a:r>
            <a:r>
              <a:rPr lang="kk-KZ"/>
              <a:t>дың екілік жүйедегі эквивалентін </a:t>
            </a:r>
            <a:r>
              <a:rPr lang="ru-RU"/>
              <a:t>5 </a:t>
            </a:r>
            <a:r>
              <a:rPr lang="kk-KZ"/>
              <a:t>орынға дейінгі дәлдікпен табу үшін келесі амалдарды орындау керек:</a:t>
            </a:r>
            <a:endParaRPr lang="ru-RU"/>
          </a:p>
        </p:txBody>
      </p:sp>
      <p:sp>
        <p:nvSpPr>
          <p:cNvPr id="2404" name="Text Box 356"/>
          <p:cNvSpPr txBox="1">
            <a:spLocks noChangeArrowheads="1"/>
          </p:cNvSpPr>
          <p:nvPr/>
        </p:nvSpPr>
        <p:spPr bwMode="auto">
          <a:xfrm>
            <a:off x="5580063" y="5949950"/>
            <a:ext cx="237648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800" b="1"/>
              <a:t>0,79</a:t>
            </a:r>
            <a:r>
              <a:rPr lang="en-US" sz="1800" b="1" baseline="-25000"/>
              <a:t>10 </a:t>
            </a:r>
            <a:r>
              <a:rPr lang="en-US" sz="1800" b="1"/>
              <a:t>= 0</a:t>
            </a:r>
            <a:r>
              <a:rPr lang="ru-RU" sz="1800" b="1"/>
              <a:t>,</a:t>
            </a:r>
            <a:r>
              <a:rPr lang="en-US" sz="1800" b="1"/>
              <a:t>11001</a:t>
            </a:r>
            <a:r>
              <a:rPr lang="en-US" sz="1800" b="1" baseline="-25000"/>
              <a:t>2</a:t>
            </a:r>
            <a:endParaRPr lang="ru-RU" sz="1800" b="1"/>
          </a:p>
        </p:txBody>
      </p:sp>
      <p:sp>
        <p:nvSpPr>
          <p:cNvPr id="2405" name="Text Box 357"/>
          <p:cNvSpPr txBox="1">
            <a:spLocks noChangeArrowheads="1"/>
          </p:cNvSpPr>
          <p:nvPr/>
        </p:nvSpPr>
        <p:spPr bwMode="auto">
          <a:xfrm>
            <a:off x="3563938" y="6302375"/>
            <a:ext cx="331311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/>
              <a:t>357</a:t>
            </a:r>
            <a:r>
              <a:rPr lang="ru-RU" sz="1800" b="1"/>
              <a:t>,79</a:t>
            </a:r>
            <a:r>
              <a:rPr lang="en-US" sz="1800" b="1" baseline="-25000"/>
              <a:t>10 </a:t>
            </a:r>
            <a:r>
              <a:rPr lang="en-US" sz="1800" b="1"/>
              <a:t>= 101100101</a:t>
            </a:r>
            <a:r>
              <a:rPr lang="ru-RU" sz="1800" b="1"/>
              <a:t>,11001</a:t>
            </a:r>
            <a:r>
              <a:rPr lang="en-US" sz="1800" b="1" baseline="-25000"/>
              <a:t>2</a:t>
            </a:r>
            <a:endParaRPr lang="ru-RU" sz="1800" b="1"/>
          </a:p>
        </p:txBody>
      </p:sp>
      <p:sp>
        <p:nvSpPr>
          <p:cNvPr id="2408" name="Text Box 360"/>
          <p:cNvSpPr txBox="1">
            <a:spLocks noChangeArrowheads="1"/>
          </p:cNvSpPr>
          <p:nvPr/>
        </p:nvSpPr>
        <p:spPr bwMode="auto">
          <a:xfrm>
            <a:off x="4500563" y="5661025"/>
            <a:ext cx="431958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kk-KZ"/>
              <a:t>Бүтіндер жиынтығы жоғарыдан төмен қарай бөлшек бөлік ретінде алынады</a:t>
            </a:r>
            <a:endParaRPr lang="ru-RU"/>
          </a:p>
        </p:txBody>
      </p:sp>
      <p:sp>
        <p:nvSpPr>
          <p:cNvPr id="2409" name="Text Box 361"/>
          <p:cNvSpPr txBox="1">
            <a:spLocks noChangeArrowheads="1"/>
          </p:cNvSpPr>
          <p:nvPr/>
        </p:nvSpPr>
        <p:spPr bwMode="auto">
          <a:xfrm>
            <a:off x="0" y="68263"/>
            <a:ext cx="896461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000" b="1"/>
              <a:t>Ондық</a:t>
            </a:r>
            <a:r>
              <a:rPr lang="kk-KZ" sz="2000" b="1"/>
              <a:t> жүйедегі санның екілік жүйедегі эквивалентін табу </a:t>
            </a:r>
            <a:endParaRPr lang="ru-RU" sz="2000" b="1"/>
          </a:p>
        </p:txBody>
      </p:sp>
      <p:sp>
        <p:nvSpPr>
          <p:cNvPr id="2411" name="Text Box 363"/>
          <p:cNvSpPr txBox="1">
            <a:spLocks noChangeArrowheads="1"/>
          </p:cNvSpPr>
          <p:nvPr/>
        </p:nvSpPr>
        <p:spPr bwMode="auto">
          <a:xfrm>
            <a:off x="7524750" y="6467475"/>
            <a:ext cx="15113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200" b="1"/>
              <a:t>Enter </a:t>
            </a:r>
            <a:r>
              <a:rPr lang="kk-KZ" sz="1200" b="1"/>
              <a:t>тиегін бас</a:t>
            </a:r>
            <a:endParaRPr lang="ru-RU" sz="1200" b="1"/>
          </a:p>
        </p:txBody>
      </p:sp>
      <p:sp>
        <p:nvSpPr>
          <p:cNvPr id="2413" name="AutoShape 365"/>
          <p:cNvSpPr>
            <a:spLocks noChangeArrowheads="1"/>
          </p:cNvSpPr>
          <p:nvPr/>
        </p:nvSpPr>
        <p:spPr bwMode="auto">
          <a:xfrm>
            <a:off x="2797175" y="908050"/>
            <a:ext cx="576263" cy="2736850"/>
          </a:xfrm>
          <a:prstGeom prst="upArrow">
            <a:avLst>
              <a:gd name="adj1" fmla="val 50000"/>
              <a:gd name="adj2" fmla="val 118733"/>
            </a:avLst>
          </a:prstGeom>
          <a:noFill/>
          <a:ln w="254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414" name="AutoShape 366"/>
          <p:cNvSpPr>
            <a:spLocks noChangeArrowheads="1"/>
          </p:cNvSpPr>
          <p:nvPr/>
        </p:nvSpPr>
        <p:spPr bwMode="auto">
          <a:xfrm>
            <a:off x="7524750" y="2708275"/>
            <a:ext cx="576263" cy="1944688"/>
          </a:xfrm>
          <a:prstGeom prst="downArrow">
            <a:avLst>
              <a:gd name="adj1" fmla="val 50000"/>
              <a:gd name="adj2" fmla="val 84366"/>
            </a:avLst>
          </a:prstGeom>
          <a:noFill/>
          <a:ln w="254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34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34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34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920"/>
                            </p:stCondLst>
                            <p:childTnLst>
                              <p:par>
                                <p:cTn id="11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23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23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23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6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60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600"/>
                            </p:stCondLst>
                            <p:childTnLst>
                              <p:par>
                                <p:cTn id="23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5" dur="80"/>
                                        <p:tgtEl>
                                          <p:spTgt spid="23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6" dur="80"/>
                                        <p:tgtEl>
                                          <p:spTgt spid="23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80"/>
                                        <p:tgtEl>
                                          <p:spTgt spid="23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944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944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9440"/>
                            </p:stCondLst>
                            <p:childTnLst>
                              <p:par>
                                <p:cTn id="3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9440"/>
                            </p:stCondLst>
                            <p:childTnLst>
                              <p:par>
                                <p:cTn id="4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9440"/>
                            </p:stCondLst>
                            <p:childTnLst>
                              <p:par>
                                <p:cTn id="4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9440"/>
                            </p:stCondLst>
                            <p:childTnLst>
                              <p:par>
                                <p:cTn id="46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8" dur="80"/>
                                        <p:tgtEl>
                                          <p:spTgt spid="23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9" dur="80"/>
                                        <p:tgtEl>
                                          <p:spTgt spid="23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80"/>
                                        <p:tgtEl>
                                          <p:spTgt spid="23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4280"/>
                            </p:stCondLst>
                            <p:childTnLst>
                              <p:par>
                                <p:cTn id="5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4280"/>
                            </p:stCondLst>
                            <p:childTnLst>
                              <p:par>
                                <p:cTn id="5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4280"/>
                            </p:stCondLst>
                            <p:childTnLst>
                              <p:par>
                                <p:cTn id="64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6" dur="80"/>
                                        <p:tgtEl>
                                          <p:spTgt spid="23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7" dur="80"/>
                                        <p:tgtEl>
                                          <p:spTgt spid="23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" dur="80"/>
                                        <p:tgtEl>
                                          <p:spTgt spid="23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8040"/>
                            </p:stCondLst>
                            <p:childTnLst>
                              <p:par>
                                <p:cTn id="7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8040"/>
                            </p:stCondLst>
                            <p:childTnLst>
                              <p:par>
                                <p:cTn id="77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9" dur="80"/>
                                        <p:tgtEl>
                                          <p:spTgt spid="234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0" dur="80"/>
                                        <p:tgtEl>
                                          <p:spTgt spid="234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1" dur="80"/>
                                        <p:tgtEl>
                                          <p:spTgt spid="234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22840"/>
                            </p:stCondLst>
                            <p:childTnLst>
                              <p:par>
                                <p:cTn id="8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22840"/>
                            </p:stCondLst>
                            <p:childTnLst>
                              <p:par>
                                <p:cTn id="90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2" dur="80"/>
                                        <p:tgtEl>
                                          <p:spTgt spid="234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3" dur="80"/>
                                        <p:tgtEl>
                                          <p:spTgt spid="234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4" dur="80"/>
                                        <p:tgtEl>
                                          <p:spTgt spid="234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27640"/>
                            </p:stCondLst>
                            <p:childTnLst>
                              <p:par>
                                <p:cTn id="9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27640"/>
                            </p:stCondLst>
                            <p:childTnLst>
                              <p:par>
                                <p:cTn id="103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5" dur="80"/>
                                        <p:tgtEl>
                                          <p:spTgt spid="234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6" dur="80"/>
                                        <p:tgtEl>
                                          <p:spTgt spid="234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7" dur="80"/>
                                        <p:tgtEl>
                                          <p:spTgt spid="234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31360"/>
                            </p:stCondLst>
                            <p:childTnLst>
                              <p:par>
                                <p:cTn id="10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31360"/>
                            </p:stCondLst>
                            <p:childTnLst>
                              <p:par>
                                <p:cTn id="116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8" dur="80"/>
                                        <p:tgtEl>
                                          <p:spTgt spid="234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9" dur="80"/>
                                        <p:tgtEl>
                                          <p:spTgt spid="234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0" dur="80"/>
                                        <p:tgtEl>
                                          <p:spTgt spid="234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35040"/>
                            </p:stCondLst>
                            <p:childTnLst>
                              <p:par>
                                <p:cTn id="12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35040"/>
                            </p:stCondLst>
                            <p:childTnLst>
                              <p:par>
                                <p:cTn id="12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35040"/>
                            </p:stCondLst>
                            <p:childTnLst>
                              <p:par>
                                <p:cTn id="13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>
                            <p:stCondLst>
                              <p:cond delay="35040"/>
                            </p:stCondLst>
                            <p:childTnLst>
                              <p:par>
                                <p:cTn id="139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1" dur="80"/>
                                        <p:tgtEl>
                                          <p:spTgt spid="234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2" dur="80"/>
                                        <p:tgtEl>
                                          <p:spTgt spid="234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3" dur="80"/>
                                        <p:tgtEl>
                                          <p:spTgt spid="234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38720"/>
                            </p:stCondLst>
                            <p:childTnLst>
                              <p:par>
                                <p:cTn id="145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7" dur="80"/>
                                        <p:tgtEl>
                                          <p:spTgt spid="23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8" dur="80"/>
                                        <p:tgtEl>
                                          <p:spTgt spid="23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9" dur="80"/>
                                        <p:tgtEl>
                                          <p:spTgt spid="23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0" fill="hold">
                            <p:stCondLst>
                              <p:cond delay="41000"/>
                            </p:stCondLst>
                            <p:childTnLst>
                              <p:par>
                                <p:cTn id="151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53" dur="80"/>
                                        <p:tgtEl>
                                          <p:spTgt spid="23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4" dur="80"/>
                                        <p:tgtEl>
                                          <p:spTgt spid="23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5" dur="80"/>
                                        <p:tgtEl>
                                          <p:spTgt spid="23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6" fill="hold">
                            <p:stCondLst>
                              <p:cond delay="44760"/>
                            </p:stCondLst>
                            <p:childTnLst>
                              <p:par>
                                <p:cTn id="15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9" dur="2000"/>
                                        <p:tgtEl>
                                          <p:spTgt spid="2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46760"/>
                            </p:stCondLst>
                            <p:childTnLst>
                              <p:par>
                                <p:cTn id="161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63" dur="80"/>
                                        <p:tgtEl>
                                          <p:spTgt spid="234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64" dur="80"/>
                                        <p:tgtEl>
                                          <p:spTgt spid="23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5" dur="80"/>
                                        <p:tgtEl>
                                          <p:spTgt spid="23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>
                            <p:stCondLst>
                              <p:cond delay="47440"/>
                            </p:stCondLst>
                            <p:childTnLst>
                              <p:par>
                                <p:cTn id="167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69" dur="80"/>
                                        <p:tgtEl>
                                          <p:spTgt spid="239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70" dur="80"/>
                                        <p:tgtEl>
                                          <p:spTgt spid="239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1" dur="80"/>
                                        <p:tgtEl>
                                          <p:spTgt spid="239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2" fill="hold">
                            <p:stCondLst>
                              <p:cond delay="51680"/>
                            </p:stCondLst>
                            <p:childTnLst>
                              <p:par>
                                <p:cTn id="173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5" dur="80"/>
                                        <p:tgtEl>
                                          <p:spTgt spid="240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76" dur="80"/>
                                        <p:tgtEl>
                                          <p:spTgt spid="240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7" dur="80"/>
                                        <p:tgtEl>
                                          <p:spTgt spid="240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8" fill="hold">
                            <p:stCondLst>
                              <p:cond delay="54720"/>
                            </p:stCondLst>
                            <p:childTnLst>
                              <p:par>
                                <p:cTn id="179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1" dur="80"/>
                                        <p:tgtEl>
                                          <p:spTgt spid="240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2" dur="80"/>
                                        <p:tgtEl>
                                          <p:spTgt spid="240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3" dur="80"/>
                                        <p:tgtEl>
                                          <p:spTgt spid="240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4" fill="hold">
                            <p:stCondLst>
                              <p:cond delay="58160"/>
                            </p:stCondLst>
                            <p:childTnLst>
                              <p:par>
                                <p:cTn id="18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7" dur="80"/>
                                        <p:tgtEl>
                                          <p:spTgt spid="240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8" dur="80"/>
                                        <p:tgtEl>
                                          <p:spTgt spid="240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9" dur="80"/>
                                        <p:tgtEl>
                                          <p:spTgt spid="240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0" fill="hold">
                            <p:stCondLst>
                              <p:cond delay="61920"/>
                            </p:stCondLst>
                            <p:childTnLst>
                              <p:par>
                                <p:cTn id="191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3" dur="80"/>
                                        <p:tgtEl>
                                          <p:spTgt spid="239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94" dur="80"/>
                                        <p:tgtEl>
                                          <p:spTgt spid="239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5" dur="80"/>
                                        <p:tgtEl>
                                          <p:spTgt spid="239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6" fill="hold">
                            <p:stCondLst>
                              <p:cond delay="66520"/>
                            </p:stCondLst>
                            <p:childTnLst>
                              <p:par>
                                <p:cTn id="19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3" fill="hold">
                            <p:stCondLst>
                              <p:cond delay="66520"/>
                            </p:stCondLst>
                            <p:childTnLst>
                              <p:par>
                                <p:cTn id="20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8" fill="hold">
                            <p:stCondLst>
                              <p:cond delay="66520"/>
                            </p:stCondLst>
                            <p:childTnLst>
                              <p:par>
                                <p:cTn id="209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1" dur="80"/>
                                        <p:tgtEl>
                                          <p:spTgt spid="239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12" dur="80"/>
                                        <p:tgtEl>
                                          <p:spTgt spid="239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3" dur="80"/>
                                        <p:tgtEl>
                                          <p:spTgt spid="239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4" fill="hold">
                            <p:stCondLst>
                              <p:cond delay="71560"/>
                            </p:stCondLst>
                            <p:childTnLst>
                              <p:par>
                                <p:cTn id="21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1" fill="hold">
                            <p:stCondLst>
                              <p:cond delay="71560"/>
                            </p:stCondLst>
                            <p:childTnLst>
                              <p:par>
                                <p:cTn id="222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24" dur="80"/>
                                        <p:tgtEl>
                                          <p:spTgt spid="239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5" dur="80"/>
                                        <p:tgtEl>
                                          <p:spTgt spid="239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6" dur="80"/>
                                        <p:tgtEl>
                                          <p:spTgt spid="239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7" fill="hold">
                            <p:stCondLst>
                              <p:cond delay="76600"/>
                            </p:stCondLst>
                            <p:childTnLst>
                              <p:par>
                                <p:cTn id="22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4" fill="hold">
                            <p:stCondLst>
                              <p:cond delay="76600"/>
                            </p:stCondLst>
                            <p:childTnLst>
                              <p:par>
                                <p:cTn id="23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37" dur="80"/>
                                        <p:tgtEl>
                                          <p:spTgt spid="239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38" dur="80"/>
                                        <p:tgtEl>
                                          <p:spTgt spid="239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9" dur="80"/>
                                        <p:tgtEl>
                                          <p:spTgt spid="239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0" fill="hold">
                            <p:stCondLst>
                              <p:cond delay="81640"/>
                            </p:stCondLst>
                            <p:childTnLst>
                              <p:par>
                                <p:cTn id="24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7" fill="hold">
                            <p:stCondLst>
                              <p:cond delay="81640"/>
                            </p:stCondLst>
                            <p:childTnLst>
                              <p:par>
                                <p:cTn id="248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50" dur="80"/>
                                        <p:tgtEl>
                                          <p:spTgt spid="240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51" dur="80"/>
                                        <p:tgtEl>
                                          <p:spTgt spid="240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2" dur="80"/>
                                        <p:tgtEl>
                                          <p:spTgt spid="240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3" fill="hold">
                            <p:stCondLst>
                              <p:cond delay="86680"/>
                            </p:stCondLst>
                            <p:childTnLst>
                              <p:par>
                                <p:cTn id="25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0" fill="hold">
                            <p:stCondLst>
                              <p:cond delay="86680"/>
                            </p:stCondLst>
                            <p:childTnLst>
                              <p:par>
                                <p:cTn id="261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3" dur="80"/>
                                        <p:tgtEl>
                                          <p:spTgt spid="240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64" dur="80"/>
                                        <p:tgtEl>
                                          <p:spTgt spid="240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5" dur="80"/>
                                        <p:tgtEl>
                                          <p:spTgt spid="240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6" fill="hold">
                            <p:stCondLst>
                              <p:cond delay="89120"/>
                            </p:stCondLst>
                            <p:childTnLst>
                              <p:par>
                                <p:cTn id="26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9" dur="2000"/>
                                        <p:tgtEl>
                                          <p:spTgt spid="24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0" fill="hold">
                            <p:stCondLst>
                              <p:cond delay="91120"/>
                            </p:stCondLst>
                            <p:childTnLst>
                              <p:par>
                                <p:cTn id="271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73" dur="80"/>
                                        <p:tgtEl>
                                          <p:spTgt spid="240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4" dur="80"/>
                                        <p:tgtEl>
                                          <p:spTgt spid="240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5" dur="80"/>
                                        <p:tgtEl>
                                          <p:spTgt spid="240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6" fill="hold">
                            <p:stCondLst>
                              <p:cond delay="91760"/>
                            </p:stCondLst>
                            <p:childTnLst>
                              <p:par>
                                <p:cTn id="277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79" dur="80"/>
                                        <p:tgtEl>
                                          <p:spTgt spid="240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80" dur="80"/>
                                        <p:tgtEl>
                                          <p:spTgt spid="240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1" dur="80"/>
                                        <p:tgtEl>
                                          <p:spTgt spid="240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2" fill="hold">
                            <p:stCondLst>
                              <p:cond delay="92800"/>
                            </p:stCondLst>
                            <p:childTnLst>
                              <p:par>
                                <p:cTn id="283" presetID="27" presetClass="entr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5" dur="80"/>
                                        <p:tgtEl>
                                          <p:spTgt spid="24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86" dur="80"/>
                                        <p:tgtEl>
                                          <p:spTgt spid="24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7" dur="80"/>
                                        <p:tgtEl>
                                          <p:spTgt spid="24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47" grpId="0"/>
      <p:bldP spid="2349" grpId="0"/>
      <p:bldP spid="2394" grpId="0"/>
      <p:bldP spid="2395" grpId="0"/>
      <p:bldP spid="2397" grpId="0"/>
      <p:bldP spid="2398" grpId="0"/>
      <p:bldP spid="2399" grpId="0"/>
      <p:bldP spid="2400" grpId="0"/>
      <p:bldP spid="2401" grpId="0"/>
      <p:bldP spid="2402" grpId="0"/>
      <p:bldP spid="2403" grpId="0"/>
      <p:bldP spid="2404" grpId="0"/>
      <p:bldP spid="2405" grpId="0"/>
      <p:bldP spid="2408" grpId="0"/>
      <p:bldP spid="2411" grpId="0"/>
      <p:bldP spid="2413" grpId="0" animBg="1"/>
      <p:bldP spid="241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Text Box 4"/>
          <p:cNvSpPr txBox="1">
            <a:spLocks noChangeArrowheads="1"/>
          </p:cNvSpPr>
          <p:nvPr/>
        </p:nvSpPr>
        <p:spPr bwMode="auto">
          <a:xfrm>
            <a:off x="1835150" y="2046288"/>
            <a:ext cx="3313113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/>
              <a:t>101100101</a:t>
            </a:r>
            <a:r>
              <a:rPr lang="ru-RU" sz="2800" b="1"/>
              <a:t>,11001</a:t>
            </a:r>
            <a:r>
              <a:rPr lang="en-US" sz="2800" b="1" baseline="-25000"/>
              <a:t>2</a:t>
            </a:r>
            <a:endParaRPr lang="ru-RU" sz="2800" b="1"/>
          </a:p>
        </p:txBody>
      </p:sp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1258888" y="1917700"/>
            <a:ext cx="2592387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200" b="1"/>
              <a:t>Разряд   8  7  6   5  4   3   2  1   0   </a:t>
            </a:r>
          </a:p>
        </p:txBody>
      </p:sp>
      <p:sp>
        <p:nvSpPr>
          <p:cNvPr id="7174" name="Text Box 6"/>
          <p:cNvSpPr txBox="1">
            <a:spLocks noChangeArrowheads="1"/>
          </p:cNvSpPr>
          <p:nvPr/>
        </p:nvSpPr>
        <p:spPr bwMode="auto">
          <a:xfrm>
            <a:off x="611188" y="620713"/>
            <a:ext cx="7705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400" b="1"/>
              <a:t>Ек</a:t>
            </a:r>
            <a:r>
              <a:rPr lang="kk-KZ" sz="1400" b="1"/>
              <a:t>ілік жүйедегі </a:t>
            </a:r>
            <a:r>
              <a:rPr lang="ru-RU" sz="1600" b="1">
                <a:solidFill>
                  <a:srgbClr val="FF3300"/>
                </a:solidFill>
              </a:rPr>
              <a:t>101100101,11001</a:t>
            </a:r>
            <a:r>
              <a:rPr lang="ru-RU" sz="1400" b="1"/>
              <a:t>-</a:t>
            </a:r>
            <a:r>
              <a:rPr lang="kk-KZ" sz="1400" b="1"/>
              <a:t>дің ондық жүйедегі эквивалентін табу </a:t>
            </a:r>
            <a:endParaRPr lang="ru-RU" sz="1400" b="1"/>
          </a:p>
        </p:txBody>
      </p:sp>
      <p:sp>
        <p:nvSpPr>
          <p:cNvPr id="7175" name="Text Box 7"/>
          <p:cNvSpPr txBox="1">
            <a:spLocks noChangeArrowheads="1"/>
          </p:cNvSpPr>
          <p:nvPr/>
        </p:nvSpPr>
        <p:spPr bwMode="auto">
          <a:xfrm>
            <a:off x="611188" y="909638"/>
            <a:ext cx="792162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kk-KZ" sz="1400" b="1"/>
              <a:t>үшін осы сандағы әрбір цифрға (бір мен нөлдерге) бүтін сан түріндегі разряд беріледі.  </a:t>
            </a:r>
            <a:endParaRPr lang="ru-RU" sz="1400" b="1"/>
          </a:p>
        </p:txBody>
      </p:sp>
      <p:sp>
        <p:nvSpPr>
          <p:cNvPr id="7177" name="Text Box 9"/>
          <p:cNvSpPr txBox="1">
            <a:spLocks noChangeArrowheads="1"/>
          </p:cNvSpPr>
          <p:nvPr/>
        </p:nvSpPr>
        <p:spPr bwMode="auto">
          <a:xfrm>
            <a:off x="611188" y="1341438"/>
            <a:ext cx="7705725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kk-KZ" sz="1400" b="1"/>
              <a:t>Үтір алдындағы цифрға </a:t>
            </a:r>
            <a:r>
              <a:rPr lang="ru-RU" sz="1400" b="1"/>
              <a:t>0-</a:t>
            </a:r>
            <a:r>
              <a:rPr lang="kk-KZ" sz="1400" b="1"/>
              <a:t>ге тең разряд беріледі және ол солға қарай артады, оңға қарай кемиді. Разряд бүтін бөлік үшін оң, бөлшек бөлік үшін теріс таңбалы болады :  </a:t>
            </a:r>
            <a:endParaRPr lang="ru-RU" sz="1400" b="1"/>
          </a:p>
        </p:txBody>
      </p:sp>
      <p:sp>
        <p:nvSpPr>
          <p:cNvPr id="7178" name="Text Box 10"/>
          <p:cNvSpPr txBox="1">
            <a:spLocks noChangeArrowheads="1"/>
          </p:cNvSpPr>
          <p:nvPr/>
        </p:nvSpPr>
        <p:spPr bwMode="auto">
          <a:xfrm>
            <a:off x="611188" y="2636838"/>
            <a:ext cx="8281987" cy="73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kk-KZ" sz="1400" b="1"/>
              <a:t>Екілік санау жүйесіндегі санның </a:t>
            </a:r>
            <a:r>
              <a:rPr lang="kk-KZ" sz="1400" b="1">
                <a:solidFill>
                  <a:srgbClr val="0000FF"/>
                </a:solidFill>
              </a:rPr>
              <a:t>әрбір цифрының</a:t>
            </a:r>
            <a:r>
              <a:rPr lang="kk-KZ" sz="1400" b="1"/>
              <a:t>      </a:t>
            </a:r>
            <a:r>
              <a:rPr lang="kk-KZ" sz="1400" b="1">
                <a:solidFill>
                  <a:srgbClr val="FF6699"/>
                </a:solidFill>
              </a:rPr>
              <a:t>осы цифрдың разрядындағы екінің дәрежесіне</a:t>
            </a:r>
            <a:r>
              <a:rPr lang="kk-KZ" sz="1400" b="1"/>
              <a:t>      </a:t>
            </a:r>
            <a:r>
              <a:rPr lang="kk-KZ" sz="1400" b="1">
                <a:solidFill>
                  <a:srgbClr val="00CC00"/>
                </a:solidFill>
              </a:rPr>
              <a:t>көбейтінділерінің </a:t>
            </a:r>
            <a:r>
              <a:rPr lang="kk-KZ" sz="1400" b="1"/>
              <a:t>      </a:t>
            </a:r>
            <a:r>
              <a:rPr lang="kk-KZ" sz="1400" b="1">
                <a:solidFill>
                  <a:srgbClr val="FF3300"/>
                </a:solidFill>
              </a:rPr>
              <a:t>қосындылылары </a:t>
            </a:r>
            <a:r>
              <a:rPr lang="kk-KZ" sz="1400" b="1"/>
              <a:t>    осы санның ондық жүйедегі эквивалентін береді:</a:t>
            </a:r>
            <a:endParaRPr lang="ru-RU" sz="1400" b="1"/>
          </a:p>
        </p:txBody>
      </p:sp>
      <p:sp>
        <p:nvSpPr>
          <p:cNvPr id="7179" name="Text Box 11"/>
          <p:cNvSpPr txBox="1">
            <a:spLocks noChangeArrowheads="1"/>
          </p:cNvSpPr>
          <p:nvPr/>
        </p:nvSpPr>
        <p:spPr bwMode="auto">
          <a:xfrm>
            <a:off x="323850" y="3429000"/>
            <a:ext cx="85693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800"/>
              <a:t>1*2</a:t>
            </a:r>
            <a:r>
              <a:rPr lang="ru-RU" sz="1800" baseline="30000"/>
              <a:t>8</a:t>
            </a:r>
            <a:r>
              <a:rPr lang="ru-RU" sz="1800"/>
              <a:t>+0*2</a:t>
            </a:r>
            <a:r>
              <a:rPr lang="ru-RU" sz="1800" baseline="30000"/>
              <a:t>7</a:t>
            </a:r>
            <a:r>
              <a:rPr lang="ru-RU" sz="1800"/>
              <a:t>+1*2</a:t>
            </a:r>
            <a:r>
              <a:rPr lang="ru-RU" sz="1800" baseline="30000"/>
              <a:t>6</a:t>
            </a:r>
            <a:r>
              <a:rPr lang="ru-RU" sz="1800"/>
              <a:t>+1*2</a:t>
            </a:r>
            <a:r>
              <a:rPr lang="ru-RU" sz="1800" baseline="30000"/>
              <a:t>5</a:t>
            </a:r>
            <a:r>
              <a:rPr lang="ru-RU" sz="1800"/>
              <a:t>+0*2</a:t>
            </a:r>
            <a:r>
              <a:rPr lang="ru-RU" sz="1800" baseline="30000"/>
              <a:t>4</a:t>
            </a:r>
            <a:r>
              <a:rPr lang="ru-RU" sz="1800"/>
              <a:t>+0*2</a:t>
            </a:r>
            <a:r>
              <a:rPr lang="ru-RU" sz="1800" baseline="30000"/>
              <a:t>3</a:t>
            </a:r>
            <a:r>
              <a:rPr lang="ru-RU" sz="1800"/>
              <a:t>+1*2</a:t>
            </a:r>
            <a:r>
              <a:rPr lang="ru-RU" sz="1800" baseline="30000"/>
              <a:t>2</a:t>
            </a:r>
            <a:r>
              <a:rPr lang="ru-RU" sz="1800"/>
              <a:t>+0*2</a:t>
            </a:r>
            <a:r>
              <a:rPr lang="ru-RU" sz="1800" baseline="30000"/>
              <a:t>1</a:t>
            </a:r>
            <a:r>
              <a:rPr lang="ru-RU" sz="1800"/>
              <a:t>+1*2</a:t>
            </a:r>
            <a:r>
              <a:rPr lang="ru-RU" sz="1800" baseline="30000"/>
              <a:t>0</a:t>
            </a:r>
            <a:r>
              <a:rPr lang="ru-RU" sz="1800"/>
              <a:t>+1*2</a:t>
            </a:r>
            <a:r>
              <a:rPr lang="ru-RU" sz="1800" baseline="30000"/>
              <a:t>-1</a:t>
            </a:r>
            <a:r>
              <a:rPr lang="ru-RU" sz="1800"/>
              <a:t>+1*2</a:t>
            </a:r>
            <a:r>
              <a:rPr lang="ru-RU" sz="1800" baseline="30000"/>
              <a:t>-2</a:t>
            </a:r>
            <a:r>
              <a:rPr lang="ru-RU" sz="1800"/>
              <a:t>+0*2</a:t>
            </a:r>
            <a:r>
              <a:rPr lang="ru-RU" sz="1800" baseline="30000"/>
              <a:t>-3</a:t>
            </a:r>
            <a:r>
              <a:rPr lang="ru-RU" sz="1800"/>
              <a:t>+0*2</a:t>
            </a:r>
            <a:r>
              <a:rPr lang="ru-RU" sz="1800" baseline="30000"/>
              <a:t>-4</a:t>
            </a:r>
            <a:r>
              <a:rPr lang="ru-RU" sz="1800"/>
              <a:t>+1*2</a:t>
            </a:r>
            <a:r>
              <a:rPr lang="ru-RU" sz="1800" baseline="30000"/>
              <a:t>-5</a:t>
            </a:r>
            <a:r>
              <a:rPr lang="ru-RU" sz="1800"/>
              <a:t>=</a:t>
            </a:r>
          </a:p>
        </p:txBody>
      </p:sp>
      <p:sp>
        <p:nvSpPr>
          <p:cNvPr id="7180" name="Text Box 12"/>
          <p:cNvSpPr txBox="1">
            <a:spLocks noChangeArrowheads="1"/>
          </p:cNvSpPr>
          <p:nvPr/>
        </p:nvSpPr>
        <p:spPr bwMode="auto">
          <a:xfrm>
            <a:off x="323850" y="3789363"/>
            <a:ext cx="82804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800"/>
              <a:t>= 256 + 0 + 64 + 32 + 0 + 0 + 4 + 0 + 1 + 0,5 + 0,25 + 0 + 0 + 0,03125 =</a:t>
            </a:r>
          </a:p>
        </p:txBody>
      </p:sp>
      <p:sp>
        <p:nvSpPr>
          <p:cNvPr id="7181" name="Text Box 13"/>
          <p:cNvSpPr txBox="1">
            <a:spLocks noChangeArrowheads="1"/>
          </p:cNvSpPr>
          <p:nvPr/>
        </p:nvSpPr>
        <p:spPr bwMode="auto">
          <a:xfrm>
            <a:off x="755650" y="4149725"/>
            <a:ext cx="20161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800"/>
              <a:t>= 357,78125</a:t>
            </a:r>
          </a:p>
        </p:txBody>
      </p:sp>
      <p:graphicFrame>
        <p:nvGraphicFramePr>
          <p:cNvPr id="7461" name="Group 293"/>
          <p:cNvGraphicFramePr>
            <a:graphicFrameLocks noGrp="1"/>
          </p:cNvGraphicFramePr>
          <p:nvPr/>
        </p:nvGraphicFramePr>
        <p:xfrm>
          <a:off x="900113" y="5641975"/>
          <a:ext cx="7632700" cy="827088"/>
        </p:xfrm>
        <a:graphic>
          <a:graphicData uri="http://schemas.openxmlformats.org/drawingml/2006/table">
            <a:tbl>
              <a:tblPr/>
              <a:tblGrid>
                <a:gridCol w="568325"/>
                <a:gridCol w="504825"/>
                <a:gridCol w="504825"/>
                <a:gridCol w="460375"/>
                <a:gridCol w="458787"/>
                <a:gridCol w="458788"/>
                <a:gridCol w="460375"/>
                <a:gridCol w="458787"/>
                <a:gridCol w="458788"/>
                <a:gridCol w="460375"/>
                <a:gridCol w="555625"/>
                <a:gridCol w="658812"/>
                <a:gridCol w="760413"/>
                <a:gridCol w="863600"/>
              </a:tblGrid>
              <a:tr h="4318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charset="-52"/>
                          <a:cs typeface="Times New Roman" pitchFamily="18" charset="0"/>
                        </a:rPr>
                        <a:t>n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charset="-52"/>
                          <a:cs typeface="Times New Roman" pitchFamily="18" charset="0"/>
                        </a:rPr>
                        <a:t>8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charset="-52"/>
                          <a:cs typeface="Times New Roman" pitchFamily="18" charset="0"/>
                        </a:rPr>
                        <a:t>7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charset="-52"/>
                          <a:cs typeface="Times New Roman" pitchFamily="18" charset="0"/>
                        </a:rPr>
                        <a:t>6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charset="-52"/>
                          <a:cs typeface="Times New Roman" pitchFamily="18" charset="0"/>
                        </a:rPr>
                        <a:t>5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charset="-52"/>
                          <a:cs typeface="Times New Roman" pitchFamily="18" charset="0"/>
                        </a:rPr>
                        <a:t>4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charset="-52"/>
                          <a:cs typeface="Times New Roman" pitchFamily="18" charset="0"/>
                        </a:rPr>
                        <a:t>3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charset="-52"/>
                          <a:cs typeface="Times New Roman" pitchFamily="18" charset="0"/>
                        </a:rPr>
                        <a:t>2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charset="-52"/>
                          <a:cs typeface="Times New Roman" pitchFamily="18" charset="0"/>
                        </a:rPr>
                        <a:t>1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charset="-52"/>
                          <a:cs typeface="Times New Roman" pitchFamily="18" charset="0"/>
                        </a:rPr>
                        <a:t>-1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charset="-52"/>
                          <a:cs typeface="Times New Roman" pitchFamily="18" charset="0"/>
                        </a:rPr>
                        <a:t>-2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charset="-52"/>
                          <a:cs typeface="Times New Roman" pitchFamily="18" charset="0"/>
                        </a:rPr>
                        <a:t>-3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charset="-52"/>
                          <a:cs typeface="Times New Roman" pitchFamily="18" charset="0"/>
                        </a:rPr>
                        <a:t>-4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charset="-52"/>
                          <a:cs typeface="Times New Roman" pitchFamily="18" charset="0"/>
                        </a:rPr>
                        <a:t>-5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52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charset="-52"/>
                          <a:cs typeface="Times New Roman" pitchFamily="18" charset="0"/>
                        </a:rPr>
                        <a:t>2</a:t>
                      </a:r>
                      <a:r>
                        <a:rPr kumimoji="0" lang="en-US" sz="1600" b="1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charset="-52"/>
                          <a:cs typeface="Times New Roman" pitchFamily="18" charset="0"/>
                        </a:rPr>
                        <a:t>n</a:t>
                      </a: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charset="-52"/>
                          <a:cs typeface="Times New Roman" pitchFamily="18" charset="0"/>
                        </a:rPr>
                        <a:t> 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charset="-52"/>
                          <a:cs typeface="Times New Roman" pitchFamily="18" charset="0"/>
                        </a:rPr>
                        <a:t>256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charset="-52"/>
                          <a:cs typeface="Times New Roman" pitchFamily="18" charset="0"/>
                        </a:rPr>
                        <a:t>128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charset="-52"/>
                          <a:cs typeface="Times New Roman" pitchFamily="18" charset="0"/>
                        </a:rPr>
                        <a:t>64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charset="-52"/>
                          <a:cs typeface="Times New Roman" pitchFamily="18" charset="0"/>
                        </a:rPr>
                        <a:t>32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charset="-52"/>
                          <a:cs typeface="Times New Roman" pitchFamily="18" charset="0"/>
                        </a:rPr>
                        <a:t>16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charset="-52"/>
                          <a:cs typeface="Times New Roman" pitchFamily="18" charset="0"/>
                        </a:rPr>
                        <a:t>8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charset="-52"/>
                          <a:cs typeface="Times New Roman" pitchFamily="18" charset="0"/>
                        </a:rPr>
                        <a:t>4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charset="-52"/>
                          <a:cs typeface="Times New Roman" pitchFamily="18" charset="0"/>
                        </a:rPr>
                        <a:t>2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charset="-52"/>
                          <a:cs typeface="Times New Roman" pitchFamily="18" charset="0"/>
                        </a:rPr>
                        <a:t>0,5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charset="-52"/>
                          <a:cs typeface="Times New Roman" pitchFamily="18" charset="0"/>
                        </a:rPr>
                        <a:t>0,25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charset="-52"/>
                          <a:cs typeface="Times New Roman" pitchFamily="18" charset="0"/>
                        </a:rPr>
                        <a:t>0,125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charset="-52"/>
                          <a:cs typeface="Times New Roman" pitchFamily="18" charset="0"/>
                        </a:rPr>
                        <a:t>0,0625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charset="-52"/>
                          <a:cs typeface="Times New Roman" pitchFamily="18" charset="0"/>
                        </a:rPr>
                        <a:t>0,03125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7462" name="Text Box 294"/>
          <p:cNvSpPr txBox="1">
            <a:spLocks noChangeArrowheads="1"/>
          </p:cNvSpPr>
          <p:nvPr/>
        </p:nvSpPr>
        <p:spPr bwMode="auto">
          <a:xfrm>
            <a:off x="1690688" y="5300663"/>
            <a:ext cx="5834062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kk-KZ" sz="1400" b="1"/>
              <a:t>Осы есептеуде қолданылған екінің әртүрлі дәрежесінің мәні</a:t>
            </a:r>
            <a:endParaRPr lang="ru-RU" sz="1400" b="1"/>
          </a:p>
        </p:txBody>
      </p:sp>
      <p:sp>
        <p:nvSpPr>
          <p:cNvPr id="7463" name="Text Box 295"/>
          <p:cNvSpPr txBox="1">
            <a:spLocks noChangeArrowheads="1"/>
          </p:cNvSpPr>
          <p:nvPr/>
        </p:nvSpPr>
        <p:spPr bwMode="auto">
          <a:xfrm>
            <a:off x="611188" y="4581525"/>
            <a:ext cx="8208962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600" b="1">
                <a:solidFill>
                  <a:srgbClr val="0000FF"/>
                </a:solidFill>
              </a:rPr>
              <a:t>101100101,11001</a:t>
            </a:r>
            <a:r>
              <a:rPr lang="ru-RU" sz="1600" b="1" baseline="-25000">
                <a:solidFill>
                  <a:srgbClr val="0000FF"/>
                </a:solidFill>
              </a:rPr>
              <a:t>2</a:t>
            </a:r>
            <a:r>
              <a:rPr lang="ru-RU" sz="1600" b="1">
                <a:solidFill>
                  <a:srgbClr val="0000FF"/>
                </a:solidFill>
              </a:rPr>
              <a:t>   357,79</a:t>
            </a:r>
            <a:r>
              <a:rPr lang="ru-RU" sz="1600" b="1" baseline="-25000">
                <a:solidFill>
                  <a:srgbClr val="0000FF"/>
                </a:solidFill>
              </a:rPr>
              <a:t>10</a:t>
            </a:r>
            <a:r>
              <a:rPr lang="ru-RU" sz="1800" b="1">
                <a:solidFill>
                  <a:srgbClr val="0000FF"/>
                </a:solidFill>
              </a:rPr>
              <a:t>  </a:t>
            </a:r>
            <a:r>
              <a:rPr lang="ru-RU" sz="1400" b="1">
                <a:solidFill>
                  <a:srgbClr val="0000FF"/>
                </a:solidFill>
              </a:rPr>
              <a:t>санының</a:t>
            </a:r>
            <a:r>
              <a:rPr lang="ru-RU" sz="1800" b="1">
                <a:solidFill>
                  <a:srgbClr val="0000FF"/>
                </a:solidFill>
              </a:rPr>
              <a:t> </a:t>
            </a:r>
            <a:r>
              <a:rPr lang="kk-KZ" sz="1400" b="1">
                <a:solidFill>
                  <a:srgbClr val="0000FF"/>
                </a:solidFill>
              </a:rPr>
              <a:t>екілік санау жүйесіндегі эквиваленті  ретінде анықталған болатын, ендеше екілік жүйедегі эквивалент ондық жүйедегі санға жуық (тең не кіші) шама болады.</a:t>
            </a:r>
            <a:endParaRPr lang="ru-RU" sz="1400" b="1">
              <a:solidFill>
                <a:srgbClr val="0000FF"/>
              </a:solidFill>
            </a:endParaRPr>
          </a:p>
        </p:txBody>
      </p:sp>
      <p:sp>
        <p:nvSpPr>
          <p:cNvPr id="7464" name="Text Box 296"/>
          <p:cNvSpPr txBox="1">
            <a:spLocks noChangeArrowheads="1"/>
          </p:cNvSpPr>
          <p:nvPr/>
        </p:nvSpPr>
        <p:spPr bwMode="auto">
          <a:xfrm>
            <a:off x="611188" y="115888"/>
            <a:ext cx="80645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000" b="1"/>
              <a:t>Ек</a:t>
            </a:r>
            <a:r>
              <a:rPr lang="kk-KZ" sz="2000" b="1"/>
              <a:t>ілік жүйедегі санның ондық жүйедегі эквивалентін табу </a:t>
            </a:r>
            <a:endParaRPr lang="ru-RU" sz="2000" b="1"/>
          </a:p>
        </p:txBody>
      </p:sp>
      <p:sp>
        <p:nvSpPr>
          <p:cNvPr id="7465" name="Line 297"/>
          <p:cNvSpPr>
            <a:spLocks noChangeShapeType="1"/>
          </p:cNvSpPr>
          <p:nvPr/>
        </p:nvSpPr>
        <p:spPr bwMode="auto">
          <a:xfrm flipV="1">
            <a:off x="611188" y="2420938"/>
            <a:ext cx="1368425" cy="10795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7466" name="Line 298"/>
          <p:cNvSpPr>
            <a:spLocks noChangeShapeType="1"/>
          </p:cNvSpPr>
          <p:nvPr/>
        </p:nvSpPr>
        <p:spPr bwMode="auto">
          <a:xfrm flipV="1">
            <a:off x="1187450" y="2420938"/>
            <a:ext cx="1008063" cy="10795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7467" name="Line 299"/>
          <p:cNvSpPr>
            <a:spLocks noChangeShapeType="1"/>
          </p:cNvSpPr>
          <p:nvPr/>
        </p:nvSpPr>
        <p:spPr bwMode="auto">
          <a:xfrm flipV="1">
            <a:off x="1763713" y="2420938"/>
            <a:ext cx="647700" cy="10795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7468" name="Line 300"/>
          <p:cNvSpPr>
            <a:spLocks noChangeShapeType="1"/>
          </p:cNvSpPr>
          <p:nvPr/>
        </p:nvSpPr>
        <p:spPr bwMode="auto">
          <a:xfrm flipV="1">
            <a:off x="2268538" y="2420938"/>
            <a:ext cx="358775" cy="10795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7469" name="Line 301"/>
          <p:cNvSpPr>
            <a:spLocks noChangeShapeType="1"/>
          </p:cNvSpPr>
          <p:nvPr/>
        </p:nvSpPr>
        <p:spPr bwMode="auto">
          <a:xfrm flipV="1">
            <a:off x="2843213" y="2420938"/>
            <a:ext cx="0" cy="10795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7470" name="Line 302"/>
          <p:cNvSpPr>
            <a:spLocks noChangeShapeType="1"/>
          </p:cNvSpPr>
          <p:nvPr/>
        </p:nvSpPr>
        <p:spPr bwMode="auto">
          <a:xfrm flipH="1" flipV="1">
            <a:off x="3059113" y="2420938"/>
            <a:ext cx="360362" cy="11525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7471" name="Line 303"/>
          <p:cNvSpPr>
            <a:spLocks noChangeShapeType="1"/>
          </p:cNvSpPr>
          <p:nvPr/>
        </p:nvSpPr>
        <p:spPr bwMode="auto">
          <a:xfrm flipH="1" flipV="1">
            <a:off x="3203575" y="2420938"/>
            <a:ext cx="792163" cy="10795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7472" name="Line 304"/>
          <p:cNvSpPr>
            <a:spLocks noChangeShapeType="1"/>
          </p:cNvSpPr>
          <p:nvPr/>
        </p:nvSpPr>
        <p:spPr bwMode="auto">
          <a:xfrm flipH="1" flipV="1">
            <a:off x="3419475" y="2420938"/>
            <a:ext cx="1152525" cy="11525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7474" name="Line 306"/>
          <p:cNvSpPr>
            <a:spLocks noChangeShapeType="1"/>
          </p:cNvSpPr>
          <p:nvPr/>
        </p:nvSpPr>
        <p:spPr bwMode="auto">
          <a:xfrm flipH="1" flipV="1">
            <a:off x="3635375" y="2420938"/>
            <a:ext cx="1439863" cy="10795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7475" name="Line 307"/>
          <p:cNvSpPr>
            <a:spLocks noChangeShapeType="1"/>
          </p:cNvSpPr>
          <p:nvPr/>
        </p:nvSpPr>
        <p:spPr bwMode="auto">
          <a:xfrm flipH="1" flipV="1">
            <a:off x="3924300" y="2420938"/>
            <a:ext cx="1727200" cy="11525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7477" name="Line 309"/>
          <p:cNvSpPr>
            <a:spLocks noChangeShapeType="1"/>
          </p:cNvSpPr>
          <p:nvPr/>
        </p:nvSpPr>
        <p:spPr bwMode="auto">
          <a:xfrm flipH="1" flipV="1">
            <a:off x="4140200" y="2420938"/>
            <a:ext cx="2160588" cy="11525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7478" name="Line 310"/>
          <p:cNvSpPr>
            <a:spLocks noChangeShapeType="1"/>
          </p:cNvSpPr>
          <p:nvPr/>
        </p:nvSpPr>
        <p:spPr bwMode="auto">
          <a:xfrm flipH="1" flipV="1">
            <a:off x="4356100" y="2420938"/>
            <a:ext cx="2520950" cy="11525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7479" name="Line 311"/>
          <p:cNvSpPr>
            <a:spLocks noChangeShapeType="1"/>
          </p:cNvSpPr>
          <p:nvPr/>
        </p:nvSpPr>
        <p:spPr bwMode="auto">
          <a:xfrm flipH="1" flipV="1">
            <a:off x="4572000" y="2420938"/>
            <a:ext cx="2952750" cy="11525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7480" name="Line 312"/>
          <p:cNvSpPr>
            <a:spLocks noChangeShapeType="1"/>
          </p:cNvSpPr>
          <p:nvPr/>
        </p:nvSpPr>
        <p:spPr bwMode="auto">
          <a:xfrm flipH="1" flipV="1">
            <a:off x="4716463" y="2420938"/>
            <a:ext cx="3384550" cy="11525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7481" name="Text Box 313"/>
          <p:cNvSpPr txBox="1">
            <a:spLocks noChangeArrowheads="1"/>
          </p:cNvSpPr>
          <p:nvPr/>
        </p:nvSpPr>
        <p:spPr bwMode="auto">
          <a:xfrm>
            <a:off x="3746500" y="1917700"/>
            <a:ext cx="12573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200" b="1"/>
              <a:t>-1  -2 -3 -4  -5       </a:t>
            </a:r>
          </a:p>
        </p:txBody>
      </p:sp>
      <p:sp>
        <p:nvSpPr>
          <p:cNvPr id="7483" name="Text Box 315"/>
          <p:cNvSpPr txBox="1">
            <a:spLocks noChangeArrowheads="1"/>
          </p:cNvSpPr>
          <p:nvPr/>
        </p:nvSpPr>
        <p:spPr bwMode="auto">
          <a:xfrm>
            <a:off x="7524750" y="6467475"/>
            <a:ext cx="15113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200" b="1"/>
              <a:t>Enter </a:t>
            </a:r>
            <a:r>
              <a:rPr lang="kk-KZ" sz="1200" b="1"/>
              <a:t>тиегін бас</a:t>
            </a:r>
            <a:endParaRPr lang="ru-RU" sz="1200" b="1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520"/>
                            </p:stCondLst>
                            <p:childTnLst>
                              <p:par>
                                <p:cTn id="11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717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717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480"/>
                            </p:stCondLst>
                            <p:childTnLst>
                              <p:par>
                                <p:cTn id="17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717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717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717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960"/>
                            </p:stCondLst>
                            <p:childTnLst>
                              <p:par>
                                <p:cTn id="23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5" dur="80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6" dur="80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80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1640"/>
                            </p:stCondLst>
                            <p:childTnLst>
                              <p:par>
                                <p:cTn id="29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1" dur="5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2140"/>
                            </p:stCondLst>
                            <p:childTnLst>
                              <p:par>
                                <p:cTn id="33" presetID="18" presetClass="entr" presetSubtype="6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5" dur="500"/>
                                        <p:tgtEl>
                                          <p:spTgt spid="74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2740"/>
                            </p:stCondLst>
                            <p:childTnLst>
                              <p:par>
                                <p:cTn id="37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9" dur="80"/>
                                        <p:tgtEl>
                                          <p:spTgt spid="717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0" dur="80"/>
                                        <p:tgtEl>
                                          <p:spTgt spid="717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80"/>
                                        <p:tgtEl>
                                          <p:spTgt spid="717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8780"/>
                            </p:stCondLst>
                            <p:childTnLst>
                              <p:par>
                                <p:cTn id="43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5" dur="80"/>
                                        <p:tgtEl>
                                          <p:spTgt spid="717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6" dur="80"/>
                                        <p:tgtEl>
                                          <p:spTgt spid="717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80"/>
                                        <p:tgtEl>
                                          <p:spTgt spid="717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1820"/>
                            </p:stCondLst>
                            <p:childTnLst>
                              <p:par>
                                <p:cTn id="49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74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74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2320"/>
                            </p:stCondLst>
                            <p:childTnLst>
                              <p:par>
                                <p:cTn id="54" presetID="23" presetClass="entr" presetSubtype="16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74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74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22920"/>
                            </p:stCondLst>
                            <p:childTnLst>
                              <p:par>
                                <p:cTn id="59" presetID="23" presetClass="entr" presetSubtype="16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74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74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23520"/>
                            </p:stCondLst>
                            <p:childTnLst>
                              <p:par>
                                <p:cTn id="64" presetID="23" presetClass="entr" presetSubtype="16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74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74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24120"/>
                            </p:stCondLst>
                            <p:childTnLst>
                              <p:par>
                                <p:cTn id="69" presetID="23" presetClass="entr" presetSubtype="16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74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74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24720"/>
                            </p:stCondLst>
                            <p:childTnLst>
                              <p:par>
                                <p:cTn id="74" presetID="23" presetClass="entr" presetSubtype="16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74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74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25320"/>
                            </p:stCondLst>
                            <p:childTnLst>
                              <p:par>
                                <p:cTn id="79" presetID="23" presetClass="entr" presetSubtype="16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74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74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25920"/>
                            </p:stCondLst>
                            <p:childTnLst>
                              <p:par>
                                <p:cTn id="84" presetID="23" presetClass="entr" presetSubtype="16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74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74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26520"/>
                            </p:stCondLst>
                            <p:childTnLst>
                              <p:par>
                                <p:cTn id="89" presetID="23" presetClass="entr" presetSubtype="16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74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74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27120"/>
                            </p:stCondLst>
                            <p:childTnLst>
                              <p:par>
                                <p:cTn id="94" presetID="23" presetClass="entr" presetSubtype="16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74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74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27720"/>
                            </p:stCondLst>
                            <p:childTnLst>
                              <p:par>
                                <p:cTn id="99" presetID="23" presetClass="entr" presetSubtype="16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74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74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28320"/>
                            </p:stCondLst>
                            <p:childTnLst>
                              <p:par>
                                <p:cTn id="104" presetID="23" presetClass="entr" presetSubtype="16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74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74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28920"/>
                            </p:stCondLst>
                            <p:childTnLst>
                              <p:par>
                                <p:cTn id="109" presetID="23" presetClass="entr" presetSubtype="16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74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74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29520"/>
                            </p:stCondLst>
                            <p:childTnLst>
                              <p:par>
                                <p:cTn id="114" presetID="23" presetClass="entr" presetSubtype="16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74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74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30120"/>
                            </p:stCondLst>
                            <p:childTnLst>
                              <p:par>
                                <p:cTn id="119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1" dur="80"/>
                                        <p:tgtEl>
                                          <p:spTgt spid="718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2" dur="80"/>
                                        <p:tgtEl>
                                          <p:spTgt spid="718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3" dur="80"/>
                                        <p:tgtEl>
                                          <p:spTgt spid="718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31920"/>
                            </p:stCondLst>
                            <p:childTnLst>
                              <p:par>
                                <p:cTn id="12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7" dur="80"/>
                                        <p:tgtEl>
                                          <p:spTgt spid="718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8" dur="80"/>
                                        <p:tgtEl>
                                          <p:spTgt spid="718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9" dur="80"/>
                                        <p:tgtEl>
                                          <p:spTgt spid="718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32360"/>
                            </p:stCondLst>
                            <p:childTnLst>
                              <p:par>
                                <p:cTn id="13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32360"/>
                            </p:stCondLst>
                            <p:childTnLst>
                              <p:par>
                                <p:cTn id="136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8" dur="80"/>
                                        <p:tgtEl>
                                          <p:spTgt spid="746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9" dur="80"/>
                                        <p:tgtEl>
                                          <p:spTgt spid="746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0" dur="80"/>
                                        <p:tgtEl>
                                          <p:spTgt spid="746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38920"/>
                            </p:stCondLst>
                            <p:childTnLst>
                              <p:par>
                                <p:cTn id="142" presetID="27" presetClass="entr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4" dur="80"/>
                                        <p:tgtEl>
                                          <p:spTgt spid="748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5" dur="80"/>
                                        <p:tgtEl>
                                          <p:spTgt spid="748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6" dur="80"/>
                                        <p:tgtEl>
                                          <p:spTgt spid="748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2" grpId="0"/>
      <p:bldP spid="7173" grpId="0"/>
      <p:bldP spid="7174" grpId="0"/>
      <p:bldP spid="7175" grpId="0"/>
      <p:bldP spid="7177" grpId="0"/>
      <p:bldP spid="7178" grpId="0"/>
      <p:bldP spid="7179" grpId="0"/>
      <p:bldP spid="7180" grpId="0"/>
      <p:bldP spid="7181" grpId="0"/>
      <p:bldP spid="7462" grpId="0"/>
      <p:bldP spid="7463" grpId="0"/>
      <p:bldP spid="7465" grpId="0" animBg="1"/>
      <p:bldP spid="7466" grpId="0" animBg="1"/>
      <p:bldP spid="7467" grpId="0" animBg="1"/>
      <p:bldP spid="7468" grpId="0" animBg="1"/>
      <p:bldP spid="7469" grpId="0" animBg="1"/>
      <p:bldP spid="7470" grpId="0" animBg="1"/>
      <p:bldP spid="7471" grpId="0" animBg="1"/>
      <p:bldP spid="7472" grpId="0" animBg="1"/>
      <p:bldP spid="7474" grpId="0" animBg="1"/>
      <p:bldP spid="7475" grpId="0" animBg="1"/>
      <p:bldP spid="7477" grpId="0" animBg="1"/>
      <p:bldP spid="7478" grpId="0" animBg="1"/>
      <p:bldP spid="7479" grpId="0" animBg="1"/>
      <p:bldP spid="7480" grpId="0" animBg="1"/>
      <p:bldP spid="7481" grpId="0"/>
      <p:bldP spid="748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138" name="Group 850"/>
          <p:cNvGraphicFramePr>
            <a:graphicFrameLocks noGrp="1"/>
          </p:cNvGraphicFramePr>
          <p:nvPr/>
        </p:nvGraphicFramePr>
        <p:xfrm>
          <a:off x="4570413" y="5445125"/>
          <a:ext cx="4033837" cy="914400"/>
        </p:xfrm>
        <a:graphic>
          <a:graphicData uri="http://schemas.openxmlformats.org/drawingml/2006/table">
            <a:tbl>
              <a:tblPr/>
              <a:tblGrid>
                <a:gridCol w="358775"/>
                <a:gridCol w="288925"/>
                <a:gridCol w="215900"/>
                <a:gridCol w="311150"/>
                <a:gridCol w="293687"/>
                <a:gridCol w="331788"/>
                <a:gridCol w="255587"/>
                <a:gridCol w="293688"/>
                <a:gridCol w="242887"/>
                <a:gridCol w="266700"/>
                <a:gridCol w="293688"/>
                <a:gridCol w="293687"/>
                <a:gridCol w="300038"/>
                <a:gridCol w="287337"/>
              </a:tblGrid>
              <a:tr h="2936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charset="-52"/>
                          <a:cs typeface="Times New Roman" pitchFamily="18" charset="0"/>
                        </a:rPr>
                        <a:t>1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charset="-52"/>
                          <a:cs typeface="Times New Roman" pitchFamily="18" charset="0"/>
                        </a:rPr>
                        <a:t>0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charset="-52"/>
                          <a:cs typeface="Times New Roman" pitchFamily="18" charset="0"/>
                        </a:rPr>
                        <a:t>1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charset="-52"/>
                          <a:cs typeface="Times New Roman" pitchFamily="18" charset="0"/>
                        </a:rPr>
                        <a:t>1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charset="-52"/>
                          <a:cs typeface="Times New Roman" pitchFamily="18" charset="0"/>
                        </a:rPr>
                        <a:t>0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charset="-52"/>
                          <a:cs typeface="Times New Roman" pitchFamily="18" charset="0"/>
                        </a:rPr>
                        <a:t>0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charset="-52"/>
                          <a:cs typeface="Times New Roman" pitchFamily="18" charset="0"/>
                        </a:rPr>
                        <a:t>1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charset="-52"/>
                          <a:cs typeface="Times New Roman" pitchFamily="18" charset="0"/>
                        </a:rPr>
                        <a:t>1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charset="-52"/>
                          <a:cs typeface="Times New Roman" pitchFamily="18" charset="0"/>
                        </a:rPr>
                        <a:t>,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charset="-52"/>
                          <a:cs typeface="Times New Roman" pitchFamily="18" charset="0"/>
                        </a:rPr>
                        <a:t>1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charset="-52"/>
                          <a:cs typeface="Times New Roman" pitchFamily="18" charset="0"/>
                        </a:rPr>
                        <a:t>0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charset="-52"/>
                          <a:cs typeface="Times New Roman" pitchFamily="18" charset="0"/>
                        </a:rPr>
                        <a:t>1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charset="-52"/>
                          <a:cs typeface="Times New Roman" pitchFamily="18" charset="0"/>
                        </a:rPr>
                        <a:t>0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charset="-52"/>
                          <a:cs typeface="Times New Roman" pitchFamily="18" charset="0"/>
                        </a:rPr>
                        <a:t>1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09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charset="-52"/>
                          <a:cs typeface="Times New Roman" pitchFamily="18" charset="0"/>
                        </a:rPr>
                        <a:t>+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charset="-52"/>
                          <a:cs typeface="Times New Roman" pitchFamily="18" charset="0"/>
                        </a:rPr>
                        <a:t> 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charset="-52"/>
                          <a:cs typeface="Times New Roman" pitchFamily="18" charset="0"/>
                        </a:rPr>
                        <a:t> 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charset="-52"/>
                          <a:cs typeface="Times New Roman" pitchFamily="18" charset="0"/>
                        </a:rPr>
                        <a:t>1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charset="-52"/>
                          <a:cs typeface="Times New Roman" pitchFamily="18" charset="0"/>
                        </a:rPr>
                        <a:t>0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charset="-52"/>
                          <a:cs typeface="Times New Roman" pitchFamily="18" charset="0"/>
                        </a:rPr>
                        <a:t>1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charset="-52"/>
                          <a:cs typeface="Times New Roman" pitchFamily="18" charset="0"/>
                        </a:rPr>
                        <a:t>1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charset="-52"/>
                          <a:cs typeface="Times New Roman" pitchFamily="18" charset="0"/>
                        </a:rPr>
                        <a:t>0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charset="-52"/>
                          <a:cs typeface="Times New Roman" pitchFamily="18" charset="0"/>
                        </a:rPr>
                        <a:t>,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charset="-52"/>
                          <a:cs typeface="Times New Roman" pitchFamily="18" charset="0"/>
                        </a:rPr>
                        <a:t>0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charset="-52"/>
                          <a:cs typeface="Times New Roman" pitchFamily="18" charset="0"/>
                        </a:rPr>
                        <a:t>1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charset="-52"/>
                          <a:cs typeface="Times New Roman" pitchFamily="18" charset="0"/>
                        </a:rPr>
                        <a:t>1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charset="-52"/>
                          <a:cs typeface="Times New Roman" pitchFamily="18" charset="0"/>
                        </a:rPr>
                        <a:t>1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charset="-52"/>
                          <a:cs typeface="Times New Roman" pitchFamily="18" charset="0"/>
                        </a:rPr>
                        <a:t>0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3057" name="Text Box 769"/>
          <p:cNvSpPr txBox="1">
            <a:spLocks noChangeArrowheads="1"/>
          </p:cNvSpPr>
          <p:nvPr/>
        </p:nvSpPr>
        <p:spPr bwMode="auto">
          <a:xfrm>
            <a:off x="1116013" y="260350"/>
            <a:ext cx="698341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000" b="1"/>
              <a:t>Е</a:t>
            </a:r>
            <a:r>
              <a:rPr lang="kk-KZ" sz="2000" b="1"/>
              <a:t>кілік  санау  жүйесінде  сандарды  қосу</a:t>
            </a:r>
            <a:endParaRPr lang="ru-RU" sz="2000" b="1"/>
          </a:p>
        </p:txBody>
      </p:sp>
      <p:sp>
        <p:nvSpPr>
          <p:cNvPr id="13060" name="Text Box 772"/>
          <p:cNvSpPr txBox="1">
            <a:spLocks noChangeArrowheads="1"/>
          </p:cNvSpPr>
          <p:nvPr/>
        </p:nvSpPr>
        <p:spPr bwMode="auto">
          <a:xfrm>
            <a:off x="323850" y="765175"/>
            <a:ext cx="3311525" cy="73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kk-KZ" sz="1400" b="1"/>
              <a:t>Екілік санау жүйесіндегі сандарды қосу амалын орындау үшін мына жағдайларды ескеру керек :</a:t>
            </a:r>
            <a:endParaRPr lang="ru-RU" sz="1400" b="1"/>
          </a:p>
        </p:txBody>
      </p:sp>
      <p:sp>
        <p:nvSpPr>
          <p:cNvPr id="13061" name="Text Box 773"/>
          <p:cNvSpPr txBox="1">
            <a:spLocks noChangeArrowheads="1"/>
          </p:cNvSpPr>
          <p:nvPr/>
        </p:nvSpPr>
        <p:spPr bwMode="auto">
          <a:xfrm>
            <a:off x="323850" y="1412875"/>
            <a:ext cx="935038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spcBef>
                <a:spcPct val="50000"/>
              </a:spcBef>
            </a:pPr>
            <a:r>
              <a:rPr lang="ru-RU" sz="1400" b="1"/>
              <a:t>0 + 0 = 0  </a:t>
            </a:r>
          </a:p>
        </p:txBody>
      </p:sp>
      <p:sp>
        <p:nvSpPr>
          <p:cNvPr id="13062" name="Text Box 774"/>
          <p:cNvSpPr txBox="1">
            <a:spLocks noChangeArrowheads="1"/>
          </p:cNvSpPr>
          <p:nvPr/>
        </p:nvSpPr>
        <p:spPr bwMode="auto">
          <a:xfrm>
            <a:off x="323850" y="1622425"/>
            <a:ext cx="935038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spcBef>
                <a:spcPct val="50000"/>
              </a:spcBef>
            </a:pPr>
            <a:r>
              <a:rPr lang="ru-RU" sz="1400" b="1"/>
              <a:t>0 + 1 = 1  </a:t>
            </a:r>
          </a:p>
        </p:txBody>
      </p:sp>
      <p:sp>
        <p:nvSpPr>
          <p:cNvPr id="13063" name="Text Box 775"/>
          <p:cNvSpPr txBox="1">
            <a:spLocks noChangeArrowheads="1"/>
          </p:cNvSpPr>
          <p:nvPr/>
        </p:nvSpPr>
        <p:spPr bwMode="auto">
          <a:xfrm>
            <a:off x="323850" y="1838325"/>
            <a:ext cx="935038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spcBef>
                <a:spcPct val="50000"/>
              </a:spcBef>
            </a:pPr>
            <a:r>
              <a:rPr lang="ru-RU" sz="1400" b="1"/>
              <a:t>1 + 0 = 1  </a:t>
            </a:r>
          </a:p>
        </p:txBody>
      </p:sp>
      <p:sp>
        <p:nvSpPr>
          <p:cNvPr id="13064" name="Text Box 776"/>
          <p:cNvSpPr txBox="1">
            <a:spLocks noChangeArrowheads="1"/>
          </p:cNvSpPr>
          <p:nvPr/>
        </p:nvSpPr>
        <p:spPr bwMode="auto">
          <a:xfrm>
            <a:off x="323850" y="2054225"/>
            <a:ext cx="374332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spcBef>
                <a:spcPct val="50000"/>
              </a:spcBef>
            </a:pPr>
            <a:r>
              <a:rPr lang="ru-RU" sz="1400" b="1"/>
              <a:t>1 + 1 = 10  </a:t>
            </a:r>
            <a:r>
              <a:rPr lang="kk-KZ" sz="1200"/>
              <a:t>нөл жазылып, бір есте сақталады</a:t>
            </a:r>
            <a:endParaRPr lang="ru-RU" sz="1200"/>
          </a:p>
        </p:txBody>
      </p:sp>
      <p:pic>
        <p:nvPicPr>
          <p:cNvPr id="13082" name="Picture 79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88350" y="6400800"/>
            <a:ext cx="261938" cy="320675"/>
          </a:xfrm>
          <a:prstGeom prst="rect">
            <a:avLst/>
          </a:prstGeom>
          <a:noFill/>
        </p:spPr>
      </p:pic>
      <p:pic>
        <p:nvPicPr>
          <p:cNvPr id="13083" name="Picture 79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101013" y="6400800"/>
            <a:ext cx="261937" cy="320675"/>
          </a:xfrm>
          <a:prstGeom prst="rect">
            <a:avLst/>
          </a:prstGeom>
          <a:noFill/>
        </p:spPr>
      </p:pic>
      <p:pic>
        <p:nvPicPr>
          <p:cNvPr id="13084" name="Picture 79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45250" y="6383338"/>
            <a:ext cx="261938" cy="320675"/>
          </a:xfrm>
          <a:prstGeom prst="rect">
            <a:avLst/>
          </a:prstGeom>
          <a:noFill/>
        </p:spPr>
      </p:pic>
      <p:pic>
        <p:nvPicPr>
          <p:cNvPr id="13085" name="Picture 79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22950" y="6400800"/>
            <a:ext cx="261938" cy="320675"/>
          </a:xfrm>
          <a:prstGeom prst="rect">
            <a:avLst/>
          </a:prstGeom>
          <a:noFill/>
        </p:spPr>
      </p:pic>
      <p:pic>
        <p:nvPicPr>
          <p:cNvPr id="13086" name="Picture 79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3800" y="6400800"/>
            <a:ext cx="261938" cy="320675"/>
          </a:xfrm>
          <a:prstGeom prst="rect">
            <a:avLst/>
          </a:prstGeom>
          <a:noFill/>
        </p:spPr>
      </p:pic>
      <p:pic>
        <p:nvPicPr>
          <p:cNvPr id="13087" name="Picture 79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43438" y="6394450"/>
            <a:ext cx="261937" cy="320675"/>
          </a:xfrm>
          <a:prstGeom prst="rect">
            <a:avLst/>
          </a:prstGeom>
          <a:noFill/>
        </p:spPr>
      </p:pic>
      <p:pic>
        <p:nvPicPr>
          <p:cNvPr id="13088" name="Picture 80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19700" y="6388100"/>
            <a:ext cx="215900" cy="360363"/>
          </a:xfrm>
          <a:prstGeom prst="rect">
            <a:avLst/>
          </a:prstGeom>
          <a:noFill/>
        </p:spPr>
      </p:pic>
      <p:pic>
        <p:nvPicPr>
          <p:cNvPr id="13089" name="Picture 80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83225" y="6381750"/>
            <a:ext cx="215900" cy="360363"/>
          </a:xfrm>
          <a:prstGeom prst="rect">
            <a:avLst/>
          </a:prstGeom>
          <a:noFill/>
        </p:spPr>
      </p:pic>
      <p:pic>
        <p:nvPicPr>
          <p:cNvPr id="13090" name="Picture 80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84888" y="6367463"/>
            <a:ext cx="215900" cy="360362"/>
          </a:xfrm>
          <a:prstGeom prst="rect">
            <a:avLst/>
          </a:prstGeom>
          <a:noFill/>
        </p:spPr>
      </p:pic>
      <p:pic>
        <p:nvPicPr>
          <p:cNvPr id="13091" name="Picture 80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659563" y="6381750"/>
            <a:ext cx="215900" cy="360363"/>
          </a:xfrm>
          <a:prstGeom prst="rect">
            <a:avLst/>
          </a:prstGeom>
          <a:noFill/>
        </p:spPr>
      </p:pic>
      <p:pic>
        <p:nvPicPr>
          <p:cNvPr id="13092" name="Picture 80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235825" y="6381750"/>
            <a:ext cx="215900" cy="360363"/>
          </a:xfrm>
          <a:prstGeom prst="rect">
            <a:avLst/>
          </a:prstGeom>
          <a:noFill/>
        </p:spPr>
      </p:pic>
      <p:pic>
        <p:nvPicPr>
          <p:cNvPr id="13093" name="Picture 80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24750" y="6381750"/>
            <a:ext cx="215900" cy="360363"/>
          </a:xfrm>
          <a:prstGeom prst="rect">
            <a:avLst/>
          </a:prstGeom>
          <a:noFill/>
        </p:spPr>
      </p:pic>
      <p:pic>
        <p:nvPicPr>
          <p:cNvPr id="13094" name="Picture 80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778750" y="6381750"/>
            <a:ext cx="215900" cy="360363"/>
          </a:xfrm>
          <a:prstGeom prst="rect">
            <a:avLst/>
          </a:prstGeom>
          <a:noFill/>
        </p:spPr>
      </p:pic>
      <p:pic>
        <p:nvPicPr>
          <p:cNvPr id="13096" name="Picture 808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973888" y="6540500"/>
            <a:ext cx="150812" cy="201613"/>
          </a:xfrm>
          <a:prstGeom prst="rect">
            <a:avLst/>
          </a:prstGeom>
          <a:noFill/>
        </p:spPr>
      </p:pic>
      <p:sp>
        <p:nvSpPr>
          <p:cNvPr id="13097" name="Text Box 809"/>
          <p:cNvSpPr txBox="1">
            <a:spLocks noChangeArrowheads="1"/>
          </p:cNvSpPr>
          <p:nvPr/>
        </p:nvSpPr>
        <p:spPr bwMode="auto">
          <a:xfrm>
            <a:off x="395288" y="2565400"/>
            <a:ext cx="3168650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400" b="1"/>
              <a:t>10110011,10101 </a:t>
            </a:r>
            <a:r>
              <a:rPr lang="kk-KZ" sz="1400" b="1"/>
              <a:t>және</a:t>
            </a:r>
            <a:r>
              <a:rPr lang="ru-RU" sz="1400" b="1"/>
              <a:t> 10110,01110 с</a:t>
            </a:r>
            <a:r>
              <a:rPr lang="kk-KZ" sz="1400" b="1"/>
              <a:t>андарын қосуды қарастыралық</a:t>
            </a:r>
            <a:endParaRPr lang="ru-RU" sz="1400" b="1"/>
          </a:p>
        </p:txBody>
      </p:sp>
      <p:pic>
        <p:nvPicPr>
          <p:cNvPr id="13108" name="Picture 820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235825" y="5176838"/>
            <a:ext cx="134938" cy="215900"/>
          </a:xfrm>
          <a:prstGeom prst="rect">
            <a:avLst/>
          </a:prstGeom>
          <a:noFill/>
        </p:spPr>
      </p:pic>
      <p:pic>
        <p:nvPicPr>
          <p:cNvPr id="13109" name="Picture 82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524750" y="5176838"/>
            <a:ext cx="134938" cy="215900"/>
          </a:xfrm>
          <a:prstGeom prst="rect">
            <a:avLst/>
          </a:prstGeom>
          <a:noFill/>
        </p:spPr>
      </p:pic>
      <p:pic>
        <p:nvPicPr>
          <p:cNvPr id="13111" name="Picture 82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732588" y="5176838"/>
            <a:ext cx="134937" cy="215900"/>
          </a:xfrm>
          <a:prstGeom prst="rect">
            <a:avLst/>
          </a:prstGeom>
          <a:noFill/>
        </p:spPr>
      </p:pic>
      <p:pic>
        <p:nvPicPr>
          <p:cNvPr id="13112" name="Picture 82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443663" y="5176838"/>
            <a:ext cx="134937" cy="215900"/>
          </a:xfrm>
          <a:prstGeom prst="rect">
            <a:avLst/>
          </a:prstGeom>
          <a:noFill/>
        </p:spPr>
      </p:pic>
      <p:pic>
        <p:nvPicPr>
          <p:cNvPr id="13113" name="Picture 82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084888" y="5176838"/>
            <a:ext cx="134937" cy="215900"/>
          </a:xfrm>
          <a:prstGeom prst="rect">
            <a:avLst/>
          </a:prstGeom>
          <a:noFill/>
        </p:spPr>
      </p:pic>
      <p:pic>
        <p:nvPicPr>
          <p:cNvPr id="13114" name="Picture 82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805488" y="5176838"/>
            <a:ext cx="134937" cy="215900"/>
          </a:xfrm>
          <a:prstGeom prst="rect">
            <a:avLst/>
          </a:prstGeom>
          <a:noFill/>
        </p:spPr>
      </p:pic>
      <p:pic>
        <p:nvPicPr>
          <p:cNvPr id="13115" name="Picture 82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292725" y="5176838"/>
            <a:ext cx="134938" cy="215900"/>
          </a:xfrm>
          <a:prstGeom prst="rect">
            <a:avLst/>
          </a:prstGeom>
          <a:noFill/>
        </p:spPr>
      </p:pic>
      <p:pic>
        <p:nvPicPr>
          <p:cNvPr id="13116" name="Picture 828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003800" y="5176838"/>
            <a:ext cx="134938" cy="215900"/>
          </a:xfrm>
          <a:prstGeom prst="rect">
            <a:avLst/>
          </a:prstGeom>
          <a:noFill/>
        </p:spPr>
      </p:pic>
      <p:sp>
        <p:nvSpPr>
          <p:cNvPr id="13117" name="Text Box 829"/>
          <p:cNvSpPr txBox="1">
            <a:spLocks noChangeArrowheads="1"/>
          </p:cNvSpPr>
          <p:nvPr/>
        </p:nvSpPr>
        <p:spPr bwMode="auto">
          <a:xfrm>
            <a:off x="395288" y="3141663"/>
            <a:ext cx="33845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kk-KZ"/>
              <a:t>Бұл сандар бөлшек белгісі үтір бір баған бойында орналастырылып жазылады.</a:t>
            </a:r>
            <a:endParaRPr lang="ru-RU"/>
          </a:p>
        </p:txBody>
      </p:sp>
      <p:sp>
        <p:nvSpPr>
          <p:cNvPr id="13118" name="Text Box 830"/>
          <p:cNvSpPr txBox="1">
            <a:spLocks noChangeArrowheads="1"/>
          </p:cNvSpPr>
          <p:nvPr/>
        </p:nvSpPr>
        <p:spPr bwMode="auto">
          <a:xfrm>
            <a:off x="395288" y="3573463"/>
            <a:ext cx="3384550" cy="93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kk-KZ"/>
              <a:t>Қосу оңнан солға қарай бірдей разрядты цифрлар үшін жүргізіледі. </a:t>
            </a:r>
          </a:p>
          <a:p>
            <a:pPr>
              <a:spcBef>
                <a:spcPct val="50000"/>
              </a:spcBef>
            </a:pPr>
            <a:r>
              <a:rPr lang="kk-KZ"/>
              <a:t>Үтірдің сол жағындағы цифрға </a:t>
            </a:r>
            <a:r>
              <a:rPr lang="ru-RU"/>
              <a:t>0-</a:t>
            </a:r>
            <a:r>
              <a:rPr lang="kk-KZ"/>
              <a:t>ші разряд беріледі,  Одан солға қарай разряд өседі (оң таңбалы болады), оңға қарай разряд кемиді (теріс таңбалы болады).</a:t>
            </a:r>
            <a:endParaRPr lang="ru-RU"/>
          </a:p>
        </p:txBody>
      </p:sp>
      <p:sp>
        <p:nvSpPr>
          <p:cNvPr id="13120" name="Text Box 832"/>
          <p:cNvSpPr txBox="1">
            <a:spLocks noChangeArrowheads="1"/>
          </p:cNvSpPr>
          <p:nvPr/>
        </p:nvSpPr>
        <p:spPr bwMode="auto">
          <a:xfrm>
            <a:off x="395288" y="4489450"/>
            <a:ext cx="33845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/>
              <a:t>-5</a:t>
            </a:r>
            <a:r>
              <a:rPr lang="kk-KZ"/>
              <a:t> разрядты цифрларды </a:t>
            </a:r>
            <a:r>
              <a:rPr lang="ru-RU"/>
              <a:t>1 </a:t>
            </a:r>
            <a:r>
              <a:rPr lang="kk-KZ"/>
              <a:t>және </a:t>
            </a:r>
            <a:r>
              <a:rPr lang="ru-RU"/>
              <a:t>0 </a:t>
            </a:r>
            <a:r>
              <a:rPr lang="kk-KZ"/>
              <a:t>қосқанда нәтиже </a:t>
            </a:r>
            <a:r>
              <a:rPr lang="en-US"/>
              <a:t>1 </a:t>
            </a:r>
            <a:r>
              <a:rPr lang="kk-KZ"/>
              <a:t>болады. </a:t>
            </a:r>
            <a:endParaRPr lang="ru-RU"/>
          </a:p>
        </p:txBody>
      </p:sp>
      <p:sp>
        <p:nvSpPr>
          <p:cNvPr id="13121" name="Text Box 833"/>
          <p:cNvSpPr txBox="1">
            <a:spLocks noChangeArrowheads="1"/>
          </p:cNvSpPr>
          <p:nvPr/>
        </p:nvSpPr>
        <p:spPr bwMode="auto">
          <a:xfrm>
            <a:off x="395288" y="4851400"/>
            <a:ext cx="33845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/>
              <a:t>-4</a:t>
            </a:r>
            <a:r>
              <a:rPr lang="kk-KZ"/>
              <a:t> разрядты цифрларды  </a:t>
            </a:r>
            <a:r>
              <a:rPr lang="ru-RU"/>
              <a:t>0 </a:t>
            </a:r>
            <a:r>
              <a:rPr lang="kk-KZ"/>
              <a:t>және </a:t>
            </a:r>
            <a:r>
              <a:rPr lang="ru-RU"/>
              <a:t>1 </a:t>
            </a:r>
            <a:r>
              <a:rPr lang="kk-KZ"/>
              <a:t>қосқанда нәтиже </a:t>
            </a:r>
            <a:r>
              <a:rPr lang="en-US"/>
              <a:t>1 </a:t>
            </a:r>
            <a:r>
              <a:rPr lang="kk-KZ"/>
              <a:t>болады. </a:t>
            </a:r>
            <a:endParaRPr lang="ru-RU"/>
          </a:p>
        </p:txBody>
      </p:sp>
      <p:sp>
        <p:nvSpPr>
          <p:cNvPr id="13122" name="Text Box 834"/>
          <p:cNvSpPr txBox="1">
            <a:spLocks noChangeArrowheads="1"/>
          </p:cNvSpPr>
          <p:nvPr/>
        </p:nvSpPr>
        <p:spPr bwMode="auto">
          <a:xfrm>
            <a:off x="395288" y="5211763"/>
            <a:ext cx="338455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ru-RU"/>
              <a:t>-3</a:t>
            </a:r>
            <a:r>
              <a:rPr lang="kk-KZ"/>
              <a:t> разрядты цифрларды  </a:t>
            </a:r>
            <a:r>
              <a:rPr lang="ru-RU"/>
              <a:t>1 </a:t>
            </a:r>
            <a:r>
              <a:rPr lang="kk-KZ"/>
              <a:t>және </a:t>
            </a:r>
            <a:r>
              <a:rPr lang="ru-RU"/>
              <a:t>1 </a:t>
            </a:r>
            <a:r>
              <a:rPr lang="kk-KZ"/>
              <a:t>қосқанда нәтиже </a:t>
            </a:r>
            <a:r>
              <a:rPr lang="en-US"/>
              <a:t>1</a:t>
            </a:r>
            <a:r>
              <a:rPr lang="ru-RU"/>
              <a:t>0</a:t>
            </a:r>
            <a:r>
              <a:rPr lang="en-US"/>
              <a:t> </a:t>
            </a:r>
            <a:r>
              <a:rPr lang="kk-KZ"/>
              <a:t>болады.</a:t>
            </a:r>
            <a:r>
              <a:rPr lang="en-US"/>
              <a:t> 0</a:t>
            </a:r>
            <a:r>
              <a:rPr lang="kk-KZ"/>
              <a:t> жазылып </a:t>
            </a:r>
            <a:r>
              <a:rPr lang="ru-RU"/>
              <a:t>1</a:t>
            </a:r>
            <a:r>
              <a:rPr lang="kk-KZ"/>
              <a:t> келесі разрядты цифрларға қосу үшін есте сақталады (қызыл түспен көрсетілген).</a:t>
            </a:r>
            <a:endParaRPr lang="ru-RU"/>
          </a:p>
        </p:txBody>
      </p:sp>
      <p:sp>
        <p:nvSpPr>
          <p:cNvPr id="13123" name="Text Box 835"/>
          <p:cNvSpPr txBox="1">
            <a:spLocks noChangeArrowheads="1"/>
          </p:cNvSpPr>
          <p:nvPr/>
        </p:nvSpPr>
        <p:spPr bwMode="auto">
          <a:xfrm>
            <a:off x="395288" y="5751513"/>
            <a:ext cx="338455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ru-RU"/>
              <a:t>-2</a:t>
            </a:r>
            <a:r>
              <a:rPr lang="kk-KZ"/>
              <a:t> разрядты цифрларды  </a:t>
            </a:r>
            <a:r>
              <a:rPr lang="ru-RU"/>
              <a:t>0 </a:t>
            </a:r>
            <a:r>
              <a:rPr lang="kk-KZ"/>
              <a:t>мен </a:t>
            </a:r>
            <a:r>
              <a:rPr lang="ru-RU"/>
              <a:t>1 ж</a:t>
            </a:r>
            <a:r>
              <a:rPr lang="kk-KZ"/>
              <a:t>әне ойдағы </a:t>
            </a:r>
            <a:r>
              <a:rPr lang="ru-RU"/>
              <a:t>1-</a:t>
            </a:r>
            <a:r>
              <a:rPr lang="kk-KZ"/>
              <a:t>ді қосқанда нәтиже </a:t>
            </a:r>
            <a:r>
              <a:rPr lang="en-US"/>
              <a:t>1</a:t>
            </a:r>
            <a:r>
              <a:rPr lang="ru-RU"/>
              <a:t>0</a:t>
            </a:r>
            <a:r>
              <a:rPr lang="en-US"/>
              <a:t> </a:t>
            </a:r>
            <a:r>
              <a:rPr lang="kk-KZ"/>
              <a:t>болады.</a:t>
            </a:r>
            <a:r>
              <a:rPr lang="en-US"/>
              <a:t> 0</a:t>
            </a:r>
            <a:r>
              <a:rPr lang="kk-KZ"/>
              <a:t> жазылып </a:t>
            </a:r>
            <a:r>
              <a:rPr lang="ru-RU"/>
              <a:t>1</a:t>
            </a:r>
            <a:r>
              <a:rPr lang="kk-KZ"/>
              <a:t> келесі разрядты цифрларға қосу үшін есте сақталады (қызыл түспен көрсетілген).</a:t>
            </a:r>
            <a:endParaRPr lang="ru-RU"/>
          </a:p>
        </p:txBody>
      </p:sp>
      <p:sp>
        <p:nvSpPr>
          <p:cNvPr id="13124" name="Text Box 836"/>
          <p:cNvSpPr txBox="1">
            <a:spLocks noChangeArrowheads="1"/>
          </p:cNvSpPr>
          <p:nvPr/>
        </p:nvSpPr>
        <p:spPr bwMode="auto">
          <a:xfrm>
            <a:off x="4356100" y="792163"/>
            <a:ext cx="4392613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ru-RU"/>
              <a:t>-1</a:t>
            </a:r>
            <a:r>
              <a:rPr lang="kk-KZ"/>
              <a:t> разрядты цифрларды  </a:t>
            </a:r>
            <a:r>
              <a:rPr lang="ru-RU"/>
              <a:t>1 </a:t>
            </a:r>
            <a:r>
              <a:rPr lang="kk-KZ"/>
              <a:t>мен </a:t>
            </a:r>
            <a:r>
              <a:rPr lang="ru-RU"/>
              <a:t>0 ж</a:t>
            </a:r>
            <a:r>
              <a:rPr lang="kk-KZ"/>
              <a:t>әне ойдағы </a:t>
            </a:r>
            <a:r>
              <a:rPr lang="ru-RU"/>
              <a:t>1-</a:t>
            </a:r>
            <a:r>
              <a:rPr lang="kk-KZ"/>
              <a:t>ді қосқанда нәтиже </a:t>
            </a:r>
            <a:r>
              <a:rPr lang="en-US"/>
              <a:t>1</a:t>
            </a:r>
            <a:r>
              <a:rPr lang="ru-RU"/>
              <a:t>0</a:t>
            </a:r>
            <a:r>
              <a:rPr lang="en-US"/>
              <a:t> </a:t>
            </a:r>
            <a:r>
              <a:rPr lang="kk-KZ"/>
              <a:t>болады.</a:t>
            </a:r>
            <a:r>
              <a:rPr lang="en-US"/>
              <a:t> 0</a:t>
            </a:r>
            <a:r>
              <a:rPr lang="kk-KZ"/>
              <a:t> жазылып </a:t>
            </a:r>
            <a:r>
              <a:rPr lang="ru-RU"/>
              <a:t>1</a:t>
            </a:r>
            <a:r>
              <a:rPr lang="kk-KZ"/>
              <a:t> келесі разрядты цифрларға қосу үшін есте сақталады (қызыл түспен көрсетілген).</a:t>
            </a:r>
            <a:endParaRPr lang="ru-RU"/>
          </a:p>
        </p:txBody>
      </p:sp>
      <p:sp>
        <p:nvSpPr>
          <p:cNvPr id="13125" name="Text Box 837"/>
          <p:cNvSpPr txBox="1">
            <a:spLocks noChangeArrowheads="1"/>
          </p:cNvSpPr>
          <p:nvPr/>
        </p:nvSpPr>
        <p:spPr bwMode="auto">
          <a:xfrm>
            <a:off x="4356100" y="1341438"/>
            <a:ext cx="4392613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ru-RU"/>
              <a:t>0</a:t>
            </a:r>
            <a:r>
              <a:rPr lang="kk-KZ"/>
              <a:t> разрядты цифрларды  </a:t>
            </a:r>
            <a:r>
              <a:rPr lang="ru-RU"/>
              <a:t>1 </a:t>
            </a:r>
            <a:r>
              <a:rPr lang="kk-KZ"/>
              <a:t>мен </a:t>
            </a:r>
            <a:r>
              <a:rPr lang="ru-RU"/>
              <a:t>0 ж</a:t>
            </a:r>
            <a:r>
              <a:rPr lang="kk-KZ"/>
              <a:t>әне ойдағы </a:t>
            </a:r>
            <a:r>
              <a:rPr lang="ru-RU"/>
              <a:t>1-</a:t>
            </a:r>
            <a:r>
              <a:rPr lang="kk-KZ"/>
              <a:t>ді қосқанда нәтиже </a:t>
            </a:r>
            <a:r>
              <a:rPr lang="en-US"/>
              <a:t>1</a:t>
            </a:r>
            <a:r>
              <a:rPr lang="ru-RU"/>
              <a:t>0 </a:t>
            </a:r>
            <a:r>
              <a:rPr lang="kk-KZ"/>
              <a:t>болады.</a:t>
            </a:r>
            <a:r>
              <a:rPr lang="en-US"/>
              <a:t> </a:t>
            </a:r>
            <a:r>
              <a:rPr lang="ru-RU"/>
              <a:t>0</a:t>
            </a:r>
            <a:r>
              <a:rPr lang="kk-KZ"/>
              <a:t> жазылып </a:t>
            </a:r>
            <a:r>
              <a:rPr lang="ru-RU"/>
              <a:t>1</a:t>
            </a:r>
            <a:r>
              <a:rPr lang="kk-KZ"/>
              <a:t> келесі разрядты цифрларға қосу үшін есте сақталады (қызыл түспен көрсетілген).</a:t>
            </a:r>
            <a:endParaRPr lang="ru-RU"/>
          </a:p>
        </p:txBody>
      </p:sp>
      <p:sp>
        <p:nvSpPr>
          <p:cNvPr id="13126" name="Text Box 838"/>
          <p:cNvSpPr txBox="1">
            <a:spLocks noChangeArrowheads="1"/>
          </p:cNvSpPr>
          <p:nvPr/>
        </p:nvSpPr>
        <p:spPr bwMode="auto">
          <a:xfrm>
            <a:off x="323850" y="2270125"/>
            <a:ext cx="374332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spcBef>
                <a:spcPct val="50000"/>
              </a:spcBef>
            </a:pPr>
            <a:r>
              <a:rPr lang="ru-RU" sz="1400" b="1"/>
              <a:t>1 + 1 + 1 = 11 </a:t>
            </a:r>
            <a:r>
              <a:rPr lang="kk-KZ" sz="1200"/>
              <a:t>бір жазылып, бір есте сақталады</a:t>
            </a:r>
            <a:endParaRPr lang="ru-RU" sz="1200"/>
          </a:p>
        </p:txBody>
      </p:sp>
      <p:sp>
        <p:nvSpPr>
          <p:cNvPr id="13127" name="Text Box 839"/>
          <p:cNvSpPr txBox="1">
            <a:spLocks noChangeArrowheads="1"/>
          </p:cNvSpPr>
          <p:nvPr/>
        </p:nvSpPr>
        <p:spPr bwMode="auto">
          <a:xfrm>
            <a:off x="4356100" y="1871663"/>
            <a:ext cx="4392613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ru-RU"/>
              <a:t>1</a:t>
            </a:r>
            <a:r>
              <a:rPr lang="kk-KZ"/>
              <a:t> разрядты цифрларды  </a:t>
            </a:r>
            <a:r>
              <a:rPr lang="ru-RU"/>
              <a:t>1 </a:t>
            </a:r>
            <a:r>
              <a:rPr lang="kk-KZ"/>
              <a:t>мен </a:t>
            </a:r>
            <a:r>
              <a:rPr lang="ru-RU"/>
              <a:t>1 ж</a:t>
            </a:r>
            <a:r>
              <a:rPr lang="kk-KZ"/>
              <a:t>әне ойдағы </a:t>
            </a:r>
            <a:r>
              <a:rPr lang="ru-RU"/>
              <a:t>1-</a:t>
            </a:r>
            <a:r>
              <a:rPr lang="kk-KZ"/>
              <a:t>ді қосқанда нәтиже </a:t>
            </a:r>
            <a:r>
              <a:rPr lang="en-US"/>
              <a:t>1</a:t>
            </a:r>
            <a:r>
              <a:rPr lang="ru-RU"/>
              <a:t>1 </a:t>
            </a:r>
            <a:r>
              <a:rPr lang="kk-KZ"/>
              <a:t>болады.</a:t>
            </a:r>
            <a:r>
              <a:rPr lang="en-US"/>
              <a:t> </a:t>
            </a:r>
            <a:r>
              <a:rPr lang="ru-RU"/>
              <a:t>1</a:t>
            </a:r>
            <a:r>
              <a:rPr lang="kk-KZ"/>
              <a:t> жазылып </a:t>
            </a:r>
            <a:r>
              <a:rPr lang="ru-RU"/>
              <a:t>1</a:t>
            </a:r>
            <a:r>
              <a:rPr lang="kk-KZ"/>
              <a:t> келесі разрядты цифрларға қосу үшін есте сақталады (қызыл түспен көрсетілген).</a:t>
            </a:r>
            <a:endParaRPr lang="ru-RU"/>
          </a:p>
        </p:txBody>
      </p:sp>
      <p:sp>
        <p:nvSpPr>
          <p:cNvPr id="13128" name="Text Box 840"/>
          <p:cNvSpPr txBox="1">
            <a:spLocks noChangeArrowheads="1"/>
          </p:cNvSpPr>
          <p:nvPr/>
        </p:nvSpPr>
        <p:spPr bwMode="auto">
          <a:xfrm>
            <a:off x="4356100" y="2376488"/>
            <a:ext cx="4392613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ru-RU"/>
              <a:t>2</a:t>
            </a:r>
            <a:r>
              <a:rPr lang="kk-KZ"/>
              <a:t> разрядты цифрларды  </a:t>
            </a:r>
            <a:r>
              <a:rPr lang="ru-RU"/>
              <a:t>0 </a:t>
            </a:r>
            <a:r>
              <a:rPr lang="kk-KZ"/>
              <a:t>мен </a:t>
            </a:r>
            <a:r>
              <a:rPr lang="ru-RU"/>
              <a:t>1 ж</a:t>
            </a:r>
            <a:r>
              <a:rPr lang="kk-KZ"/>
              <a:t>әне ойдағы </a:t>
            </a:r>
            <a:r>
              <a:rPr lang="ru-RU"/>
              <a:t>1-</a:t>
            </a:r>
            <a:r>
              <a:rPr lang="kk-KZ"/>
              <a:t>ді қосқанда нәтиже </a:t>
            </a:r>
            <a:r>
              <a:rPr lang="en-US"/>
              <a:t>1</a:t>
            </a:r>
            <a:r>
              <a:rPr lang="ru-RU"/>
              <a:t>0 </a:t>
            </a:r>
            <a:r>
              <a:rPr lang="kk-KZ"/>
              <a:t>болады.</a:t>
            </a:r>
            <a:r>
              <a:rPr lang="en-US"/>
              <a:t> </a:t>
            </a:r>
            <a:r>
              <a:rPr lang="ru-RU"/>
              <a:t>0</a:t>
            </a:r>
            <a:r>
              <a:rPr lang="kk-KZ"/>
              <a:t> жазылып </a:t>
            </a:r>
            <a:r>
              <a:rPr lang="ru-RU"/>
              <a:t>1</a:t>
            </a:r>
            <a:r>
              <a:rPr lang="kk-KZ"/>
              <a:t> келесі разрядты цифрларға қосу үшін есте сақталады (қызыл түспен көрсетілген).</a:t>
            </a:r>
            <a:endParaRPr lang="ru-RU"/>
          </a:p>
        </p:txBody>
      </p:sp>
      <p:sp>
        <p:nvSpPr>
          <p:cNvPr id="13129" name="Text Box 841"/>
          <p:cNvSpPr txBox="1">
            <a:spLocks noChangeArrowheads="1"/>
          </p:cNvSpPr>
          <p:nvPr/>
        </p:nvSpPr>
        <p:spPr bwMode="auto">
          <a:xfrm>
            <a:off x="4356100" y="2924175"/>
            <a:ext cx="439261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ru-RU"/>
              <a:t>3</a:t>
            </a:r>
            <a:r>
              <a:rPr lang="kk-KZ"/>
              <a:t> разрядты цифрларды  </a:t>
            </a:r>
            <a:r>
              <a:rPr lang="ru-RU"/>
              <a:t>0 </a:t>
            </a:r>
            <a:r>
              <a:rPr lang="kk-KZ"/>
              <a:t>мен </a:t>
            </a:r>
            <a:r>
              <a:rPr lang="ru-RU"/>
              <a:t>0 ж</a:t>
            </a:r>
            <a:r>
              <a:rPr lang="kk-KZ"/>
              <a:t>әне ойдағы </a:t>
            </a:r>
            <a:r>
              <a:rPr lang="ru-RU"/>
              <a:t>1-</a:t>
            </a:r>
            <a:r>
              <a:rPr lang="kk-KZ"/>
              <a:t>ді қосқанда нәтиже </a:t>
            </a:r>
            <a:r>
              <a:rPr lang="en-US"/>
              <a:t>1</a:t>
            </a:r>
            <a:r>
              <a:rPr lang="ru-RU"/>
              <a:t> </a:t>
            </a:r>
            <a:r>
              <a:rPr lang="kk-KZ"/>
              <a:t>болады да, ол нәтижеге жазылады.</a:t>
            </a:r>
            <a:endParaRPr lang="ru-RU"/>
          </a:p>
        </p:txBody>
      </p:sp>
      <p:sp>
        <p:nvSpPr>
          <p:cNvPr id="13130" name="Text Box 842"/>
          <p:cNvSpPr txBox="1">
            <a:spLocks noChangeArrowheads="1"/>
          </p:cNvSpPr>
          <p:nvPr/>
        </p:nvSpPr>
        <p:spPr bwMode="auto">
          <a:xfrm>
            <a:off x="4356100" y="3284538"/>
            <a:ext cx="4392613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ru-RU"/>
              <a:t>4</a:t>
            </a:r>
            <a:r>
              <a:rPr lang="kk-KZ"/>
              <a:t> разрядты цифрларды  </a:t>
            </a:r>
            <a:r>
              <a:rPr lang="ru-RU"/>
              <a:t>1 </a:t>
            </a:r>
            <a:r>
              <a:rPr lang="kk-KZ"/>
              <a:t>мен </a:t>
            </a:r>
            <a:r>
              <a:rPr lang="ru-RU"/>
              <a:t>1-</a:t>
            </a:r>
            <a:r>
              <a:rPr lang="kk-KZ"/>
              <a:t>ді қосқанда нәтиже </a:t>
            </a:r>
            <a:r>
              <a:rPr lang="en-US"/>
              <a:t>1</a:t>
            </a:r>
            <a:r>
              <a:rPr lang="ru-RU"/>
              <a:t>0 </a:t>
            </a:r>
            <a:r>
              <a:rPr lang="kk-KZ"/>
              <a:t>болады.</a:t>
            </a:r>
            <a:r>
              <a:rPr lang="en-US"/>
              <a:t> </a:t>
            </a:r>
            <a:r>
              <a:rPr lang="ru-RU"/>
              <a:t>0</a:t>
            </a:r>
            <a:r>
              <a:rPr lang="kk-KZ"/>
              <a:t> жазылып </a:t>
            </a:r>
            <a:r>
              <a:rPr lang="ru-RU"/>
              <a:t>1</a:t>
            </a:r>
            <a:r>
              <a:rPr lang="kk-KZ"/>
              <a:t> келесі разрядты цифрларға қосу үшін есте сақталады (қызыл түспен көрсетілген).</a:t>
            </a:r>
            <a:endParaRPr lang="ru-RU"/>
          </a:p>
        </p:txBody>
      </p:sp>
      <p:sp>
        <p:nvSpPr>
          <p:cNvPr id="13132" name="Text Box 844"/>
          <p:cNvSpPr txBox="1">
            <a:spLocks noChangeArrowheads="1"/>
          </p:cNvSpPr>
          <p:nvPr/>
        </p:nvSpPr>
        <p:spPr bwMode="auto">
          <a:xfrm>
            <a:off x="4356100" y="3789363"/>
            <a:ext cx="4392613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ru-RU"/>
              <a:t>5</a:t>
            </a:r>
            <a:r>
              <a:rPr lang="kk-KZ"/>
              <a:t> разрядты цифр  </a:t>
            </a:r>
            <a:r>
              <a:rPr lang="ru-RU"/>
              <a:t>1 </a:t>
            </a:r>
            <a:r>
              <a:rPr lang="kk-KZ"/>
              <a:t>мен ойдағы </a:t>
            </a:r>
            <a:r>
              <a:rPr lang="ru-RU"/>
              <a:t>1-</a:t>
            </a:r>
            <a:r>
              <a:rPr lang="kk-KZ"/>
              <a:t>ді қосқанда нәтиже </a:t>
            </a:r>
            <a:r>
              <a:rPr lang="en-US"/>
              <a:t>1</a:t>
            </a:r>
            <a:r>
              <a:rPr lang="ru-RU"/>
              <a:t>0 </a:t>
            </a:r>
            <a:r>
              <a:rPr lang="kk-KZ"/>
              <a:t>болады.</a:t>
            </a:r>
            <a:r>
              <a:rPr lang="en-US"/>
              <a:t> </a:t>
            </a:r>
            <a:r>
              <a:rPr lang="ru-RU"/>
              <a:t>0</a:t>
            </a:r>
            <a:r>
              <a:rPr lang="kk-KZ"/>
              <a:t> жазылып </a:t>
            </a:r>
            <a:r>
              <a:rPr lang="ru-RU"/>
              <a:t>1</a:t>
            </a:r>
            <a:r>
              <a:rPr lang="kk-KZ"/>
              <a:t> келесі разрядты цифрларға қосу үшін есте сақталады (қызыл түспен көрсетілген).</a:t>
            </a:r>
            <a:endParaRPr lang="ru-RU"/>
          </a:p>
        </p:txBody>
      </p:sp>
      <p:sp>
        <p:nvSpPr>
          <p:cNvPr id="13133" name="Text Box 845"/>
          <p:cNvSpPr txBox="1">
            <a:spLocks noChangeArrowheads="1"/>
          </p:cNvSpPr>
          <p:nvPr/>
        </p:nvSpPr>
        <p:spPr bwMode="auto">
          <a:xfrm>
            <a:off x="4356100" y="4319588"/>
            <a:ext cx="439261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ru-RU"/>
              <a:t>6</a:t>
            </a:r>
            <a:r>
              <a:rPr lang="kk-KZ"/>
              <a:t> разрядты цифр  </a:t>
            </a:r>
            <a:r>
              <a:rPr lang="ru-RU"/>
              <a:t>0 </a:t>
            </a:r>
            <a:r>
              <a:rPr lang="kk-KZ"/>
              <a:t>мен ойдағы </a:t>
            </a:r>
            <a:r>
              <a:rPr lang="ru-RU"/>
              <a:t>1-</a:t>
            </a:r>
            <a:r>
              <a:rPr lang="kk-KZ"/>
              <a:t>ді қосқанда нәтиже </a:t>
            </a:r>
            <a:r>
              <a:rPr lang="en-US"/>
              <a:t>1</a:t>
            </a:r>
            <a:r>
              <a:rPr lang="ru-RU"/>
              <a:t> </a:t>
            </a:r>
            <a:r>
              <a:rPr lang="kk-KZ"/>
              <a:t>болады да, ол нәтижеге жазылады.</a:t>
            </a:r>
            <a:endParaRPr lang="ru-RU"/>
          </a:p>
        </p:txBody>
      </p:sp>
      <p:sp>
        <p:nvSpPr>
          <p:cNvPr id="13134" name="Text Box 846"/>
          <p:cNvSpPr txBox="1">
            <a:spLocks noChangeArrowheads="1"/>
          </p:cNvSpPr>
          <p:nvPr/>
        </p:nvSpPr>
        <p:spPr bwMode="auto">
          <a:xfrm>
            <a:off x="4356100" y="4687888"/>
            <a:ext cx="439261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/>
              <a:t>7</a:t>
            </a:r>
            <a:r>
              <a:rPr lang="kk-KZ"/>
              <a:t> разрядты цифр  </a:t>
            </a:r>
            <a:r>
              <a:rPr lang="en-US"/>
              <a:t>1</a:t>
            </a:r>
            <a:r>
              <a:rPr lang="ru-RU"/>
              <a:t> </a:t>
            </a:r>
            <a:r>
              <a:rPr lang="kk-KZ"/>
              <a:t>мен </a:t>
            </a:r>
            <a:r>
              <a:rPr lang="en-US"/>
              <a:t> </a:t>
            </a:r>
            <a:r>
              <a:rPr lang="kk-KZ"/>
              <a:t>қосылатын цифр жоқ сондықтан оның өзі нәтижеге жазылады. </a:t>
            </a:r>
            <a:endParaRPr lang="ru-RU"/>
          </a:p>
        </p:txBody>
      </p:sp>
      <p:sp>
        <p:nvSpPr>
          <p:cNvPr id="13136" name="Text Box 848"/>
          <p:cNvSpPr txBox="1">
            <a:spLocks noChangeArrowheads="1"/>
          </p:cNvSpPr>
          <p:nvPr/>
        </p:nvSpPr>
        <p:spPr bwMode="auto">
          <a:xfrm>
            <a:off x="3995738" y="5300663"/>
            <a:ext cx="3024187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>
                <a:solidFill>
                  <a:srgbClr val="0000FF"/>
                </a:solidFill>
              </a:rPr>
              <a:t> Разряд    7        6      5     4      3       2       1      0            </a:t>
            </a:r>
          </a:p>
        </p:txBody>
      </p:sp>
      <p:sp>
        <p:nvSpPr>
          <p:cNvPr id="13137" name="Text Box 849"/>
          <p:cNvSpPr txBox="1">
            <a:spLocks noChangeArrowheads="1"/>
          </p:cNvSpPr>
          <p:nvPr/>
        </p:nvSpPr>
        <p:spPr bwMode="auto">
          <a:xfrm>
            <a:off x="7118350" y="5300663"/>
            <a:ext cx="1584325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>
                <a:solidFill>
                  <a:srgbClr val="0000FF"/>
                </a:solidFill>
              </a:rPr>
              <a:t> -1    -2     -3     -4      -5</a:t>
            </a:r>
          </a:p>
        </p:txBody>
      </p:sp>
      <p:sp>
        <p:nvSpPr>
          <p:cNvPr id="13140" name="Text Box 852"/>
          <p:cNvSpPr txBox="1">
            <a:spLocks noChangeArrowheads="1"/>
          </p:cNvSpPr>
          <p:nvPr/>
        </p:nvSpPr>
        <p:spPr bwMode="auto">
          <a:xfrm>
            <a:off x="34925" y="6467475"/>
            <a:ext cx="15113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200" b="1"/>
              <a:t>Enter </a:t>
            </a:r>
            <a:r>
              <a:rPr lang="kk-KZ" sz="1200" b="1"/>
              <a:t>тиегін бас</a:t>
            </a:r>
            <a:endParaRPr lang="ru-RU" sz="1200" b="1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306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306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306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160"/>
                            </p:stCondLst>
                            <p:childTnLst>
                              <p:par>
                                <p:cTn id="11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1306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1306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1306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" dur="80"/>
                                        <p:tgtEl>
                                          <p:spTgt spid="1306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9" dur="80"/>
                                        <p:tgtEl>
                                          <p:spTgt spid="1306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80"/>
                                        <p:tgtEl>
                                          <p:spTgt spid="1306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3" dur="80"/>
                                        <p:tgtEl>
                                          <p:spTgt spid="1306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4" dur="80"/>
                                        <p:tgtEl>
                                          <p:spTgt spid="1306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80"/>
                                        <p:tgtEl>
                                          <p:spTgt spid="1306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1306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1306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1306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3" dur="80"/>
                                        <p:tgtEl>
                                          <p:spTgt spid="131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4" dur="80"/>
                                        <p:tgtEl>
                                          <p:spTgt spid="131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80"/>
                                        <p:tgtEl>
                                          <p:spTgt spid="131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600"/>
                            </p:stCondLst>
                            <p:childTnLst>
                              <p:par>
                                <p:cTn id="37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9" dur="80"/>
                                        <p:tgtEl>
                                          <p:spTgt spid="1309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0" dur="80"/>
                                        <p:tgtEl>
                                          <p:spTgt spid="1309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80"/>
                                        <p:tgtEl>
                                          <p:spTgt spid="1309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6840"/>
                            </p:stCondLst>
                            <p:childTnLst>
                              <p:par>
                                <p:cTn id="43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5" dur="500"/>
                                        <p:tgtEl>
                                          <p:spTgt spid="13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7340"/>
                            </p:stCondLst>
                            <p:childTnLst>
                              <p:par>
                                <p:cTn id="47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9" dur="80"/>
                                        <p:tgtEl>
                                          <p:spTgt spid="131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0" dur="80"/>
                                        <p:tgtEl>
                                          <p:spTgt spid="131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80"/>
                                        <p:tgtEl>
                                          <p:spTgt spid="131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9940"/>
                            </p:stCondLst>
                            <p:childTnLst>
                              <p:par>
                                <p:cTn id="53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5" dur="80"/>
                                        <p:tgtEl>
                                          <p:spTgt spid="131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6" dur="80"/>
                                        <p:tgtEl>
                                          <p:spTgt spid="131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80"/>
                                        <p:tgtEl>
                                          <p:spTgt spid="131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7380"/>
                            </p:stCondLst>
                            <p:childTnLst>
                              <p:par>
                                <p:cTn id="59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1" dur="500"/>
                                        <p:tgtEl>
                                          <p:spTgt spid="13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7880"/>
                            </p:stCondLst>
                            <p:childTnLst>
                              <p:par>
                                <p:cTn id="63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65" dur="50"/>
                                        <p:tgtEl>
                                          <p:spTgt spid="13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7930"/>
                            </p:stCondLst>
                            <p:childTnLst>
                              <p:par>
                                <p:cTn id="67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9" dur="80"/>
                                        <p:tgtEl>
                                          <p:spTgt spid="131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0" dur="80"/>
                                        <p:tgtEl>
                                          <p:spTgt spid="131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80"/>
                                        <p:tgtEl>
                                          <p:spTgt spid="131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9850"/>
                            </p:stCondLst>
                            <p:childTnLst>
                              <p:par>
                                <p:cTn id="7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9850"/>
                            </p:stCondLst>
                            <p:childTnLst>
                              <p:par>
                                <p:cTn id="76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8" dur="80"/>
                                        <p:tgtEl>
                                          <p:spTgt spid="131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9" dur="80"/>
                                        <p:tgtEl>
                                          <p:spTgt spid="131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0" dur="80"/>
                                        <p:tgtEl>
                                          <p:spTgt spid="131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21770"/>
                            </p:stCondLst>
                            <p:childTnLst>
                              <p:par>
                                <p:cTn id="8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21770"/>
                            </p:stCondLst>
                            <p:childTnLst>
                              <p:par>
                                <p:cTn id="8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7" dur="80"/>
                                        <p:tgtEl>
                                          <p:spTgt spid="131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8" dur="80"/>
                                        <p:tgtEl>
                                          <p:spTgt spid="131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9" dur="80"/>
                                        <p:tgtEl>
                                          <p:spTgt spid="131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26850"/>
                            </p:stCondLst>
                            <p:childTnLst>
                              <p:par>
                                <p:cTn id="9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26850"/>
                            </p:stCondLst>
                            <p:childTnLst>
                              <p:par>
                                <p:cTn id="96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8" dur="80"/>
                                        <p:tgtEl>
                                          <p:spTgt spid="131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9" dur="80"/>
                                        <p:tgtEl>
                                          <p:spTgt spid="131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0" dur="80"/>
                                        <p:tgtEl>
                                          <p:spTgt spid="131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32450"/>
                            </p:stCondLst>
                            <p:childTnLst>
                              <p:par>
                                <p:cTn id="10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32450"/>
                            </p:stCondLst>
                            <p:childTnLst>
                              <p:par>
                                <p:cTn id="107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9" dur="80"/>
                                        <p:tgtEl>
                                          <p:spTgt spid="131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0" dur="80"/>
                                        <p:tgtEl>
                                          <p:spTgt spid="131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1" dur="80"/>
                                        <p:tgtEl>
                                          <p:spTgt spid="131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38050"/>
                            </p:stCondLst>
                            <p:childTnLst>
                              <p:par>
                                <p:cTn id="11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38050"/>
                            </p:stCondLst>
                            <p:childTnLst>
                              <p:par>
                                <p:cTn id="120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2" dur="80"/>
                                        <p:tgtEl>
                                          <p:spTgt spid="131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3" dur="80"/>
                                        <p:tgtEl>
                                          <p:spTgt spid="131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4" dur="80"/>
                                        <p:tgtEl>
                                          <p:spTgt spid="131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43610"/>
                            </p:stCondLst>
                            <p:childTnLst>
                              <p:par>
                                <p:cTn id="12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43610"/>
                            </p:stCondLst>
                            <p:childTnLst>
                              <p:par>
                                <p:cTn id="131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3" dur="80"/>
                                        <p:tgtEl>
                                          <p:spTgt spid="131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4" dur="80"/>
                                        <p:tgtEl>
                                          <p:spTgt spid="131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5" dur="80"/>
                                        <p:tgtEl>
                                          <p:spTgt spid="131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49170"/>
                            </p:stCondLst>
                            <p:childTnLst>
                              <p:par>
                                <p:cTn id="13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49170"/>
                            </p:stCondLst>
                            <p:childTnLst>
                              <p:par>
                                <p:cTn id="142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4" dur="80"/>
                                        <p:tgtEl>
                                          <p:spTgt spid="131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5" dur="80"/>
                                        <p:tgtEl>
                                          <p:spTgt spid="131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6" dur="80"/>
                                        <p:tgtEl>
                                          <p:spTgt spid="131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>
                            <p:stCondLst>
                              <p:cond delay="54730"/>
                            </p:stCondLst>
                            <p:childTnLst>
                              <p:par>
                                <p:cTn id="14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>
                            <p:stCondLst>
                              <p:cond delay="54730"/>
                            </p:stCondLst>
                            <p:childTnLst>
                              <p:par>
                                <p:cTn id="153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55" dur="80"/>
                                        <p:tgtEl>
                                          <p:spTgt spid="131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6" dur="80"/>
                                        <p:tgtEl>
                                          <p:spTgt spid="131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7" dur="80"/>
                                        <p:tgtEl>
                                          <p:spTgt spid="131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8" fill="hold">
                            <p:stCondLst>
                              <p:cond delay="57970"/>
                            </p:stCondLst>
                            <p:childTnLst>
                              <p:par>
                                <p:cTn id="15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1" fill="hold">
                            <p:stCondLst>
                              <p:cond delay="57970"/>
                            </p:stCondLst>
                            <p:childTnLst>
                              <p:par>
                                <p:cTn id="162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64" dur="80"/>
                                        <p:tgtEl>
                                          <p:spTgt spid="131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65" dur="80"/>
                                        <p:tgtEl>
                                          <p:spTgt spid="131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6" dur="80"/>
                                        <p:tgtEl>
                                          <p:spTgt spid="131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7" fill="hold">
                            <p:stCondLst>
                              <p:cond delay="63090"/>
                            </p:stCondLst>
                            <p:childTnLst>
                              <p:par>
                                <p:cTn id="16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2" fill="hold">
                            <p:stCondLst>
                              <p:cond delay="63090"/>
                            </p:stCondLst>
                            <p:childTnLst>
                              <p:par>
                                <p:cTn id="173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5" dur="80"/>
                                        <p:tgtEl>
                                          <p:spTgt spid="131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76" dur="80"/>
                                        <p:tgtEl>
                                          <p:spTgt spid="131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7" dur="80"/>
                                        <p:tgtEl>
                                          <p:spTgt spid="131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8" fill="hold">
                            <p:stCondLst>
                              <p:cond delay="68250"/>
                            </p:stCondLst>
                            <p:childTnLst>
                              <p:par>
                                <p:cTn id="17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3" fill="hold">
                            <p:stCondLst>
                              <p:cond delay="68250"/>
                            </p:stCondLst>
                            <p:childTnLst>
                              <p:par>
                                <p:cTn id="184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6" dur="80"/>
                                        <p:tgtEl>
                                          <p:spTgt spid="131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7" dur="80"/>
                                        <p:tgtEl>
                                          <p:spTgt spid="131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8" dur="80"/>
                                        <p:tgtEl>
                                          <p:spTgt spid="131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9" fill="hold">
                            <p:stCondLst>
                              <p:cond delay="71090"/>
                            </p:stCondLst>
                            <p:childTnLst>
                              <p:par>
                                <p:cTn id="19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2" fill="hold">
                            <p:stCondLst>
                              <p:cond delay="71090"/>
                            </p:stCondLst>
                            <p:childTnLst>
                              <p:par>
                                <p:cTn id="193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5" dur="80"/>
                                        <p:tgtEl>
                                          <p:spTgt spid="131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96" dur="80"/>
                                        <p:tgtEl>
                                          <p:spTgt spid="131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7" dur="80"/>
                                        <p:tgtEl>
                                          <p:spTgt spid="131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8" fill="hold">
                            <p:stCondLst>
                              <p:cond delay="73770"/>
                            </p:stCondLst>
                            <p:childTnLst>
                              <p:par>
                                <p:cTn id="19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1" fill="hold">
                            <p:stCondLst>
                              <p:cond delay="73770"/>
                            </p:stCondLst>
                            <p:childTnLst>
                              <p:par>
                                <p:cTn id="202" presetID="27" presetClass="entr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4" dur="80"/>
                                        <p:tgtEl>
                                          <p:spTgt spid="1314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5" dur="80"/>
                                        <p:tgtEl>
                                          <p:spTgt spid="131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6" dur="80"/>
                                        <p:tgtEl>
                                          <p:spTgt spid="131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060" grpId="0"/>
      <p:bldP spid="13061" grpId="0"/>
      <p:bldP spid="13062" grpId="0"/>
      <p:bldP spid="13063" grpId="0"/>
      <p:bldP spid="13064" grpId="0"/>
      <p:bldP spid="13097" grpId="0"/>
      <p:bldP spid="13117" grpId="0"/>
      <p:bldP spid="13118" grpId="0"/>
      <p:bldP spid="13120" grpId="0"/>
      <p:bldP spid="13121" grpId="0"/>
      <p:bldP spid="13122" grpId="0"/>
      <p:bldP spid="13123" grpId="0"/>
      <p:bldP spid="13124" grpId="0"/>
      <p:bldP spid="13125" grpId="0"/>
      <p:bldP spid="13126" grpId="0"/>
      <p:bldP spid="13127" grpId="0"/>
      <p:bldP spid="13128" grpId="0"/>
      <p:bldP spid="13129" grpId="0"/>
      <p:bldP spid="13130" grpId="0"/>
      <p:bldP spid="13132" grpId="0"/>
      <p:bldP spid="13133" grpId="0"/>
      <p:bldP spid="13134" grpId="0"/>
      <p:bldP spid="13136" grpId="0"/>
      <p:bldP spid="13137" grpId="0"/>
      <p:bldP spid="1314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86" name="Text Box 50"/>
          <p:cNvSpPr txBox="1">
            <a:spLocks noChangeArrowheads="1"/>
          </p:cNvSpPr>
          <p:nvPr/>
        </p:nvSpPr>
        <p:spPr bwMode="auto">
          <a:xfrm>
            <a:off x="1116013" y="260350"/>
            <a:ext cx="698341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000" b="1"/>
              <a:t>Е</a:t>
            </a:r>
            <a:r>
              <a:rPr lang="kk-KZ" sz="2000" b="1"/>
              <a:t>кілік  санау  жүйесінде  сандарды  алу</a:t>
            </a:r>
            <a:endParaRPr lang="ru-RU" sz="2000" b="1"/>
          </a:p>
        </p:txBody>
      </p:sp>
      <p:sp>
        <p:nvSpPr>
          <p:cNvPr id="14387" name="Text Box 51"/>
          <p:cNvSpPr txBox="1">
            <a:spLocks noChangeArrowheads="1"/>
          </p:cNvSpPr>
          <p:nvPr/>
        </p:nvSpPr>
        <p:spPr bwMode="auto">
          <a:xfrm>
            <a:off x="323850" y="765175"/>
            <a:ext cx="3311525" cy="73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kk-KZ" sz="1400" b="1"/>
              <a:t>Екілік санау жүйесіндегі сандарды алу амалын орындау үшін мына жағдайларды ескеру керек :</a:t>
            </a:r>
            <a:endParaRPr lang="ru-RU" sz="1400" b="1"/>
          </a:p>
        </p:txBody>
      </p:sp>
      <p:sp>
        <p:nvSpPr>
          <p:cNvPr id="14388" name="Text Box 52"/>
          <p:cNvSpPr txBox="1">
            <a:spLocks noChangeArrowheads="1"/>
          </p:cNvSpPr>
          <p:nvPr/>
        </p:nvSpPr>
        <p:spPr bwMode="auto">
          <a:xfrm>
            <a:off x="323850" y="1412875"/>
            <a:ext cx="143986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spcBef>
                <a:spcPct val="50000"/>
              </a:spcBef>
            </a:pPr>
            <a:r>
              <a:rPr lang="ru-RU" sz="1400" b="1"/>
              <a:t>1)   0 - 0 = 0  </a:t>
            </a:r>
          </a:p>
        </p:txBody>
      </p:sp>
      <p:sp>
        <p:nvSpPr>
          <p:cNvPr id="14389" name="Text Box 53"/>
          <p:cNvSpPr txBox="1">
            <a:spLocks noChangeArrowheads="1"/>
          </p:cNvSpPr>
          <p:nvPr/>
        </p:nvSpPr>
        <p:spPr bwMode="auto">
          <a:xfrm>
            <a:off x="323850" y="1622425"/>
            <a:ext cx="165576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spcBef>
                <a:spcPct val="50000"/>
              </a:spcBef>
            </a:pPr>
            <a:r>
              <a:rPr lang="ru-RU" sz="1400" b="1"/>
              <a:t>2)   1 - 0 = 1  </a:t>
            </a:r>
          </a:p>
        </p:txBody>
      </p:sp>
      <p:sp>
        <p:nvSpPr>
          <p:cNvPr id="14390" name="Text Box 54"/>
          <p:cNvSpPr txBox="1">
            <a:spLocks noChangeArrowheads="1"/>
          </p:cNvSpPr>
          <p:nvPr/>
        </p:nvSpPr>
        <p:spPr bwMode="auto">
          <a:xfrm>
            <a:off x="323850" y="1838325"/>
            <a:ext cx="15113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spcBef>
                <a:spcPct val="50000"/>
              </a:spcBef>
            </a:pPr>
            <a:r>
              <a:rPr lang="ru-RU" sz="1400" b="1"/>
              <a:t>3)   1 - 1 = 0  </a:t>
            </a:r>
          </a:p>
        </p:txBody>
      </p:sp>
      <p:sp>
        <p:nvSpPr>
          <p:cNvPr id="14391" name="Text Box 55"/>
          <p:cNvSpPr txBox="1">
            <a:spLocks noChangeArrowheads="1"/>
          </p:cNvSpPr>
          <p:nvPr/>
        </p:nvSpPr>
        <p:spPr bwMode="auto">
          <a:xfrm>
            <a:off x="323850" y="2054225"/>
            <a:ext cx="165576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spcBef>
                <a:spcPct val="50000"/>
              </a:spcBef>
            </a:pPr>
            <a:r>
              <a:rPr lang="ru-RU" sz="1400" b="1"/>
              <a:t>4) 10 - 1 = 1  </a:t>
            </a:r>
            <a:endParaRPr lang="ru-RU" sz="1200"/>
          </a:p>
        </p:txBody>
      </p:sp>
      <p:sp>
        <p:nvSpPr>
          <p:cNvPr id="14406" name="Text Box 70"/>
          <p:cNvSpPr txBox="1">
            <a:spLocks noChangeArrowheads="1"/>
          </p:cNvSpPr>
          <p:nvPr/>
        </p:nvSpPr>
        <p:spPr bwMode="auto">
          <a:xfrm>
            <a:off x="323850" y="2420938"/>
            <a:ext cx="3168650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400" b="1"/>
              <a:t>1010011,10101</a:t>
            </a:r>
            <a:r>
              <a:rPr lang="en-US" sz="1400" b="1"/>
              <a:t>-</a:t>
            </a:r>
            <a:r>
              <a:rPr lang="kk-KZ" sz="1400" b="1"/>
              <a:t>ден</a:t>
            </a:r>
            <a:r>
              <a:rPr lang="ru-RU" sz="1400" b="1"/>
              <a:t> 11110,11110-</a:t>
            </a:r>
            <a:r>
              <a:rPr lang="kk-KZ" sz="1400" b="1"/>
              <a:t>ді</a:t>
            </a:r>
            <a:r>
              <a:rPr lang="ru-RU" sz="1400" b="1"/>
              <a:t> алуды</a:t>
            </a:r>
            <a:r>
              <a:rPr lang="kk-KZ" sz="1400" b="1"/>
              <a:t>  қарастыралық</a:t>
            </a:r>
            <a:endParaRPr lang="ru-RU" sz="1400" b="1"/>
          </a:p>
        </p:txBody>
      </p:sp>
      <p:sp>
        <p:nvSpPr>
          <p:cNvPr id="14415" name="Text Box 79"/>
          <p:cNvSpPr txBox="1">
            <a:spLocks noChangeArrowheads="1"/>
          </p:cNvSpPr>
          <p:nvPr/>
        </p:nvSpPr>
        <p:spPr bwMode="auto">
          <a:xfrm>
            <a:off x="395288" y="2924175"/>
            <a:ext cx="33845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kk-KZ"/>
              <a:t>Бұл сандар бөлшек белгісі үтір бір баған бойында орналастырылып жазылады.</a:t>
            </a:r>
            <a:endParaRPr lang="ru-RU"/>
          </a:p>
        </p:txBody>
      </p:sp>
      <p:sp>
        <p:nvSpPr>
          <p:cNvPr id="14416" name="Text Box 80"/>
          <p:cNvSpPr txBox="1">
            <a:spLocks noChangeArrowheads="1"/>
          </p:cNvSpPr>
          <p:nvPr/>
        </p:nvSpPr>
        <p:spPr bwMode="auto">
          <a:xfrm>
            <a:off x="395288" y="3319463"/>
            <a:ext cx="3384550" cy="93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kk-KZ"/>
              <a:t>Алу оңнан солға қарай бірдей разрядты цифрлар үшін жүргізіледі.</a:t>
            </a:r>
          </a:p>
          <a:p>
            <a:pPr algn="just">
              <a:spcBef>
                <a:spcPct val="50000"/>
              </a:spcBef>
            </a:pPr>
            <a:r>
              <a:rPr lang="kk-KZ"/>
              <a:t>Үтірдің сол жағындағы цифрға </a:t>
            </a:r>
            <a:r>
              <a:rPr lang="ru-RU"/>
              <a:t>0-</a:t>
            </a:r>
            <a:r>
              <a:rPr lang="kk-KZ"/>
              <a:t>ші разряд беріледі,  Одан солға қарай разряд өседі (оң таңбалы болады), оңға қарай разряд кемиді (теріс таңбалы болады).</a:t>
            </a:r>
            <a:endParaRPr lang="ru-RU"/>
          </a:p>
        </p:txBody>
      </p:sp>
      <p:sp>
        <p:nvSpPr>
          <p:cNvPr id="14417" name="Text Box 81"/>
          <p:cNvSpPr txBox="1">
            <a:spLocks noChangeArrowheads="1"/>
          </p:cNvSpPr>
          <p:nvPr/>
        </p:nvSpPr>
        <p:spPr bwMode="auto">
          <a:xfrm>
            <a:off x="395288" y="4367213"/>
            <a:ext cx="33845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ru-RU"/>
              <a:t>-5</a:t>
            </a:r>
            <a:r>
              <a:rPr lang="kk-KZ"/>
              <a:t> разрядты цифрларда </a:t>
            </a:r>
            <a:r>
              <a:rPr lang="ru-RU"/>
              <a:t>1-</a:t>
            </a:r>
            <a:r>
              <a:rPr lang="kk-KZ"/>
              <a:t>ден </a:t>
            </a:r>
            <a:r>
              <a:rPr lang="ru-RU"/>
              <a:t>0-</a:t>
            </a:r>
            <a:r>
              <a:rPr lang="kk-KZ"/>
              <a:t>ді алғанда (2-ші жағдай) нәтиже </a:t>
            </a:r>
            <a:r>
              <a:rPr lang="en-US"/>
              <a:t>1 </a:t>
            </a:r>
            <a:r>
              <a:rPr lang="kk-KZ"/>
              <a:t>болады. </a:t>
            </a:r>
            <a:endParaRPr lang="ru-RU"/>
          </a:p>
        </p:txBody>
      </p:sp>
      <p:sp>
        <p:nvSpPr>
          <p:cNvPr id="14418" name="Text Box 82"/>
          <p:cNvSpPr txBox="1">
            <a:spLocks noChangeArrowheads="1"/>
          </p:cNvSpPr>
          <p:nvPr/>
        </p:nvSpPr>
        <p:spPr bwMode="auto">
          <a:xfrm>
            <a:off x="395288" y="4764088"/>
            <a:ext cx="338455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ru-RU"/>
              <a:t>-4</a:t>
            </a:r>
            <a:r>
              <a:rPr lang="kk-KZ"/>
              <a:t> разрядты цифрларда  </a:t>
            </a:r>
            <a:r>
              <a:rPr lang="ru-RU"/>
              <a:t>0-ден</a:t>
            </a:r>
            <a:r>
              <a:rPr lang="kk-KZ"/>
              <a:t> </a:t>
            </a:r>
            <a:r>
              <a:rPr lang="ru-RU"/>
              <a:t>1-д</a:t>
            </a:r>
            <a:r>
              <a:rPr lang="kk-KZ"/>
              <a:t>і</a:t>
            </a:r>
            <a:r>
              <a:rPr lang="ru-RU"/>
              <a:t> </a:t>
            </a:r>
            <a:r>
              <a:rPr lang="kk-KZ"/>
              <a:t>алу үшін</a:t>
            </a:r>
            <a:r>
              <a:rPr lang="en-US"/>
              <a:t> </a:t>
            </a:r>
            <a:r>
              <a:rPr lang="kk-KZ"/>
              <a:t> -3 разрядты </a:t>
            </a:r>
            <a:r>
              <a:rPr lang="ru-RU"/>
              <a:t>1-</a:t>
            </a:r>
            <a:r>
              <a:rPr lang="kk-KZ"/>
              <a:t>ді жалдау керек. Сонда </a:t>
            </a:r>
            <a:r>
              <a:rPr lang="ru-RU"/>
              <a:t>-4  </a:t>
            </a:r>
            <a:r>
              <a:rPr lang="kk-KZ"/>
              <a:t>разрядты </a:t>
            </a:r>
            <a:r>
              <a:rPr lang="ru-RU"/>
              <a:t>0 </a:t>
            </a:r>
            <a:r>
              <a:rPr lang="kk-KZ"/>
              <a:t>орнында </a:t>
            </a:r>
            <a:r>
              <a:rPr lang="ru-RU"/>
              <a:t>10 </a:t>
            </a:r>
            <a:r>
              <a:rPr lang="kk-KZ"/>
              <a:t>болады, одан </a:t>
            </a:r>
            <a:r>
              <a:rPr lang="ru-RU"/>
              <a:t>1-д</a:t>
            </a:r>
            <a:r>
              <a:rPr lang="kk-KZ"/>
              <a:t>і алғанда  нәтиже </a:t>
            </a:r>
            <a:r>
              <a:rPr lang="en-US"/>
              <a:t>1 </a:t>
            </a:r>
            <a:r>
              <a:rPr lang="kk-KZ"/>
              <a:t>болады (</a:t>
            </a:r>
            <a:r>
              <a:rPr lang="ru-RU"/>
              <a:t>4-</a:t>
            </a:r>
            <a:r>
              <a:rPr lang="kk-KZ"/>
              <a:t>жағдай). </a:t>
            </a:r>
            <a:r>
              <a:rPr lang="ru-RU"/>
              <a:t>-3</a:t>
            </a:r>
            <a:r>
              <a:rPr lang="kk-KZ"/>
              <a:t> разрядты </a:t>
            </a:r>
            <a:r>
              <a:rPr lang="ru-RU"/>
              <a:t>1 </a:t>
            </a:r>
            <a:r>
              <a:rPr lang="kk-KZ"/>
              <a:t>орнында </a:t>
            </a:r>
            <a:r>
              <a:rPr lang="ru-RU"/>
              <a:t>0</a:t>
            </a:r>
            <a:r>
              <a:rPr lang="kk-KZ"/>
              <a:t> қалады.</a:t>
            </a:r>
            <a:endParaRPr lang="ru-RU"/>
          </a:p>
        </p:txBody>
      </p:sp>
      <p:pic>
        <p:nvPicPr>
          <p:cNvPr id="14462" name="Picture 12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913688" y="5326063"/>
            <a:ext cx="187325" cy="287337"/>
          </a:xfrm>
          <a:prstGeom prst="rect">
            <a:avLst/>
          </a:prstGeom>
          <a:noFill/>
        </p:spPr>
      </p:pic>
      <p:pic>
        <p:nvPicPr>
          <p:cNvPr id="14463" name="Picture 12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923213" y="5614988"/>
            <a:ext cx="225425" cy="288925"/>
          </a:xfrm>
          <a:prstGeom prst="rect">
            <a:avLst/>
          </a:prstGeom>
          <a:noFill/>
        </p:spPr>
      </p:pic>
      <p:pic>
        <p:nvPicPr>
          <p:cNvPr id="14464" name="Picture 128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662863" y="5326063"/>
            <a:ext cx="225425" cy="288925"/>
          </a:xfrm>
          <a:prstGeom prst="rect">
            <a:avLst/>
          </a:prstGeom>
          <a:noFill/>
        </p:spPr>
      </p:pic>
      <p:pic>
        <p:nvPicPr>
          <p:cNvPr id="14465" name="Picture 12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427913" y="5326063"/>
            <a:ext cx="187325" cy="287337"/>
          </a:xfrm>
          <a:prstGeom prst="rect">
            <a:avLst/>
          </a:prstGeom>
          <a:noFill/>
        </p:spPr>
      </p:pic>
      <p:pic>
        <p:nvPicPr>
          <p:cNvPr id="14466" name="Picture 130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145338" y="5326063"/>
            <a:ext cx="225425" cy="288925"/>
          </a:xfrm>
          <a:prstGeom prst="rect">
            <a:avLst/>
          </a:prstGeom>
          <a:noFill/>
        </p:spPr>
      </p:pic>
      <p:pic>
        <p:nvPicPr>
          <p:cNvPr id="14467" name="Picture 13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910388" y="5326063"/>
            <a:ext cx="187325" cy="287337"/>
          </a:xfrm>
          <a:prstGeom prst="rect">
            <a:avLst/>
          </a:prstGeom>
          <a:noFill/>
        </p:spPr>
      </p:pic>
      <p:pic>
        <p:nvPicPr>
          <p:cNvPr id="14469" name="Picture 13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92888" y="5326063"/>
            <a:ext cx="187325" cy="287337"/>
          </a:xfrm>
          <a:prstGeom prst="rect">
            <a:avLst/>
          </a:prstGeom>
          <a:noFill/>
        </p:spPr>
      </p:pic>
      <p:pic>
        <p:nvPicPr>
          <p:cNvPr id="14470" name="Picture 13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61113" y="5326063"/>
            <a:ext cx="187325" cy="287337"/>
          </a:xfrm>
          <a:prstGeom prst="rect">
            <a:avLst/>
          </a:prstGeom>
          <a:noFill/>
        </p:spPr>
      </p:pic>
      <p:pic>
        <p:nvPicPr>
          <p:cNvPr id="14471" name="Picture 13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91200" y="5326063"/>
            <a:ext cx="225425" cy="288925"/>
          </a:xfrm>
          <a:prstGeom prst="rect">
            <a:avLst/>
          </a:prstGeom>
          <a:noFill/>
        </p:spPr>
      </p:pic>
      <p:pic>
        <p:nvPicPr>
          <p:cNvPr id="14472" name="Picture 13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68950" y="5326063"/>
            <a:ext cx="187325" cy="287337"/>
          </a:xfrm>
          <a:prstGeom prst="rect">
            <a:avLst/>
          </a:prstGeom>
          <a:noFill/>
        </p:spPr>
      </p:pic>
      <p:pic>
        <p:nvPicPr>
          <p:cNvPr id="14473" name="Picture 13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99075" y="5326063"/>
            <a:ext cx="225425" cy="288925"/>
          </a:xfrm>
          <a:prstGeom prst="rect">
            <a:avLst/>
          </a:prstGeom>
          <a:noFill/>
        </p:spPr>
      </p:pic>
      <p:pic>
        <p:nvPicPr>
          <p:cNvPr id="14474" name="Picture 13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76825" y="5326063"/>
            <a:ext cx="187325" cy="287337"/>
          </a:xfrm>
          <a:prstGeom prst="rect">
            <a:avLst/>
          </a:prstGeom>
          <a:noFill/>
        </p:spPr>
      </p:pic>
      <p:pic>
        <p:nvPicPr>
          <p:cNvPr id="14475" name="Picture 139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51550" y="5326063"/>
            <a:ext cx="225425" cy="288925"/>
          </a:xfrm>
          <a:prstGeom prst="rect">
            <a:avLst/>
          </a:prstGeom>
          <a:noFill/>
        </p:spPr>
      </p:pic>
      <p:pic>
        <p:nvPicPr>
          <p:cNvPr id="14476" name="Picture 14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97788" y="5614988"/>
            <a:ext cx="187325" cy="287337"/>
          </a:xfrm>
          <a:prstGeom prst="rect">
            <a:avLst/>
          </a:prstGeom>
          <a:noFill/>
        </p:spPr>
      </p:pic>
      <p:pic>
        <p:nvPicPr>
          <p:cNvPr id="14477" name="Picture 14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439025" y="5614988"/>
            <a:ext cx="187325" cy="287337"/>
          </a:xfrm>
          <a:prstGeom prst="rect">
            <a:avLst/>
          </a:prstGeom>
          <a:noFill/>
        </p:spPr>
      </p:pic>
      <p:pic>
        <p:nvPicPr>
          <p:cNvPr id="14478" name="Picture 14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69150" y="5614988"/>
            <a:ext cx="187325" cy="287337"/>
          </a:xfrm>
          <a:prstGeom prst="rect">
            <a:avLst/>
          </a:prstGeom>
          <a:noFill/>
        </p:spPr>
      </p:pic>
      <p:pic>
        <p:nvPicPr>
          <p:cNvPr id="14481" name="Picture 14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918325" y="5614988"/>
            <a:ext cx="187325" cy="287337"/>
          </a:xfrm>
          <a:prstGeom prst="rect">
            <a:avLst/>
          </a:prstGeom>
          <a:noFill/>
        </p:spPr>
      </p:pic>
      <p:pic>
        <p:nvPicPr>
          <p:cNvPr id="14482" name="Picture 14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586538" y="5614988"/>
            <a:ext cx="225425" cy="288925"/>
          </a:xfrm>
          <a:prstGeom prst="rect">
            <a:avLst/>
          </a:prstGeom>
          <a:noFill/>
        </p:spPr>
      </p:pic>
      <p:pic>
        <p:nvPicPr>
          <p:cNvPr id="14483" name="Picture 14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61113" y="5614988"/>
            <a:ext cx="187325" cy="287337"/>
          </a:xfrm>
          <a:prstGeom prst="rect">
            <a:avLst/>
          </a:prstGeom>
          <a:noFill/>
        </p:spPr>
      </p:pic>
      <p:pic>
        <p:nvPicPr>
          <p:cNvPr id="14484" name="Picture 14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02350" y="5614988"/>
            <a:ext cx="187325" cy="287337"/>
          </a:xfrm>
          <a:prstGeom prst="rect">
            <a:avLst/>
          </a:prstGeom>
          <a:noFill/>
        </p:spPr>
      </p:pic>
      <p:pic>
        <p:nvPicPr>
          <p:cNvPr id="14485" name="Picture 14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32475" y="5614988"/>
            <a:ext cx="187325" cy="287337"/>
          </a:xfrm>
          <a:prstGeom prst="rect">
            <a:avLst/>
          </a:prstGeom>
          <a:noFill/>
        </p:spPr>
      </p:pic>
      <p:pic>
        <p:nvPicPr>
          <p:cNvPr id="14486" name="Picture 15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81650" y="5614988"/>
            <a:ext cx="187325" cy="287337"/>
          </a:xfrm>
          <a:prstGeom prst="rect">
            <a:avLst/>
          </a:prstGeom>
          <a:noFill/>
        </p:spPr>
      </p:pic>
      <p:pic>
        <p:nvPicPr>
          <p:cNvPr id="14487" name="Picture 15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148263" y="5686425"/>
            <a:ext cx="171450" cy="114300"/>
          </a:xfrm>
          <a:prstGeom prst="rect">
            <a:avLst/>
          </a:prstGeom>
          <a:noFill/>
        </p:spPr>
      </p:pic>
      <p:sp>
        <p:nvSpPr>
          <p:cNvPr id="14488" name="Line 152"/>
          <p:cNvSpPr>
            <a:spLocks noChangeShapeType="1"/>
          </p:cNvSpPr>
          <p:nvPr/>
        </p:nvSpPr>
        <p:spPr bwMode="auto">
          <a:xfrm>
            <a:off x="4932363" y="5973763"/>
            <a:ext cx="3241675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pic>
        <p:nvPicPr>
          <p:cNvPr id="14489" name="Picture 153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902450" y="5348288"/>
            <a:ext cx="200025" cy="228600"/>
          </a:xfrm>
          <a:prstGeom prst="rect">
            <a:avLst/>
          </a:prstGeom>
          <a:noFill/>
        </p:spPr>
      </p:pic>
      <p:pic>
        <p:nvPicPr>
          <p:cNvPr id="14490" name="Picture 15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956550" y="6045200"/>
            <a:ext cx="187325" cy="287338"/>
          </a:xfrm>
          <a:prstGeom prst="rect">
            <a:avLst/>
          </a:prstGeom>
          <a:noFill/>
        </p:spPr>
      </p:pic>
      <p:pic>
        <p:nvPicPr>
          <p:cNvPr id="14491" name="Picture 15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97788" y="6046788"/>
            <a:ext cx="187325" cy="287337"/>
          </a:xfrm>
          <a:prstGeom prst="rect">
            <a:avLst/>
          </a:prstGeom>
          <a:noFill/>
        </p:spPr>
      </p:pic>
      <p:pic>
        <p:nvPicPr>
          <p:cNvPr id="14492" name="Picture 15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453313" y="6045200"/>
            <a:ext cx="187325" cy="287338"/>
          </a:xfrm>
          <a:prstGeom prst="rect">
            <a:avLst/>
          </a:prstGeom>
          <a:noFill/>
        </p:spPr>
      </p:pic>
      <p:pic>
        <p:nvPicPr>
          <p:cNvPr id="14493" name="Picture 157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805613" y="5541963"/>
            <a:ext cx="76200" cy="123825"/>
          </a:xfrm>
          <a:prstGeom prst="rect">
            <a:avLst/>
          </a:prstGeom>
          <a:noFill/>
        </p:spPr>
      </p:pic>
      <p:pic>
        <p:nvPicPr>
          <p:cNvPr id="14494" name="Picture 158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804025" y="5805488"/>
            <a:ext cx="76200" cy="123825"/>
          </a:xfrm>
          <a:prstGeom prst="rect">
            <a:avLst/>
          </a:prstGeom>
          <a:noFill/>
        </p:spPr>
      </p:pic>
      <p:pic>
        <p:nvPicPr>
          <p:cNvPr id="14495" name="Picture 159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153275" y="6034088"/>
            <a:ext cx="225425" cy="288925"/>
          </a:xfrm>
          <a:prstGeom prst="rect">
            <a:avLst/>
          </a:prstGeom>
          <a:noFill/>
        </p:spPr>
      </p:pic>
      <p:pic>
        <p:nvPicPr>
          <p:cNvPr id="14497" name="Picture 161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804025" y="6237288"/>
            <a:ext cx="76200" cy="123825"/>
          </a:xfrm>
          <a:prstGeom prst="rect">
            <a:avLst/>
          </a:prstGeom>
          <a:noFill/>
        </p:spPr>
      </p:pic>
      <p:pic>
        <p:nvPicPr>
          <p:cNvPr id="14498" name="Picture 16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588125" y="6059488"/>
            <a:ext cx="225425" cy="288925"/>
          </a:xfrm>
          <a:prstGeom prst="rect">
            <a:avLst/>
          </a:prstGeom>
          <a:noFill/>
        </p:spPr>
      </p:pic>
      <p:pic>
        <p:nvPicPr>
          <p:cNvPr id="14499" name="Picture 16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931025" y="6059488"/>
            <a:ext cx="187325" cy="287337"/>
          </a:xfrm>
          <a:prstGeom prst="rect">
            <a:avLst/>
          </a:prstGeom>
          <a:noFill/>
        </p:spPr>
      </p:pic>
      <p:pic>
        <p:nvPicPr>
          <p:cNvPr id="14500" name="Picture 164"/>
          <p:cNvPicPr>
            <a:picLocks noChangeAspect="1" noChangeArrowheads="1"/>
          </p:cNvPicPr>
          <p:nvPr/>
        </p:nvPicPr>
        <p:blipFill>
          <a:blip r:embed="rId4">
            <a:lum bright="6000"/>
          </a:blip>
          <a:srcRect/>
          <a:stretch>
            <a:fillRect/>
          </a:stretch>
        </p:blipFill>
        <p:spPr bwMode="auto">
          <a:xfrm>
            <a:off x="6326188" y="6046788"/>
            <a:ext cx="225425" cy="288925"/>
          </a:xfrm>
          <a:prstGeom prst="rect">
            <a:avLst/>
          </a:prstGeom>
          <a:noFill/>
        </p:spPr>
      </p:pic>
      <p:pic>
        <p:nvPicPr>
          <p:cNvPr id="14501" name="Picture 16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84888" y="6046788"/>
            <a:ext cx="187325" cy="287337"/>
          </a:xfrm>
          <a:prstGeom prst="rect">
            <a:avLst/>
          </a:prstGeom>
          <a:noFill/>
        </p:spPr>
      </p:pic>
      <p:pic>
        <p:nvPicPr>
          <p:cNvPr id="14502" name="Picture 166"/>
          <p:cNvPicPr>
            <a:picLocks noChangeAspect="1" noChangeArrowheads="1"/>
          </p:cNvPicPr>
          <p:nvPr/>
        </p:nvPicPr>
        <p:blipFill>
          <a:blip r:embed="rId4">
            <a:lum bright="6000"/>
          </a:blip>
          <a:srcRect/>
          <a:stretch>
            <a:fillRect/>
          </a:stretch>
        </p:blipFill>
        <p:spPr bwMode="auto">
          <a:xfrm>
            <a:off x="5797550" y="6046788"/>
            <a:ext cx="225425" cy="288925"/>
          </a:xfrm>
          <a:prstGeom prst="rect">
            <a:avLst/>
          </a:prstGeom>
          <a:noFill/>
        </p:spPr>
      </p:pic>
      <p:pic>
        <p:nvPicPr>
          <p:cNvPr id="14503" name="Picture 16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81650" y="6034088"/>
            <a:ext cx="187325" cy="287337"/>
          </a:xfrm>
          <a:prstGeom prst="rect">
            <a:avLst/>
          </a:prstGeom>
          <a:noFill/>
        </p:spPr>
      </p:pic>
      <p:pic>
        <p:nvPicPr>
          <p:cNvPr id="14504" name="Picture 16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56225" y="6046788"/>
            <a:ext cx="187325" cy="287337"/>
          </a:xfrm>
          <a:prstGeom prst="rect">
            <a:avLst/>
          </a:prstGeom>
          <a:noFill/>
        </p:spPr>
      </p:pic>
      <p:pic>
        <p:nvPicPr>
          <p:cNvPr id="14505" name="Picture 169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7661275" y="5057775"/>
            <a:ext cx="190500" cy="161925"/>
          </a:xfrm>
          <a:prstGeom prst="rect">
            <a:avLst/>
          </a:prstGeom>
          <a:noFill/>
        </p:spPr>
      </p:pic>
      <p:pic>
        <p:nvPicPr>
          <p:cNvPr id="14506" name="Picture 170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394575" y="5351463"/>
            <a:ext cx="200025" cy="228600"/>
          </a:xfrm>
          <a:prstGeom prst="rect">
            <a:avLst/>
          </a:prstGeom>
          <a:noFill/>
        </p:spPr>
      </p:pic>
      <p:sp>
        <p:nvSpPr>
          <p:cNvPr id="14507" name="Text Box 171"/>
          <p:cNvSpPr txBox="1">
            <a:spLocks noChangeArrowheads="1"/>
          </p:cNvSpPr>
          <p:nvPr/>
        </p:nvSpPr>
        <p:spPr bwMode="auto">
          <a:xfrm>
            <a:off x="395288" y="5476875"/>
            <a:ext cx="3384550" cy="115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ru-RU"/>
              <a:t>-3</a:t>
            </a:r>
            <a:r>
              <a:rPr lang="kk-KZ"/>
              <a:t> разрядты цифрларда  </a:t>
            </a:r>
            <a:r>
              <a:rPr lang="ru-RU"/>
              <a:t>0-ден</a:t>
            </a:r>
            <a:r>
              <a:rPr lang="kk-KZ"/>
              <a:t> </a:t>
            </a:r>
            <a:r>
              <a:rPr lang="ru-RU"/>
              <a:t>1-д</a:t>
            </a:r>
            <a:r>
              <a:rPr lang="kk-KZ"/>
              <a:t>і</a:t>
            </a:r>
            <a:r>
              <a:rPr lang="ru-RU"/>
              <a:t> </a:t>
            </a:r>
            <a:r>
              <a:rPr lang="kk-KZ"/>
              <a:t>алу үшін</a:t>
            </a:r>
            <a:r>
              <a:rPr lang="en-US"/>
              <a:t> </a:t>
            </a:r>
            <a:r>
              <a:rPr lang="kk-KZ"/>
              <a:t> -1 разрядты </a:t>
            </a:r>
            <a:r>
              <a:rPr lang="ru-RU"/>
              <a:t>1-</a:t>
            </a:r>
            <a:r>
              <a:rPr lang="kk-KZ"/>
              <a:t>ді жалдау керек. Оның орнында </a:t>
            </a:r>
            <a:r>
              <a:rPr lang="ru-RU"/>
              <a:t>0 </a:t>
            </a:r>
            <a:r>
              <a:rPr lang="kk-KZ"/>
              <a:t>қалады. Сонда </a:t>
            </a:r>
            <a:r>
              <a:rPr lang="ru-RU"/>
              <a:t>-2  </a:t>
            </a:r>
            <a:r>
              <a:rPr lang="kk-KZ"/>
              <a:t>разрядты </a:t>
            </a:r>
            <a:r>
              <a:rPr lang="ru-RU"/>
              <a:t>0 </a:t>
            </a:r>
            <a:r>
              <a:rPr lang="kk-KZ"/>
              <a:t>орнында </a:t>
            </a:r>
            <a:r>
              <a:rPr lang="ru-RU"/>
              <a:t>10 </a:t>
            </a:r>
            <a:r>
              <a:rPr lang="kk-KZ"/>
              <a:t>болады, одан </a:t>
            </a:r>
            <a:r>
              <a:rPr lang="ru-RU"/>
              <a:t>1-д</a:t>
            </a:r>
            <a:r>
              <a:rPr lang="kk-KZ"/>
              <a:t>і  </a:t>
            </a:r>
            <a:r>
              <a:rPr lang="en-US"/>
              <a:t>-3 </a:t>
            </a:r>
            <a:r>
              <a:rPr lang="kk-KZ"/>
              <a:t>разрядтағ</a:t>
            </a:r>
            <a:r>
              <a:rPr lang="ru-RU"/>
              <a:t>ы 0-ге </a:t>
            </a:r>
            <a:r>
              <a:rPr lang="kk-KZ"/>
              <a:t>жалғанда  -2 разряд  цифрының орнында </a:t>
            </a:r>
            <a:r>
              <a:rPr lang="ru-RU"/>
              <a:t>1</a:t>
            </a:r>
            <a:r>
              <a:rPr lang="en-US"/>
              <a:t> </a:t>
            </a:r>
            <a:r>
              <a:rPr lang="kk-KZ"/>
              <a:t>қалады, ал </a:t>
            </a:r>
            <a:r>
              <a:rPr lang="ru-RU"/>
              <a:t>-3 разряд </a:t>
            </a:r>
            <a:r>
              <a:rPr lang="kk-KZ"/>
              <a:t>цифрының орнында </a:t>
            </a:r>
            <a:r>
              <a:rPr lang="ru-RU"/>
              <a:t>10 </a:t>
            </a:r>
            <a:r>
              <a:rPr lang="kk-KZ"/>
              <a:t>болады . Одан </a:t>
            </a:r>
            <a:r>
              <a:rPr lang="ru-RU"/>
              <a:t>1-</a:t>
            </a:r>
            <a:r>
              <a:rPr lang="kk-KZ"/>
              <a:t>ді алғанда нәтиже </a:t>
            </a:r>
            <a:r>
              <a:rPr lang="en-US"/>
              <a:t>1 </a:t>
            </a:r>
            <a:r>
              <a:rPr lang="kk-KZ"/>
              <a:t>болады (</a:t>
            </a:r>
            <a:r>
              <a:rPr lang="ru-RU"/>
              <a:t>4-</a:t>
            </a:r>
            <a:r>
              <a:rPr lang="kk-KZ"/>
              <a:t>жағдай). </a:t>
            </a:r>
            <a:endParaRPr lang="ru-RU"/>
          </a:p>
        </p:txBody>
      </p:sp>
      <p:pic>
        <p:nvPicPr>
          <p:cNvPr id="14515" name="Picture 179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7173913" y="5019675"/>
            <a:ext cx="133350" cy="200025"/>
          </a:xfrm>
          <a:prstGeom prst="rect">
            <a:avLst/>
          </a:prstGeom>
          <a:noFill/>
        </p:spPr>
      </p:pic>
      <p:pic>
        <p:nvPicPr>
          <p:cNvPr id="14516" name="Picture 180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7381875" y="5057775"/>
            <a:ext cx="190500" cy="161925"/>
          </a:xfrm>
          <a:prstGeom prst="rect">
            <a:avLst/>
          </a:prstGeom>
          <a:noFill/>
        </p:spPr>
      </p:pic>
      <p:sp>
        <p:nvSpPr>
          <p:cNvPr id="14517" name="Text Box 181"/>
          <p:cNvSpPr txBox="1">
            <a:spLocks noChangeArrowheads="1"/>
          </p:cNvSpPr>
          <p:nvPr/>
        </p:nvSpPr>
        <p:spPr bwMode="auto">
          <a:xfrm>
            <a:off x="3924300" y="908050"/>
            <a:ext cx="4968875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ru-RU"/>
              <a:t>-2</a:t>
            </a:r>
            <a:r>
              <a:rPr lang="kk-KZ"/>
              <a:t> разрядты цифрларда </a:t>
            </a:r>
            <a:r>
              <a:rPr lang="ru-RU"/>
              <a:t>1-</a:t>
            </a:r>
            <a:r>
              <a:rPr lang="kk-KZ"/>
              <a:t>ден </a:t>
            </a:r>
            <a:r>
              <a:rPr lang="ru-RU"/>
              <a:t>1-</a:t>
            </a:r>
            <a:r>
              <a:rPr lang="kk-KZ"/>
              <a:t>ді алғанда (3-ші жағдай) нәтиже </a:t>
            </a:r>
            <a:r>
              <a:rPr lang="ru-RU"/>
              <a:t>0</a:t>
            </a:r>
            <a:r>
              <a:rPr lang="en-US"/>
              <a:t> </a:t>
            </a:r>
            <a:r>
              <a:rPr lang="kk-KZ"/>
              <a:t>болады. </a:t>
            </a:r>
            <a:endParaRPr lang="ru-RU"/>
          </a:p>
        </p:txBody>
      </p:sp>
      <p:sp>
        <p:nvSpPr>
          <p:cNvPr id="14520" name="Text Box 184"/>
          <p:cNvSpPr txBox="1">
            <a:spLocks noChangeArrowheads="1"/>
          </p:cNvSpPr>
          <p:nvPr/>
        </p:nvSpPr>
        <p:spPr bwMode="auto">
          <a:xfrm>
            <a:off x="3924300" y="1150938"/>
            <a:ext cx="5040313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ru-RU"/>
              <a:t>-1</a:t>
            </a:r>
            <a:r>
              <a:rPr lang="kk-KZ"/>
              <a:t> разрядты цифрларда  </a:t>
            </a:r>
            <a:r>
              <a:rPr lang="ru-RU"/>
              <a:t>0-ден</a:t>
            </a:r>
            <a:r>
              <a:rPr lang="kk-KZ"/>
              <a:t> </a:t>
            </a:r>
            <a:r>
              <a:rPr lang="ru-RU"/>
              <a:t>1-д</a:t>
            </a:r>
            <a:r>
              <a:rPr lang="kk-KZ"/>
              <a:t>і</a:t>
            </a:r>
            <a:r>
              <a:rPr lang="ru-RU"/>
              <a:t> </a:t>
            </a:r>
            <a:r>
              <a:rPr lang="kk-KZ"/>
              <a:t>алу үшін</a:t>
            </a:r>
            <a:r>
              <a:rPr lang="en-US"/>
              <a:t> </a:t>
            </a:r>
            <a:r>
              <a:rPr lang="kk-KZ"/>
              <a:t> 0 разрядты </a:t>
            </a:r>
            <a:r>
              <a:rPr lang="ru-RU"/>
              <a:t>1-</a:t>
            </a:r>
            <a:r>
              <a:rPr lang="kk-KZ"/>
              <a:t>ді жалдау керек. Сонда  </a:t>
            </a:r>
            <a:r>
              <a:rPr lang="ru-RU"/>
              <a:t>-1  </a:t>
            </a:r>
            <a:r>
              <a:rPr lang="kk-KZ"/>
              <a:t>разрядты </a:t>
            </a:r>
            <a:r>
              <a:rPr lang="ru-RU"/>
              <a:t>0 </a:t>
            </a:r>
            <a:r>
              <a:rPr lang="kk-KZ"/>
              <a:t>орнында </a:t>
            </a:r>
            <a:r>
              <a:rPr lang="ru-RU"/>
              <a:t>10 </a:t>
            </a:r>
            <a:r>
              <a:rPr lang="kk-KZ"/>
              <a:t>болады, одан </a:t>
            </a:r>
            <a:r>
              <a:rPr lang="ru-RU"/>
              <a:t>1-д</a:t>
            </a:r>
            <a:r>
              <a:rPr lang="kk-KZ"/>
              <a:t>і алғанда  нәтиже </a:t>
            </a:r>
            <a:r>
              <a:rPr lang="en-US"/>
              <a:t>1 </a:t>
            </a:r>
            <a:r>
              <a:rPr lang="kk-KZ"/>
              <a:t>болады (</a:t>
            </a:r>
            <a:r>
              <a:rPr lang="ru-RU"/>
              <a:t>4-</a:t>
            </a:r>
            <a:r>
              <a:rPr lang="kk-KZ"/>
              <a:t>жағдай). </a:t>
            </a:r>
            <a:r>
              <a:rPr lang="ru-RU"/>
              <a:t>0</a:t>
            </a:r>
            <a:r>
              <a:rPr lang="kk-KZ"/>
              <a:t> разрядты </a:t>
            </a:r>
            <a:r>
              <a:rPr lang="ru-RU"/>
              <a:t>1 </a:t>
            </a:r>
            <a:r>
              <a:rPr lang="kk-KZ"/>
              <a:t>орнында </a:t>
            </a:r>
            <a:r>
              <a:rPr lang="ru-RU"/>
              <a:t>0</a:t>
            </a:r>
            <a:r>
              <a:rPr lang="kk-KZ"/>
              <a:t> қалады.</a:t>
            </a:r>
            <a:endParaRPr lang="ru-RU"/>
          </a:p>
        </p:txBody>
      </p:sp>
      <p:pic>
        <p:nvPicPr>
          <p:cNvPr id="14521" name="Picture 18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589713" y="5348288"/>
            <a:ext cx="200025" cy="228600"/>
          </a:xfrm>
          <a:prstGeom prst="rect">
            <a:avLst/>
          </a:prstGeom>
          <a:noFill/>
        </p:spPr>
      </p:pic>
      <p:pic>
        <p:nvPicPr>
          <p:cNvPr id="14522" name="Picture 186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084888" y="5057775"/>
            <a:ext cx="190500" cy="161925"/>
          </a:xfrm>
          <a:prstGeom prst="rect">
            <a:avLst/>
          </a:prstGeom>
          <a:noFill/>
        </p:spPr>
      </p:pic>
      <p:pic>
        <p:nvPicPr>
          <p:cNvPr id="14523" name="Picture 187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856413" y="5057775"/>
            <a:ext cx="190500" cy="161925"/>
          </a:xfrm>
          <a:prstGeom prst="rect">
            <a:avLst/>
          </a:prstGeom>
          <a:noFill/>
        </p:spPr>
      </p:pic>
      <p:pic>
        <p:nvPicPr>
          <p:cNvPr id="14524" name="Picture 188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572125" y="5348288"/>
            <a:ext cx="200025" cy="228600"/>
          </a:xfrm>
          <a:prstGeom prst="rect">
            <a:avLst/>
          </a:prstGeom>
          <a:noFill/>
        </p:spPr>
      </p:pic>
      <p:sp>
        <p:nvSpPr>
          <p:cNvPr id="14526" name="Text Box 190"/>
          <p:cNvSpPr txBox="1">
            <a:spLocks noChangeArrowheads="1"/>
          </p:cNvSpPr>
          <p:nvPr/>
        </p:nvSpPr>
        <p:spPr bwMode="auto">
          <a:xfrm>
            <a:off x="3924300" y="1743075"/>
            <a:ext cx="5040313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ru-RU"/>
              <a:t>0</a:t>
            </a:r>
            <a:r>
              <a:rPr lang="kk-KZ"/>
              <a:t> разрядты цифрларда  </a:t>
            </a:r>
            <a:r>
              <a:rPr lang="ru-RU"/>
              <a:t>0-ден</a:t>
            </a:r>
            <a:r>
              <a:rPr lang="kk-KZ"/>
              <a:t> </a:t>
            </a:r>
            <a:r>
              <a:rPr lang="ru-RU"/>
              <a:t>0-д</a:t>
            </a:r>
            <a:r>
              <a:rPr lang="kk-KZ"/>
              <a:t>і</a:t>
            </a:r>
            <a:r>
              <a:rPr lang="ru-RU"/>
              <a:t> </a:t>
            </a:r>
            <a:r>
              <a:rPr lang="kk-KZ"/>
              <a:t>алғанда (</a:t>
            </a:r>
            <a:r>
              <a:rPr lang="ru-RU"/>
              <a:t>1-</a:t>
            </a:r>
            <a:r>
              <a:rPr lang="kk-KZ"/>
              <a:t>жағдай) нәтиже </a:t>
            </a:r>
            <a:r>
              <a:rPr lang="ru-RU"/>
              <a:t>0 </a:t>
            </a:r>
            <a:r>
              <a:rPr lang="kk-KZ"/>
              <a:t>болады.</a:t>
            </a:r>
            <a:endParaRPr lang="ru-RU"/>
          </a:p>
        </p:txBody>
      </p:sp>
      <p:sp>
        <p:nvSpPr>
          <p:cNvPr id="14527" name="Text Box 191"/>
          <p:cNvSpPr txBox="1">
            <a:spLocks noChangeArrowheads="1"/>
          </p:cNvSpPr>
          <p:nvPr/>
        </p:nvSpPr>
        <p:spPr bwMode="auto">
          <a:xfrm>
            <a:off x="3924300" y="1987550"/>
            <a:ext cx="5040313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ru-RU"/>
              <a:t>1</a:t>
            </a:r>
            <a:r>
              <a:rPr lang="kk-KZ"/>
              <a:t> разрядты цифрларда  </a:t>
            </a:r>
            <a:r>
              <a:rPr lang="ru-RU"/>
              <a:t>1-ден</a:t>
            </a:r>
            <a:r>
              <a:rPr lang="kk-KZ"/>
              <a:t> </a:t>
            </a:r>
            <a:r>
              <a:rPr lang="ru-RU"/>
              <a:t>1-д</a:t>
            </a:r>
            <a:r>
              <a:rPr lang="kk-KZ"/>
              <a:t>і</a:t>
            </a:r>
            <a:r>
              <a:rPr lang="ru-RU"/>
              <a:t> </a:t>
            </a:r>
            <a:r>
              <a:rPr lang="kk-KZ"/>
              <a:t>алғанда (</a:t>
            </a:r>
            <a:r>
              <a:rPr lang="ru-RU"/>
              <a:t>3-</a:t>
            </a:r>
            <a:r>
              <a:rPr lang="kk-KZ"/>
              <a:t>жағдай) нәтиже </a:t>
            </a:r>
            <a:r>
              <a:rPr lang="ru-RU"/>
              <a:t>0</a:t>
            </a:r>
            <a:r>
              <a:rPr lang="en-US"/>
              <a:t> </a:t>
            </a:r>
            <a:r>
              <a:rPr lang="kk-KZ"/>
              <a:t>болады.</a:t>
            </a:r>
            <a:endParaRPr lang="ru-RU"/>
          </a:p>
        </p:txBody>
      </p:sp>
      <p:sp>
        <p:nvSpPr>
          <p:cNvPr id="14528" name="Text Box 192"/>
          <p:cNvSpPr txBox="1">
            <a:spLocks noChangeArrowheads="1"/>
          </p:cNvSpPr>
          <p:nvPr/>
        </p:nvSpPr>
        <p:spPr bwMode="auto">
          <a:xfrm>
            <a:off x="3924300" y="2274888"/>
            <a:ext cx="5040313" cy="85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ru-RU"/>
              <a:t>2</a:t>
            </a:r>
            <a:r>
              <a:rPr lang="kk-KZ"/>
              <a:t> разрядты цифрларда  </a:t>
            </a:r>
            <a:r>
              <a:rPr lang="ru-RU"/>
              <a:t>0-ден</a:t>
            </a:r>
            <a:r>
              <a:rPr lang="kk-KZ"/>
              <a:t> </a:t>
            </a:r>
            <a:r>
              <a:rPr lang="ru-RU"/>
              <a:t>1-д</a:t>
            </a:r>
            <a:r>
              <a:rPr lang="kk-KZ"/>
              <a:t>і</a:t>
            </a:r>
            <a:r>
              <a:rPr lang="ru-RU"/>
              <a:t> </a:t>
            </a:r>
            <a:r>
              <a:rPr lang="kk-KZ"/>
              <a:t>алу үшін</a:t>
            </a:r>
            <a:r>
              <a:rPr lang="en-US"/>
              <a:t> </a:t>
            </a:r>
            <a:r>
              <a:rPr lang="kk-KZ"/>
              <a:t> 4-разрядты </a:t>
            </a:r>
            <a:r>
              <a:rPr lang="ru-RU"/>
              <a:t>1-</a:t>
            </a:r>
            <a:r>
              <a:rPr lang="kk-KZ"/>
              <a:t>ді жалдау керек. Оның орнында </a:t>
            </a:r>
            <a:r>
              <a:rPr lang="ru-RU"/>
              <a:t>0 </a:t>
            </a:r>
            <a:r>
              <a:rPr lang="kk-KZ"/>
              <a:t>қалады. Сонда </a:t>
            </a:r>
            <a:r>
              <a:rPr lang="ru-RU"/>
              <a:t>3  </a:t>
            </a:r>
            <a:r>
              <a:rPr lang="kk-KZ"/>
              <a:t>разрядты </a:t>
            </a:r>
            <a:r>
              <a:rPr lang="ru-RU"/>
              <a:t>0 </a:t>
            </a:r>
            <a:r>
              <a:rPr lang="kk-KZ"/>
              <a:t>орнында </a:t>
            </a:r>
            <a:r>
              <a:rPr lang="ru-RU"/>
              <a:t>10 </a:t>
            </a:r>
            <a:r>
              <a:rPr lang="kk-KZ"/>
              <a:t>болады, одан </a:t>
            </a:r>
            <a:r>
              <a:rPr lang="ru-RU"/>
              <a:t>1-д</a:t>
            </a:r>
            <a:r>
              <a:rPr lang="kk-KZ"/>
              <a:t>і  </a:t>
            </a:r>
            <a:r>
              <a:rPr lang="ru-RU"/>
              <a:t>2-</a:t>
            </a:r>
            <a:r>
              <a:rPr lang="kk-KZ"/>
              <a:t>ші разрядт</a:t>
            </a:r>
            <a:r>
              <a:rPr lang="ru-RU"/>
              <a:t>ы 0-ге </a:t>
            </a:r>
            <a:r>
              <a:rPr lang="kk-KZ"/>
              <a:t>жалғанда  </a:t>
            </a:r>
            <a:r>
              <a:rPr lang="ru-RU"/>
              <a:t>3-ш</a:t>
            </a:r>
            <a:r>
              <a:rPr lang="kk-KZ"/>
              <a:t>і разрядтағы </a:t>
            </a:r>
            <a:r>
              <a:rPr lang="ru-RU"/>
              <a:t>10 </a:t>
            </a:r>
            <a:r>
              <a:rPr lang="kk-KZ"/>
              <a:t>цифрының орнында </a:t>
            </a:r>
            <a:r>
              <a:rPr lang="ru-RU"/>
              <a:t>1</a:t>
            </a:r>
            <a:r>
              <a:rPr lang="en-US"/>
              <a:t> </a:t>
            </a:r>
            <a:r>
              <a:rPr lang="kk-KZ"/>
              <a:t>қалады, ал </a:t>
            </a:r>
            <a:r>
              <a:rPr lang="en-US"/>
              <a:t>2-</a:t>
            </a:r>
            <a:r>
              <a:rPr lang="kk-KZ"/>
              <a:t>ші </a:t>
            </a:r>
            <a:r>
              <a:rPr lang="ru-RU"/>
              <a:t>разряд</a:t>
            </a:r>
            <a:r>
              <a:rPr lang="kk-KZ"/>
              <a:t>ты </a:t>
            </a:r>
            <a:r>
              <a:rPr lang="ru-RU"/>
              <a:t>0 </a:t>
            </a:r>
            <a:r>
              <a:rPr lang="kk-KZ"/>
              <a:t>цифрының орнында </a:t>
            </a:r>
            <a:r>
              <a:rPr lang="ru-RU"/>
              <a:t>10 </a:t>
            </a:r>
            <a:r>
              <a:rPr lang="kk-KZ"/>
              <a:t>болады . Одан </a:t>
            </a:r>
            <a:r>
              <a:rPr lang="ru-RU"/>
              <a:t>1-</a:t>
            </a:r>
            <a:r>
              <a:rPr lang="kk-KZ"/>
              <a:t>ді алғанда нәтиже </a:t>
            </a:r>
            <a:r>
              <a:rPr lang="en-US"/>
              <a:t>1 </a:t>
            </a:r>
            <a:r>
              <a:rPr lang="kk-KZ"/>
              <a:t>болады (</a:t>
            </a:r>
            <a:r>
              <a:rPr lang="ru-RU"/>
              <a:t>4-</a:t>
            </a:r>
            <a:r>
              <a:rPr lang="kk-KZ"/>
              <a:t>жағдай). </a:t>
            </a:r>
            <a:endParaRPr lang="ru-RU"/>
          </a:p>
        </p:txBody>
      </p:sp>
      <p:pic>
        <p:nvPicPr>
          <p:cNvPr id="14529" name="Picture 193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076825" y="5348288"/>
            <a:ext cx="200025" cy="228600"/>
          </a:xfrm>
          <a:prstGeom prst="rect">
            <a:avLst/>
          </a:prstGeom>
          <a:noFill/>
        </p:spPr>
      </p:pic>
      <p:pic>
        <p:nvPicPr>
          <p:cNvPr id="14532" name="Picture 196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5330825" y="5029200"/>
            <a:ext cx="133350" cy="200025"/>
          </a:xfrm>
          <a:prstGeom prst="rect">
            <a:avLst/>
          </a:prstGeom>
          <a:noFill/>
        </p:spPr>
      </p:pic>
      <p:pic>
        <p:nvPicPr>
          <p:cNvPr id="14533" name="Picture 197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581650" y="5057775"/>
            <a:ext cx="190500" cy="161925"/>
          </a:xfrm>
          <a:prstGeom prst="rect">
            <a:avLst/>
          </a:prstGeom>
          <a:noFill/>
        </p:spPr>
      </p:pic>
      <p:pic>
        <p:nvPicPr>
          <p:cNvPr id="14535" name="Picture 199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5830888" y="5019675"/>
            <a:ext cx="133350" cy="200025"/>
          </a:xfrm>
          <a:prstGeom prst="rect">
            <a:avLst/>
          </a:prstGeom>
          <a:noFill/>
        </p:spPr>
      </p:pic>
      <p:sp>
        <p:nvSpPr>
          <p:cNvPr id="14536" name="Text Box 200"/>
          <p:cNvSpPr txBox="1">
            <a:spLocks noChangeArrowheads="1"/>
          </p:cNvSpPr>
          <p:nvPr/>
        </p:nvSpPr>
        <p:spPr bwMode="auto">
          <a:xfrm>
            <a:off x="3924300" y="3182938"/>
            <a:ext cx="5040313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ru-RU"/>
              <a:t>3</a:t>
            </a:r>
            <a:r>
              <a:rPr lang="kk-KZ"/>
              <a:t> разрядты цифрларда  </a:t>
            </a:r>
            <a:r>
              <a:rPr lang="ru-RU"/>
              <a:t>1-ден</a:t>
            </a:r>
            <a:r>
              <a:rPr lang="kk-KZ"/>
              <a:t> </a:t>
            </a:r>
            <a:r>
              <a:rPr lang="ru-RU"/>
              <a:t>1-д</a:t>
            </a:r>
            <a:r>
              <a:rPr lang="kk-KZ"/>
              <a:t>і</a:t>
            </a:r>
            <a:r>
              <a:rPr lang="ru-RU"/>
              <a:t> </a:t>
            </a:r>
            <a:r>
              <a:rPr lang="kk-KZ"/>
              <a:t>алғанда (</a:t>
            </a:r>
            <a:r>
              <a:rPr lang="ru-RU"/>
              <a:t>3-</a:t>
            </a:r>
            <a:r>
              <a:rPr lang="kk-KZ"/>
              <a:t>жағдай) нәтиже </a:t>
            </a:r>
            <a:r>
              <a:rPr lang="en-US"/>
              <a:t>0 </a:t>
            </a:r>
            <a:r>
              <a:rPr lang="kk-KZ"/>
              <a:t>болады.</a:t>
            </a:r>
            <a:endParaRPr lang="ru-RU"/>
          </a:p>
        </p:txBody>
      </p:sp>
      <p:sp>
        <p:nvSpPr>
          <p:cNvPr id="14537" name="Text Box 201"/>
          <p:cNvSpPr txBox="1">
            <a:spLocks noChangeArrowheads="1"/>
          </p:cNvSpPr>
          <p:nvPr/>
        </p:nvSpPr>
        <p:spPr bwMode="auto">
          <a:xfrm>
            <a:off x="3924300" y="3438525"/>
            <a:ext cx="5040313" cy="85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ru-RU"/>
              <a:t>4</a:t>
            </a:r>
            <a:r>
              <a:rPr lang="kk-KZ"/>
              <a:t> разрядты цифрларда  </a:t>
            </a:r>
            <a:r>
              <a:rPr lang="ru-RU"/>
              <a:t>0-ден</a:t>
            </a:r>
            <a:r>
              <a:rPr lang="kk-KZ"/>
              <a:t> </a:t>
            </a:r>
            <a:r>
              <a:rPr lang="ru-RU"/>
              <a:t>1-д</a:t>
            </a:r>
            <a:r>
              <a:rPr lang="kk-KZ"/>
              <a:t>і</a:t>
            </a:r>
            <a:r>
              <a:rPr lang="ru-RU"/>
              <a:t> </a:t>
            </a:r>
            <a:r>
              <a:rPr lang="kk-KZ"/>
              <a:t>алу үшін</a:t>
            </a:r>
            <a:r>
              <a:rPr lang="en-US"/>
              <a:t> </a:t>
            </a:r>
            <a:r>
              <a:rPr lang="kk-KZ"/>
              <a:t> 6-разрядты </a:t>
            </a:r>
            <a:r>
              <a:rPr lang="ru-RU"/>
              <a:t>1-</a:t>
            </a:r>
            <a:r>
              <a:rPr lang="kk-KZ"/>
              <a:t>ді жалдау керек. Оның орнында </a:t>
            </a:r>
            <a:r>
              <a:rPr lang="ru-RU"/>
              <a:t>0 </a:t>
            </a:r>
            <a:r>
              <a:rPr lang="kk-KZ"/>
              <a:t>қалады. Сонда </a:t>
            </a:r>
            <a:r>
              <a:rPr lang="ru-RU"/>
              <a:t>5-</a:t>
            </a:r>
            <a:r>
              <a:rPr lang="kk-KZ"/>
              <a:t>ші </a:t>
            </a:r>
            <a:r>
              <a:rPr lang="ru-RU"/>
              <a:t> </a:t>
            </a:r>
            <a:r>
              <a:rPr lang="kk-KZ"/>
              <a:t>разрядты </a:t>
            </a:r>
            <a:r>
              <a:rPr lang="ru-RU"/>
              <a:t>0 </a:t>
            </a:r>
            <a:r>
              <a:rPr lang="kk-KZ"/>
              <a:t>орнында </a:t>
            </a:r>
            <a:r>
              <a:rPr lang="ru-RU"/>
              <a:t>10 </a:t>
            </a:r>
            <a:r>
              <a:rPr lang="kk-KZ"/>
              <a:t>болады, одан </a:t>
            </a:r>
            <a:r>
              <a:rPr lang="ru-RU"/>
              <a:t>1-д</a:t>
            </a:r>
            <a:r>
              <a:rPr lang="kk-KZ"/>
              <a:t>і  </a:t>
            </a:r>
            <a:r>
              <a:rPr lang="en-US"/>
              <a:t>4</a:t>
            </a:r>
            <a:r>
              <a:rPr lang="ru-RU"/>
              <a:t>-</a:t>
            </a:r>
            <a:r>
              <a:rPr lang="kk-KZ"/>
              <a:t>ші разрядт</a:t>
            </a:r>
            <a:r>
              <a:rPr lang="ru-RU"/>
              <a:t>ы 0-ге </a:t>
            </a:r>
            <a:r>
              <a:rPr lang="kk-KZ"/>
              <a:t>жалғанда  </a:t>
            </a:r>
            <a:r>
              <a:rPr lang="en-US"/>
              <a:t>5</a:t>
            </a:r>
            <a:r>
              <a:rPr lang="ru-RU"/>
              <a:t>-ш</a:t>
            </a:r>
            <a:r>
              <a:rPr lang="kk-KZ"/>
              <a:t>і разрядтағы </a:t>
            </a:r>
            <a:r>
              <a:rPr lang="ru-RU"/>
              <a:t>10 </a:t>
            </a:r>
            <a:r>
              <a:rPr lang="kk-KZ"/>
              <a:t>цифрының орнында </a:t>
            </a:r>
            <a:r>
              <a:rPr lang="ru-RU"/>
              <a:t>1</a:t>
            </a:r>
            <a:r>
              <a:rPr lang="en-US"/>
              <a:t> </a:t>
            </a:r>
            <a:r>
              <a:rPr lang="kk-KZ"/>
              <a:t>қалады, ал </a:t>
            </a:r>
            <a:r>
              <a:rPr lang="en-US"/>
              <a:t>4-</a:t>
            </a:r>
            <a:r>
              <a:rPr lang="kk-KZ"/>
              <a:t>ші </a:t>
            </a:r>
            <a:r>
              <a:rPr lang="ru-RU"/>
              <a:t>разряд</a:t>
            </a:r>
            <a:r>
              <a:rPr lang="kk-KZ"/>
              <a:t>ты </a:t>
            </a:r>
            <a:r>
              <a:rPr lang="ru-RU"/>
              <a:t>0 </a:t>
            </a:r>
            <a:r>
              <a:rPr lang="kk-KZ"/>
              <a:t>цифрының орнында </a:t>
            </a:r>
            <a:r>
              <a:rPr lang="ru-RU"/>
              <a:t>10 </a:t>
            </a:r>
            <a:r>
              <a:rPr lang="kk-KZ"/>
              <a:t>болады . Одан </a:t>
            </a:r>
            <a:r>
              <a:rPr lang="ru-RU"/>
              <a:t>1-</a:t>
            </a:r>
            <a:r>
              <a:rPr lang="kk-KZ"/>
              <a:t>ді алғанда нәтиже </a:t>
            </a:r>
            <a:r>
              <a:rPr lang="en-US"/>
              <a:t>1 </a:t>
            </a:r>
            <a:r>
              <a:rPr lang="kk-KZ"/>
              <a:t>болады (</a:t>
            </a:r>
            <a:r>
              <a:rPr lang="ru-RU"/>
              <a:t>4-</a:t>
            </a:r>
            <a:r>
              <a:rPr lang="kk-KZ"/>
              <a:t>жағдай). </a:t>
            </a:r>
            <a:endParaRPr lang="ru-RU"/>
          </a:p>
        </p:txBody>
      </p:sp>
      <p:sp>
        <p:nvSpPr>
          <p:cNvPr id="14538" name="Text Box 202"/>
          <p:cNvSpPr txBox="1">
            <a:spLocks noChangeArrowheads="1"/>
          </p:cNvSpPr>
          <p:nvPr/>
        </p:nvSpPr>
        <p:spPr bwMode="auto">
          <a:xfrm>
            <a:off x="3924300" y="4327525"/>
            <a:ext cx="504031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/>
              <a:t>5</a:t>
            </a:r>
            <a:r>
              <a:rPr lang="kk-KZ"/>
              <a:t> разрядты цифрларда  </a:t>
            </a:r>
            <a:r>
              <a:rPr lang="ru-RU"/>
              <a:t>1-ден</a:t>
            </a:r>
            <a:r>
              <a:rPr lang="kk-KZ"/>
              <a:t> алынатын шама жоқ болғандықтан нәтиже </a:t>
            </a:r>
            <a:r>
              <a:rPr lang="en-US"/>
              <a:t>1</a:t>
            </a:r>
            <a:r>
              <a:rPr lang="ru-RU"/>
              <a:t>-</a:t>
            </a:r>
            <a:r>
              <a:rPr lang="kk-KZ"/>
              <a:t>дің өзі</a:t>
            </a:r>
            <a:r>
              <a:rPr lang="en-US"/>
              <a:t> </a:t>
            </a:r>
            <a:r>
              <a:rPr lang="kk-KZ"/>
              <a:t>болады.</a:t>
            </a:r>
            <a:endParaRPr lang="ru-RU"/>
          </a:p>
        </p:txBody>
      </p:sp>
      <p:sp>
        <p:nvSpPr>
          <p:cNvPr id="14544" name="Text Box 208"/>
          <p:cNvSpPr txBox="1">
            <a:spLocks noChangeArrowheads="1"/>
          </p:cNvSpPr>
          <p:nvPr/>
        </p:nvSpPr>
        <p:spPr bwMode="auto">
          <a:xfrm>
            <a:off x="4427538" y="5129213"/>
            <a:ext cx="252095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/>
              <a:t>Разряд     6     5     4     3     2       1     0  </a:t>
            </a:r>
          </a:p>
        </p:txBody>
      </p:sp>
      <p:sp>
        <p:nvSpPr>
          <p:cNvPr id="14545" name="Text Box 209"/>
          <p:cNvSpPr txBox="1">
            <a:spLocks noChangeArrowheads="1"/>
          </p:cNvSpPr>
          <p:nvPr/>
        </p:nvSpPr>
        <p:spPr bwMode="auto">
          <a:xfrm>
            <a:off x="6804025" y="5129213"/>
            <a:ext cx="1655763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/>
              <a:t>-1     -2   -3     -4    -5</a:t>
            </a:r>
          </a:p>
        </p:txBody>
      </p:sp>
      <p:sp>
        <p:nvSpPr>
          <p:cNvPr id="14547" name="Text Box 211"/>
          <p:cNvSpPr txBox="1">
            <a:spLocks noChangeArrowheads="1"/>
          </p:cNvSpPr>
          <p:nvPr/>
        </p:nvSpPr>
        <p:spPr bwMode="auto">
          <a:xfrm>
            <a:off x="7524750" y="6467475"/>
            <a:ext cx="15113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200" b="1"/>
              <a:t>Enter </a:t>
            </a:r>
            <a:r>
              <a:rPr lang="kk-KZ" sz="1200" b="1"/>
              <a:t>тиегін бас</a:t>
            </a:r>
            <a:endParaRPr lang="ru-RU" sz="1200" b="1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438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438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438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120"/>
                            </p:stCondLst>
                            <p:childTnLst>
                              <p:par>
                                <p:cTn id="11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1438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1438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1438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" dur="80"/>
                                        <p:tgtEl>
                                          <p:spTgt spid="1438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9" dur="80"/>
                                        <p:tgtEl>
                                          <p:spTgt spid="1438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80"/>
                                        <p:tgtEl>
                                          <p:spTgt spid="1438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3" dur="80"/>
                                        <p:tgtEl>
                                          <p:spTgt spid="1439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4" dur="80"/>
                                        <p:tgtEl>
                                          <p:spTgt spid="1439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80"/>
                                        <p:tgtEl>
                                          <p:spTgt spid="1439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1439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1439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1439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480"/>
                            </p:stCondLst>
                            <p:childTnLst>
                              <p:par>
                                <p:cTn id="32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4" dur="80"/>
                                        <p:tgtEl>
                                          <p:spTgt spid="1440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5" dur="80"/>
                                        <p:tgtEl>
                                          <p:spTgt spid="1440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80"/>
                                        <p:tgtEl>
                                          <p:spTgt spid="1440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440"/>
                            </p:stCondLst>
                            <p:childTnLst>
                              <p:par>
                                <p:cTn id="38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0" dur="80"/>
                                        <p:tgtEl>
                                          <p:spTgt spid="144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1" dur="80"/>
                                        <p:tgtEl>
                                          <p:spTgt spid="144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80"/>
                                        <p:tgtEl>
                                          <p:spTgt spid="144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8040"/>
                            </p:stCondLst>
                            <p:childTnLst>
                              <p:par>
                                <p:cTn id="4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8040"/>
                            </p:stCondLst>
                            <p:childTnLst>
                              <p:par>
                                <p:cTn id="97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9" dur="80"/>
                                        <p:tgtEl>
                                          <p:spTgt spid="144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0" dur="80"/>
                                        <p:tgtEl>
                                          <p:spTgt spid="144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1" dur="80"/>
                                        <p:tgtEl>
                                          <p:spTgt spid="144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15440"/>
                            </p:stCondLst>
                            <p:childTnLst>
                              <p:par>
                                <p:cTn id="103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5" dur="500"/>
                                        <p:tgtEl>
                                          <p:spTgt spid="145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15940"/>
                            </p:stCondLst>
                            <p:childTnLst>
                              <p:par>
                                <p:cTn id="107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09" dur="500"/>
                                        <p:tgtEl>
                                          <p:spTgt spid="145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16440"/>
                            </p:stCondLst>
                            <p:childTnLst>
                              <p:par>
                                <p:cTn id="111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3" dur="80"/>
                                        <p:tgtEl>
                                          <p:spTgt spid="144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4" dur="80"/>
                                        <p:tgtEl>
                                          <p:spTgt spid="144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5" dur="80"/>
                                        <p:tgtEl>
                                          <p:spTgt spid="144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18920"/>
                            </p:stCondLst>
                            <p:childTnLst>
                              <p:par>
                                <p:cTn id="11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18920"/>
                            </p:stCondLst>
                            <p:childTnLst>
                              <p:par>
                                <p:cTn id="120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2" dur="80"/>
                                        <p:tgtEl>
                                          <p:spTgt spid="144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3" dur="80"/>
                                        <p:tgtEl>
                                          <p:spTgt spid="144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4" dur="80"/>
                                        <p:tgtEl>
                                          <p:spTgt spid="144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25280"/>
                            </p:stCondLst>
                            <p:childTnLst>
                              <p:par>
                                <p:cTn id="12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25280"/>
                            </p:stCondLst>
                            <p:childTnLst>
                              <p:par>
                                <p:cTn id="133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5" dur="80"/>
                                        <p:tgtEl>
                                          <p:spTgt spid="1450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6" dur="80"/>
                                        <p:tgtEl>
                                          <p:spTgt spid="1450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7" dur="80"/>
                                        <p:tgtEl>
                                          <p:spTgt spid="1450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>
                            <p:stCondLst>
                              <p:cond delay="35240"/>
                            </p:stCondLst>
                            <p:childTnLst>
                              <p:par>
                                <p:cTn id="13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35240"/>
                            </p:stCondLst>
                            <p:childTnLst>
                              <p:par>
                                <p:cTn id="150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52" dur="80"/>
                                        <p:tgtEl>
                                          <p:spTgt spid="145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3" dur="80"/>
                                        <p:tgtEl>
                                          <p:spTgt spid="145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4" dur="80"/>
                                        <p:tgtEl>
                                          <p:spTgt spid="145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5" fill="hold">
                            <p:stCondLst>
                              <p:cond delay="37720"/>
                            </p:stCondLst>
                            <p:childTnLst>
                              <p:par>
                                <p:cTn id="15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8" fill="hold">
                            <p:stCondLst>
                              <p:cond delay="37720"/>
                            </p:stCondLst>
                            <p:childTnLst>
                              <p:par>
                                <p:cTn id="159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61" dur="80"/>
                                        <p:tgtEl>
                                          <p:spTgt spid="145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62" dur="80"/>
                                        <p:tgtEl>
                                          <p:spTgt spid="145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3" dur="80"/>
                                        <p:tgtEl>
                                          <p:spTgt spid="145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4" fill="hold">
                            <p:stCondLst>
                              <p:cond delay="44000"/>
                            </p:stCondLst>
                            <p:childTnLst>
                              <p:par>
                                <p:cTn id="16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3" fill="hold">
                            <p:stCondLst>
                              <p:cond delay="44000"/>
                            </p:stCondLst>
                            <p:childTnLst>
                              <p:par>
                                <p:cTn id="174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6" fill="hold">
                            <p:stCondLst>
                              <p:cond delay="44100"/>
                            </p:stCondLst>
                            <p:childTnLst>
                              <p:par>
                                <p:cTn id="177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9" dur="80"/>
                                        <p:tgtEl>
                                          <p:spTgt spid="145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0" dur="80"/>
                                        <p:tgtEl>
                                          <p:spTgt spid="145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1" dur="80"/>
                                        <p:tgtEl>
                                          <p:spTgt spid="145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2" fill="hold">
                            <p:stCondLst>
                              <p:cond delay="46460"/>
                            </p:stCondLst>
                            <p:childTnLst>
                              <p:par>
                                <p:cTn id="18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5" fill="hold">
                            <p:stCondLst>
                              <p:cond delay="46460"/>
                            </p:stCondLst>
                            <p:childTnLst>
                              <p:par>
                                <p:cTn id="186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8" dur="80"/>
                                        <p:tgtEl>
                                          <p:spTgt spid="145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9" dur="80"/>
                                        <p:tgtEl>
                                          <p:spTgt spid="145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0" dur="80"/>
                                        <p:tgtEl>
                                          <p:spTgt spid="145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1" fill="hold">
                            <p:stCondLst>
                              <p:cond delay="48820"/>
                            </p:stCondLst>
                            <p:childTnLst>
                              <p:par>
                                <p:cTn id="19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4" fill="hold">
                            <p:stCondLst>
                              <p:cond delay="48820"/>
                            </p:stCondLst>
                            <p:childTnLst>
                              <p:par>
                                <p:cTn id="19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7" dur="80"/>
                                        <p:tgtEl>
                                          <p:spTgt spid="145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98" dur="80"/>
                                        <p:tgtEl>
                                          <p:spTgt spid="145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9" dur="80"/>
                                        <p:tgtEl>
                                          <p:spTgt spid="145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0" fill="hold">
                            <p:stCondLst>
                              <p:cond delay="59220"/>
                            </p:stCondLst>
                            <p:childTnLst>
                              <p:par>
                                <p:cTn id="20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9" fill="hold">
                            <p:stCondLst>
                              <p:cond delay="59220"/>
                            </p:stCondLst>
                            <p:childTnLst>
                              <p:par>
                                <p:cTn id="210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2" dur="80"/>
                                        <p:tgtEl>
                                          <p:spTgt spid="145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13" dur="80"/>
                                        <p:tgtEl>
                                          <p:spTgt spid="145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4" dur="80"/>
                                        <p:tgtEl>
                                          <p:spTgt spid="145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5" fill="hold">
                            <p:stCondLst>
                              <p:cond delay="61580"/>
                            </p:stCondLst>
                            <p:childTnLst>
                              <p:par>
                                <p:cTn id="21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8" fill="hold">
                            <p:stCondLst>
                              <p:cond delay="61580"/>
                            </p:stCondLst>
                            <p:childTnLst>
                              <p:par>
                                <p:cTn id="219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21" dur="80"/>
                                        <p:tgtEl>
                                          <p:spTgt spid="1453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2" dur="80"/>
                                        <p:tgtEl>
                                          <p:spTgt spid="145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3" dur="80"/>
                                        <p:tgtEl>
                                          <p:spTgt spid="145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4" fill="hold">
                            <p:stCondLst>
                              <p:cond delay="72100"/>
                            </p:stCondLst>
                            <p:childTnLst>
                              <p:par>
                                <p:cTn id="22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3" fill="hold">
                            <p:stCondLst>
                              <p:cond delay="72100"/>
                            </p:stCondLst>
                            <p:childTnLst>
                              <p:par>
                                <p:cTn id="234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36" dur="80"/>
                                        <p:tgtEl>
                                          <p:spTgt spid="1453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37" dur="80"/>
                                        <p:tgtEl>
                                          <p:spTgt spid="145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8" dur="80"/>
                                        <p:tgtEl>
                                          <p:spTgt spid="145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9" fill="hold">
                            <p:stCondLst>
                              <p:cond delay="74980"/>
                            </p:stCondLst>
                            <p:childTnLst>
                              <p:par>
                                <p:cTn id="24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2" fill="hold">
                            <p:stCondLst>
                              <p:cond delay="74980"/>
                            </p:stCondLst>
                            <p:childTnLst>
                              <p:par>
                                <p:cTn id="24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5" fill="hold">
                            <p:stCondLst>
                              <p:cond delay="74980"/>
                            </p:stCondLst>
                            <p:childTnLst>
                              <p:par>
                                <p:cTn id="246" presetID="27" presetClass="entr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48" dur="80"/>
                                        <p:tgtEl>
                                          <p:spTgt spid="1454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49" dur="80"/>
                                        <p:tgtEl>
                                          <p:spTgt spid="1454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0" dur="80"/>
                                        <p:tgtEl>
                                          <p:spTgt spid="1454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87" grpId="0"/>
      <p:bldP spid="14388" grpId="0"/>
      <p:bldP spid="14389" grpId="0"/>
      <p:bldP spid="14390" grpId="0"/>
      <p:bldP spid="14391" grpId="0"/>
      <p:bldP spid="14406" grpId="0"/>
      <p:bldP spid="14415" grpId="0"/>
      <p:bldP spid="14416" grpId="0"/>
      <p:bldP spid="14417" grpId="0"/>
      <p:bldP spid="14418" grpId="0"/>
      <p:bldP spid="14488" grpId="0" animBg="1"/>
      <p:bldP spid="14507" grpId="0"/>
      <p:bldP spid="14517" grpId="0"/>
      <p:bldP spid="14520" grpId="0"/>
      <p:bldP spid="14526" grpId="0"/>
      <p:bldP spid="14527" grpId="0"/>
      <p:bldP spid="14528" grpId="0"/>
      <p:bldP spid="14536" grpId="0"/>
      <p:bldP spid="14537" grpId="0"/>
      <p:bldP spid="14538" grpId="0"/>
      <p:bldP spid="14544" grpId="0"/>
      <p:bldP spid="14545" grpId="0"/>
      <p:bldP spid="1454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675" name="Picture 26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59338" y="3421063"/>
            <a:ext cx="3267075" cy="323850"/>
          </a:xfrm>
          <a:prstGeom prst="rect">
            <a:avLst/>
          </a:prstGeom>
          <a:noFill/>
        </p:spPr>
      </p:pic>
      <p:sp>
        <p:nvSpPr>
          <p:cNvPr id="17412" name="Text Box 4"/>
          <p:cNvSpPr txBox="1">
            <a:spLocks noChangeArrowheads="1"/>
          </p:cNvSpPr>
          <p:nvPr/>
        </p:nvSpPr>
        <p:spPr bwMode="auto">
          <a:xfrm>
            <a:off x="1116013" y="260350"/>
            <a:ext cx="76327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000" b="1"/>
              <a:t>Е</a:t>
            </a:r>
            <a:r>
              <a:rPr lang="kk-KZ" sz="2000" b="1"/>
              <a:t>кілік  санау  жүйесінде  сандарды   көбейту  және  бөлу</a:t>
            </a:r>
            <a:endParaRPr lang="ru-RU" sz="2000" b="1"/>
          </a:p>
        </p:txBody>
      </p:sp>
      <p:sp>
        <p:nvSpPr>
          <p:cNvPr id="17413" name="Text Box 5"/>
          <p:cNvSpPr txBox="1">
            <a:spLocks noChangeArrowheads="1"/>
          </p:cNvSpPr>
          <p:nvPr/>
        </p:nvSpPr>
        <p:spPr bwMode="auto">
          <a:xfrm>
            <a:off x="107950" y="765175"/>
            <a:ext cx="4464050" cy="73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kk-KZ" sz="1400" b="1"/>
              <a:t>Екілік санау жүйесіндегі сандарды көбейту  амалын орындау үшін мына жағдайларды ескеру керек :</a:t>
            </a:r>
            <a:endParaRPr lang="ru-RU" sz="1400" b="1"/>
          </a:p>
        </p:txBody>
      </p:sp>
      <p:sp>
        <p:nvSpPr>
          <p:cNvPr id="17414" name="Text Box 6"/>
          <p:cNvSpPr txBox="1">
            <a:spLocks noChangeArrowheads="1"/>
          </p:cNvSpPr>
          <p:nvPr/>
        </p:nvSpPr>
        <p:spPr bwMode="auto">
          <a:xfrm>
            <a:off x="323850" y="2060575"/>
            <a:ext cx="165576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spcBef>
                <a:spcPct val="50000"/>
              </a:spcBef>
            </a:pPr>
            <a:r>
              <a:rPr lang="ru-RU" sz="1400" b="1"/>
              <a:t>4)   1 * 1 = 1  </a:t>
            </a:r>
            <a:endParaRPr lang="ru-RU" sz="1200"/>
          </a:p>
        </p:txBody>
      </p:sp>
      <p:sp>
        <p:nvSpPr>
          <p:cNvPr id="17415" name="Text Box 7"/>
          <p:cNvSpPr txBox="1">
            <a:spLocks noChangeArrowheads="1"/>
          </p:cNvSpPr>
          <p:nvPr/>
        </p:nvSpPr>
        <p:spPr bwMode="auto">
          <a:xfrm>
            <a:off x="323850" y="1419225"/>
            <a:ext cx="143986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spcBef>
                <a:spcPct val="50000"/>
              </a:spcBef>
            </a:pPr>
            <a:r>
              <a:rPr lang="ru-RU" sz="1400" b="1"/>
              <a:t>1)   0 * 0 = 0  </a:t>
            </a:r>
          </a:p>
        </p:txBody>
      </p:sp>
      <p:sp>
        <p:nvSpPr>
          <p:cNvPr id="17416" name="Text Box 8"/>
          <p:cNvSpPr txBox="1">
            <a:spLocks noChangeArrowheads="1"/>
          </p:cNvSpPr>
          <p:nvPr/>
        </p:nvSpPr>
        <p:spPr bwMode="auto">
          <a:xfrm>
            <a:off x="323850" y="1628775"/>
            <a:ext cx="165576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spcBef>
                <a:spcPct val="50000"/>
              </a:spcBef>
            </a:pPr>
            <a:r>
              <a:rPr lang="ru-RU" sz="1400" b="1"/>
              <a:t>2)   0 * 1 = 0  </a:t>
            </a:r>
          </a:p>
        </p:txBody>
      </p:sp>
      <p:sp>
        <p:nvSpPr>
          <p:cNvPr id="17417" name="Text Box 9"/>
          <p:cNvSpPr txBox="1">
            <a:spLocks noChangeArrowheads="1"/>
          </p:cNvSpPr>
          <p:nvPr/>
        </p:nvSpPr>
        <p:spPr bwMode="auto">
          <a:xfrm>
            <a:off x="323850" y="1844675"/>
            <a:ext cx="165576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spcBef>
                <a:spcPct val="50000"/>
              </a:spcBef>
            </a:pPr>
            <a:r>
              <a:rPr lang="ru-RU" sz="1400" b="1"/>
              <a:t>3)   1 * 0 = 0  </a:t>
            </a:r>
          </a:p>
        </p:txBody>
      </p:sp>
      <p:sp>
        <p:nvSpPr>
          <p:cNvPr id="17418" name="Text Box 10"/>
          <p:cNvSpPr txBox="1">
            <a:spLocks noChangeArrowheads="1"/>
          </p:cNvSpPr>
          <p:nvPr/>
        </p:nvSpPr>
        <p:spPr bwMode="auto">
          <a:xfrm>
            <a:off x="179388" y="2420938"/>
            <a:ext cx="42481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kk-KZ"/>
              <a:t>Екілік санау жүйесіндегі сандарды көбейту үйреншікті ондық санау жүйесіндегі көбейту амалын орындау тәртібімен жүргізіледі:</a:t>
            </a:r>
            <a:endParaRPr lang="ru-RU"/>
          </a:p>
        </p:txBody>
      </p:sp>
      <p:sp>
        <p:nvSpPr>
          <p:cNvPr id="17420" name="Text Box 12"/>
          <p:cNvSpPr txBox="1">
            <a:spLocks noChangeArrowheads="1"/>
          </p:cNvSpPr>
          <p:nvPr/>
        </p:nvSpPr>
        <p:spPr bwMode="auto">
          <a:xfrm>
            <a:off x="4572000" y="765175"/>
            <a:ext cx="4464050" cy="73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kk-KZ" sz="1400" b="1"/>
              <a:t>Екілік санау жүйесіндегі сандарды бөлу  амалын орындау үшін мына жағдайларды ескеру керек :</a:t>
            </a:r>
            <a:endParaRPr lang="ru-RU" sz="1400" b="1"/>
          </a:p>
        </p:txBody>
      </p:sp>
      <p:sp>
        <p:nvSpPr>
          <p:cNvPr id="17421" name="Text Box 13"/>
          <p:cNvSpPr txBox="1">
            <a:spLocks noChangeArrowheads="1"/>
          </p:cNvSpPr>
          <p:nvPr/>
        </p:nvSpPr>
        <p:spPr bwMode="auto">
          <a:xfrm>
            <a:off x="1836738" y="2054225"/>
            <a:ext cx="1655762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spcBef>
                <a:spcPct val="50000"/>
              </a:spcBef>
            </a:pPr>
            <a:r>
              <a:rPr lang="ru-RU" sz="1400" b="1"/>
              <a:t>8)   1 + 1 = 10  </a:t>
            </a:r>
            <a:endParaRPr lang="ru-RU" sz="1200"/>
          </a:p>
        </p:txBody>
      </p:sp>
      <p:sp>
        <p:nvSpPr>
          <p:cNvPr id="17422" name="Text Box 14"/>
          <p:cNvSpPr txBox="1">
            <a:spLocks noChangeArrowheads="1"/>
          </p:cNvSpPr>
          <p:nvPr/>
        </p:nvSpPr>
        <p:spPr bwMode="auto">
          <a:xfrm>
            <a:off x="1836738" y="1412875"/>
            <a:ext cx="1439862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spcBef>
                <a:spcPct val="50000"/>
              </a:spcBef>
            </a:pPr>
            <a:r>
              <a:rPr lang="ru-RU" sz="1400" b="1"/>
              <a:t>5)   0 + 0 = 0  </a:t>
            </a:r>
          </a:p>
        </p:txBody>
      </p:sp>
      <p:sp>
        <p:nvSpPr>
          <p:cNvPr id="17423" name="Text Box 15"/>
          <p:cNvSpPr txBox="1">
            <a:spLocks noChangeArrowheads="1"/>
          </p:cNvSpPr>
          <p:nvPr/>
        </p:nvSpPr>
        <p:spPr bwMode="auto">
          <a:xfrm>
            <a:off x="1836738" y="1622425"/>
            <a:ext cx="1655762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spcBef>
                <a:spcPct val="50000"/>
              </a:spcBef>
            </a:pPr>
            <a:r>
              <a:rPr lang="ru-RU" sz="1400" b="1"/>
              <a:t>6)   0 + 1 = 1  </a:t>
            </a:r>
          </a:p>
        </p:txBody>
      </p:sp>
      <p:sp>
        <p:nvSpPr>
          <p:cNvPr id="17424" name="Text Box 16"/>
          <p:cNvSpPr txBox="1">
            <a:spLocks noChangeArrowheads="1"/>
          </p:cNvSpPr>
          <p:nvPr/>
        </p:nvSpPr>
        <p:spPr bwMode="auto">
          <a:xfrm>
            <a:off x="1836738" y="1838325"/>
            <a:ext cx="1655762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spcBef>
                <a:spcPct val="50000"/>
              </a:spcBef>
            </a:pPr>
            <a:r>
              <a:rPr lang="ru-RU" sz="1400" b="1"/>
              <a:t>7)   1 + 0 = 1  </a:t>
            </a:r>
          </a:p>
        </p:txBody>
      </p:sp>
      <p:sp>
        <p:nvSpPr>
          <p:cNvPr id="17425" name="Text Box 17"/>
          <p:cNvSpPr txBox="1">
            <a:spLocks noChangeArrowheads="1"/>
          </p:cNvSpPr>
          <p:nvPr/>
        </p:nvSpPr>
        <p:spPr bwMode="auto">
          <a:xfrm>
            <a:off x="4787900" y="2060575"/>
            <a:ext cx="165576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spcBef>
                <a:spcPct val="50000"/>
              </a:spcBef>
            </a:pPr>
            <a:r>
              <a:rPr lang="ru-RU" sz="1400" b="1"/>
              <a:t>4)   1 * 1 = 1  </a:t>
            </a:r>
            <a:endParaRPr lang="ru-RU" sz="1200"/>
          </a:p>
        </p:txBody>
      </p:sp>
      <p:sp>
        <p:nvSpPr>
          <p:cNvPr id="17426" name="Text Box 18"/>
          <p:cNvSpPr txBox="1">
            <a:spLocks noChangeArrowheads="1"/>
          </p:cNvSpPr>
          <p:nvPr/>
        </p:nvSpPr>
        <p:spPr bwMode="auto">
          <a:xfrm>
            <a:off x="4787900" y="1419225"/>
            <a:ext cx="143986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spcBef>
                <a:spcPct val="50000"/>
              </a:spcBef>
            </a:pPr>
            <a:r>
              <a:rPr lang="ru-RU" sz="1400" b="1"/>
              <a:t>1)   0 * 0 = 0  </a:t>
            </a:r>
          </a:p>
        </p:txBody>
      </p:sp>
      <p:sp>
        <p:nvSpPr>
          <p:cNvPr id="17427" name="Text Box 19"/>
          <p:cNvSpPr txBox="1">
            <a:spLocks noChangeArrowheads="1"/>
          </p:cNvSpPr>
          <p:nvPr/>
        </p:nvSpPr>
        <p:spPr bwMode="auto">
          <a:xfrm>
            <a:off x="4787900" y="1844675"/>
            <a:ext cx="165576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spcBef>
                <a:spcPct val="50000"/>
              </a:spcBef>
            </a:pPr>
            <a:r>
              <a:rPr lang="ru-RU" sz="1400" b="1"/>
              <a:t>3)   1 * 0 = 0  </a:t>
            </a:r>
          </a:p>
        </p:txBody>
      </p:sp>
      <p:sp>
        <p:nvSpPr>
          <p:cNvPr id="17428" name="Text Box 20"/>
          <p:cNvSpPr txBox="1">
            <a:spLocks noChangeArrowheads="1"/>
          </p:cNvSpPr>
          <p:nvPr/>
        </p:nvSpPr>
        <p:spPr bwMode="auto">
          <a:xfrm>
            <a:off x="6300788" y="2054225"/>
            <a:ext cx="1655762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spcBef>
                <a:spcPct val="50000"/>
              </a:spcBef>
            </a:pPr>
            <a:r>
              <a:rPr lang="ru-RU" sz="1400" b="1"/>
              <a:t>8) 10 - 1 = 1 </a:t>
            </a:r>
            <a:endParaRPr lang="ru-RU" sz="1200"/>
          </a:p>
        </p:txBody>
      </p:sp>
      <p:sp>
        <p:nvSpPr>
          <p:cNvPr id="17429" name="Text Box 21"/>
          <p:cNvSpPr txBox="1">
            <a:spLocks noChangeArrowheads="1"/>
          </p:cNvSpPr>
          <p:nvPr/>
        </p:nvSpPr>
        <p:spPr bwMode="auto">
          <a:xfrm>
            <a:off x="6300788" y="1412875"/>
            <a:ext cx="1439862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spcBef>
                <a:spcPct val="50000"/>
              </a:spcBef>
            </a:pPr>
            <a:r>
              <a:rPr lang="ru-RU" sz="1400" b="1"/>
              <a:t>5)   0 - 0 = 0  </a:t>
            </a:r>
          </a:p>
        </p:txBody>
      </p:sp>
      <p:sp>
        <p:nvSpPr>
          <p:cNvPr id="17430" name="Text Box 22"/>
          <p:cNvSpPr txBox="1">
            <a:spLocks noChangeArrowheads="1"/>
          </p:cNvSpPr>
          <p:nvPr/>
        </p:nvSpPr>
        <p:spPr bwMode="auto">
          <a:xfrm>
            <a:off x="6300788" y="1838325"/>
            <a:ext cx="1655762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spcBef>
                <a:spcPct val="50000"/>
              </a:spcBef>
            </a:pPr>
            <a:r>
              <a:rPr lang="ru-RU" sz="1400" b="1"/>
              <a:t>7)   1 - 1 = 0  </a:t>
            </a:r>
          </a:p>
        </p:txBody>
      </p:sp>
      <p:sp>
        <p:nvSpPr>
          <p:cNvPr id="17431" name="Text Box 23"/>
          <p:cNvSpPr txBox="1">
            <a:spLocks noChangeArrowheads="1"/>
          </p:cNvSpPr>
          <p:nvPr/>
        </p:nvSpPr>
        <p:spPr bwMode="auto">
          <a:xfrm>
            <a:off x="4787900" y="1635125"/>
            <a:ext cx="165576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spcBef>
                <a:spcPct val="50000"/>
              </a:spcBef>
            </a:pPr>
            <a:r>
              <a:rPr lang="ru-RU" sz="1400" b="1"/>
              <a:t>2)   0 * 1 = 0  </a:t>
            </a:r>
          </a:p>
        </p:txBody>
      </p:sp>
      <p:sp>
        <p:nvSpPr>
          <p:cNvPr id="17432" name="Text Box 24"/>
          <p:cNvSpPr txBox="1">
            <a:spLocks noChangeArrowheads="1"/>
          </p:cNvSpPr>
          <p:nvPr/>
        </p:nvSpPr>
        <p:spPr bwMode="auto">
          <a:xfrm>
            <a:off x="6300788" y="1628775"/>
            <a:ext cx="1655762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spcBef>
                <a:spcPct val="50000"/>
              </a:spcBef>
            </a:pPr>
            <a:r>
              <a:rPr lang="ru-RU" sz="1400" b="1"/>
              <a:t>6)   1 - 0 = 1  </a:t>
            </a:r>
          </a:p>
        </p:txBody>
      </p:sp>
      <p:sp>
        <p:nvSpPr>
          <p:cNvPr id="17434" name="Text Box 26"/>
          <p:cNvSpPr txBox="1">
            <a:spLocks noChangeArrowheads="1"/>
          </p:cNvSpPr>
          <p:nvPr/>
        </p:nvSpPr>
        <p:spPr bwMode="auto">
          <a:xfrm>
            <a:off x="827088" y="3573463"/>
            <a:ext cx="33845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kk-KZ" sz="1800" b="1"/>
              <a:t>                       1 1 0 0 1 1,1 0 1</a:t>
            </a:r>
            <a:endParaRPr lang="ru-RU" sz="1800" b="1"/>
          </a:p>
        </p:txBody>
      </p:sp>
      <p:sp>
        <p:nvSpPr>
          <p:cNvPr id="17435" name="Text Box 27"/>
          <p:cNvSpPr txBox="1">
            <a:spLocks noChangeArrowheads="1"/>
          </p:cNvSpPr>
          <p:nvPr/>
        </p:nvSpPr>
        <p:spPr bwMode="auto">
          <a:xfrm>
            <a:off x="801688" y="3789363"/>
            <a:ext cx="44640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kk-KZ" sz="1800" b="1"/>
              <a:t>                      *         1 1 0,1 0 1</a:t>
            </a:r>
            <a:endParaRPr lang="ru-RU" sz="1800" b="1"/>
          </a:p>
        </p:txBody>
      </p:sp>
      <p:sp>
        <p:nvSpPr>
          <p:cNvPr id="17436" name="Line 28"/>
          <p:cNvSpPr>
            <a:spLocks noChangeShapeType="1"/>
          </p:cNvSpPr>
          <p:nvPr/>
        </p:nvSpPr>
        <p:spPr bwMode="auto">
          <a:xfrm>
            <a:off x="2339975" y="4149725"/>
            <a:ext cx="17272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7438" name="Text Box 30"/>
          <p:cNvSpPr txBox="1">
            <a:spLocks noChangeArrowheads="1"/>
          </p:cNvSpPr>
          <p:nvPr/>
        </p:nvSpPr>
        <p:spPr bwMode="auto">
          <a:xfrm>
            <a:off x="179388" y="2816225"/>
            <a:ext cx="424815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kk-KZ"/>
              <a:t>Көбейткіш разряды бірге артса көбейтінді бір орын солға жазылады</a:t>
            </a:r>
            <a:endParaRPr lang="ru-RU"/>
          </a:p>
        </p:txBody>
      </p:sp>
      <p:sp>
        <p:nvSpPr>
          <p:cNvPr id="17439" name="Text Box 31"/>
          <p:cNvSpPr txBox="1">
            <a:spLocks noChangeArrowheads="1"/>
          </p:cNvSpPr>
          <p:nvPr/>
        </p:nvSpPr>
        <p:spPr bwMode="auto">
          <a:xfrm>
            <a:off x="179388" y="3032125"/>
            <a:ext cx="424815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kk-KZ"/>
              <a:t>Көбейтіндінің бөлшек бөлігіндегі орын көбейгіш пен көбейткіштің бөлшек бөліктеріндегі орындар санының қосындысына тең болуы керек</a:t>
            </a:r>
            <a:endParaRPr lang="ru-RU"/>
          </a:p>
        </p:txBody>
      </p:sp>
      <p:sp>
        <p:nvSpPr>
          <p:cNvPr id="17444" name="Text Box 36"/>
          <p:cNvSpPr txBox="1">
            <a:spLocks noChangeArrowheads="1"/>
          </p:cNvSpPr>
          <p:nvPr/>
        </p:nvSpPr>
        <p:spPr bwMode="auto">
          <a:xfrm>
            <a:off x="827088" y="4141788"/>
            <a:ext cx="33845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kk-KZ" sz="1800" b="1"/>
              <a:t>                       1 1 0 0 1 1 1 0 1</a:t>
            </a:r>
            <a:endParaRPr lang="ru-RU" sz="1800" b="1"/>
          </a:p>
        </p:txBody>
      </p:sp>
      <p:sp>
        <p:nvSpPr>
          <p:cNvPr id="17445" name="Text Box 37"/>
          <p:cNvSpPr txBox="1">
            <a:spLocks noChangeArrowheads="1"/>
          </p:cNvSpPr>
          <p:nvPr/>
        </p:nvSpPr>
        <p:spPr bwMode="auto">
          <a:xfrm>
            <a:off x="636588" y="4365625"/>
            <a:ext cx="33845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kk-KZ" sz="1800" b="1"/>
              <a:t>                       0 0 0 0 0 0 0 0 0</a:t>
            </a:r>
            <a:endParaRPr lang="ru-RU" sz="1800" b="1"/>
          </a:p>
        </p:txBody>
      </p:sp>
      <p:sp>
        <p:nvSpPr>
          <p:cNvPr id="17446" name="Text Box 38"/>
          <p:cNvSpPr txBox="1">
            <a:spLocks noChangeArrowheads="1"/>
          </p:cNvSpPr>
          <p:nvPr/>
        </p:nvSpPr>
        <p:spPr bwMode="auto">
          <a:xfrm>
            <a:off x="441325" y="4575175"/>
            <a:ext cx="33845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kk-KZ" sz="1800" b="1"/>
              <a:t>                       1 1 0 0 1 1 1 0 1</a:t>
            </a:r>
            <a:endParaRPr lang="ru-RU" sz="1800" b="1"/>
          </a:p>
        </p:txBody>
      </p:sp>
      <p:sp>
        <p:nvSpPr>
          <p:cNvPr id="17447" name="Text Box 39"/>
          <p:cNvSpPr txBox="1">
            <a:spLocks noChangeArrowheads="1"/>
          </p:cNvSpPr>
          <p:nvPr/>
        </p:nvSpPr>
        <p:spPr bwMode="auto">
          <a:xfrm>
            <a:off x="1198563" y="4791075"/>
            <a:ext cx="244951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kk-KZ" sz="1800" b="1"/>
              <a:t>        0 0 0 0 0 0 0 0 0</a:t>
            </a:r>
            <a:endParaRPr lang="ru-RU" sz="1800" b="1"/>
          </a:p>
        </p:txBody>
      </p:sp>
      <p:sp>
        <p:nvSpPr>
          <p:cNvPr id="17449" name="Text Box 41"/>
          <p:cNvSpPr txBox="1">
            <a:spLocks noChangeArrowheads="1"/>
          </p:cNvSpPr>
          <p:nvPr/>
        </p:nvSpPr>
        <p:spPr bwMode="auto">
          <a:xfrm>
            <a:off x="1211263" y="5013325"/>
            <a:ext cx="220821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kk-KZ" sz="1800" b="1"/>
              <a:t>     1 1 0 0 1 1 1 0 1</a:t>
            </a:r>
            <a:endParaRPr lang="ru-RU" sz="1800" b="1"/>
          </a:p>
        </p:txBody>
      </p:sp>
      <p:sp>
        <p:nvSpPr>
          <p:cNvPr id="17450" name="Text Box 42"/>
          <p:cNvSpPr txBox="1">
            <a:spLocks noChangeArrowheads="1"/>
          </p:cNvSpPr>
          <p:nvPr/>
        </p:nvSpPr>
        <p:spPr bwMode="auto">
          <a:xfrm>
            <a:off x="962025" y="5229225"/>
            <a:ext cx="22669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kk-KZ" sz="1800" b="1"/>
              <a:t>      1 1 0 0 1 1 1 0 1</a:t>
            </a:r>
            <a:endParaRPr lang="ru-RU" sz="1800" b="1"/>
          </a:p>
        </p:txBody>
      </p:sp>
      <p:sp>
        <p:nvSpPr>
          <p:cNvPr id="17451" name="Line 43"/>
          <p:cNvSpPr>
            <a:spLocks noChangeShapeType="1"/>
          </p:cNvSpPr>
          <p:nvPr/>
        </p:nvSpPr>
        <p:spPr bwMode="auto">
          <a:xfrm>
            <a:off x="971550" y="6008688"/>
            <a:ext cx="29527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pic>
        <p:nvPicPr>
          <p:cNvPr id="17455" name="Picture 4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48038" y="5518150"/>
            <a:ext cx="95250" cy="142875"/>
          </a:xfrm>
          <a:prstGeom prst="rect">
            <a:avLst/>
          </a:prstGeom>
          <a:noFill/>
        </p:spPr>
      </p:pic>
      <p:pic>
        <p:nvPicPr>
          <p:cNvPr id="17588" name="Picture 180"/>
          <p:cNvPicPr>
            <a:picLocks noChangeAspect="1" noChangeArrowheads="1"/>
          </p:cNvPicPr>
          <p:nvPr/>
        </p:nvPicPr>
        <p:blipFill>
          <a:blip r:embed="rId4"/>
          <a:srcRect l="85435" t="438"/>
          <a:stretch>
            <a:fillRect/>
          </a:stretch>
        </p:blipFill>
        <p:spPr bwMode="auto">
          <a:xfrm>
            <a:off x="3851275" y="6092825"/>
            <a:ext cx="461963" cy="360363"/>
          </a:xfrm>
          <a:prstGeom prst="rect">
            <a:avLst/>
          </a:prstGeom>
          <a:noFill/>
        </p:spPr>
      </p:pic>
      <p:pic>
        <p:nvPicPr>
          <p:cNvPr id="17590" name="Picture 182"/>
          <p:cNvPicPr>
            <a:picLocks noChangeAspect="1" noChangeArrowheads="1"/>
          </p:cNvPicPr>
          <p:nvPr/>
        </p:nvPicPr>
        <p:blipFill>
          <a:blip r:embed="rId4"/>
          <a:srcRect l="79430"/>
          <a:stretch>
            <a:fillRect/>
          </a:stretch>
        </p:blipFill>
        <p:spPr bwMode="auto">
          <a:xfrm>
            <a:off x="3635375" y="6092825"/>
            <a:ext cx="652463" cy="361950"/>
          </a:xfrm>
          <a:prstGeom prst="rect">
            <a:avLst/>
          </a:prstGeom>
          <a:noFill/>
        </p:spPr>
      </p:pic>
      <p:pic>
        <p:nvPicPr>
          <p:cNvPr id="17591" name="Picture 183"/>
          <p:cNvPicPr>
            <a:picLocks noChangeAspect="1" noChangeArrowheads="1"/>
          </p:cNvPicPr>
          <p:nvPr/>
        </p:nvPicPr>
        <p:blipFill>
          <a:blip r:embed="rId4"/>
          <a:srcRect l="75024"/>
          <a:stretch>
            <a:fillRect/>
          </a:stretch>
        </p:blipFill>
        <p:spPr bwMode="auto">
          <a:xfrm>
            <a:off x="3492500" y="6092825"/>
            <a:ext cx="792163" cy="361950"/>
          </a:xfrm>
          <a:prstGeom prst="rect">
            <a:avLst/>
          </a:prstGeom>
          <a:noFill/>
        </p:spPr>
      </p:pic>
      <p:pic>
        <p:nvPicPr>
          <p:cNvPr id="17593" name="Picture 18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68650" y="5518150"/>
            <a:ext cx="95250" cy="142875"/>
          </a:xfrm>
          <a:prstGeom prst="rect">
            <a:avLst/>
          </a:prstGeom>
          <a:noFill/>
        </p:spPr>
      </p:pic>
      <p:pic>
        <p:nvPicPr>
          <p:cNvPr id="17594" name="Picture 186"/>
          <p:cNvPicPr>
            <a:picLocks noChangeAspect="1" noChangeArrowheads="1"/>
          </p:cNvPicPr>
          <p:nvPr/>
        </p:nvPicPr>
        <p:blipFill>
          <a:blip r:embed="rId4"/>
          <a:srcRect l="68217"/>
          <a:stretch>
            <a:fillRect/>
          </a:stretch>
        </p:blipFill>
        <p:spPr bwMode="auto">
          <a:xfrm>
            <a:off x="3276600" y="6092825"/>
            <a:ext cx="1008063" cy="361950"/>
          </a:xfrm>
          <a:prstGeom prst="rect">
            <a:avLst/>
          </a:prstGeom>
          <a:noFill/>
        </p:spPr>
      </p:pic>
      <p:pic>
        <p:nvPicPr>
          <p:cNvPr id="17595" name="Picture 18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54338" y="5516563"/>
            <a:ext cx="95250" cy="142875"/>
          </a:xfrm>
          <a:prstGeom prst="rect">
            <a:avLst/>
          </a:prstGeom>
          <a:noFill/>
        </p:spPr>
      </p:pic>
      <p:pic>
        <p:nvPicPr>
          <p:cNvPr id="17596" name="Picture 18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54338" y="5732463"/>
            <a:ext cx="95250" cy="142875"/>
          </a:xfrm>
          <a:prstGeom prst="rect">
            <a:avLst/>
          </a:prstGeom>
          <a:noFill/>
        </p:spPr>
      </p:pic>
      <p:pic>
        <p:nvPicPr>
          <p:cNvPr id="17597" name="Picture 189"/>
          <p:cNvPicPr>
            <a:picLocks noChangeAspect="1" noChangeArrowheads="1"/>
          </p:cNvPicPr>
          <p:nvPr/>
        </p:nvPicPr>
        <p:blipFill>
          <a:blip r:embed="rId4"/>
          <a:srcRect l="61261"/>
          <a:stretch>
            <a:fillRect/>
          </a:stretch>
        </p:blipFill>
        <p:spPr bwMode="auto">
          <a:xfrm>
            <a:off x="3059113" y="6092825"/>
            <a:ext cx="1228725" cy="361950"/>
          </a:xfrm>
          <a:prstGeom prst="rect">
            <a:avLst/>
          </a:prstGeom>
          <a:noFill/>
        </p:spPr>
      </p:pic>
      <p:pic>
        <p:nvPicPr>
          <p:cNvPr id="17598" name="Picture 19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71775" y="5516563"/>
            <a:ext cx="95250" cy="142875"/>
          </a:xfrm>
          <a:prstGeom prst="rect">
            <a:avLst/>
          </a:prstGeom>
          <a:noFill/>
        </p:spPr>
      </p:pic>
      <p:pic>
        <p:nvPicPr>
          <p:cNvPr id="17599" name="Picture 19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71775" y="5734050"/>
            <a:ext cx="95250" cy="142875"/>
          </a:xfrm>
          <a:prstGeom prst="rect">
            <a:avLst/>
          </a:prstGeom>
          <a:noFill/>
        </p:spPr>
      </p:pic>
      <p:pic>
        <p:nvPicPr>
          <p:cNvPr id="17600" name="Picture 192"/>
          <p:cNvPicPr>
            <a:picLocks noChangeAspect="1" noChangeArrowheads="1"/>
          </p:cNvPicPr>
          <p:nvPr/>
        </p:nvPicPr>
        <p:blipFill>
          <a:blip r:embed="rId4"/>
          <a:srcRect l="54454"/>
          <a:stretch>
            <a:fillRect/>
          </a:stretch>
        </p:blipFill>
        <p:spPr bwMode="auto">
          <a:xfrm>
            <a:off x="2840038" y="6092825"/>
            <a:ext cx="1444625" cy="361950"/>
          </a:xfrm>
          <a:prstGeom prst="rect">
            <a:avLst/>
          </a:prstGeom>
          <a:noFill/>
        </p:spPr>
      </p:pic>
      <p:pic>
        <p:nvPicPr>
          <p:cNvPr id="17601" name="Picture 19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89213" y="5516563"/>
            <a:ext cx="95250" cy="142875"/>
          </a:xfrm>
          <a:prstGeom prst="rect">
            <a:avLst/>
          </a:prstGeom>
          <a:noFill/>
        </p:spPr>
      </p:pic>
      <p:pic>
        <p:nvPicPr>
          <p:cNvPr id="17602" name="Picture 19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89213" y="5734050"/>
            <a:ext cx="95250" cy="142875"/>
          </a:xfrm>
          <a:prstGeom prst="rect">
            <a:avLst/>
          </a:prstGeom>
          <a:noFill/>
        </p:spPr>
      </p:pic>
      <p:pic>
        <p:nvPicPr>
          <p:cNvPr id="17603" name="Picture 195"/>
          <p:cNvPicPr>
            <a:picLocks noChangeAspect="1" noChangeArrowheads="1"/>
          </p:cNvPicPr>
          <p:nvPr/>
        </p:nvPicPr>
        <p:blipFill>
          <a:blip r:embed="rId4"/>
          <a:srcRect l="49950"/>
          <a:stretch>
            <a:fillRect/>
          </a:stretch>
        </p:blipFill>
        <p:spPr bwMode="auto">
          <a:xfrm>
            <a:off x="2700338" y="6092825"/>
            <a:ext cx="1587500" cy="361950"/>
          </a:xfrm>
          <a:prstGeom prst="rect">
            <a:avLst/>
          </a:prstGeom>
          <a:noFill/>
        </p:spPr>
      </p:pic>
      <p:pic>
        <p:nvPicPr>
          <p:cNvPr id="17604" name="Picture 19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89188" y="5516563"/>
            <a:ext cx="95250" cy="142875"/>
          </a:xfrm>
          <a:prstGeom prst="rect">
            <a:avLst/>
          </a:prstGeom>
          <a:noFill/>
        </p:spPr>
      </p:pic>
      <p:pic>
        <p:nvPicPr>
          <p:cNvPr id="17605" name="Picture 19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87600" y="5734050"/>
            <a:ext cx="95250" cy="142875"/>
          </a:xfrm>
          <a:prstGeom prst="rect">
            <a:avLst/>
          </a:prstGeom>
          <a:noFill/>
        </p:spPr>
      </p:pic>
      <p:pic>
        <p:nvPicPr>
          <p:cNvPr id="17606" name="Picture 198"/>
          <p:cNvPicPr>
            <a:picLocks noChangeAspect="1" noChangeArrowheads="1"/>
          </p:cNvPicPr>
          <p:nvPr/>
        </p:nvPicPr>
        <p:blipFill>
          <a:blip r:embed="rId4"/>
          <a:srcRect l="43143"/>
          <a:stretch>
            <a:fillRect/>
          </a:stretch>
        </p:blipFill>
        <p:spPr bwMode="auto">
          <a:xfrm>
            <a:off x="2484438" y="6092825"/>
            <a:ext cx="1803400" cy="361950"/>
          </a:xfrm>
          <a:prstGeom prst="rect">
            <a:avLst/>
          </a:prstGeom>
          <a:noFill/>
        </p:spPr>
      </p:pic>
      <p:pic>
        <p:nvPicPr>
          <p:cNvPr id="17607" name="Picture 19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09800" y="5734050"/>
            <a:ext cx="95250" cy="142875"/>
          </a:xfrm>
          <a:prstGeom prst="rect">
            <a:avLst/>
          </a:prstGeom>
          <a:noFill/>
        </p:spPr>
      </p:pic>
      <p:pic>
        <p:nvPicPr>
          <p:cNvPr id="17608" name="Picture 20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09800" y="5516563"/>
            <a:ext cx="95250" cy="142875"/>
          </a:xfrm>
          <a:prstGeom prst="rect">
            <a:avLst/>
          </a:prstGeom>
          <a:noFill/>
        </p:spPr>
      </p:pic>
      <p:pic>
        <p:nvPicPr>
          <p:cNvPr id="17609" name="Picture 201"/>
          <p:cNvPicPr>
            <a:picLocks noChangeAspect="1" noChangeArrowheads="1"/>
          </p:cNvPicPr>
          <p:nvPr/>
        </p:nvPicPr>
        <p:blipFill>
          <a:blip r:embed="rId4"/>
          <a:srcRect l="38588" t="438"/>
          <a:stretch>
            <a:fillRect/>
          </a:stretch>
        </p:blipFill>
        <p:spPr bwMode="auto">
          <a:xfrm>
            <a:off x="2336800" y="6092825"/>
            <a:ext cx="1947863" cy="360363"/>
          </a:xfrm>
          <a:prstGeom prst="rect">
            <a:avLst/>
          </a:prstGeom>
          <a:noFill/>
        </p:spPr>
      </p:pic>
      <p:pic>
        <p:nvPicPr>
          <p:cNvPr id="17610" name="Picture 20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03425" y="5734050"/>
            <a:ext cx="95250" cy="142875"/>
          </a:xfrm>
          <a:prstGeom prst="rect">
            <a:avLst/>
          </a:prstGeom>
          <a:noFill/>
        </p:spPr>
      </p:pic>
      <p:pic>
        <p:nvPicPr>
          <p:cNvPr id="17611" name="Picture 20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03425" y="5516563"/>
            <a:ext cx="95250" cy="142875"/>
          </a:xfrm>
          <a:prstGeom prst="rect">
            <a:avLst/>
          </a:prstGeom>
          <a:noFill/>
        </p:spPr>
      </p:pic>
      <p:pic>
        <p:nvPicPr>
          <p:cNvPr id="17612" name="Picture 204"/>
          <p:cNvPicPr>
            <a:picLocks noChangeAspect="1" noChangeArrowheads="1"/>
          </p:cNvPicPr>
          <p:nvPr/>
        </p:nvPicPr>
        <p:blipFill>
          <a:blip r:embed="rId4"/>
          <a:srcRect l="31783"/>
          <a:stretch>
            <a:fillRect/>
          </a:stretch>
        </p:blipFill>
        <p:spPr bwMode="auto">
          <a:xfrm>
            <a:off x="2120900" y="6092825"/>
            <a:ext cx="2163763" cy="361950"/>
          </a:xfrm>
          <a:prstGeom prst="rect">
            <a:avLst/>
          </a:prstGeom>
          <a:noFill/>
        </p:spPr>
      </p:pic>
      <p:pic>
        <p:nvPicPr>
          <p:cNvPr id="17613" name="Picture 20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12925" y="5516563"/>
            <a:ext cx="95250" cy="142875"/>
          </a:xfrm>
          <a:prstGeom prst="rect">
            <a:avLst/>
          </a:prstGeom>
          <a:noFill/>
        </p:spPr>
      </p:pic>
      <p:pic>
        <p:nvPicPr>
          <p:cNvPr id="17614" name="Picture 206"/>
          <p:cNvPicPr>
            <a:picLocks noChangeAspect="1" noChangeArrowheads="1"/>
          </p:cNvPicPr>
          <p:nvPr/>
        </p:nvPicPr>
        <p:blipFill>
          <a:blip r:embed="rId4"/>
          <a:srcRect l="27228" t="-19298"/>
          <a:stretch>
            <a:fillRect/>
          </a:stretch>
        </p:blipFill>
        <p:spPr bwMode="auto">
          <a:xfrm>
            <a:off x="1976438" y="6094413"/>
            <a:ext cx="2308225" cy="431800"/>
          </a:xfrm>
          <a:prstGeom prst="rect">
            <a:avLst/>
          </a:prstGeom>
          <a:noFill/>
        </p:spPr>
      </p:pic>
      <p:pic>
        <p:nvPicPr>
          <p:cNvPr id="17616" name="Picture 20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44650" y="5516563"/>
            <a:ext cx="95250" cy="142875"/>
          </a:xfrm>
          <a:prstGeom prst="rect">
            <a:avLst/>
          </a:prstGeom>
          <a:noFill/>
        </p:spPr>
      </p:pic>
      <p:pic>
        <p:nvPicPr>
          <p:cNvPr id="17617" name="Picture 209"/>
          <p:cNvPicPr>
            <a:picLocks noChangeAspect="1" noChangeArrowheads="1"/>
          </p:cNvPicPr>
          <p:nvPr/>
        </p:nvPicPr>
        <p:blipFill>
          <a:blip r:embed="rId4"/>
          <a:srcRect l="20421" t="-19737"/>
          <a:stretch>
            <a:fillRect/>
          </a:stretch>
        </p:blipFill>
        <p:spPr bwMode="auto">
          <a:xfrm>
            <a:off x="1760538" y="6092825"/>
            <a:ext cx="2524125" cy="433388"/>
          </a:xfrm>
          <a:prstGeom prst="rect">
            <a:avLst/>
          </a:prstGeom>
          <a:noFill/>
        </p:spPr>
      </p:pic>
      <p:pic>
        <p:nvPicPr>
          <p:cNvPr id="17618" name="Picture 210"/>
          <p:cNvPicPr>
            <a:picLocks noChangeAspect="1" noChangeArrowheads="1"/>
          </p:cNvPicPr>
          <p:nvPr/>
        </p:nvPicPr>
        <p:blipFill>
          <a:blip r:embed="rId4"/>
          <a:srcRect l="13614"/>
          <a:stretch>
            <a:fillRect/>
          </a:stretch>
        </p:blipFill>
        <p:spPr bwMode="auto">
          <a:xfrm>
            <a:off x="1544638" y="6092825"/>
            <a:ext cx="2740025" cy="361950"/>
          </a:xfrm>
          <a:prstGeom prst="rect">
            <a:avLst/>
          </a:prstGeom>
          <a:noFill/>
        </p:spPr>
      </p:pic>
      <p:pic>
        <p:nvPicPr>
          <p:cNvPr id="17619" name="Picture 211"/>
          <p:cNvPicPr>
            <a:picLocks noChangeAspect="1" noChangeArrowheads="1"/>
          </p:cNvPicPr>
          <p:nvPr/>
        </p:nvPicPr>
        <p:blipFill>
          <a:blip r:embed="rId4"/>
          <a:srcRect l="101"/>
          <a:stretch>
            <a:fillRect/>
          </a:stretch>
        </p:blipFill>
        <p:spPr bwMode="auto">
          <a:xfrm>
            <a:off x="1116013" y="6019800"/>
            <a:ext cx="3168650" cy="361950"/>
          </a:xfrm>
          <a:prstGeom prst="rect">
            <a:avLst/>
          </a:prstGeom>
          <a:noFill/>
        </p:spPr>
      </p:pic>
      <p:pic>
        <p:nvPicPr>
          <p:cNvPr id="17621" name="Picture 21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41450" y="5516563"/>
            <a:ext cx="95250" cy="142875"/>
          </a:xfrm>
          <a:prstGeom prst="rect">
            <a:avLst/>
          </a:prstGeom>
          <a:noFill/>
        </p:spPr>
      </p:pic>
      <p:pic>
        <p:nvPicPr>
          <p:cNvPr id="17622" name="Picture 21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843213" y="6257925"/>
            <a:ext cx="69850" cy="111125"/>
          </a:xfrm>
          <a:prstGeom prst="rect">
            <a:avLst/>
          </a:prstGeom>
          <a:noFill/>
        </p:spPr>
      </p:pic>
      <p:sp>
        <p:nvSpPr>
          <p:cNvPr id="17625" name="Text Box 217"/>
          <p:cNvSpPr txBox="1">
            <a:spLocks noChangeArrowheads="1"/>
          </p:cNvSpPr>
          <p:nvPr/>
        </p:nvSpPr>
        <p:spPr bwMode="auto">
          <a:xfrm>
            <a:off x="4645025" y="2420938"/>
            <a:ext cx="42481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kk-KZ"/>
              <a:t>Екілік санау жүйесіндегі сандарды бөлу үйреншікті ондық санау жүйесіндегі бөлу амалын орындау тәртібімен жүргізіледі:</a:t>
            </a:r>
            <a:endParaRPr lang="ru-RU"/>
          </a:p>
        </p:txBody>
      </p:sp>
      <p:sp>
        <p:nvSpPr>
          <p:cNvPr id="17626" name="Text Box 218"/>
          <p:cNvSpPr txBox="1">
            <a:spLocks noChangeArrowheads="1"/>
          </p:cNvSpPr>
          <p:nvPr/>
        </p:nvSpPr>
        <p:spPr bwMode="auto">
          <a:xfrm>
            <a:off x="4643438" y="2824163"/>
            <a:ext cx="424815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kk-KZ"/>
              <a:t>Бөлгішті бүтін санға айналдыру үшін ондағы үтір оңға қарай неше орынға жылжытылса, бөлінгіште де үтір сонша орынға жылжытылуы керек</a:t>
            </a:r>
            <a:endParaRPr lang="ru-RU"/>
          </a:p>
        </p:txBody>
      </p:sp>
      <p:pic>
        <p:nvPicPr>
          <p:cNvPr id="17637" name="Picture 229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846638" y="3392488"/>
            <a:ext cx="3267075" cy="323850"/>
          </a:xfrm>
          <a:prstGeom prst="rect">
            <a:avLst/>
          </a:prstGeom>
          <a:noFill/>
        </p:spPr>
      </p:pic>
      <p:pic>
        <p:nvPicPr>
          <p:cNvPr id="17638" name="Picture 230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814888" y="3716338"/>
            <a:ext cx="1190625" cy="228600"/>
          </a:xfrm>
          <a:prstGeom prst="rect">
            <a:avLst/>
          </a:prstGeom>
          <a:noFill/>
        </p:spPr>
      </p:pic>
      <p:pic>
        <p:nvPicPr>
          <p:cNvPr id="17639" name="Picture 231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942138" y="3754438"/>
            <a:ext cx="104775" cy="190500"/>
          </a:xfrm>
          <a:prstGeom prst="rect">
            <a:avLst/>
          </a:prstGeom>
          <a:noFill/>
        </p:spPr>
      </p:pic>
      <p:pic>
        <p:nvPicPr>
          <p:cNvPr id="17642" name="Picture 234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5500688" y="3979863"/>
            <a:ext cx="514350" cy="209550"/>
          </a:xfrm>
          <a:prstGeom prst="rect">
            <a:avLst/>
          </a:prstGeom>
          <a:noFill/>
        </p:spPr>
      </p:pic>
      <p:pic>
        <p:nvPicPr>
          <p:cNvPr id="17644" name="Picture 236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7094538" y="3763963"/>
            <a:ext cx="114300" cy="200025"/>
          </a:xfrm>
          <a:prstGeom prst="rect">
            <a:avLst/>
          </a:prstGeom>
          <a:noFill/>
        </p:spPr>
      </p:pic>
      <p:pic>
        <p:nvPicPr>
          <p:cNvPr id="17646" name="Picture 238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5492750" y="4005263"/>
            <a:ext cx="723900" cy="219075"/>
          </a:xfrm>
          <a:prstGeom prst="rect">
            <a:avLst/>
          </a:prstGeom>
          <a:noFill/>
        </p:spPr>
      </p:pic>
      <p:pic>
        <p:nvPicPr>
          <p:cNvPr id="17647" name="Picture 239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5500688" y="3992563"/>
            <a:ext cx="914400" cy="209550"/>
          </a:xfrm>
          <a:prstGeom prst="rect">
            <a:avLst/>
          </a:prstGeom>
          <a:noFill/>
        </p:spPr>
      </p:pic>
      <p:pic>
        <p:nvPicPr>
          <p:cNvPr id="17648" name="Picture 240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7250113" y="3767138"/>
            <a:ext cx="114300" cy="200025"/>
          </a:xfrm>
          <a:prstGeom prst="rect">
            <a:avLst/>
          </a:prstGeom>
          <a:noFill/>
        </p:spPr>
      </p:pic>
      <p:pic>
        <p:nvPicPr>
          <p:cNvPr id="17651" name="Picture 243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5487988" y="4005263"/>
            <a:ext cx="1095375" cy="209550"/>
          </a:xfrm>
          <a:prstGeom prst="rect">
            <a:avLst/>
          </a:prstGeom>
          <a:noFill/>
        </p:spPr>
      </p:pic>
      <p:pic>
        <p:nvPicPr>
          <p:cNvPr id="17652" name="Picture 244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386388" y="4221163"/>
            <a:ext cx="1190625" cy="228600"/>
          </a:xfrm>
          <a:prstGeom prst="rect">
            <a:avLst/>
          </a:prstGeom>
          <a:noFill/>
        </p:spPr>
      </p:pic>
      <p:pic>
        <p:nvPicPr>
          <p:cNvPr id="17653" name="Picture 245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7373938" y="3763963"/>
            <a:ext cx="104775" cy="190500"/>
          </a:xfrm>
          <a:prstGeom prst="rect">
            <a:avLst/>
          </a:prstGeom>
          <a:noFill/>
        </p:spPr>
      </p:pic>
      <p:pic>
        <p:nvPicPr>
          <p:cNvPr id="17655" name="Picture 247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5678488" y="4476750"/>
            <a:ext cx="923925" cy="209550"/>
          </a:xfrm>
          <a:prstGeom prst="rect">
            <a:avLst/>
          </a:prstGeom>
          <a:noFill/>
        </p:spPr>
      </p:pic>
      <p:pic>
        <p:nvPicPr>
          <p:cNvPr id="17656" name="Picture 248"/>
          <p:cNvPicPr>
            <a:picLocks noChangeAspect="1" noChangeArrowheads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7478713" y="3932238"/>
            <a:ext cx="47625" cy="76200"/>
          </a:xfrm>
          <a:prstGeom prst="rect">
            <a:avLst/>
          </a:prstGeom>
          <a:noFill/>
        </p:spPr>
      </p:pic>
      <p:pic>
        <p:nvPicPr>
          <p:cNvPr id="17657" name="Picture 249"/>
          <p:cNvPicPr>
            <a:picLocks noChangeAspect="1" noChangeArrowheads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5678488" y="4491038"/>
            <a:ext cx="1095375" cy="200025"/>
          </a:xfrm>
          <a:prstGeom prst="rect">
            <a:avLst/>
          </a:prstGeom>
          <a:noFill/>
        </p:spPr>
      </p:pic>
      <p:pic>
        <p:nvPicPr>
          <p:cNvPr id="17658" name="Picture 250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7539038" y="3763963"/>
            <a:ext cx="114300" cy="200025"/>
          </a:xfrm>
          <a:prstGeom prst="rect">
            <a:avLst/>
          </a:prstGeom>
          <a:noFill/>
        </p:spPr>
      </p:pic>
      <p:pic>
        <p:nvPicPr>
          <p:cNvPr id="17659" name="Picture 251"/>
          <p:cNvPicPr>
            <a:picLocks noChangeAspect="1" noChangeArrowheads="1"/>
          </p:cNvPicPr>
          <p:nvPr/>
        </p:nvPicPr>
        <p:blipFill>
          <a:blip r:embed="rId17"/>
          <a:srcRect/>
          <a:stretch>
            <a:fillRect/>
          </a:stretch>
        </p:blipFill>
        <p:spPr bwMode="auto">
          <a:xfrm>
            <a:off x="5689600" y="4483100"/>
            <a:ext cx="1285875" cy="209550"/>
          </a:xfrm>
          <a:prstGeom prst="rect">
            <a:avLst/>
          </a:prstGeom>
          <a:noFill/>
        </p:spPr>
      </p:pic>
      <p:pic>
        <p:nvPicPr>
          <p:cNvPr id="17660" name="Picture 252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7675563" y="3754438"/>
            <a:ext cx="104775" cy="190500"/>
          </a:xfrm>
          <a:prstGeom prst="rect">
            <a:avLst/>
          </a:prstGeom>
          <a:noFill/>
        </p:spPr>
      </p:pic>
      <p:pic>
        <p:nvPicPr>
          <p:cNvPr id="17661" name="Picture 253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784850" y="4711700"/>
            <a:ext cx="1190625" cy="228600"/>
          </a:xfrm>
          <a:prstGeom prst="rect">
            <a:avLst/>
          </a:prstGeom>
          <a:noFill/>
        </p:spPr>
      </p:pic>
      <p:pic>
        <p:nvPicPr>
          <p:cNvPr id="17663" name="Picture 255"/>
          <p:cNvPicPr>
            <a:picLocks noChangeAspect="1" noChangeArrowheads="1"/>
          </p:cNvPicPr>
          <p:nvPr/>
        </p:nvPicPr>
        <p:blipFill>
          <a:blip r:embed="rId18"/>
          <a:srcRect/>
          <a:stretch>
            <a:fillRect/>
          </a:stretch>
        </p:blipFill>
        <p:spPr bwMode="auto">
          <a:xfrm>
            <a:off x="6111875" y="4965700"/>
            <a:ext cx="885825" cy="190500"/>
          </a:xfrm>
          <a:prstGeom prst="rect">
            <a:avLst/>
          </a:prstGeom>
          <a:noFill/>
        </p:spPr>
      </p:pic>
      <p:pic>
        <p:nvPicPr>
          <p:cNvPr id="17664" name="Picture 256"/>
          <p:cNvPicPr>
            <a:picLocks noChangeAspect="1" noChangeArrowheads="1"/>
          </p:cNvPicPr>
          <p:nvPr/>
        </p:nvPicPr>
        <p:blipFill>
          <a:blip r:embed="rId19"/>
          <a:srcRect/>
          <a:stretch>
            <a:fillRect/>
          </a:stretch>
        </p:blipFill>
        <p:spPr bwMode="auto">
          <a:xfrm>
            <a:off x="6099175" y="4960938"/>
            <a:ext cx="1104900" cy="238125"/>
          </a:xfrm>
          <a:prstGeom prst="rect">
            <a:avLst/>
          </a:prstGeom>
          <a:noFill/>
        </p:spPr>
      </p:pic>
      <p:pic>
        <p:nvPicPr>
          <p:cNvPr id="17665" name="Picture 257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7820025" y="3754438"/>
            <a:ext cx="104775" cy="190500"/>
          </a:xfrm>
          <a:prstGeom prst="rect">
            <a:avLst/>
          </a:prstGeom>
          <a:noFill/>
        </p:spPr>
      </p:pic>
      <p:pic>
        <p:nvPicPr>
          <p:cNvPr id="17666" name="Picture 258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000750" y="5216525"/>
            <a:ext cx="1190625" cy="228600"/>
          </a:xfrm>
          <a:prstGeom prst="rect">
            <a:avLst/>
          </a:prstGeom>
          <a:noFill/>
        </p:spPr>
      </p:pic>
      <p:pic>
        <p:nvPicPr>
          <p:cNvPr id="17667" name="Picture 259"/>
          <p:cNvPicPr>
            <a:picLocks noChangeAspect="1" noChangeArrowheads="1"/>
          </p:cNvPicPr>
          <p:nvPr/>
        </p:nvPicPr>
        <p:blipFill>
          <a:blip r:embed="rId20"/>
          <a:srcRect/>
          <a:stretch>
            <a:fillRect/>
          </a:stretch>
        </p:blipFill>
        <p:spPr bwMode="auto">
          <a:xfrm>
            <a:off x="6477000" y="5461000"/>
            <a:ext cx="752475" cy="200025"/>
          </a:xfrm>
          <a:prstGeom prst="rect">
            <a:avLst/>
          </a:prstGeom>
          <a:noFill/>
        </p:spPr>
      </p:pic>
      <p:pic>
        <p:nvPicPr>
          <p:cNvPr id="17668" name="Picture 260"/>
          <p:cNvPicPr>
            <a:picLocks noChangeAspect="1" noChangeArrowheads="1"/>
          </p:cNvPicPr>
          <p:nvPr/>
        </p:nvPicPr>
        <p:blipFill>
          <a:blip r:embed="rId21"/>
          <a:srcRect/>
          <a:stretch>
            <a:fillRect/>
          </a:stretch>
        </p:blipFill>
        <p:spPr bwMode="auto">
          <a:xfrm>
            <a:off x="6505575" y="5453063"/>
            <a:ext cx="923925" cy="209550"/>
          </a:xfrm>
          <a:prstGeom prst="rect">
            <a:avLst/>
          </a:prstGeom>
          <a:noFill/>
        </p:spPr>
      </p:pic>
      <p:pic>
        <p:nvPicPr>
          <p:cNvPr id="17669" name="Picture 261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7986713" y="3767138"/>
            <a:ext cx="114300" cy="200025"/>
          </a:xfrm>
          <a:prstGeom prst="rect">
            <a:avLst/>
          </a:prstGeom>
          <a:noFill/>
        </p:spPr>
      </p:pic>
      <p:pic>
        <p:nvPicPr>
          <p:cNvPr id="17670" name="Picture 262"/>
          <p:cNvPicPr>
            <a:picLocks noChangeAspect="1" noChangeArrowheads="1"/>
          </p:cNvPicPr>
          <p:nvPr/>
        </p:nvPicPr>
        <p:blipFill>
          <a:blip r:embed="rId22"/>
          <a:srcRect/>
          <a:stretch>
            <a:fillRect/>
          </a:stretch>
        </p:blipFill>
        <p:spPr bwMode="auto">
          <a:xfrm>
            <a:off x="6483350" y="5445125"/>
            <a:ext cx="1114425" cy="219075"/>
          </a:xfrm>
          <a:prstGeom prst="rect">
            <a:avLst/>
          </a:prstGeom>
          <a:noFill/>
        </p:spPr>
      </p:pic>
      <p:pic>
        <p:nvPicPr>
          <p:cNvPr id="17671" name="Picture 263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8139113" y="3754438"/>
            <a:ext cx="104775" cy="190500"/>
          </a:xfrm>
          <a:prstGeom prst="rect">
            <a:avLst/>
          </a:prstGeom>
          <a:noFill/>
        </p:spPr>
      </p:pic>
      <p:pic>
        <p:nvPicPr>
          <p:cNvPr id="17672" name="Picture 264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394450" y="5694363"/>
            <a:ext cx="1190625" cy="228600"/>
          </a:xfrm>
          <a:prstGeom prst="rect">
            <a:avLst/>
          </a:prstGeom>
          <a:noFill/>
        </p:spPr>
      </p:pic>
      <p:pic>
        <p:nvPicPr>
          <p:cNvPr id="17673" name="Picture 265"/>
          <p:cNvPicPr>
            <a:picLocks noChangeAspect="1" noChangeArrowheads="1"/>
          </p:cNvPicPr>
          <p:nvPr/>
        </p:nvPicPr>
        <p:blipFill>
          <a:blip r:embed="rId23"/>
          <a:srcRect/>
          <a:stretch>
            <a:fillRect/>
          </a:stretch>
        </p:blipFill>
        <p:spPr bwMode="auto">
          <a:xfrm>
            <a:off x="6692900" y="5935663"/>
            <a:ext cx="904875" cy="200025"/>
          </a:xfrm>
          <a:prstGeom prst="rect">
            <a:avLst/>
          </a:prstGeom>
          <a:noFill/>
        </p:spPr>
      </p:pic>
      <p:sp>
        <p:nvSpPr>
          <p:cNvPr id="17674" name="Text Box 266"/>
          <p:cNvSpPr txBox="1">
            <a:spLocks noChangeArrowheads="1"/>
          </p:cNvSpPr>
          <p:nvPr/>
        </p:nvSpPr>
        <p:spPr bwMode="auto">
          <a:xfrm>
            <a:off x="4643438" y="6165850"/>
            <a:ext cx="42481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kk-KZ"/>
              <a:t>Бөлу амалын әрі қарай жалғастыра беруге болады, біз бұл мысалда үтірден кейін</a:t>
            </a:r>
            <a:r>
              <a:rPr lang="en-US"/>
              <a:t> </a:t>
            </a:r>
            <a:r>
              <a:rPr lang="kk-KZ"/>
              <a:t>бес орынды дәлдік жеткілікті деп ұйғардық</a:t>
            </a:r>
            <a:endParaRPr lang="ru-RU"/>
          </a:p>
        </p:txBody>
      </p:sp>
      <p:sp>
        <p:nvSpPr>
          <p:cNvPr id="17677" name="Text Box 269"/>
          <p:cNvSpPr txBox="1">
            <a:spLocks noChangeArrowheads="1"/>
          </p:cNvSpPr>
          <p:nvPr/>
        </p:nvSpPr>
        <p:spPr bwMode="auto">
          <a:xfrm>
            <a:off x="7524750" y="6488113"/>
            <a:ext cx="151130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200" b="1"/>
              <a:t>Enter </a:t>
            </a:r>
            <a:r>
              <a:rPr lang="kk-KZ" sz="1200" b="1"/>
              <a:t>тиегін бас</a:t>
            </a:r>
            <a:endParaRPr lang="ru-RU" sz="1200" b="1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74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74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780"/>
                            </p:stCondLst>
                            <p:childTnLst>
                              <p:par>
                                <p:cTn id="11" presetID="27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174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174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174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600"/>
                            </p:stCondLst>
                            <p:childTnLst>
                              <p:par>
                                <p:cTn id="17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174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174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174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920"/>
                            </p:stCondLst>
                            <p:childTnLst>
                              <p:par>
                                <p:cTn id="23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5" dur="80"/>
                                        <p:tgtEl>
                                          <p:spTgt spid="174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6" dur="80"/>
                                        <p:tgtEl>
                                          <p:spTgt spid="174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80"/>
                                        <p:tgtEl>
                                          <p:spTgt spid="174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240"/>
                            </p:stCondLst>
                            <p:childTnLst>
                              <p:par>
                                <p:cTn id="29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1" dur="80"/>
                                        <p:tgtEl>
                                          <p:spTgt spid="174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2" dur="80"/>
                                        <p:tgtEl>
                                          <p:spTgt spid="174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80"/>
                                        <p:tgtEl>
                                          <p:spTgt spid="174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560"/>
                            </p:stCondLst>
                            <p:childTnLst>
                              <p:par>
                                <p:cTn id="35" presetID="27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7" dur="80"/>
                                        <p:tgtEl>
                                          <p:spTgt spid="174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8" dur="80"/>
                                        <p:tgtEl>
                                          <p:spTgt spid="174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80"/>
                                        <p:tgtEl>
                                          <p:spTgt spid="174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380"/>
                            </p:stCondLst>
                            <p:childTnLst>
                              <p:par>
                                <p:cTn id="41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3" dur="80"/>
                                        <p:tgtEl>
                                          <p:spTgt spid="174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4" dur="80"/>
                                        <p:tgtEl>
                                          <p:spTgt spid="174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" dur="80"/>
                                        <p:tgtEl>
                                          <p:spTgt spid="174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6700"/>
                            </p:stCondLst>
                            <p:childTnLst>
                              <p:par>
                                <p:cTn id="47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9" dur="80"/>
                                        <p:tgtEl>
                                          <p:spTgt spid="174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0" dur="80"/>
                                        <p:tgtEl>
                                          <p:spTgt spid="174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80"/>
                                        <p:tgtEl>
                                          <p:spTgt spid="174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7020"/>
                            </p:stCondLst>
                            <p:childTnLst>
                              <p:par>
                                <p:cTn id="53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5" dur="80"/>
                                        <p:tgtEl>
                                          <p:spTgt spid="174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6" dur="80"/>
                                        <p:tgtEl>
                                          <p:spTgt spid="174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80"/>
                                        <p:tgtEl>
                                          <p:spTgt spid="174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7380"/>
                            </p:stCondLst>
                            <p:childTnLst>
                              <p:par>
                                <p:cTn id="59" presetID="27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1" dur="80"/>
                                        <p:tgtEl>
                                          <p:spTgt spid="174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2" dur="80"/>
                                        <p:tgtEl>
                                          <p:spTgt spid="174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80"/>
                                        <p:tgtEl>
                                          <p:spTgt spid="174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2320"/>
                            </p:stCondLst>
                            <p:childTnLst>
                              <p:par>
                                <p:cTn id="65" presetID="27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7" dur="80"/>
                                        <p:tgtEl>
                                          <p:spTgt spid="174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8" dur="80"/>
                                        <p:tgtEl>
                                          <p:spTgt spid="174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9" dur="80"/>
                                        <p:tgtEl>
                                          <p:spTgt spid="174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3260"/>
                            </p:stCondLst>
                            <p:childTnLst>
                              <p:par>
                                <p:cTn id="71" presetID="27" presetClass="entr" presetSubtype="0" fill="hold" grpId="0" nodeType="afterEffect">
                                  <p:stCondLst>
                                    <p:cond delay="2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3" dur="80"/>
                                        <p:tgtEl>
                                          <p:spTgt spid="1743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4" dur="80"/>
                                        <p:tgtEl>
                                          <p:spTgt spid="174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5" dur="80"/>
                                        <p:tgtEl>
                                          <p:spTgt spid="174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3820"/>
                            </p:stCondLst>
                            <p:childTnLst>
                              <p:par>
                                <p:cTn id="77" presetID="1" presetClass="entr" presetSubtype="0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4020"/>
                            </p:stCondLst>
                            <p:childTnLst>
                              <p:par>
                                <p:cTn id="80" presetID="27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2" dur="80"/>
                                        <p:tgtEl>
                                          <p:spTgt spid="1743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3" dur="80"/>
                                        <p:tgtEl>
                                          <p:spTgt spid="174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80"/>
                                        <p:tgtEl>
                                          <p:spTgt spid="174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6800"/>
                            </p:stCondLst>
                            <p:childTnLst>
                              <p:par>
                                <p:cTn id="86" presetID="27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8" dur="80"/>
                                        <p:tgtEl>
                                          <p:spTgt spid="1744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9" dur="80"/>
                                        <p:tgtEl>
                                          <p:spTgt spid="174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0" dur="80"/>
                                        <p:tgtEl>
                                          <p:spTgt spid="174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7700"/>
                            </p:stCondLst>
                            <p:childTnLst>
                              <p:par>
                                <p:cTn id="92" presetID="27" presetClass="entr" presetSubtype="0" fill="hold" grpId="0" nodeType="afterEffect">
                                  <p:stCondLst>
                                    <p:cond delay="1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4" dur="80"/>
                                        <p:tgtEl>
                                          <p:spTgt spid="1744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5" dur="80"/>
                                        <p:tgtEl>
                                          <p:spTgt spid="1744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6" dur="80"/>
                                        <p:tgtEl>
                                          <p:spTgt spid="1744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8200"/>
                            </p:stCondLst>
                            <p:childTnLst>
                              <p:par>
                                <p:cTn id="98" presetID="27" presetClass="entr" presetSubtype="0" fill="hold" grpId="0" nodeType="afterEffect">
                                  <p:stCondLst>
                                    <p:cond delay="1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0" dur="80"/>
                                        <p:tgtEl>
                                          <p:spTgt spid="174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1" dur="80"/>
                                        <p:tgtEl>
                                          <p:spTgt spid="174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2" dur="80"/>
                                        <p:tgtEl>
                                          <p:spTgt spid="174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18700"/>
                            </p:stCondLst>
                            <p:childTnLst>
                              <p:par>
                                <p:cTn id="104" presetID="27" presetClass="entr" presetSubtype="0" fill="hold" grpId="0" nodeType="afterEffect">
                                  <p:stCondLst>
                                    <p:cond delay="1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6" dur="80"/>
                                        <p:tgtEl>
                                          <p:spTgt spid="1744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7" dur="80"/>
                                        <p:tgtEl>
                                          <p:spTgt spid="1744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8" dur="80"/>
                                        <p:tgtEl>
                                          <p:spTgt spid="1744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19200"/>
                            </p:stCondLst>
                            <p:childTnLst>
                              <p:par>
                                <p:cTn id="110" presetID="27" presetClass="entr" presetSubtype="0" fill="hold" grpId="0" nodeType="afterEffect">
                                  <p:stCondLst>
                                    <p:cond delay="1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2" dur="80"/>
                                        <p:tgtEl>
                                          <p:spTgt spid="1744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3" dur="80"/>
                                        <p:tgtEl>
                                          <p:spTgt spid="174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4" dur="80"/>
                                        <p:tgtEl>
                                          <p:spTgt spid="174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19700"/>
                            </p:stCondLst>
                            <p:childTnLst>
                              <p:par>
                                <p:cTn id="116" presetID="27" presetClass="entr" presetSubtype="0" fill="hold" grpId="0" nodeType="afterEffect">
                                  <p:stCondLst>
                                    <p:cond delay="1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8" dur="80"/>
                                        <p:tgtEl>
                                          <p:spTgt spid="1745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9" dur="80"/>
                                        <p:tgtEl>
                                          <p:spTgt spid="1745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0" dur="80"/>
                                        <p:tgtEl>
                                          <p:spTgt spid="1745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20200"/>
                            </p:stCondLst>
                            <p:childTnLst>
                              <p:par>
                                <p:cTn id="122" presetID="1" presetClass="entr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20300"/>
                            </p:stCondLst>
                            <p:childTnLst>
                              <p:par>
                                <p:cTn id="125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20800"/>
                            </p:stCondLst>
                            <p:childTnLst>
                              <p:par>
                                <p:cTn id="128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21300"/>
                            </p:stCondLst>
                            <p:childTnLst>
                              <p:par>
                                <p:cTn id="131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22" presetClass="entr" presetSubtype="1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5" dur="500"/>
                                        <p:tgtEl>
                                          <p:spTgt spid="174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22800"/>
                            </p:stCondLst>
                            <p:childTnLst>
                              <p:par>
                                <p:cTn id="137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22" presetClass="entr" presetSubtype="1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1" dur="500"/>
                                        <p:tgtEl>
                                          <p:spTgt spid="175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24300"/>
                            </p:stCondLst>
                            <p:childTnLst>
                              <p:par>
                                <p:cTn id="143" presetID="22" presetClass="entr" presetSubtype="1" repeatCount="3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5" dur="500"/>
                                        <p:tgtEl>
                                          <p:spTgt spid="175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6" presetID="22" presetClass="entr" presetSubtype="1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8" dur="500"/>
                                        <p:tgtEl>
                                          <p:spTgt spid="175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26300"/>
                            </p:stCondLst>
                            <p:childTnLst>
                              <p:par>
                                <p:cTn id="152" presetID="22" presetClass="entr" presetSubtype="1" repeatCount="3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4" dur="500"/>
                                        <p:tgtEl>
                                          <p:spTgt spid="175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5" presetID="22" presetClass="entr" presetSubtype="1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7" dur="500"/>
                                        <p:tgtEl>
                                          <p:spTgt spid="175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28300"/>
                            </p:stCondLst>
                            <p:childTnLst>
                              <p:par>
                                <p:cTn id="161" presetID="22" presetClass="entr" presetSubtype="1" repeatCount="3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3" dur="500"/>
                                        <p:tgtEl>
                                          <p:spTgt spid="17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4" presetID="22" presetClass="entr" presetSubtype="1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6" dur="500"/>
                                        <p:tgtEl>
                                          <p:spTgt spid="176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9" fill="hold">
                            <p:stCondLst>
                              <p:cond delay="30300"/>
                            </p:stCondLst>
                            <p:childTnLst>
                              <p:par>
                                <p:cTn id="170" presetID="22" presetClass="entr" presetSubtype="1" repeatCount="3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2" dur="500"/>
                                        <p:tgtEl>
                                          <p:spTgt spid="176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3" presetID="22" presetClass="entr" presetSubtype="1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5" dur="500"/>
                                        <p:tgtEl>
                                          <p:spTgt spid="176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8" fill="hold">
                            <p:stCondLst>
                              <p:cond delay="32300"/>
                            </p:stCondLst>
                            <p:childTnLst>
                              <p:par>
                                <p:cTn id="179" presetID="22" presetClass="entr" presetSubtype="1" repeatCount="3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1" dur="500"/>
                                        <p:tgtEl>
                                          <p:spTgt spid="176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2" presetID="22" presetClass="entr" presetSubtype="1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4" dur="500"/>
                                        <p:tgtEl>
                                          <p:spTgt spid="176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7" fill="hold">
                            <p:stCondLst>
                              <p:cond delay="34300"/>
                            </p:stCondLst>
                            <p:childTnLst>
                              <p:par>
                                <p:cTn id="188" presetID="22" presetClass="entr" presetSubtype="1" repeatCount="3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0" dur="500"/>
                                        <p:tgtEl>
                                          <p:spTgt spid="17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1" presetID="22" presetClass="entr" presetSubtype="1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3" dur="500"/>
                                        <p:tgtEl>
                                          <p:spTgt spid="176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6" fill="hold">
                            <p:stCondLst>
                              <p:cond delay="36300"/>
                            </p:stCondLst>
                            <p:childTnLst>
                              <p:par>
                                <p:cTn id="197" presetID="22" presetClass="entr" presetSubtype="1" repeatCount="3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9" dur="500"/>
                                        <p:tgtEl>
                                          <p:spTgt spid="176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4" fill="hold">
                            <p:stCondLst>
                              <p:cond delay="38300"/>
                            </p:stCondLst>
                            <p:childTnLst>
                              <p:par>
                                <p:cTn id="205" presetID="22" presetClass="entr" presetSubtype="1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7" dur="500"/>
                                        <p:tgtEl>
                                          <p:spTgt spid="176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8" fill="hold">
                            <p:stCondLst>
                              <p:cond delay="39800"/>
                            </p:stCondLst>
                            <p:childTnLst>
                              <p:par>
                                <p:cTn id="209" presetID="22" presetClass="entr" presetSubtype="1" repeatCount="3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1" dur="500"/>
                                        <p:tgtEl>
                                          <p:spTgt spid="176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4" fill="hold">
                            <p:stCondLst>
                              <p:cond delay="41800"/>
                            </p:stCondLst>
                            <p:childTnLst>
                              <p:par>
                                <p:cTn id="215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7" fill="hold">
                            <p:stCondLst>
                              <p:cond delay="42300"/>
                            </p:stCondLst>
                            <p:childTnLst>
                              <p:par>
                                <p:cTn id="218" presetID="27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20" dur="80"/>
                                        <p:tgtEl>
                                          <p:spTgt spid="1743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1" dur="80"/>
                                        <p:tgtEl>
                                          <p:spTgt spid="174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2" dur="80"/>
                                        <p:tgtEl>
                                          <p:spTgt spid="174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3" fill="hold">
                            <p:stCondLst>
                              <p:cond delay="47440"/>
                            </p:stCondLst>
                            <p:childTnLst>
                              <p:par>
                                <p:cTn id="224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6" fill="hold">
                            <p:stCondLst>
                              <p:cond delay="47940"/>
                            </p:stCondLst>
                            <p:childTnLst>
                              <p:par>
                                <p:cTn id="227" presetID="27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29" dur="80"/>
                                        <p:tgtEl>
                                          <p:spTgt spid="174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30" dur="80"/>
                                        <p:tgtEl>
                                          <p:spTgt spid="174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1" dur="80"/>
                                        <p:tgtEl>
                                          <p:spTgt spid="174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2" fill="hold">
                            <p:stCondLst>
                              <p:cond delay="51600"/>
                            </p:stCondLst>
                            <p:childTnLst>
                              <p:par>
                                <p:cTn id="233" presetID="27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35" dur="80"/>
                                        <p:tgtEl>
                                          <p:spTgt spid="174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36" dur="80"/>
                                        <p:tgtEl>
                                          <p:spTgt spid="174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7" dur="80"/>
                                        <p:tgtEl>
                                          <p:spTgt spid="174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8" fill="hold">
                            <p:stCondLst>
                              <p:cond delay="52420"/>
                            </p:stCondLst>
                            <p:childTnLst>
                              <p:par>
                                <p:cTn id="239" presetID="27" presetClass="entr" presetSubtype="0" fill="hold" grpId="0" nodeType="afterEffect">
                                  <p:stCondLst>
                                    <p:cond delay="1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41" dur="80"/>
                                        <p:tgtEl>
                                          <p:spTgt spid="174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42" dur="80"/>
                                        <p:tgtEl>
                                          <p:spTgt spid="174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3" dur="80"/>
                                        <p:tgtEl>
                                          <p:spTgt spid="174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4" fill="hold">
                            <p:stCondLst>
                              <p:cond delay="52840"/>
                            </p:stCondLst>
                            <p:childTnLst>
                              <p:par>
                                <p:cTn id="245" presetID="27" presetClass="entr" presetSubtype="0" fill="hold" nodeType="afterEffect">
                                  <p:stCondLst>
                                    <p:cond delay="1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47" dur="80"/>
                                        <p:tgtEl>
                                          <p:spTgt spid="174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48" dur="80"/>
                                        <p:tgtEl>
                                          <p:spTgt spid="174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9" dur="80"/>
                                        <p:tgtEl>
                                          <p:spTgt spid="174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0" fill="hold">
                            <p:stCondLst>
                              <p:cond delay="53260"/>
                            </p:stCondLst>
                            <p:childTnLst>
                              <p:par>
                                <p:cTn id="251" presetID="27" presetClass="entr" presetSubtype="0" fill="hold" grpId="0" nodeType="afterEffect">
                                  <p:stCondLst>
                                    <p:cond delay="1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53" dur="80"/>
                                        <p:tgtEl>
                                          <p:spTgt spid="174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54" dur="80"/>
                                        <p:tgtEl>
                                          <p:spTgt spid="174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5" dur="80"/>
                                        <p:tgtEl>
                                          <p:spTgt spid="174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6" fill="hold">
                            <p:stCondLst>
                              <p:cond delay="53680"/>
                            </p:stCondLst>
                            <p:childTnLst>
                              <p:par>
                                <p:cTn id="257" presetID="27" presetClass="entr" presetSubtype="0" fill="hold" grpId="0" nodeType="afterEffect">
                                  <p:stCondLst>
                                    <p:cond delay="1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59" dur="80"/>
                                        <p:tgtEl>
                                          <p:spTgt spid="174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60" dur="80"/>
                                        <p:tgtEl>
                                          <p:spTgt spid="174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1" dur="80"/>
                                        <p:tgtEl>
                                          <p:spTgt spid="174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2" fill="hold">
                            <p:stCondLst>
                              <p:cond delay="54100"/>
                            </p:stCondLst>
                            <p:childTnLst>
                              <p:par>
                                <p:cTn id="263" presetID="27" presetClass="entr" presetSubtype="0" fill="hold" grpId="0" nodeType="afterEffect">
                                  <p:stCondLst>
                                    <p:cond delay="1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5" dur="80"/>
                                        <p:tgtEl>
                                          <p:spTgt spid="174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66" dur="80"/>
                                        <p:tgtEl>
                                          <p:spTgt spid="174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7" dur="80"/>
                                        <p:tgtEl>
                                          <p:spTgt spid="174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8" fill="hold">
                            <p:stCondLst>
                              <p:cond delay="54520"/>
                            </p:stCondLst>
                            <p:childTnLst>
                              <p:par>
                                <p:cTn id="269" presetID="27" presetClass="entr" presetSubtype="0" fill="hold" grpId="0" nodeType="afterEffect">
                                  <p:stCondLst>
                                    <p:cond delay="1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71" dur="80"/>
                                        <p:tgtEl>
                                          <p:spTgt spid="174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2" dur="80"/>
                                        <p:tgtEl>
                                          <p:spTgt spid="174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3" dur="80"/>
                                        <p:tgtEl>
                                          <p:spTgt spid="174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4" fill="hold">
                            <p:stCondLst>
                              <p:cond delay="54940"/>
                            </p:stCondLst>
                            <p:childTnLst>
                              <p:par>
                                <p:cTn id="275" presetID="27" presetClass="entr" presetSubtype="0" fill="hold" grpId="0" nodeType="afterEffect">
                                  <p:stCondLst>
                                    <p:cond delay="1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77" dur="80"/>
                                        <p:tgtEl>
                                          <p:spTgt spid="174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8" dur="80"/>
                                        <p:tgtEl>
                                          <p:spTgt spid="174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9" dur="80"/>
                                        <p:tgtEl>
                                          <p:spTgt spid="174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0" fill="hold">
                            <p:stCondLst>
                              <p:cond delay="55400"/>
                            </p:stCondLst>
                            <p:childTnLst>
                              <p:par>
                                <p:cTn id="281" presetID="27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3" dur="80"/>
                                        <p:tgtEl>
                                          <p:spTgt spid="176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84" dur="80"/>
                                        <p:tgtEl>
                                          <p:spTgt spid="176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5" dur="80"/>
                                        <p:tgtEl>
                                          <p:spTgt spid="176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6" fill="hold">
                            <p:stCondLst>
                              <p:cond delay="60100"/>
                            </p:stCondLst>
                            <p:childTnLst>
                              <p:par>
                                <p:cTn id="287" presetID="27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9" dur="80"/>
                                        <p:tgtEl>
                                          <p:spTgt spid="176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0" dur="80"/>
                                        <p:tgtEl>
                                          <p:spTgt spid="176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1" dur="80"/>
                                        <p:tgtEl>
                                          <p:spTgt spid="176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2" fill="hold">
                            <p:stCondLst>
                              <p:cond delay="65160"/>
                            </p:stCondLst>
                            <p:childTnLst>
                              <p:par>
                                <p:cTn id="293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5" fill="hold">
                            <p:stCondLst>
                              <p:cond delay="65660"/>
                            </p:stCondLst>
                            <p:childTnLst>
                              <p:par>
                                <p:cTn id="296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8" fill="hold">
                            <p:stCondLst>
                              <p:cond delay="66660"/>
                            </p:stCondLst>
                            <p:childTnLst>
                              <p:par>
                                <p:cTn id="299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1" fill="hold">
                            <p:stCondLst>
                              <p:cond delay="67160"/>
                            </p:stCondLst>
                            <p:childTnLst>
                              <p:par>
                                <p:cTn id="30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4" fill="hold">
                            <p:stCondLst>
                              <p:cond delay="67160"/>
                            </p:stCondLst>
                            <p:childTnLst>
                              <p:par>
                                <p:cTn id="305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7" fill="hold">
                            <p:stCondLst>
                              <p:cond delay="67660"/>
                            </p:stCondLst>
                            <p:childTnLst>
                              <p:par>
                                <p:cTn id="308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0" fill="hold">
                            <p:stCondLst>
                              <p:cond delay="68160"/>
                            </p:stCondLst>
                            <p:childTnLst>
                              <p:par>
                                <p:cTn id="311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3" fill="hold">
                            <p:stCondLst>
                              <p:cond delay="68660"/>
                            </p:stCondLst>
                            <p:childTnLst>
                              <p:par>
                                <p:cTn id="314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6" fill="hold">
                            <p:stCondLst>
                              <p:cond delay="69160"/>
                            </p:stCondLst>
                            <p:childTnLst>
                              <p:par>
                                <p:cTn id="317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9" fill="hold">
                            <p:stCondLst>
                              <p:cond delay="69660"/>
                            </p:stCondLst>
                            <p:childTnLst>
                              <p:par>
                                <p:cTn id="320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2" fill="hold">
                            <p:stCondLst>
                              <p:cond delay="70160"/>
                            </p:stCondLst>
                            <p:childTnLst>
                              <p:par>
                                <p:cTn id="323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5" fill="hold">
                            <p:stCondLst>
                              <p:cond delay="70660"/>
                            </p:stCondLst>
                            <p:childTnLst>
                              <p:par>
                                <p:cTn id="326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8" fill="hold">
                            <p:stCondLst>
                              <p:cond delay="71160"/>
                            </p:stCondLst>
                            <p:childTnLst>
                              <p:par>
                                <p:cTn id="329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1" fill="hold">
                            <p:stCondLst>
                              <p:cond delay="71660"/>
                            </p:stCondLst>
                            <p:childTnLst>
                              <p:par>
                                <p:cTn id="332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4" fill="hold">
                            <p:stCondLst>
                              <p:cond delay="72160"/>
                            </p:stCondLst>
                            <p:childTnLst>
                              <p:par>
                                <p:cTn id="335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7" fill="hold">
                            <p:stCondLst>
                              <p:cond delay="72660"/>
                            </p:stCondLst>
                            <p:childTnLst>
                              <p:par>
                                <p:cTn id="338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0" fill="hold">
                            <p:stCondLst>
                              <p:cond delay="73160"/>
                            </p:stCondLst>
                            <p:childTnLst>
                              <p:par>
                                <p:cTn id="341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3" fill="hold">
                            <p:stCondLst>
                              <p:cond delay="73660"/>
                            </p:stCondLst>
                            <p:childTnLst>
                              <p:par>
                                <p:cTn id="344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6" fill="hold">
                            <p:stCondLst>
                              <p:cond delay="74160"/>
                            </p:stCondLst>
                            <p:childTnLst>
                              <p:par>
                                <p:cTn id="347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9" fill="hold">
                            <p:stCondLst>
                              <p:cond delay="74660"/>
                            </p:stCondLst>
                            <p:childTnLst>
                              <p:par>
                                <p:cTn id="350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2" fill="hold">
                            <p:stCondLst>
                              <p:cond delay="75160"/>
                            </p:stCondLst>
                            <p:childTnLst>
                              <p:par>
                                <p:cTn id="353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5" fill="hold">
                            <p:stCondLst>
                              <p:cond delay="75660"/>
                            </p:stCondLst>
                            <p:childTnLst>
                              <p:par>
                                <p:cTn id="356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8" fill="hold">
                            <p:stCondLst>
                              <p:cond delay="76160"/>
                            </p:stCondLst>
                            <p:childTnLst>
                              <p:par>
                                <p:cTn id="359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1" fill="hold">
                            <p:stCondLst>
                              <p:cond delay="76660"/>
                            </p:stCondLst>
                            <p:childTnLst>
                              <p:par>
                                <p:cTn id="362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4" fill="hold">
                            <p:stCondLst>
                              <p:cond delay="77160"/>
                            </p:stCondLst>
                            <p:childTnLst>
                              <p:par>
                                <p:cTn id="365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7" fill="hold">
                            <p:stCondLst>
                              <p:cond delay="77660"/>
                            </p:stCondLst>
                            <p:childTnLst>
                              <p:par>
                                <p:cTn id="368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0" fill="hold">
                            <p:stCondLst>
                              <p:cond delay="78160"/>
                            </p:stCondLst>
                            <p:childTnLst>
                              <p:par>
                                <p:cTn id="371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3" fill="hold">
                            <p:stCondLst>
                              <p:cond delay="78660"/>
                            </p:stCondLst>
                            <p:childTnLst>
                              <p:par>
                                <p:cTn id="374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6" fill="hold">
                            <p:stCondLst>
                              <p:cond delay="79160"/>
                            </p:stCondLst>
                            <p:childTnLst>
                              <p:par>
                                <p:cTn id="377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9" fill="hold">
                            <p:stCondLst>
                              <p:cond delay="79660"/>
                            </p:stCondLst>
                            <p:childTnLst>
                              <p:par>
                                <p:cTn id="380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2" fill="hold">
                            <p:stCondLst>
                              <p:cond delay="80160"/>
                            </p:stCondLst>
                            <p:childTnLst>
                              <p:par>
                                <p:cTn id="383" presetID="27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85" dur="80"/>
                                        <p:tgtEl>
                                          <p:spTgt spid="1767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86" dur="80"/>
                                        <p:tgtEl>
                                          <p:spTgt spid="1767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7" dur="80"/>
                                        <p:tgtEl>
                                          <p:spTgt spid="1767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8" fill="hold">
                            <p:stCondLst>
                              <p:cond delay="84780"/>
                            </p:stCondLst>
                            <p:childTnLst>
                              <p:par>
                                <p:cTn id="389" presetID="27" presetClass="entr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91" dur="80"/>
                                        <p:tgtEl>
                                          <p:spTgt spid="1767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92" dur="80"/>
                                        <p:tgtEl>
                                          <p:spTgt spid="1767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3" dur="80"/>
                                        <p:tgtEl>
                                          <p:spTgt spid="1767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3" grpId="0"/>
      <p:bldP spid="17414" grpId="0"/>
      <p:bldP spid="17415" grpId="0"/>
      <p:bldP spid="17416" grpId="0"/>
      <p:bldP spid="17417" grpId="0"/>
      <p:bldP spid="17418" grpId="0"/>
      <p:bldP spid="17420" grpId="0"/>
      <p:bldP spid="17421" grpId="0"/>
      <p:bldP spid="17422" grpId="0"/>
      <p:bldP spid="17423" grpId="0"/>
      <p:bldP spid="17424" grpId="0"/>
      <p:bldP spid="17425" grpId="0"/>
      <p:bldP spid="17426" grpId="0"/>
      <p:bldP spid="17428" grpId="0"/>
      <p:bldP spid="17429" grpId="0"/>
      <p:bldP spid="17430" grpId="0"/>
      <p:bldP spid="17431" grpId="0"/>
      <p:bldP spid="17432" grpId="0"/>
      <p:bldP spid="17434" grpId="0"/>
      <p:bldP spid="17435" grpId="0"/>
      <p:bldP spid="17436" grpId="0" animBg="1"/>
      <p:bldP spid="17438" grpId="0"/>
      <p:bldP spid="17439" grpId="0"/>
      <p:bldP spid="17444" grpId="0"/>
      <p:bldP spid="17445" grpId="0"/>
      <p:bldP spid="17446" grpId="0"/>
      <p:bldP spid="17447" grpId="0"/>
      <p:bldP spid="17449" grpId="0"/>
      <p:bldP spid="17450" grpId="0"/>
      <p:bldP spid="17451" grpId="0" animBg="1"/>
      <p:bldP spid="17625" grpId="0"/>
      <p:bldP spid="17626" grpId="0"/>
      <p:bldP spid="17674" grpId="0"/>
      <p:bldP spid="17677" grpId="0"/>
    </p:bldLst>
  </p:timing>
</p:sld>
</file>

<file path=ppt/theme/theme1.xml><?xml version="1.0" encoding="utf-8"?>
<a:theme xmlns:a="http://schemas.openxmlformats.org/drawingml/2006/main" name="Есептеу жүйелері">
  <a:themeElements>
    <a:clrScheme name="default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Есептеу жүйелері</Template>
  <TotalTime>1</TotalTime>
  <Words>2498</Words>
  <Application>Microsoft Office PowerPoint</Application>
  <PresentationFormat>Экран (4:3)</PresentationFormat>
  <Paragraphs>357</Paragraphs>
  <Slides>8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Arial</vt:lpstr>
      <vt:lpstr>Arial CYR</vt:lpstr>
      <vt:lpstr>Times New Roman</vt:lpstr>
      <vt:lpstr>Есептеу жүйелері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Admin</cp:lastModifiedBy>
  <cp:revision>1</cp:revision>
  <dcterms:created xsi:type="dcterms:W3CDTF">2013-08-26T10:00:50Z</dcterms:created>
  <dcterms:modified xsi:type="dcterms:W3CDTF">2013-08-26T10:02:00Z</dcterms:modified>
</cp:coreProperties>
</file>