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60" r:id="rId2"/>
    <p:sldId id="258" r:id="rId3"/>
    <p:sldId id="259" r:id="rId4"/>
    <p:sldId id="256" r:id="rId5"/>
    <p:sldId id="257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6699"/>
    <a:srgbClr val="0000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110" autoAdjust="0"/>
    <p:restoredTop sz="94660"/>
  </p:normalViewPr>
  <p:slideViewPr>
    <p:cSldViewPr>
      <p:cViewPr>
        <p:scale>
          <a:sx n="75" d="100"/>
          <a:sy n="75" d="100"/>
        </p:scale>
        <p:origin x="-36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5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A9448D6-8E66-4260-B0BB-A5908CFA2B84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AC36F6-A09C-49A0-A0CE-3B243A473D1F}" type="slidenum">
              <a:rPr lang="ru-RU"/>
              <a:pPr/>
              <a:t>7</a:t>
            </a:fld>
            <a:endParaRPr lang="ru-RU"/>
          </a:p>
        </p:txBody>
      </p:sp>
      <p:sp>
        <p:nvSpPr>
          <p:cNvPr id="16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738100-27BC-4A7A-B611-97D367ACFAE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A36A91-4736-4A0D-A28F-DCD4162B10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ACC770-79C9-4FE8-8495-1C51B2CC65D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68CFB-7723-4FEA-885A-2C35E486BC3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18464-DDCD-4B40-BB75-6C00D241C44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8A5973-E6CB-42A3-98AF-BE5265BB3F3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9D06F3-DBE1-46B1-91AF-55671820762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9B3E2D-5BDF-4ADC-8745-68BA6B754F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8DEFCE-E7E7-4669-95C1-B0F62CBB9B0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DF3F6A-FAB7-4D10-AF88-6238E72D12D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CD5D0-B8FE-4091-838A-4CE1E5EE862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31659E4-ECBB-428A-BDF9-F2FE6490DDC4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13" Type="http://schemas.openxmlformats.org/officeDocument/2006/relationships/image" Target="../media/image44.png"/><Relationship Id="rId18" Type="http://schemas.openxmlformats.org/officeDocument/2006/relationships/image" Target="../media/image49.png"/><Relationship Id="rId3" Type="http://schemas.openxmlformats.org/officeDocument/2006/relationships/image" Target="../media/image34.png"/><Relationship Id="rId21" Type="http://schemas.openxmlformats.org/officeDocument/2006/relationships/image" Target="../media/image52.png"/><Relationship Id="rId7" Type="http://schemas.openxmlformats.org/officeDocument/2006/relationships/image" Target="../media/image38.png"/><Relationship Id="rId12" Type="http://schemas.openxmlformats.org/officeDocument/2006/relationships/image" Target="../media/image43.png"/><Relationship Id="rId17" Type="http://schemas.openxmlformats.org/officeDocument/2006/relationships/image" Target="../media/image48.png"/><Relationship Id="rId2" Type="http://schemas.openxmlformats.org/officeDocument/2006/relationships/image" Target="../media/image33.png"/><Relationship Id="rId16" Type="http://schemas.openxmlformats.org/officeDocument/2006/relationships/image" Target="../media/image47.png"/><Relationship Id="rId20" Type="http://schemas.openxmlformats.org/officeDocument/2006/relationships/image" Target="../media/image5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5" Type="http://schemas.openxmlformats.org/officeDocument/2006/relationships/image" Target="../media/image46.png"/><Relationship Id="rId23" Type="http://schemas.openxmlformats.org/officeDocument/2006/relationships/image" Target="../media/image54.png"/><Relationship Id="rId10" Type="http://schemas.openxmlformats.org/officeDocument/2006/relationships/image" Target="../media/image41.png"/><Relationship Id="rId19" Type="http://schemas.openxmlformats.org/officeDocument/2006/relationships/image" Target="../media/image50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Relationship Id="rId14" Type="http://schemas.openxmlformats.org/officeDocument/2006/relationships/image" Target="../media/image45.png"/><Relationship Id="rId22" Type="http://schemas.openxmlformats.org/officeDocument/2006/relationships/image" Target="../media/image5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827088" y="3500438"/>
            <a:ext cx="6983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Е</a:t>
            </a:r>
            <a:r>
              <a:rPr lang="kk-KZ" sz="2000" b="1"/>
              <a:t>кілік  санау  жүйесінде  сандарды  алу</a:t>
            </a:r>
            <a:endParaRPr lang="ru-RU" sz="2000" b="1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827088" y="3141663"/>
            <a:ext cx="6983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Е</a:t>
            </a:r>
            <a:r>
              <a:rPr lang="kk-KZ" sz="2000" b="1"/>
              <a:t>кілік  санау  жүйесінде  сандарды  қосу</a:t>
            </a:r>
            <a:endParaRPr lang="ru-RU" sz="2000" b="1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827088" y="2744788"/>
            <a:ext cx="8064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Ек</a:t>
            </a:r>
            <a:r>
              <a:rPr lang="kk-KZ" sz="2000" b="1"/>
              <a:t>ілік жүйедегі санның ондық жүйедегі эквивалентін табу </a:t>
            </a:r>
            <a:endParaRPr lang="ru-RU" sz="2000" b="1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792163" y="2384425"/>
            <a:ext cx="7667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Ондық</a:t>
            </a:r>
            <a:r>
              <a:rPr lang="kk-KZ" sz="2000" b="1"/>
              <a:t> жүйедегі санның екілік жүйедегі эквивалентін табу </a:t>
            </a:r>
            <a:endParaRPr lang="ru-RU" sz="2000" b="1"/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827088" y="2024063"/>
            <a:ext cx="7632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2000" b="1"/>
              <a:t>Алғашқы </a:t>
            </a:r>
            <a:r>
              <a:rPr lang="en-US" sz="2000" b="1"/>
              <a:t>32</a:t>
            </a:r>
            <a:r>
              <a:rPr lang="kk-KZ" sz="2000" b="1"/>
              <a:t> санның әртүрлі санау жүйелерінде жазылуы</a:t>
            </a:r>
            <a:endParaRPr lang="ru-RU" sz="2000" b="1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827088" y="1663700"/>
            <a:ext cx="4968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2000" b="1"/>
              <a:t>Санау жүйелерінің түрлері</a:t>
            </a:r>
            <a:endParaRPr lang="ru-RU" sz="2000" b="1"/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827088" y="904875"/>
            <a:ext cx="79216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3200" b="1">
                <a:solidFill>
                  <a:srgbClr val="0000FF"/>
                </a:solidFill>
              </a:rPr>
              <a:t>Санау  жүйелері. Екілік санау жүйесі.</a:t>
            </a:r>
            <a:endParaRPr lang="ru-RU" sz="3200" b="1">
              <a:solidFill>
                <a:srgbClr val="0000FF"/>
              </a:solidFill>
            </a:endParaRP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827088" y="3824288"/>
            <a:ext cx="7489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Е</a:t>
            </a:r>
            <a:r>
              <a:rPr lang="kk-KZ" sz="2000" b="1"/>
              <a:t>кілік  санау  жүйесінде  сандарды  көбейту  және  бөлу</a:t>
            </a:r>
            <a:endParaRPr lang="ru-RU" sz="2000" b="1"/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7524750" y="6467475"/>
            <a:ext cx="1511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Enter </a:t>
            </a:r>
            <a:r>
              <a:rPr lang="kk-KZ" sz="1200" b="1"/>
              <a:t>тиегін бас</a:t>
            </a:r>
            <a:endParaRPr lang="ru-RU" sz="12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6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30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80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30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12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900"/>
                            </p:stCondLst>
                            <p:childTnLst>
                              <p:par>
                                <p:cTn id="41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160"/>
                            </p:stCondLst>
                            <p:childTnLst>
                              <p:par>
                                <p:cTn id="47" presetID="27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/>
      <p:bldP spid="11270" grpId="0"/>
      <p:bldP spid="11271" grpId="0"/>
      <p:bldP spid="11272" grpId="0"/>
      <p:bldP spid="11273" grpId="0"/>
      <p:bldP spid="11275" grpId="0"/>
      <p:bldP spid="112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7848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/>
              <a:t>Онд</a:t>
            </a:r>
            <a:r>
              <a:rPr lang="kk-KZ" sz="1400" b="1"/>
              <a:t>ық санау жүйесінде (біздің күнделікті есептеуде қолданатын жүйеде) санды көрсету үшін </a:t>
            </a:r>
            <a:r>
              <a:rPr lang="ru-RU" sz="1400" b="1"/>
              <a:t>10 </a:t>
            </a:r>
            <a:r>
              <a:rPr lang="kk-KZ" sz="1400" b="1"/>
              <a:t>арап цифры: </a:t>
            </a:r>
            <a:r>
              <a:rPr lang="ru-RU" sz="1600" b="1">
                <a:solidFill>
                  <a:srgbClr val="FF3300"/>
                </a:solidFill>
              </a:rPr>
              <a:t>0, 1, 2, 3, 4, 5, 6, 7, 8, 9</a:t>
            </a:r>
            <a:r>
              <a:rPr lang="ru-RU" sz="1400" b="1"/>
              <a:t> -</a:t>
            </a:r>
            <a:r>
              <a:rPr lang="kk-KZ" sz="1400" b="1"/>
              <a:t> қолданылады</a:t>
            </a:r>
            <a:endParaRPr lang="ru-RU" sz="1400" b="1"/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611188" y="1341438"/>
            <a:ext cx="806450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/>
              <a:t>Мысалы: </a:t>
            </a:r>
            <a:r>
              <a:rPr lang="kk-KZ" sz="1400" b="1">
                <a:solidFill>
                  <a:srgbClr val="0000FF"/>
                </a:solidFill>
              </a:rPr>
              <a:t>қырық үш бүтін жүзден сексен екі</a:t>
            </a:r>
            <a:r>
              <a:rPr lang="kk-KZ" sz="1400"/>
              <a:t> ондық есептеу жүйесінде жазылады</a:t>
            </a:r>
          </a:p>
          <a:p>
            <a:pPr algn="ctr">
              <a:spcBef>
                <a:spcPct val="50000"/>
              </a:spcBef>
            </a:pPr>
            <a:r>
              <a:rPr lang="kk-KZ" sz="1600" b="1"/>
              <a:t>43,82</a:t>
            </a:r>
            <a:endParaRPr lang="ru-RU" sz="1600" b="1"/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539750" y="2133600"/>
            <a:ext cx="7848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/>
              <a:t>Ек</a:t>
            </a:r>
            <a:r>
              <a:rPr lang="kk-KZ" sz="1400" b="1"/>
              <a:t>ілік санау жүйесінде санды көрсету үшін </a:t>
            </a:r>
            <a:r>
              <a:rPr lang="ru-RU" sz="1400" b="1"/>
              <a:t>2 </a:t>
            </a:r>
            <a:r>
              <a:rPr lang="kk-KZ" sz="1400" b="1"/>
              <a:t>арап цифры: </a:t>
            </a:r>
            <a:r>
              <a:rPr lang="ru-RU" sz="1600" b="1">
                <a:solidFill>
                  <a:srgbClr val="FF3300"/>
                </a:solidFill>
              </a:rPr>
              <a:t>0, 1</a:t>
            </a:r>
            <a:r>
              <a:rPr lang="ru-RU" sz="1400" b="1"/>
              <a:t> -</a:t>
            </a:r>
            <a:r>
              <a:rPr lang="kk-KZ" sz="1400" b="1"/>
              <a:t> қолданылады</a:t>
            </a:r>
            <a:endParaRPr lang="ru-RU" sz="1400" b="1"/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611188" y="2420938"/>
            <a:ext cx="7129462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/>
              <a:t>Мысалы: </a:t>
            </a:r>
            <a:r>
              <a:rPr lang="kk-KZ" sz="1400" b="1">
                <a:solidFill>
                  <a:srgbClr val="0000FF"/>
                </a:solidFill>
              </a:rPr>
              <a:t>қырық үш бүтін жүзден сексен екі</a:t>
            </a:r>
            <a:r>
              <a:rPr lang="kk-KZ"/>
              <a:t> </a:t>
            </a:r>
            <a:r>
              <a:rPr lang="kk-KZ" sz="1400"/>
              <a:t>екілік есептеу жүйесінде жазылады</a:t>
            </a:r>
          </a:p>
          <a:p>
            <a:pPr>
              <a:spcBef>
                <a:spcPct val="50000"/>
              </a:spcBef>
            </a:pPr>
            <a:r>
              <a:rPr lang="kk-KZ" sz="1600"/>
              <a:t>                              </a:t>
            </a:r>
            <a:r>
              <a:rPr lang="ru-RU" sz="1600" b="1"/>
              <a:t>≈ 101011</a:t>
            </a:r>
            <a:r>
              <a:rPr lang="kk-KZ" sz="1600" b="1"/>
              <a:t>,11011</a:t>
            </a:r>
            <a:endParaRPr lang="ru-RU" sz="1600" b="1"/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539750" y="3213100"/>
            <a:ext cx="7848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/>
              <a:t>Сегіздік санау жүйесінде санды көрсету үшін </a:t>
            </a:r>
            <a:r>
              <a:rPr lang="en-US" sz="1400" b="1"/>
              <a:t>8</a:t>
            </a:r>
            <a:r>
              <a:rPr lang="ru-RU" sz="1400" b="1"/>
              <a:t> </a:t>
            </a:r>
            <a:r>
              <a:rPr lang="kk-KZ" sz="1400" b="1"/>
              <a:t>арап цифры: </a:t>
            </a:r>
            <a:r>
              <a:rPr lang="ru-RU" sz="1600" b="1">
                <a:solidFill>
                  <a:srgbClr val="FF3300"/>
                </a:solidFill>
              </a:rPr>
              <a:t>0, 1, 2, 3, 4, 5, 6, 7</a:t>
            </a:r>
            <a:r>
              <a:rPr lang="ru-RU" sz="1400" b="1"/>
              <a:t> -</a:t>
            </a:r>
            <a:r>
              <a:rPr lang="kk-KZ" sz="1400" b="1"/>
              <a:t> қолданылады</a:t>
            </a:r>
            <a:endParaRPr lang="ru-RU" sz="1400" b="1"/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611188" y="3716338"/>
            <a:ext cx="806450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/>
              <a:t>Мысалы: </a:t>
            </a:r>
            <a:r>
              <a:rPr lang="kk-KZ" sz="1400" b="1">
                <a:solidFill>
                  <a:srgbClr val="0000FF"/>
                </a:solidFill>
              </a:rPr>
              <a:t>қырық үш бүтін жүзден сексен екі</a:t>
            </a:r>
            <a:r>
              <a:rPr lang="kk-KZ" sz="1400"/>
              <a:t> сегіздік есептеу жүйесінде жазылады</a:t>
            </a:r>
          </a:p>
          <a:p>
            <a:pPr algn="ctr">
              <a:spcBef>
                <a:spcPct val="50000"/>
              </a:spcBef>
            </a:pPr>
            <a:r>
              <a:rPr lang="ru-RU" sz="1600" b="1"/>
              <a:t>≈</a:t>
            </a:r>
            <a:r>
              <a:rPr lang="ru-RU" sz="1600"/>
              <a:t> </a:t>
            </a:r>
            <a:r>
              <a:rPr lang="ru-RU" sz="1600" b="1"/>
              <a:t>53</a:t>
            </a:r>
            <a:r>
              <a:rPr lang="kk-KZ" sz="1600" b="1"/>
              <a:t>,64365</a:t>
            </a:r>
            <a:endParaRPr lang="ru-RU" sz="1600" b="1"/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539750" y="4508500"/>
            <a:ext cx="7848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/>
              <a:t>Он алтылық санау жүйесінде санды көрсету үшін </a:t>
            </a:r>
            <a:r>
              <a:rPr lang="en-US" sz="1400" b="1"/>
              <a:t>10</a:t>
            </a:r>
            <a:r>
              <a:rPr lang="ru-RU" sz="1400" b="1"/>
              <a:t> </a:t>
            </a:r>
            <a:r>
              <a:rPr lang="kk-KZ" sz="1400" b="1"/>
              <a:t>арап цифры </a:t>
            </a:r>
            <a:r>
              <a:rPr lang="ru-RU" sz="1600" b="1">
                <a:solidFill>
                  <a:srgbClr val="FF3300"/>
                </a:solidFill>
              </a:rPr>
              <a:t>0, 1, 2, 3, 4, 5, 6, 7, 8, 9 </a:t>
            </a:r>
            <a:r>
              <a:rPr lang="ru-RU" sz="1400" b="1"/>
              <a:t> </a:t>
            </a:r>
            <a:r>
              <a:rPr lang="kk-KZ" sz="1400" b="1"/>
              <a:t>және </a:t>
            </a:r>
            <a:r>
              <a:rPr lang="ru-RU" sz="1400" b="1"/>
              <a:t>6 </a:t>
            </a:r>
            <a:r>
              <a:rPr lang="kk-KZ" sz="1400" b="1"/>
              <a:t>латын әріптері </a:t>
            </a:r>
            <a:r>
              <a:rPr lang="en-US" sz="1400" b="1">
                <a:solidFill>
                  <a:srgbClr val="FF3300"/>
                </a:solidFill>
              </a:rPr>
              <a:t>A, B, C, D, E, F</a:t>
            </a:r>
            <a:r>
              <a:rPr lang="kk-KZ" sz="1400" b="1"/>
              <a:t> қолданылады</a:t>
            </a:r>
            <a:endParaRPr lang="ru-RU" sz="1400" b="1"/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611188" y="5011738"/>
            <a:ext cx="8064500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/>
              <a:t>Мысалы: </a:t>
            </a:r>
            <a:r>
              <a:rPr lang="kk-KZ" sz="1400" b="1">
                <a:solidFill>
                  <a:srgbClr val="0000FF"/>
                </a:solidFill>
              </a:rPr>
              <a:t>қырық үш бүтін жүзден сексен екі</a:t>
            </a:r>
            <a:r>
              <a:rPr lang="kk-KZ"/>
              <a:t> </a:t>
            </a:r>
            <a:r>
              <a:rPr lang="kk-KZ" sz="1400"/>
              <a:t>он алтылық есептеу жүйесінде жазылады</a:t>
            </a:r>
            <a:r>
              <a:rPr lang="kk-KZ" sz="1600"/>
              <a:t> </a:t>
            </a:r>
          </a:p>
          <a:p>
            <a:pPr algn="ctr">
              <a:spcBef>
                <a:spcPct val="50000"/>
              </a:spcBef>
            </a:pPr>
            <a:r>
              <a:rPr lang="ru-RU" sz="1600" b="1"/>
              <a:t>≈</a:t>
            </a:r>
            <a:r>
              <a:rPr lang="kk-KZ" sz="1600"/>
              <a:t> </a:t>
            </a:r>
            <a:r>
              <a:rPr lang="en-US" sz="1600" b="1"/>
              <a:t>2B</a:t>
            </a:r>
            <a:r>
              <a:rPr lang="kk-KZ" sz="1600" b="1"/>
              <a:t>,</a:t>
            </a:r>
            <a:r>
              <a:rPr lang="en-US" sz="1600" b="1"/>
              <a:t>D05B7</a:t>
            </a:r>
            <a:endParaRPr lang="ru-RU" sz="1600" b="1"/>
          </a:p>
        </p:txBody>
      </p:sp>
      <p:sp>
        <p:nvSpPr>
          <p:cNvPr id="9551" name="Text Box 335"/>
          <p:cNvSpPr txBox="1">
            <a:spLocks noChangeArrowheads="1"/>
          </p:cNvSpPr>
          <p:nvPr/>
        </p:nvSpPr>
        <p:spPr bwMode="auto">
          <a:xfrm>
            <a:off x="1908175" y="188913"/>
            <a:ext cx="4968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2000" b="1"/>
              <a:t>Санау жүйелерінің түрлері</a:t>
            </a:r>
            <a:endParaRPr lang="ru-RU" sz="2000" b="1"/>
          </a:p>
        </p:txBody>
      </p:sp>
      <p:sp>
        <p:nvSpPr>
          <p:cNvPr id="9552" name="Text Box 336"/>
          <p:cNvSpPr txBox="1">
            <a:spLocks noChangeArrowheads="1"/>
          </p:cNvSpPr>
          <p:nvPr/>
        </p:nvSpPr>
        <p:spPr bwMode="auto">
          <a:xfrm>
            <a:off x="395288" y="5734050"/>
            <a:ext cx="83534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/>
              <a:t>Санның қандай санау жүйесінде жазылғанын білдіру үшін санау жүйесі белгісі индекс  түрінде қойылады:</a:t>
            </a:r>
            <a:endParaRPr lang="ru-RU" sz="1400" b="1"/>
          </a:p>
        </p:txBody>
      </p:sp>
      <p:sp>
        <p:nvSpPr>
          <p:cNvPr id="9553" name="Text Box 337"/>
          <p:cNvSpPr txBox="1">
            <a:spLocks noChangeArrowheads="1"/>
          </p:cNvSpPr>
          <p:nvPr/>
        </p:nvSpPr>
        <p:spPr bwMode="auto">
          <a:xfrm>
            <a:off x="2555875" y="6157913"/>
            <a:ext cx="57610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b="1"/>
              <a:t>43,82</a:t>
            </a:r>
            <a:r>
              <a:rPr lang="ru-RU" sz="1600" b="1" baseline="-25000"/>
              <a:t>10</a:t>
            </a:r>
            <a:r>
              <a:rPr lang="ru-RU" sz="1600" b="1"/>
              <a:t> ≈ 1010</a:t>
            </a:r>
            <a:r>
              <a:rPr lang="en-US" sz="1600" b="1"/>
              <a:t>11</a:t>
            </a:r>
            <a:r>
              <a:rPr lang="ru-RU" sz="1600" b="1"/>
              <a:t>,11011</a:t>
            </a:r>
            <a:r>
              <a:rPr lang="ru-RU" sz="1600" b="1" baseline="-25000"/>
              <a:t>2</a:t>
            </a:r>
            <a:r>
              <a:rPr lang="ru-RU" sz="1600" b="1"/>
              <a:t> ≈ </a:t>
            </a:r>
            <a:r>
              <a:rPr lang="en-US" sz="1600" b="1"/>
              <a:t>53</a:t>
            </a:r>
            <a:r>
              <a:rPr lang="ru-RU" sz="1600" b="1"/>
              <a:t>,</a:t>
            </a:r>
            <a:r>
              <a:rPr lang="en-US" sz="1600" b="1"/>
              <a:t>64365</a:t>
            </a:r>
            <a:r>
              <a:rPr lang="ru-RU" sz="1600" b="1" baseline="-25000"/>
              <a:t>8</a:t>
            </a:r>
            <a:r>
              <a:rPr lang="ru-RU" sz="1600" b="1"/>
              <a:t> ≈ 2</a:t>
            </a:r>
            <a:r>
              <a:rPr lang="en-US" sz="1600" b="1"/>
              <a:t>B</a:t>
            </a:r>
            <a:r>
              <a:rPr lang="ru-RU" sz="1600" b="1"/>
              <a:t>,</a:t>
            </a:r>
            <a:r>
              <a:rPr lang="en-US" sz="1600" b="1"/>
              <a:t>D05B7</a:t>
            </a:r>
            <a:r>
              <a:rPr lang="ru-RU" sz="1600" b="1" baseline="-25000"/>
              <a:t>16</a:t>
            </a:r>
            <a:endParaRPr lang="ru-RU" sz="1600" baseline="-25000"/>
          </a:p>
        </p:txBody>
      </p:sp>
      <p:sp>
        <p:nvSpPr>
          <p:cNvPr id="9555" name="Text Box 339"/>
          <p:cNvSpPr txBox="1">
            <a:spLocks noChangeArrowheads="1"/>
          </p:cNvSpPr>
          <p:nvPr/>
        </p:nvSpPr>
        <p:spPr bwMode="auto">
          <a:xfrm>
            <a:off x="7524750" y="6467475"/>
            <a:ext cx="1511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Enter </a:t>
            </a:r>
            <a:r>
              <a:rPr lang="kk-KZ" sz="1200" b="1"/>
              <a:t>тиегін бас</a:t>
            </a:r>
            <a:endParaRPr lang="ru-RU" sz="12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8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64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16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328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636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9400"/>
                            </p:stCondLst>
                            <p:childTnLst>
                              <p:par>
                                <p:cTn id="4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3800"/>
                            </p:stCondLst>
                            <p:childTnLst>
                              <p:par>
                                <p:cTn id="4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6880"/>
                            </p:stCondLst>
                            <p:childTnLst>
                              <p:par>
                                <p:cTn id="5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95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95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95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400"/>
                            </p:stCondLst>
                            <p:childTnLst>
                              <p:par>
                                <p:cTn id="5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95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95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95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2120"/>
                            </p:stCondLst>
                            <p:childTnLst>
                              <p:par>
                                <p:cTn id="65" presetID="27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95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95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95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30" grpId="0"/>
      <p:bldP spid="9231" grpId="0"/>
      <p:bldP spid="9232" grpId="0"/>
      <p:bldP spid="9233" grpId="0"/>
      <p:bldP spid="9234" grpId="0"/>
      <p:bldP spid="9235" grpId="0"/>
      <p:bldP spid="9236" grpId="0"/>
      <p:bldP spid="9552" grpId="0"/>
      <p:bldP spid="9553" grpId="0"/>
      <p:bldP spid="955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86" name="Group 646"/>
          <p:cNvGraphicFramePr>
            <a:graphicFrameLocks noGrp="1"/>
          </p:cNvGraphicFramePr>
          <p:nvPr/>
        </p:nvGraphicFramePr>
        <p:xfrm>
          <a:off x="684213" y="692150"/>
          <a:ext cx="3744912" cy="6004560"/>
        </p:xfrm>
        <a:graphic>
          <a:graphicData uri="http://schemas.openxmlformats.org/drawingml/2006/table">
            <a:tbl>
              <a:tblPr/>
              <a:tblGrid>
                <a:gridCol w="876300"/>
                <a:gridCol w="762000"/>
                <a:gridCol w="912812"/>
                <a:gridCol w="1193800"/>
              </a:tblGrid>
              <a:tr h="161925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Есептеу жүйелері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ондық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екілік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сегіздік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он алтылық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100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101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110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111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1000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1001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1010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A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1011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B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1100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C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1101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D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1110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E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1111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F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10000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885" name="Group 645"/>
          <p:cNvGraphicFramePr>
            <a:graphicFrameLocks noGrp="1"/>
          </p:cNvGraphicFramePr>
          <p:nvPr/>
        </p:nvGraphicFramePr>
        <p:xfrm>
          <a:off x="4716463" y="692150"/>
          <a:ext cx="3743325" cy="5761041"/>
        </p:xfrm>
        <a:graphic>
          <a:graphicData uri="http://schemas.openxmlformats.org/drawingml/2006/table">
            <a:tbl>
              <a:tblPr/>
              <a:tblGrid>
                <a:gridCol w="773112"/>
                <a:gridCol w="798513"/>
                <a:gridCol w="866775"/>
                <a:gridCol w="1304925"/>
              </a:tblGrid>
              <a:tr h="320675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Есептеу жүйелері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ондық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екілік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сегіздік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он алтылық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17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10001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10010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19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10011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24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10100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14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10101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26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10110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27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16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10111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30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17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24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11000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31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11001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32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19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26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11010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33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1A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27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11011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34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1B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11100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35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1C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29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11101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36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1D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30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11110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37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1E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31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11111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41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1F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32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100000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99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42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887" name="Text Box 647"/>
          <p:cNvSpPr txBox="1">
            <a:spLocks noChangeArrowheads="1"/>
          </p:cNvSpPr>
          <p:nvPr/>
        </p:nvSpPr>
        <p:spPr bwMode="auto">
          <a:xfrm>
            <a:off x="755650" y="188913"/>
            <a:ext cx="7632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2000" b="1"/>
              <a:t>Алғашқы </a:t>
            </a:r>
            <a:r>
              <a:rPr lang="en-US" sz="2000" b="1"/>
              <a:t>32</a:t>
            </a:r>
            <a:r>
              <a:rPr lang="kk-KZ" sz="2000" b="1"/>
              <a:t> санның әртүрлі санау жүйелерінде жазылуы</a:t>
            </a:r>
            <a:endParaRPr lang="ru-RU" sz="2000" b="1"/>
          </a:p>
        </p:txBody>
      </p:sp>
      <p:sp>
        <p:nvSpPr>
          <p:cNvPr id="10889" name="Text Box 649"/>
          <p:cNvSpPr txBox="1">
            <a:spLocks noChangeArrowheads="1"/>
          </p:cNvSpPr>
          <p:nvPr/>
        </p:nvSpPr>
        <p:spPr bwMode="auto">
          <a:xfrm>
            <a:off x="7524750" y="6467475"/>
            <a:ext cx="1511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Enter </a:t>
            </a:r>
            <a:r>
              <a:rPr lang="kk-KZ" sz="1200" b="1"/>
              <a:t>тиегін бас</a:t>
            </a:r>
            <a:endParaRPr lang="ru-RU" sz="1200" b="1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10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7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08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08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08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8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5" name="Picture 26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7675" y="1074738"/>
            <a:ext cx="228600" cy="228600"/>
          </a:xfrm>
          <a:prstGeom prst="rect">
            <a:avLst/>
          </a:prstGeom>
          <a:noFill/>
        </p:spPr>
      </p:pic>
      <p:pic>
        <p:nvPicPr>
          <p:cNvPr id="2317" name="Picture 26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19475" y="1300163"/>
            <a:ext cx="438150" cy="257175"/>
          </a:xfrm>
          <a:prstGeom prst="rect">
            <a:avLst/>
          </a:prstGeom>
          <a:noFill/>
        </p:spPr>
      </p:pic>
      <p:pic>
        <p:nvPicPr>
          <p:cNvPr id="2318" name="Picture 27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1275" y="1338263"/>
            <a:ext cx="352425" cy="285750"/>
          </a:xfrm>
          <a:prstGeom prst="rect">
            <a:avLst/>
          </a:prstGeom>
          <a:noFill/>
        </p:spPr>
      </p:pic>
      <p:pic>
        <p:nvPicPr>
          <p:cNvPr id="2321" name="Picture 27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1275" y="2203450"/>
            <a:ext cx="352425" cy="285750"/>
          </a:xfrm>
          <a:prstGeom prst="rect">
            <a:avLst/>
          </a:prstGeom>
          <a:noFill/>
        </p:spPr>
      </p:pic>
      <p:pic>
        <p:nvPicPr>
          <p:cNvPr id="2322" name="Picture 27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1275" y="2492375"/>
            <a:ext cx="352425" cy="285750"/>
          </a:xfrm>
          <a:prstGeom prst="rect">
            <a:avLst/>
          </a:prstGeom>
          <a:noFill/>
        </p:spPr>
      </p:pic>
      <p:pic>
        <p:nvPicPr>
          <p:cNvPr id="2323" name="Picture 27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1275" y="2781300"/>
            <a:ext cx="352425" cy="285750"/>
          </a:xfrm>
          <a:prstGeom prst="rect">
            <a:avLst/>
          </a:prstGeom>
          <a:noFill/>
        </p:spPr>
      </p:pic>
      <p:pic>
        <p:nvPicPr>
          <p:cNvPr id="2324" name="Picture 27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1275" y="3068638"/>
            <a:ext cx="352425" cy="285750"/>
          </a:xfrm>
          <a:prstGeom prst="rect">
            <a:avLst/>
          </a:prstGeom>
          <a:noFill/>
        </p:spPr>
      </p:pic>
      <p:pic>
        <p:nvPicPr>
          <p:cNvPr id="2325" name="Picture 27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1275" y="3354388"/>
            <a:ext cx="352425" cy="285750"/>
          </a:xfrm>
          <a:prstGeom prst="rect">
            <a:avLst/>
          </a:prstGeom>
          <a:noFill/>
        </p:spPr>
      </p:pic>
      <p:pic>
        <p:nvPicPr>
          <p:cNvPr id="2326" name="Picture 27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90913" y="1651000"/>
            <a:ext cx="333375" cy="219075"/>
          </a:xfrm>
          <a:prstGeom prst="rect">
            <a:avLst/>
          </a:prstGeom>
          <a:noFill/>
        </p:spPr>
      </p:pic>
      <p:pic>
        <p:nvPicPr>
          <p:cNvPr id="2327" name="Picture 27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92500" y="1885950"/>
            <a:ext cx="304800" cy="247650"/>
          </a:xfrm>
          <a:prstGeom prst="rect">
            <a:avLst/>
          </a:prstGeom>
          <a:noFill/>
        </p:spPr>
      </p:pic>
      <p:pic>
        <p:nvPicPr>
          <p:cNvPr id="2329" name="Picture 28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90913" y="2489200"/>
            <a:ext cx="342900" cy="247650"/>
          </a:xfrm>
          <a:prstGeom prst="rect">
            <a:avLst/>
          </a:prstGeom>
          <a:noFill/>
        </p:spPr>
      </p:pic>
      <p:pic>
        <p:nvPicPr>
          <p:cNvPr id="2330" name="Picture 28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563938" y="2740025"/>
            <a:ext cx="247650" cy="266700"/>
          </a:xfrm>
          <a:prstGeom prst="rect">
            <a:avLst/>
          </a:prstGeom>
          <a:noFill/>
        </p:spPr>
      </p:pic>
      <p:pic>
        <p:nvPicPr>
          <p:cNvPr id="2331" name="Picture 28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563938" y="3043238"/>
            <a:ext cx="228600" cy="238125"/>
          </a:xfrm>
          <a:prstGeom prst="rect">
            <a:avLst/>
          </a:prstGeom>
          <a:noFill/>
        </p:spPr>
      </p:pic>
      <p:pic>
        <p:nvPicPr>
          <p:cNvPr id="2332" name="Picture 284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597275" y="3328988"/>
            <a:ext cx="152400" cy="266700"/>
          </a:xfrm>
          <a:prstGeom prst="rect">
            <a:avLst/>
          </a:prstGeom>
          <a:noFill/>
        </p:spPr>
      </p:pic>
      <p:pic>
        <p:nvPicPr>
          <p:cNvPr id="2333" name="Picture 285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579813" y="3629025"/>
            <a:ext cx="200025" cy="228600"/>
          </a:xfrm>
          <a:prstGeom prst="rect">
            <a:avLst/>
          </a:prstGeom>
          <a:noFill/>
        </p:spPr>
      </p:pic>
      <p:pic>
        <p:nvPicPr>
          <p:cNvPr id="2334" name="Picture 286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987675" y="1374775"/>
            <a:ext cx="190500" cy="200025"/>
          </a:xfrm>
          <a:prstGeom prst="rect">
            <a:avLst/>
          </a:prstGeom>
          <a:noFill/>
        </p:spPr>
      </p:pic>
      <p:pic>
        <p:nvPicPr>
          <p:cNvPr id="2335" name="Picture 28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7675" y="1635125"/>
            <a:ext cx="228600" cy="228600"/>
          </a:xfrm>
          <a:prstGeom prst="rect">
            <a:avLst/>
          </a:prstGeom>
          <a:noFill/>
        </p:spPr>
      </p:pic>
      <p:pic>
        <p:nvPicPr>
          <p:cNvPr id="2338" name="Picture 290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987675" y="2217738"/>
            <a:ext cx="190500" cy="200025"/>
          </a:xfrm>
          <a:prstGeom prst="rect">
            <a:avLst/>
          </a:prstGeom>
          <a:noFill/>
        </p:spPr>
      </p:pic>
      <p:pic>
        <p:nvPicPr>
          <p:cNvPr id="2339" name="Picture 29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7675" y="2489200"/>
            <a:ext cx="228600" cy="228600"/>
          </a:xfrm>
          <a:prstGeom prst="rect">
            <a:avLst/>
          </a:prstGeom>
          <a:noFill/>
        </p:spPr>
      </p:pic>
      <p:pic>
        <p:nvPicPr>
          <p:cNvPr id="2340" name="Picture 29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7675" y="2778125"/>
            <a:ext cx="228600" cy="228600"/>
          </a:xfrm>
          <a:prstGeom prst="rect">
            <a:avLst/>
          </a:prstGeom>
          <a:noFill/>
        </p:spPr>
      </p:pic>
      <p:pic>
        <p:nvPicPr>
          <p:cNvPr id="2341" name="Picture 293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987675" y="3081338"/>
            <a:ext cx="190500" cy="200025"/>
          </a:xfrm>
          <a:prstGeom prst="rect">
            <a:avLst/>
          </a:prstGeom>
          <a:noFill/>
        </p:spPr>
      </p:pic>
      <p:pic>
        <p:nvPicPr>
          <p:cNvPr id="2342" name="Picture 29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7675" y="3367088"/>
            <a:ext cx="228600" cy="228600"/>
          </a:xfrm>
          <a:prstGeom prst="rect">
            <a:avLst/>
          </a:prstGeom>
          <a:noFill/>
        </p:spPr>
      </p:pic>
      <p:pic>
        <p:nvPicPr>
          <p:cNvPr id="2343" name="Picture 295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384550" y="1084263"/>
            <a:ext cx="438150" cy="190500"/>
          </a:xfrm>
          <a:prstGeom prst="rect">
            <a:avLst/>
          </a:prstGeom>
          <a:noFill/>
        </p:spPr>
      </p:pic>
      <p:pic>
        <p:nvPicPr>
          <p:cNvPr id="2344" name="Picture 29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1275" y="1052513"/>
            <a:ext cx="352425" cy="285750"/>
          </a:xfrm>
          <a:prstGeom prst="rect">
            <a:avLst/>
          </a:prstGeom>
          <a:noFill/>
        </p:spPr>
      </p:pic>
      <p:sp>
        <p:nvSpPr>
          <p:cNvPr id="2345" name="Text Box 297"/>
          <p:cNvSpPr txBox="1">
            <a:spLocks noChangeArrowheads="1"/>
          </p:cNvSpPr>
          <p:nvPr/>
        </p:nvSpPr>
        <p:spPr bwMode="auto">
          <a:xfrm>
            <a:off x="179388" y="908050"/>
            <a:ext cx="2735262" cy="573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1)  357 с</a:t>
            </a:r>
            <a:r>
              <a:rPr lang="kk-KZ"/>
              <a:t>анын </a:t>
            </a:r>
            <a:r>
              <a:rPr lang="ru-RU"/>
              <a:t>2-</a:t>
            </a:r>
            <a:r>
              <a:rPr lang="kk-KZ"/>
              <a:t>ге бүтінге дейін дәлдікпен  бөлсе нәтиже </a:t>
            </a:r>
            <a:r>
              <a:rPr lang="en-US"/>
              <a:t>178 </a:t>
            </a:r>
            <a:r>
              <a:rPr lang="ru-RU"/>
              <a:t>б</a:t>
            </a:r>
            <a:r>
              <a:rPr lang="kk-KZ"/>
              <a:t>олады да, </a:t>
            </a:r>
            <a:r>
              <a:rPr lang="ru-RU"/>
              <a:t>1</a:t>
            </a:r>
            <a:r>
              <a:rPr lang="kk-KZ"/>
              <a:t> қалдық қалады (қызыл түспен көрсетілген)</a:t>
            </a:r>
          </a:p>
          <a:p>
            <a:pPr algn="just">
              <a:spcBef>
                <a:spcPct val="50000"/>
              </a:spcBef>
            </a:pPr>
            <a:r>
              <a:rPr lang="ru-RU"/>
              <a:t>2)  178 с</a:t>
            </a:r>
            <a:r>
              <a:rPr lang="kk-KZ"/>
              <a:t>анын </a:t>
            </a:r>
            <a:r>
              <a:rPr lang="ru-RU"/>
              <a:t>2-</a:t>
            </a:r>
            <a:r>
              <a:rPr lang="kk-KZ"/>
              <a:t>ге бүтінге дейін дәлдікпен  бөлсе нәтиже </a:t>
            </a:r>
            <a:r>
              <a:rPr lang="en-US"/>
              <a:t>8</a:t>
            </a:r>
            <a:r>
              <a:rPr lang="ru-RU"/>
              <a:t>9</a:t>
            </a:r>
            <a:r>
              <a:rPr lang="en-US"/>
              <a:t> </a:t>
            </a:r>
            <a:r>
              <a:rPr lang="ru-RU"/>
              <a:t>б</a:t>
            </a:r>
            <a:r>
              <a:rPr lang="kk-KZ"/>
              <a:t>олады, қалдық қалмайды, сондықтан қалдыққа  </a:t>
            </a:r>
            <a:r>
              <a:rPr lang="ru-RU"/>
              <a:t>0</a:t>
            </a:r>
            <a:r>
              <a:rPr lang="kk-KZ"/>
              <a:t> жазылады (қызыл түспен көрсетілген)</a:t>
            </a:r>
          </a:p>
          <a:p>
            <a:pPr algn="just">
              <a:spcBef>
                <a:spcPct val="50000"/>
              </a:spcBef>
            </a:pPr>
            <a:r>
              <a:rPr lang="ru-RU"/>
              <a:t>3)  89 с</a:t>
            </a:r>
            <a:r>
              <a:rPr lang="kk-KZ"/>
              <a:t>анын </a:t>
            </a:r>
            <a:r>
              <a:rPr lang="ru-RU"/>
              <a:t>2-</a:t>
            </a:r>
            <a:r>
              <a:rPr lang="kk-KZ"/>
              <a:t>ге бүтінге дейін дәлдікпен  бөлсе нәтиже </a:t>
            </a:r>
            <a:r>
              <a:rPr lang="ru-RU"/>
              <a:t>44</a:t>
            </a:r>
            <a:r>
              <a:rPr lang="en-US"/>
              <a:t> </a:t>
            </a:r>
            <a:r>
              <a:rPr lang="ru-RU"/>
              <a:t>б</a:t>
            </a:r>
            <a:r>
              <a:rPr lang="kk-KZ"/>
              <a:t>олады да, </a:t>
            </a:r>
            <a:r>
              <a:rPr lang="ru-RU"/>
              <a:t>1</a:t>
            </a:r>
            <a:r>
              <a:rPr lang="kk-KZ"/>
              <a:t> қалдық қалады (қызыл түспен көрсетілген)</a:t>
            </a:r>
          </a:p>
          <a:p>
            <a:pPr algn="just"/>
            <a:endParaRPr lang="ru-RU"/>
          </a:p>
          <a:p>
            <a:pPr algn="just"/>
            <a:r>
              <a:rPr lang="ru-RU"/>
              <a:t>4)  44 с</a:t>
            </a:r>
            <a:r>
              <a:rPr lang="kk-KZ"/>
              <a:t>анын </a:t>
            </a:r>
            <a:r>
              <a:rPr lang="ru-RU"/>
              <a:t>2-</a:t>
            </a:r>
            <a:r>
              <a:rPr lang="kk-KZ"/>
              <a:t>ге бүтінге дейін дәлдікпен  бөлсе нәтиже </a:t>
            </a:r>
            <a:r>
              <a:rPr lang="ru-RU"/>
              <a:t>22</a:t>
            </a:r>
            <a:r>
              <a:rPr lang="en-US"/>
              <a:t> </a:t>
            </a:r>
            <a:r>
              <a:rPr lang="ru-RU"/>
              <a:t>б</a:t>
            </a:r>
            <a:r>
              <a:rPr lang="kk-KZ"/>
              <a:t>олады, қалдық қалмайды, сондықтан қалдыққа  </a:t>
            </a:r>
            <a:r>
              <a:rPr lang="ru-RU"/>
              <a:t>0</a:t>
            </a:r>
            <a:r>
              <a:rPr lang="kk-KZ"/>
              <a:t> жазылады (қызыл түспен көрсетілген)</a:t>
            </a:r>
            <a:endParaRPr lang="ru-RU"/>
          </a:p>
          <a:p>
            <a:pPr algn="just"/>
            <a:endParaRPr lang="ru-RU"/>
          </a:p>
          <a:p>
            <a:pPr algn="just"/>
            <a:r>
              <a:rPr lang="ru-RU"/>
              <a:t>5)  22 с</a:t>
            </a:r>
            <a:r>
              <a:rPr lang="kk-KZ"/>
              <a:t>анын </a:t>
            </a:r>
            <a:r>
              <a:rPr lang="ru-RU"/>
              <a:t>2-</a:t>
            </a:r>
            <a:r>
              <a:rPr lang="kk-KZ"/>
              <a:t>ге бүтінге дейін дәлдікпен  бөлсе нәтиже </a:t>
            </a:r>
            <a:r>
              <a:rPr lang="ru-RU"/>
              <a:t>11</a:t>
            </a:r>
            <a:r>
              <a:rPr lang="en-US"/>
              <a:t> </a:t>
            </a:r>
            <a:r>
              <a:rPr lang="ru-RU"/>
              <a:t>б</a:t>
            </a:r>
            <a:r>
              <a:rPr lang="kk-KZ"/>
              <a:t>олады, қалдық қалмайды, сондықтан қалдыққа  </a:t>
            </a:r>
            <a:r>
              <a:rPr lang="ru-RU"/>
              <a:t>0</a:t>
            </a:r>
            <a:r>
              <a:rPr lang="kk-KZ"/>
              <a:t> жазылады (қызыл түспен көрсетілген)</a:t>
            </a:r>
            <a:endParaRPr lang="ru-RU"/>
          </a:p>
          <a:p>
            <a:pPr algn="just">
              <a:spcBef>
                <a:spcPct val="50000"/>
              </a:spcBef>
            </a:pPr>
            <a:r>
              <a:rPr lang="ru-RU"/>
              <a:t>6)  11 с</a:t>
            </a:r>
            <a:r>
              <a:rPr lang="kk-KZ"/>
              <a:t>анын </a:t>
            </a:r>
            <a:r>
              <a:rPr lang="ru-RU"/>
              <a:t>2-</a:t>
            </a:r>
            <a:r>
              <a:rPr lang="kk-KZ"/>
              <a:t>ге бүтінге дейін дәлдікпен  бөлсе нәтиже </a:t>
            </a:r>
            <a:r>
              <a:rPr lang="ru-RU"/>
              <a:t>5 б</a:t>
            </a:r>
            <a:r>
              <a:rPr lang="kk-KZ"/>
              <a:t>олады да, </a:t>
            </a:r>
            <a:r>
              <a:rPr lang="ru-RU"/>
              <a:t>1</a:t>
            </a:r>
            <a:r>
              <a:rPr lang="kk-KZ"/>
              <a:t> қалдық қалады (қызыл түспен көрсетілген)</a:t>
            </a:r>
          </a:p>
          <a:p>
            <a:pPr algn="just">
              <a:spcBef>
                <a:spcPct val="50000"/>
              </a:spcBef>
            </a:pPr>
            <a:r>
              <a:rPr lang="ru-RU"/>
              <a:t>7)  5 с</a:t>
            </a:r>
            <a:r>
              <a:rPr lang="kk-KZ"/>
              <a:t>анын </a:t>
            </a:r>
            <a:r>
              <a:rPr lang="ru-RU"/>
              <a:t>2-</a:t>
            </a:r>
            <a:r>
              <a:rPr lang="kk-KZ"/>
              <a:t>ге бүтінге дейін дәлдікпен  бөлсе нәтиже </a:t>
            </a:r>
            <a:r>
              <a:rPr lang="ru-RU"/>
              <a:t>2</a:t>
            </a:r>
            <a:r>
              <a:rPr lang="en-US"/>
              <a:t> </a:t>
            </a:r>
            <a:r>
              <a:rPr lang="ru-RU"/>
              <a:t>б</a:t>
            </a:r>
            <a:r>
              <a:rPr lang="kk-KZ"/>
              <a:t>олады да, </a:t>
            </a:r>
            <a:r>
              <a:rPr lang="ru-RU"/>
              <a:t>1</a:t>
            </a:r>
            <a:r>
              <a:rPr lang="kk-KZ"/>
              <a:t> қалдық қалады (қызыл түспен көрсетілген)</a:t>
            </a:r>
          </a:p>
          <a:p>
            <a:pPr algn="just"/>
            <a:endParaRPr lang="ru-RU"/>
          </a:p>
          <a:p>
            <a:pPr algn="just"/>
            <a:r>
              <a:rPr lang="ru-RU"/>
              <a:t>8)  2 с</a:t>
            </a:r>
            <a:r>
              <a:rPr lang="kk-KZ"/>
              <a:t>анын </a:t>
            </a:r>
            <a:r>
              <a:rPr lang="ru-RU"/>
              <a:t>2-</a:t>
            </a:r>
            <a:r>
              <a:rPr lang="kk-KZ"/>
              <a:t>ге бүтінге дейін дәлдікпен  бөлсе нәтиже </a:t>
            </a:r>
            <a:r>
              <a:rPr lang="ru-RU"/>
              <a:t>1</a:t>
            </a:r>
            <a:r>
              <a:rPr lang="en-US"/>
              <a:t> </a:t>
            </a:r>
            <a:r>
              <a:rPr lang="ru-RU"/>
              <a:t>б</a:t>
            </a:r>
            <a:r>
              <a:rPr lang="kk-KZ"/>
              <a:t>олады, қалдық қалмайды, сондықтан қалдыққа  </a:t>
            </a:r>
            <a:r>
              <a:rPr lang="ru-RU"/>
              <a:t>0</a:t>
            </a:r>
            <a:r>
              <a:rPr lang="kk-KZ"/>
              <a:t> жазылады (қызыл түспен көрсетілген)</a:t>
            </a:r>
            <a:endParaRPr lang="ru-RU"/>
          </a:p>
          <a:p>
            <a:pPr algn="just"/>
            <a:endParaRPr lang="ru-RU"/>
          </a:p>
          <a:p>
            <a:pPr algn="just"/>
            <a:r>
              <a:rPr lang="ru-RU"/>
              <a:t>9)  1 с</a:t>
            </a:r>
            <a:r>
              <a:rPr lang="kk-KZ"/>
              <a:t>анын </a:t>
            </a:r>
            <a:r>
              <a:rPr lang="ru-RU"/>
              <a:t>2-</a:t>
            </a:r>
            <a:r>
              <a:rPr lang="kk-KZ"/>
              <a:t>ге бүтінге дейін дәлдікпен  бөлсе нәтиже </a:t>
            </a:r>
            <a:r>
              <a:rPr lang="ru-RU"/>
              <a:t>0 б</a:t>
            </a:r>
            <a:r>
              <a:rPr lang="kk-KZ"/>
              <a:t>олады да, </a:t>
            </a:r>
            <a:r>
              <a:rPr lang="ru-RU"/>
              <a:t>1</a:t>
            </a:r>
            <a:r>
              <a:rPr lang="kk-KZ"/>
              <a:t> қалдық қалады (қызыл түспен көрсетілген)</a:t>
            </a:r>
            <a:endParaRPr lang="ru-RU"/>
          </a:p>
        </p:txBody>
      </p:sp>
      <p:sp>
        <p:nvSpPr>
          <p:cNvPr id="2347" name="Text Box 299"/>
          <p:cNvSpPr txBox="1">
            <a:spLocks noChangeArrowheads="1"/>
          </p:cNvSpPr>
          <p:nvPr/>
        </p:nvSpPr>
        <p:spPr bwMode="auto">
          <a:xfrm>
            <a:off x="323850" y="355600"/>
            <a:ext cx="83518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400" b="1"/>
              <a:t>Онды</a:t>
            </a:r>
            <a:r>
              <a:rPr lang="kk-KZ" sz="1400" b="1"/>
              <a:t>қ есептеу жүйесіндегі</a:t>
            </a:r>
            <a:r>
              <a:rPr lang="ru-RU" sz="1400" b="1"/>
              <a:t>  </a:t>
            </a:r>
            <a:r>
              <a:rPr lang="ru-RU" sz="1600" b="1"/>
              <a:t>357,79</a:t>
            </a:r>
            <a:r>
              <a:rPr lang="ru-RU" sz="1400" b="1"/>
              <a:t> санын екілік есептеу жүйесіндегі санға айналдыру </a:t>
            </a:r>
            <a:endParaRPr lang="en-US" sz="1400" b="1"/>
          </a:p>
        </p:txBody>
      </p:sp>
      <p:sp>
        <p:nvSpPr>
          <p:cNvPr id="2348" name="Text Box 300"/>
          <p:cNvSpPr txBox="1">
            <a:spLocks noChangeArrowheads="1"/>
          </p:cNvSpPr>
          <p:nvPr/>
        </p:nvSpPr>
        <p:spPr bwMode="auto">
          <a:xfrm>
            <a:off x="2916238" y="4076700"/>
            <a:ext cx="13684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kk-KZ"/>
              <a:t>Бөлу амалы </a:t>
            </a:r>
            <a:r>
              <a:rPr lang="ru-RU"/>
              <a:t>1-</a:t>
            </a:r>
            <a:r>
              <a:rPr lang="kk-KZ"/>
              <a:t>ді </a:t>
            </a:r>
            <a:r>
              <a:rPr lang="ru-RU"/>
              <a:t>2-ге б</a:t>
            </a:r>
            <a:r>
              <a:rPr lang="kk-KZ"/>
              <a:t>өлу әрекеті орындалғанға дейін жүргізіледі</a:t>
            </a:r>
            <a:endParaRPr lang="ru-RU"/>
          </a:p>
        </p:txBody>
      </p:sp>
      <p:sp>
        <p:nvSpPr>
          <p:cNvPr id="2349" name="Text Box 301"/>
          <p:cNvSpPr txBox="1">
            <a:spLocks noChangeArrowheads="1"/>
          </p:cNvSpPr>
          <p:nvPr/>
        </p:nvSpPr>
        <p:spPr bwMode="auto">
          <a:xfrm>
            <a:off x="2987675" y="5949950"/>
            <a:ext cx="23764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357</a:t>
            </a:r>
            <a:r>
              <a:rPr lang="en-US" sz="1800" b="1" baseline="-25000"/>
              <a:t>10 </a:t>
            </a:r>
            <a:r>
              <a:rPr lang="en-US" sz="1800" b="1"/>
              <a:t>= 101100101</a:t>
            </a:r>
            <a:r>
              <a:rPr lang="en-US" sz="1800" b="1" baseline="-25000"/>
              <a:t>2</a:t>
            </a:r>
            <a:endParaRPr lang="ru-RU" sz="1800" b="1"/>
          </a:p>
        </p:txBody>
      </p:sp>
      <p:pic>
        <p:nvPicPr>
          <p:cNvPr id="2350" name="Picture 30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1275" y="1628775"/>
            <a:ext cx="352425" cy="285750"/>
          </a:xfrm>
          <a:prstGeom prst="rect">
            <a:avLst/>
          </a:prstGeom>
          <a:noFill/>
        </p:spPr>
      </p:pic>
      <p:pic>
        <p:nvPicPr>
          <p:cNvPr id="2351" name="Picture 30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90913" y="1628775"/>
            <a:ext cx="333375" cy="219075"/>
          </a:xfrm>
          <a:prstGeom prst="rect">
            <a:avLst/>
          </a:prstGeom>
          <a:noFill/>
        </p:spPr>
      </p:pic>
      <p:pic>
        <p:nvPicPr>
          <p:cNvPr id="2352" name="Picture 30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1275" y="1916113"/>
            <a:ext cx="352425" cy="285750"/>
          </a:xfrm>
          <a:prstGeom prst="rect">
            <a:avLst/>
          </a:prstGeom>
          <a:noFill/>
        </p:spPr>
      </p:pic>
      <p:pic>
        <p:nvPicPr>
          <p:cNvPr id="2353" name="Picture 305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492500" y="2192338"/>
            <a:ext cx="304800" cy="257175"/>
          </a:xfrm>
          <a:prstGeom prst="rect">
            <a:avLst/>
          </a:prstGeom>
          <a:noFill/>
        </p:spPr>
      </p:pic>
      <p:pic>
        <p:nvPicPr>
          <p:cNvPr id="2354" name="Picture 306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987675" y="1916113"/>
            <a:ext cx="190500" cy="200025"/>
          </a:xfrm>
          <a:prstGeom prst="rect">
            <a:avLst/>
          </a:prstGeom>
          <a:noFill/>
        </p:spPr>
      </p:pic>
      <p:sp>
        <p:nvSpPr>
          <p:cNvPr id="2355" name="Text Box 307"/>
          <p:cNvSpPr txBox="1">
            <a:spLocks noChangeArrowheads="1"/>
          </p:cNvSpPr>
          <p:nvPr/>
        </p:nvSpPr>
        <p:spPr bwMode="auto">
          <a:xfrm>
            <a:off x="323850" y="603250"/>
            <a:ext cx="83518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kk-KZ" sz="1400" b="1"/>
              <a:t>үшін</a:t>
            </a:r>
            <a:r>
              <a:rPr lang="en-US" sz="1400" b="1"/>
              <a:t> </a:t>
            </a:r>
            <a:r>
              <a:rPr lang="kk-KZ" sz="1400" b="1"/>
              <a:t>оның бүтін бөлігіне </a:t>
            </a:r>
            <a:r>
              <a:rPr lang="ru-RU" sz="1400" b="1"/>
              <a:t>2-</a:t>
            </a:r>
            <a:r>
              <a:rPr lang="kk-KZ" sz="1400" b="1"/>
              <a:t>ге бөлу, бөлшек бөлігіне </a:t>
            </a:r>
            <a:r>
              <a:rPr lang="ru-RU" sz="1400" b="1"/>
              <a:t>2-ге к</a:t>
            </a:r>
            <a:r>
              <a:rPr lang="kk-KZ" sz="1400" b="1"/>
              <a:t>ө</a:t>
            </a:r>
            <a:r>
              <a:rPr lang="ru-RU" sz="1400" b="1"/>
              <a:t>бейту </a:t>
            </a:r>
            <a:r>
              <a:rPr lang="kk-KZ" sz="1400" b="1"/>
              <a:t>қолданылады</a:t>
            </a:r>
            <a:endParaRPr lang="ru-RU" sz="1400" b="1"/>
          </a:p>
        </p:txBody>
      </p:sp>
      <p:sp>
        <p:nvSpPr>
          <p:cNvPr id="2357" name="Text Box 309"/>
          <p:cNvSpPr txBox="1">
            <a:spLocks noChangeArrowheads="1"/>
          </p:cNvSpPr>
          <p:nvPr/>
        </p:nvSpPr>
        <p:spPr bwMode="auto">
          <a:xfrm>
            <a:off x="2987675" y="4797425"/>
            <a:ext cx="1223963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/>
              <a:t>E</a:t>
            </a:r>
            <a:r>
              <a:rPr lang="kk-KZ"/>
              <a:t>кілік жүйедегі эквивалент үшін қалдықтар тізбегі соңғысынан ал</a:t>
            </a:r>
            <a:r>
              <a:rPr lang="ru-RU"/>
              <a:t>-</a:t>
            </a:r>
            <a:r>
              <a:rPr lang="kk-KZ"/>
              <a:t>ғашқыға (төмен-нен жоғары) қарай алынады</a:t>
            </a:r>
            <a:endParaRPr lang="ru-RU"/>
          </a:p>
        </p:txBody>
      </p:sp>
      <p:pic>
        <p:nvPicPr>
          <p:cNvPr id="2358" name="Picture 310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8064500" y="2781300"/>
            <a:ext cx="342900" cy="257175"/>
          </a:xfrm>
          <a:prstGeom prst="rect">
            <a:avLst/>
          </a:prstGeom>
          <a:noFill/>
        </p:spPr>
      </p:pic>
      <p:pic>
        <p:nvPicPr>
          <p:cNvPr id="2359" name="Picture 311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8462963" y="2794000"/>
            <a:ext cx="285750" cy="247650"/>
          </a:xfrm>
          <a:prstGeom prst="rect">
            <a:avLst/>
          </a:prstGeom>
          <a:noFill/>
        </p:spPr>
      </p:pic>
      <p:pic>
        <p:nvPicPr>
          <p:cNvPr id="2361" name="Picture 313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7704138" y="2781300"/>
            <a:ext cx="219075" cy="257175"/>
          </a:xfrm>
          <a:prstGeom prst="rect">
            <a:avLst/>
          </a:prstGeom>
          <a:noFill/>
        </p:spPr>
      </p:pic>
      <p:pic>
        <p:nvPicPr>
          <p:cNvPr id="2362" name="Picture 314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8461375" y="3108325"/>
            <a:ext cx="285750" cy="247650"/>
          </a:xfrm>
          <a:prstGeom prst="rect">
            <a:avLst/>
          </a:prstGeom>
          <a:noFill/>
        </p:spPr>
      </p:pic>
      <p:pic>
        <p:nvPicPr>
          <p:cNvPr id="2363" name="Picture 315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8461375" y="3397250"/>
            <a:ext cx="285750" cy="247650"/>
          </a:xfrm>
          <a:prstGeom prst="rect">
            <a:avLst/>
          </a:prstGeom>
          <a:noFill/>
        </p:spPr>
      </p:pic>
      <p:pic>
        <p:nvPicPr>
          <p:cNvPr id="2364" name="Picture 316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8461375" y="3684588"/>
            <a:ext cx="285750" cy="247650"/>
          </a:xfrm>
          <a:prstGeom prst="rect">
            <a:avLst/>
          </a:prstGeom>
          <a:noFill/>
        </p:spPr>
      </p:pic>
      <p:pic>
        <p:nvPicPr>
          <p:cNvPr id="2365" name="Picture 317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8461375" y="4005263"/>
            <a:ext cx="285750" cy="247650"/>
          </a:xfrm>
          <a:prstGeom prst="rect">
            <a:avLst/>
          </a:prstGeom>
          <a:noFill/>
        </p:spPr>
      </p:pic>
      <p:pic>
        <p:nvPicPr>
          <p:cNvPr id="2380" name="Picture 33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04138" y="3068638"/>
            <a:ext cx="228600" cy="228600"/>
          </a:xfrm>
          <a:prstGeom prst="rect">
            <a:avLst/>
          </a:prstGeom>
          <a:noFill/>
        </p:spPr>
      </p:pic>
      <p:pic>
        <p:nvPicPr>
          <p:cNvPr id="2381" name="Picture 3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04138" y="3390900"/>
            <a:ext cx="228600" cy="228600"/>
          </a:xfrm>
          <a:prstGeom prst="rect">
            <a:avLst/>
          </a:prstGeom>
          <a:noFill/>
        </p:spPr>
      </p:pic>
      <p:pic>
        <p:nvPicPr>
          <p:cNvPr id="2382" name="Picture 334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715250" y="3683000"/>
            <a:ext cx="190500" cy="200025"/>
          </a:xfrm>
          <a:prstGeom prst="rect">
            <a:avLst/>
          </a:prstGeom>
          <a:noFill/>
        </p:spPr>
      </p:pic>
      <p:pic>
        <p:nvPicPr>
          <p:cNvPr id="2383" name="Picture 335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732713" y="3983038"/>
            <a:ext cx="190500" cy="200025"/>
          </a:xfrm>
          <a:prstGeom prst="rect">
            <a:avLst/>
          </a:prstGeom>
          <a:noFill/>
        </p:spPr>
      </p:pic>
      <p:pic>
        <p:nvPicPr>
          <p:cNvPr id="2384" name="Picture 33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0650" y="4267200"/>
            <a:ext cx="228600" cy="228600"/>
          </a:xfrm>
          <a:prstGeom prst="rect">
            <a:avLst/>
          </a:prstGeom>
          <a:noFill/>
        </p:spPr>
      </p:pic>
      <p:pic>
        <p:nvPicPr>
          <p:cNvPr id="2389" name="Picture 341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8056563" y="3068638"/>
            <a:ext cx="333375" cy="238125"/>
          </a:xfrm>
          <a:prstGeom prst="rect">
            <a:avLst/>
          </a:prstGeom>
          <a:noFill/>
        </p:spPr>
      </p:pic>
      <p:pic>
        <p:nvPicPr>
          <p:cNvPr id="2390" name="Picture 342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8042275" y="3406775"/>
            <a:ext cx="361950" cy="228600"/>
          </a:xfrm>
          <a:prstGeom prst="rect">
            <a:avLst/>
          </a:prstGeom>
          <a:noFill/>
        </p:spPr>
      </p:pic>
      <p:pic>
        <p:nvPicPr>
          <p:cNvPr id="2391" name="Picture 343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8088313" y="3687763"/>
            <a:ext cx="352425" cy="219075"/>
          </a:xfrm>
          <a:prstGeom prst="rect">
            <a:avLst/>
          </a:prstGeom>
          <a:noFill/>
        </p:spPr>
      </p:pic>
      <p:pic>
        <p:nvPicPr>
          <p:cNvPr id="2392" name="Picture 344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8075613" y="3973513"/>
            <a:ext cx="352425" cy="247650"/>
          </a:xfrm>
          <a:prstGeom prst="rect">
            <a:avLst/>
          </a:prstGeom>
          <a:noFill/>
        </p:spPr>
      </p:pic>
      <p:pic>
        <p:nvPicPr>
          <p:cNvPr id="2393" name="Picture 345"/>
          <p:cNvPicPr>
            <a:picLocks noChangeAspect="1" noChangeArrowheads="1"/>
          </p:cNvPicPr>
          <p:nvPr/>
        </p:nvPicPr>
        <p:blipFill>
          <a:blip r:embed="rId22"/>
          <a:srcRect/>
          <a:stretch>
            <a:fillRect/>
          </a:stretch>
        </p:blipFill>
        <p:spPr bwMode="auto">
          <a:xfrm>
            <a:off x="8093075" y="4264025"/>
            <a:ext cx="342900" cy="219075"/>
          </a:xfrm>
          <a:prstGeom prst="rect">
            <a:avLst/>
          </a:prstGeom>
          <a:noFill/>
        </p:spPr>
      </p:pic>
      <p:sp>
        <p:nvSpPr>
          <p:cNvPr id="2394" name="Text Box 346"/>
          <p:cNvSpPr txBox="1">
            <a:spLocks noChangeArrowheads="1"/>
          </p:cNvSpPr>
          <p:nvPr/>
        </p:nvSpPr>
        <p:spPr bwMode="auto">
          <a:xfrm>
            <a:off x="4500563" y="908050"/>
            <a:ext cx="4319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kk-KZ"/>
              <a:t>Ондық жүйедегі санның бөлшек бөлігінің екілік жүйедегі эквивалентін табу үшін санның тек бөлшек бөлігі </a:t>
            </a:r>
            <a:r>
              <a:rPr lang="ru-RU"/>
              <a:t>2-</a:t>
            </a:r>
            <a:r>
              <a:rPr lang="kk-KZ"/>
              <a:t>ге көбейтіледі.</a:t>
            </a:r>
          </a:p>
        </p:txBody>
      </p:sp>
      <p:sp>
        <p:nvSpPr>
          <p:cNvPr id="2395" name="Text Box 347"/>
          <p:cNvSpPr txBox="1">
            <a:spLocks noChangeArrowheads="1"/>
          </p:cNvSpPr>
          <p:nvPr/>
        </p:nvSpPr>
        <p:spPr bwMode="auto">
          <a:xfrm>
            <a:off x="4500563" y="2420938"/>
            <a:ext cx="30241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1) 0,79 </a:t>
            </a:r>
            <a:r>
              <a:rPr lang="kk-KZ"/>
              <a:t>санын </a:t>
            </a:r>
            <a:r>
              <a:rPr lang="ru-RU"/>
              <a:t>2-</a:t>
            </a:r>
            <a:r>
              <a:rPr lang="kk-KZ"/>
              <a:t>ге көбейтсе </a:t>
            </a:r>
            <a:r>
              <a:rPr lang="ru-RU"/>
              <a:t>1</a:t>
            </a:r>
            <a:r>
              <a:rPr lang="en-US"/>
              <a:t>,58 </a:t>
            </a:r>
            <a:r>
              <a:rPr lang="kk-KZ"/>
              <a:t>саны шығады. </a:t>
            </a:r>
            <a:r>
              <a:rPr lang="ru-RU"/>
              <a:t>0,79 </a:t>
            </a:r>
            <a:r>
              <a:rPr lang="kk-KZ"/>
              <a:t>бен</a:t>
            </a:r>
            <a:r>
              <a:rPr lang="ru-RU"/>
              <a:t> 1,58-</a:t>
            </a:r>
            <a:r>
              <a:rPr lang="kk-KZ"/>
              <a:t>дің бүтін бөліктері бөлектеніп ерекше жазылды (қызыл түспен көрсетілген) </a:t>
            </a:r>
            <a:endParaRPr lang="ru-RU"/>
          </a:p>
        </p:txBody>
      </p:sp>
      <p:sp>
        <p:nvSpPr>
          <p:cNvPr id="2397" name="Text Box 349"/>
          <p:cNvSpPr txBox="1">
            <a:spLocks noChangeArrowheads="1"/>
          </p:cNvSpPr>
          <p:nvPr/>
        </p:nvSpPr>
        <p:spPr bwMode="auto">
          <a:xfrm>
            <a:off x="4500563" y="2962275"/>
            <a:ext cx="30241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kk-KZ"/>
              <a:t>2) Шыққан нәтиженің (</a:t>
            </a:r>
            <a:r>
              <a:rPr lang="ru-RU"/>
              <a:t>1,58) </a:t>
            </a:r>
            <a:r>
              <a:rPr lang="kk-KZ"/>
              <a:t>бөлшек бөлігі </a:t>
            </a:r>
            <a:r>
              <a:rPr lang="ru-RU"/>
              <a:t>0,58-</a:t>
            </a:r>
            <a:r>
              <a:rPr lang="kk-KZ"/>
              <a:t>ді </a:t>
            </a:r>
            <a:r>
              <a:rPr lang="ru-RU"/>
              <a:t>2-</a:t>
            </a:r>
            <a:r>
              <a:rPr lang="kk-KZ"/>
              <a:t>ге көбейтсе </a:t>
            </a:r>
            <a:r>
              <a:rPr lang="ru-RU"/>
              <a:t>1,16 </a:t>
            </a:r>
            <a:r>
              <a:rPr lang="kk-KZ"/>
              <a:t>болады. 1,16</a:t>
            </a:r>
            <a:r>
              <a:rPr lang="en-US"/>
              <a:t>-</a:t>
            </a:r>
            <a:r>
              <a:rPr lang="kk-KZ"/>
              <a:t>ның бүтін бөлігі бөлектеніп жазылды (қызыл түспен көрсетілген)</a:t>
            </a:r>
            <a:endParaRPr lang="ru-RU"/>
          </a:p>
        </p:txBody>
      </p:sp>
      <p:sp>
        <p:nvSpPr>
          <p:cNvPr id="2398" name="Text Box 350"/>
          <p:cNvSpPr txBox="1">
            <a:spLocks noChangeArrowheads="1"/>
          </p:cNvSpPr>
          <p:nvPr/>
        </p:nvSpPr>
        <p:spPr bwMode="auto">
          <a:xfrm>
            <a:off x="4500563" y="3635375"/>
            <a:ext cx="30241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kk-KZ"/>
              <a:t>3) Шыққан нәтиженің (</a:t>
            </a:r>
            <a:r>
              <a:rPr lang="ru-RU"/>
              <a:t>1,</a:t>
            </a:r>
            <a:r>
              <a:rPr lang="en-US"/>
              <a:t>16</a:t>
            </a:r>
            <a:r>
              <a:rPr lang="ru-RU"/>
              <a:t>) </a:t>
            </a:r>
            <a:r>
              <a:rPr lang="kk-KZ"/>
              <a:t>бөлшек бөлігі </a:t>
            </a:r>
            <a:r>
              <a:rPr lang="ru-RU"/>
              <a:t>0,</a:t>
            </a:r>
            <a:r>
              <a:rPr lang="en-US"/>
              <a:t>16</a:t>
            </a:r>
            <a:r>
              <a:rPr lang="ru-RU"/>
              <a:t>-</a:t>
            </a:r>
            <a:r>
              <a:rPr lang="kk-KZ"/>
              <a:t>ны </a:t>
            </a:r>
            <a:r>
              <a:rPr lang="ru-RU"/>
              <a:t>2-</a:t>
            </a:r>
            <a:r>
              <a:rPr lang="kk-KZ"/>
              <a:t>ге көбейтсе </a:t>
            </a:r>
            <a:r>
              <a:rPr lang="ru-RU"/>
              <a:t>0,32 </a:t>
            </a:r>
            <a:r>
              <a:rPr lang="kk-KZ"/>
              <a:t>болады. 0,32</a:t>
            </a:r>
            <a:r>
              <a:rPr lang="en-US"/>
              <a:t>-</a:t>
            </a:r>
            <a:r>
              <a:rPr lang="kk-KZ"/>
              <a:t>ның бүтін бөлігі бөлектеніп жазылды (қызыл түспен көрсетілген)</a:t>
            </a:r>
            <a:endParaRPr lang="ru-RU"/>
          </a:p>
        </p:txBody>
      </p:sp>
      <p:sp>
        <p:nvSpPr>
          <p:cNvPr id="2399" name="Text Box 351"/>
          <p:cNvSpPr txBox="1">
            <a:spLocks noChangeArrowheads="1"/>
          </p:cNvSpPr>
          <p:nvPr/>
        </p:nvSpPr>
        <p:spPr bwMode="auto">
          <a:xfrm>
            <a:off x="4500563" y="4348163"/>
            <a:ext cx="30241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kk-KZ"/>
              <a:t>4) Шыққан нәтиженің (</a:t>
            </a:r>
            <a:r>
              <a:rPr lang="ru-RU"/>
              <a:t>0,32) </a:t>
            </a:r>
            <a:r>
              <a:rPr lang="kk-KZ"/>
              <a:t>бөлшек бөлігі </a:t>
            </a:r>
            <a:r>
              <a:rPr lang="ru-RU"/>
              <a:t>0,32-</a:t>
            </a:r>
            <a:r>
              <a:rPr lang="kk-KZ"/>
              <a:t>ні </a:t>
            </a:r>
            <a:r>
              <a:rPr lang="ru-RU"/>
              <a:t>2-</a:t>
            </a:r>
            <a:r>
              <a:rPr lang="kk-KZ"/>
              <a:t>ге көбейтсе </a:t>
            </a:r>
            <a:r>
              <a:rPr lang="ru-RU"/>
              <a:t>0,64 </a:t>
            </a:r>
            <a:r>
              <a:rPr lang="kk-KZ"/>
              <a:t>болады. 0,64</a:t>
            </a:r>
            <a:r>
              <a:rPr lang="en-US"/>
              <a:t>-</a:t>
            </a:r>
            <a:r>
              <a:rPr lang="kk-KZ"/>
              <a:t>тің бүтін бөлігі бөлектеніп жазылды (қызыл түспен көрсетілген)</a:t>
            </a:r>
            <a:endParaRPr lang="ru-RU"/>
          </a:p>
        </p:txBody>
      </p:sp>
      <p:sp>
        <p:nvSpPr>
          <p:cNvPr id="2400" name="Text Box 352"/>
          <p:cNvSpPr txBox="1">
            <a:spLocks noChangeArrowheads="1"/>
          </p:cNvSpPr>
          <p:nvPr/>
        </p:nvSpPr>
        <p:spPr bwMode="auto">
          <a:xfrm>
            <a:off x="4500563" y="5068888"/>
            <a:ext cx="43195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kk-KZ"/>
              <a:t>5) Шыққан нәтиженің (</a:t>
            </a:r>
            <a:r>
              <a:rPr lang="ru-RU"/>
              <a:t>0,64) </a:t>
            </a:r>
            <a:r>
              <a:rPr lang="kk-KZ"/>
              <a:t>бөлшек бөлігі </a:t>
            </a:r>
            <a:r>
              <a:rPr lang="ru-RU"/>
              <a:t>0,64-</a:t>
            </a:r>
            <a:r>
              <a:rPr lang="kk-KZ"/>
              <a:t>ті </a:t>
            </a:r>
            <a:r>
              <a:rPr lang="ru-RU"/>
              <a:t>2-</a:t>
            </a:r>
            <a:r>
              <a:rPr lang="kk-KZ"/>
              <a:t>ге көбейтсе </a:t>
            </a:r>
            <a:r>
              <a:rPr lang="ru-RU"/>
              <a:t>1,28 </a:t>
            </a:r>
            <a:r>
              <a:rPr lang="kk-KZ"/>
              <a:t>болады. 1,28</a:t>
            </a:r>
            <a:r>
              <a:rPr lang="en-US"/>
              <a:t>-</a:t>
            </a:r>
            <a:r>
              <a:rPr lang="kk-KZ"/>
              <a:t>дің бүтін бөлігі бөлектеніп жазылды (қызыл түспен көрсетілген)</a:t>
            </a:r>
            <a:endParaRPr lang="ru-RU"/>
          </a:p>
        </p:txBody>
      </p:sp>
      <p:sp>
        <p:nvSpPr>
          <p:cNvPr id="2401" name="Text Box 353"/>
          <p:cNvSpPr txBox="1">
            <a:spLocks noChangeArrowheads="1"/>
          </p:cNvSpPr>
          <p:nvPr/>
        </p:nvSpPr>
        <p:spPr bwMode="auto">
          <a:xfrm>
            <a:off x="4500563" y="1268413"/>
            <a:ext cx="4319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kk-KZ"/>
              <a:t>Санның екілік жүйеде көрсетілу дәлдігі, яғни үтірден кейінгі орын,  белгілі болуы керек</a:t>
            </a:r>
            <a:endParaRPr lang="ru-RU"/>
          </a:p>
        </p:txBody>
      </p:sp>
      <p:sp>
        <p:nvSpPr>
          <p:cNvPr id="2402" name="Text Box 354"/>
          <p:cNvSpPr txBox="1">
            <a:spLocks noChangeArrowheads="1"/>
          </p:cNvSpPr>
          <p:nvPr/>
        </p:nvSpPr>
        <p:spPr bwMode="auto">
          <a:xfrm>
            <a:off x="4500563" y="1663700"/>
            <a:ext cx="4319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kk-KZ"/>
              <a:t>Көбейту кезінде шығатын шамалардың бүтін бөлігі бөлек жазылады, олар екілік эквивалентті береді.</a:t>
            </a:r>
            <a:endParaRPr lang="ru-RU"/>
          </a:p>
        </p:txBody>
      </p:sp>
      <p:sp>
        <p:nvSpPr>
          <p:cNvPr id="2403" name="Text Box 355"/>
          <p:cNvSpPr txBox="1">
            <a:spLocks noChangeArrowheads="1"/>
          </p:cNvSpPr>
          <p:nvPr/>
        </p:nvSpPr>
        <p:spPr bwMode="auto">
          <a:xfrm>
            <a:off x="4500563" y="2024063"/>
            <a:ext cx="4319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0,79-</a:t>
            </a:r>
            <a:r>
              <a:rPr lang="kk-KZ"/>
              <a:t>дың екілік жүйедегі эквивалентін </a:t>
            </a:r>
            <a:r>
              <a:rPr lang="ru-RU"/>
              <a:t>5 </a:t>
            </a:r>
            <a:r>
              <a:rPr lang="kk-KZ"/>
              <a:t>орынға дейінгі дәлдікпен табу үшін келесі амалдарды орындау керек:</a:t>
            </a:r>
            <a:endParaRPr lang="ru-RU"/>
          </a:p>
        </p:txBody>
      </p:sp>
      <p:sp>
        <p:nvSpPr>
          <p:cNvPr id="2404" name="Text Box 356"/>
          <p:cNvSpPr txBox="1">
            <a:spLocks noChangeArrowheads="1"/>
          </p:cNvSpPr>
          <p:nvPr/>
        </p:nvSpPr>
        <p:spPr bwMode="auto">
          <a:xfrm>
            <a:off x="5580063" y="5949950"/>
            <a:ext cx="23764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 b="1"/>
              <a:t>0,79</a:t>
            </a:r>
            <a:r>
              <a:rPr lang="en-US" sz="1800" b="1" baseline="-25000"/>
              <a:t>10 </a:t>
            </a:r>
            <a:r>
              <a:rPr lang="en-US" sz="1800" b="1"/>
              <a:t>= 0</a:t>
            </a:r>
            <a:r>
              <a:rPr lang="ru-RU" sz="1800" b="1"/>
              <a:t>,</a:t>
            </a:r>
            <a:r>
              <a:rPr lang="en-US" sz="1800" b="1"/>
              <a:t>11001</a:t>
            </a:r>
            <a:r>
              <a:rPr lang="en-US" sz="1800" b="1" baseline="-25000"/>
              <a:t>2</a:t>
            </a:r>
            <a:endParaRPr lang="ru-RU" sz="1800" b="1"/>
          </a:p>
        </p:txBody>
      </p:sp>
      <p:sp>
        <p:nvSpPr>
          <p:cNvPr id="2405" name="Text Box 357"/>
          <p:cNvSpPr txBox="1">
            <a:spLocks noChangeArrowheads="1"/>
          </p:cNvSpPr>
          <p:nvPr/>
        </p:nvSpPr>
        <p:spPr bwMode="auto">
          <a:xfrm>
            <a:off x="3563938" y="6302375"/>
            <a:ext cx="33131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357</a:t>
            </a:r>
            <a:r>
              <a:rPr lang="ru-RU" sz="1800" b="1"/>
              <a:t>,79</a:t>
            </a:r>
            <a:r>
              <a:rPr lang="en-US" sz="1800" b="1" baseline="-25000"/>
              <a:t>10 </a:t>
            </a:r>
            <a:r>
              <a:rPr lang="en-US" sz="1800" b="1"/>
              <a:t>= 101100101</a:t>
            </a:r>
            <a:r>
              <a:rPr lang="ru-RU" sz="1800" b="1"/>
              <a:t>,11001</a:t>
            </a:r>
            <a:r>
              <a:rPr lang="en-US" sz="1800" b="1" baseline="-25000"/>
              <a:t>2</a:t>
            </a:r>
            <a:endParaRPr lang="ru-RU" sz="1800" b="1"/>
          </a:p>
        </p:txBody>
      </p:sp>
      <p:sp>
        <p:nvSpPr>
          <p:cNvPr id="2408" name="Text Box 360"/>
          <p:cNvSpPr txBox="1">
            <a:spLocks noChangeArrowheads="1"/>
          </p:cNvSpPr>
          <p:nvPr/>
        </p:nvSpPr>
        <p:spPr bwMode="auto">
          <a:xfrm>
            <a:off x="4500563" y="5661025"/>
            <a:ext cx="4319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kk-KZ"/>
              <a:t>Бүтіндер жиынтығы жоғарыдан төмен қарай бөлшек бөлік ретінде алынады</a:t>
            </a:r>
            <a:endParaRPr lang="ru-RU"/>
          </a:p>
        </p:txBody>
      </p:sp>
      <p:sp>
        <p:nvSpPr>
          <p:cNvPr id="2409" name="Text Box 361"/>
          <p:cNvSpPr txBox="1">
            <a:spLocks noChangeArrowheads="1"/>
          </p:cNvSpPr>
          <p:nvPr/>
        </p:nvSpPr>
        <p:spPr bwMode="auto">
          <a:xfrm>
            <a:off x="0" y="68263"/>
            <a:ext cx="8964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/>
              <a:t>Ондық</a:t>
            </a:r>
            <a:r>
              <a:rPr lang="kk-KZ" sz="2000" b="1"/>
              <a:t> жүйедегі санның екілік жүйедегі эквивалентін табу </a:t>
            </a:r>
            <a:endParaRPr lang="ru-RU" sz="2000" b="1"/>
          </a:p>
        </p:txBody>
      </p:sp>
      <p:sp>
        <p:nvSpPr>
          <p:cNvPr id="2411" name="Text Box 363"/>
          <p:cNvSpPr txBox="1">
            <a:spLocks noChangeArrowheads="1"/>
          </p:cNvSpPr>
          <p:nvPr/>
        </p:nvSpPr>
        <p:spPr bwMode="auto">
          <a:xfrm>
            <a:off x="7524750" y="6467475"/>
            <a:ext cx="1511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Enter </a:t>
            </a:r>
            <a:r>
              <a:rPr lang="kk-KZ" sz="1200" b="1"/>
              <a:t>тиегін бас</a:t>
            </a:r>
            <a:endParaRPr lang="ru-RU" sz="1200" b="1"/>
          </a:p>
        </p:txBody>
      </p:sp>
      <p:sp>
        <p:nvSpPr>
          <p:cNvPr id="2413" name="AutoShape 365"/>
          <p:cNvSpPr>
            <a:spLocks noChangeArrowheads="1"/>
          </p:cNvSpPr>
          <p:nvPr/>
        </p:nvSpPr>
        <p:spPr bwMode="auto">
          <a:xfrm>
            <a:off x="2797175" y="908050"/>
            <a:ext cx="576263" cy="2736850"/>
          </a:xfrm>
          <a:prstGeom prst="upArrow">
            <a:avLst>
              <a:gd name="adj1" fmla="val 50000"/>
              <a:gd name="adj2" fmla="val 118733"/>
            </a:avLst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14" name="AutoShape 366"/>
          <p:cNvSpPr>
            <a:spLocks noChangeArrowheads="1"/>
          </p:cNvSpPr>
          <p:nvPr/>
        </p:nvSpPr>
        <p:spPr bwMode="auto">
          <a:xfrm>
            <a:off x="7524750" y="2708275"/>
            <a:ext cx="576263" cy="1944688"/>
          </a:xfrm>
          <a:prstGeom prst="downArrow">
            <a:avLst>
              <a:gd name="adj1" fmla="val 50000"/>
              <a:gd name="adj2" fmla="val 84366"/>
            </a:avLst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92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6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6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60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44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44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44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44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44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9440"/>
                            </p:stCondLst>
                            <p:childTnLst>
                              <p:par>
                                <p:cTn id="4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23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23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23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428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428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4280"/>
                            </p:stCondLst>
                            <p:childTnLst>
                              <p:par>
                                <p:cTn id="6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23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23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23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804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8040"/>
                            </p:stCondLst>
                            <p:childTnLst>
                              <p:par>
                                <p:cTn id="7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23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23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23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284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2840"/>
                            </p:stCondLst>
                            <p:childTnLst>
                              <p:par>
                                <p:cTn id="9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80"/>
                                        <p:tgtEl>
                                          <p:spTgt spid="23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80"/>
                                        <p:tgtEl>
                                          <p:spTgt spid="23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80"/>
                                        <p:tgtEl>
                                          <p:spTgt spid="23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7640"/>
                            </p:stCondLst>
                            <p:childTnLst>
                              <p:par>
                                <p:cTn id="9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7640"/>
                            </p:stCondLst>
                            <p:childTnLst>
                              <p:par>
                                <p:cTn id="10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23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23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23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1360"/>
                            </p:stCondLst>
                            <p:childTnLst>
                              <p:par>
                                <p:cTn id="10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1360"/>
                            </p:stCondLst>
                            <p:childTnLst>
                              <p:par>
                                <p:cTn id="11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8" dur="80"/>
                                        <p:tgtEl>
                                          <p:spTgt spid="23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9" dur="80"/>
                                        <p:tgtEl>
                                          <p:spTgt spid="23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80"/>
                                        <p:tgtEl>
                                          <p:spTgt spid="23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5040"/>
                            </p:stCondLst>
                            <p:childTnLst>
                              <p:par>
                                <p:cTn id="1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5040"/>
                            </p:stCondLst>
                            <p:childTnLst>
                              <p:par>
                                <p:cTn id="1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5040"/>
                            </p:stCondLst>
                            <p:childTnLst>
                              <p:par>
                                <p:cTn id="1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35040"/>
                            </p:stCondLst>
                            <p:childTnLst>
                              <p:par>
                                <p:cTn id="13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1" dur="80"/>
                                        <p:tgtEl>
                                          <p:spTgt spid="234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2" dur="80"/>
                                        <p:tgtEl>
                                          <p:spTgt spid="234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80"/>
                                        <p:tgtEl>
                                          <p:spTgt spid="234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8720"/>
                            </p:stCondLst>
                            <p:childTnLst>
                              <p:par>
                                <p:cTn id="14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7" dur="80"/>
                                        <p:tgtEl>
                                          <p:spTgt spid="2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8" dur="80"/>
                                        <p:tgtEl>
                                          <p:spTgt spid="2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80"/>
                                        <p:tgtEl>
                                          <p:spTgt spid="2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1000"/>
                            </p:stCondLst>
                            <p:childTnLst>
                              <p:par>
                                <p:cTn id="15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3" dur="80"/>
                                        <p:tgtEl>
                                          <p:spTgt spid="2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4" dur="80"/>
                                        <p:tgtEl>
                                          <p:spTgt spid="2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80"/>
                                        <p:tgtEl>
                                          <p:spTgt spid="2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44760"/>
                            </p:stCondLst>
                            <p:childTnLst>
                              <p:par>
                                <p:cTn id="1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2000"/>
                                        <p:tgtEl>
                                          <p:spTgt spid="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46760"/>
                            </p:stCondLst>
                            <p:childTnLst>
                              <p:par>
                                <p:cTn id="16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3" dur="80"/>
                                        <p:tgtEl>
                                          <p:spTgt spid="23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4" dur="80"/>
                                        <p:tgtEl>
                                          <p:spTgt spid="23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80"/>
                                        <p:tgtEl>
                                          <p:spTgt spid="23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47440"/>
                            </p:stCondLst>
                            <p:childTnLst>
                              <p:par>
                                <p:cTn id="16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9" dur="80"/>
                                        <p:tgtEl>
                                          <p:spTgt spid="23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0" dur="80"/>
                                        <p:tgtEl>
                                          <p:spTgt spid="23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1" dur="80"/>
                                        <p:tgtEl>
                                          <p:spTgt spid="23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1680"/>
                            </p:stCondLst>
                            <p:childTnLst>
                              <p:par>
                                <p:cTn id="17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5" dur="80"/>
                                        <p:tgtEl>
                                          <p:spTgt spid="24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6" dur="80"/>
                                        <p:tgtEl>
                                          <p:spTgt spid="24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80"/>
                                        <p:tgtEl>
                                          <p:spTgt spid="24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4720"/>
                            </p:stCondLst>
                            <p:childTnLst>
                              <p:par>
                                <p:cTn id="17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1" dur="80"/>
                                        <p:tgtEl>
                                          <p:spTgt spid="24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2" dur="80"/>
                                        <p:tgtEl>
                                          <p:spTgt spid="24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3" dur="80"/>
                                        <p:tgtEl>
                                          <p:spTgt spid="24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58160"/>
                            </p:stCondLst>
                            <p:childTnLst>
                              <p:par>
                                <p:cTn id="18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7" dur="80"/>
                                        <p:tgtEl>
                                          <p:spTgt spid="24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8" dur="80"/>
                                        <p:tgtEl>
                                          <p:spTgt spid="24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9" dur="80"/>
                                        <p:tgtEl>
                                          <p:spTgt spid="24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61920"/>
                            </p:stCondLst>
                            <p:childTnLst>
                              <p:par>
                                <p:cTn id="19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3" dur="80"/>
                                        <p:tgtEl>
                                          <p:spTgt spid="23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4" dur="80"/>
                                        <p:tgtEl>
                                          <p:spTgt spid="23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5" dur="80"/>
                                        <p:tgtEl>
                                          <p:spTgt spid="23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66520"/>
                            </p:stCondLst>
                            <p:childTnLst>
                              <p:par>
                                <p:cTn id="19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66520"/>
                            </p:stCondLst>
                            <p:childTnLst>
                              <p:par>
                                <p:cTn id="20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66520"/>
                            </p:stCondLst>
                            <p:childTnLst>
                              <p:par>
                                <p:cTn id="20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1" dur="80"/>
                                        <p:tgtEl>
                                          <p:spTgt spid="23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2" dur="80"/>
                                        <p:tgtEl>
                                          <p:spTgt spid="23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3" dur="80"/>
                                        <p:tgtEl>
                                          <p:spTgt spid="23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71560"/>
                            </p:stCondLst>
                            <p:childTnLst>
                              <p:par>
                                <p:cTn id="2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71560"/>
                            </p:stCondLst>
                            <p:childTnLst>
                              <p:par>
                                <p:cTn id="2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4" dur="80"/>
                                        <p:tgtEl>
                                          <p:spTgt spid="2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5" dur="80"/>
                                        <p:tgtEl>
                                          <p:spTgt spid="23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6" dur="80"/>
                                        <p:tgtEl>
                                          <p:spTgt spid="23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76600"/>
                            </p:stCondLst>
                            <p:childTnLst>
                              <p:par>
                                <p:cTn id="2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76600"/>
                            </p:stCondLst>
                            <p:childTnLst>
                              <p:par>
                                <p:cTn id="2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7" dur="80"/>
                                        <p:tgtEl>
                                          <p:spTgt spid="23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8" dur="80"/>
                                        <p:tgtEl>
                                          <p:spTgt spid="23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9" dur="80"/>
                                        <p:tgtEl>
                                          <p:spTgt spid="23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81640"/>
                            </p:stCondLst>
                            <p:childTnLst>
                              <p:par>
                                <p:cTn id="2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81640"/>
                            </p:stCondLst>
                            <p:childTnLst>
                              <p:par>
                                <p:cTn id="2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0" dur="80"/>
                                        <p:tgtEl>
                                          <p:spTgt spid="24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1" dur="80"/>
                                        <p:tgtEl>
                                          <p:spTgt spid="24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2" dur="80"/>
                                        <p:tgtEl>
                                          <p:spTgt spid="24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86680"/>
                            </p:stCondLst>
                            <p:childTnLst>
                              <p:par>
                                <p:cTn id="2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86680"/>
                            </p:stCondLst>
                            <p:childTnLst>
                              <p:par>
                                <p:cTn id="26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3" dur="80"/>
                                        <p:tgtEl>
                                          <p:spTgt spid="24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4" dur="80"/>
                                        <p:tgtEl>
                                          <p:spTgt spid="24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5" dur="80"/>
                                        <p:tgtEl>
                                          <p:spTgt spid="24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89120"/>
                            </p:stCondLst>
                            <p:childTnLst>
                              <p:par>
                                <p:cTn id="2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9" dur="2000"/>
                                        <p:tgtEl>
                                          <p:spTgt spid="2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91120"/>
                            </p:stCondLst>
                            <p:childTnLst>
                              <p:par>
                                <p:cTn id="27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3" dur="80"/>
                                        <p:tgtEl>
                                          <p:spTgt spid="24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4" dur="80"/>
                                        <p:tgtEl>
                                          <p:spTgt spid="24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5" dur="80"/>
                                        <p:tgtEl>
                                          <p:spTgt spid="24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91760"/>
                            </p:stCondLst>
                            <p:childTnLst>
                              <p:par>
                                <p:cTn id="27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9" dur="80"/>
                                        <p:tgtEl>
                                          <p:spTgt spid="24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0" dur="80"/>
                                        <p:tgtEl>
                                          <p:spTgt spid="24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1" dur="80"/>
                                        <p:tgtEl>
                                          <p:spTgt spid="24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92800"/>
                            </p:stCondLst>
                            <p:childTnLst>
                              <p:par>
                                <p:cTn id="283" presetID="27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5" dur="80"/>
                                        <p:tgtEl>
                                          <p:spTgt spid="24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6" dur="80"/>
                                        <p:tgtEl>
                                          <p:spTgt spid="24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7" dur="80"/>
                                        <p:tgtEl>
                                          <p:spTgt spid="24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7" grpId="0"/>
      <p:bldP spid="2349" grpId="0"/>
      <p:bldP spid="2394" grpId="0"/>
      <p:bldP spid="2395" grpId="0"/>
      <p:bldP spid="2397" grpId="0"/>
      <p:bldP spid="2398" grpId="0"/>
      <p:bldP spid="2399" grpId="0"/>
      <p:bldP spid="2400" grpId="0"/>
      <p:bldP spid="2401" grpId="0"/>
      <p:bldP spid="2402" grpId="0"/>
      <p:bldP spid="2403" grpId="0"/>
      <p:bldP spid="2404" grpId="0"/>
      <p:bldP spid="2405" grpId="0"/>
      <p:bldP spid="2408" grpId="0"/>
      <p:bldP spid="2411" grpId="0"/>
      <p:bldP spid="2413" grpId="0" animBg="1"/>
      <p:bldP spid="24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835150" y="2046288"/>
            <a:ext cx="33131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101100101</a:t>
            </a:r>
            <a:r>
              <a:rPr lang="ru-RU" sz="2800" b="1"/>
              <a:t>,11001</a:t>
            </a:r>
            <a:r>
              <a:rPr lang="en-US" sz="2800" b="1" baseline="-25000"/>
              <a:t>2</a:t>
            </a:r>
            <a:endParaRPr lang="ru-RU" sz="2800" b="1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258888" y="1917700"/>
            <a:ext cx="25923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/>
              <a:t>Разряд   8  7  6   5  4   3   2  1   0   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11188" y="620713"/>
            <a:ext cx="7705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/>
              <a:t>Ек</a:t>
            </a:r>
            <a:r>
              <a:rPr lang="kk-KZ" sz="1400" b="1"/>
              <a:t>ілік жүйедегі </a:t>
            </a:r>
            <a:r>
              <a:rPr lang="ru-RU" sz="1600" b="1">
                <a:solidFill>
                  <a:srgbClr val="FF3300"/>
                </a:solidFill>
              </a:rPr>
              <a:t>101100101,11001</a:t>
            </a:r>
            <a:r>
              <a:rPr lang="ru-RU" sz="1400" b="1"/>
              <a:t>-</a:t>
            </a:r>
            <a:r>
              <a:rPr lang="kk-KZ" sz="1400" b="1"/>
              <a:t>дің ондық жүйедегі эквивалентін табу </a:t>
            </a:r>
            <a:endParaRPr lang="ru-RU" sz="1400" b="1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611188" y="909638"/>
            <a:ext cx="7921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/>
              <a:t>үшін осы сандағы әрбір цифрға (бір мен нөлдерге) бүтін сан түріндегі разряд беріледі.  </a:t>
            </a:r>
            <a:endParaRPr lang="ru-RU" sz="1400" b="1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611188" y="1341438"/>
            <a:ext cx="77057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/>
              <a:t>Үтір алдындағы цифрға </a:t>
            </a:r>
            <a:r>
              <a:rPr lang="ru-RU" sz="1400" b="1"/>
              <a:t>0-</a:t>
            </a:r>
            <a:r>
              <a:rPr lang="kk-KZ" sz="1400" b="1"/>
              <a:t>ге тең разряд беріледі және ол солға қарай артады, оңға қарай кемиді. Разряд бүтін бөлік үшін оң, бөлшек бөлік үшін теріс таңбалы болады :  </a:t>
            </a:r>
            <a:endParaRPr lang="ru-RU" sz="1400" b="1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611188" y="2636838"/>
            <a:ext cx="8281987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/>
              <a:t>Екілік санау жүйесіндегі санның </a:t>
            </a:r>
            <a:r>
              <a:rPr lang="kk-KZ" sz="1400" b="1">
                <a:solidFill>
                  <a:srgbClr val="0000FF"/>
                </a:solidFill>
              </a:rPr>
              <a:t>әрбір цифрының</a:t>
            </a:r>
            <a:r>
              <a:rPr lang="kk-KZ" sz="1400" b="1"/>
              <a:t>      </a:t>
            </a:r>
            <a:r>
              <a:rPr lang="kk-KZ" sz="1400" b="1">
                <a:solidFill>
                  <a:srgbClr val="FF6699"/>
                </a:solidFill>
              </a:rPr>
              <a:t>осы цифрдың разрядындағы екінің дәрежесіне</a:t>
            </a:r>
            <a:r>
              <a:rPr lang="kk-KZ" sz="1400" b="1"/>
              <a:t>      </a:t>
            </a:r>
            <a:r>
              <a:rPr lang="kk-KZ" sz="1400" b="1">
                <a:solidFill>
                  <a:srgbClr val="00CC00"/>
                </a:solidFill>
              </a:rPr>
              <a:t>көбейтінділерінің </a:t>
            </a:r>
            <a:r>
              <a:rPr lang="kk-KZ" sz="1400" b="1"/>
              <a:t>      </a:t>
            </a:r>
            <a:r>
              <a:rPr lang="kk-KZ" sz="1400" b="1">
                <a:solidFill>
                  <a:srgbClr val="FF3300"/>
                </a:solidFill>
              </a:rPr>
              <a:t>қосындылылары </a:t>
            </a:r>
            <a:r>
              <a:rPr lang="kk-KZ" sz="1400" b="1"/>
              <a:t>    осы санның ондық жүйедегі эквивалентін береді:</a:t>
            </a:r>
            <a:endParaRPr lang="ru-RU" sz="1400" b="1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323850" y="3429000"/>
            <a:ext cx="856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800"/>
              <a:t>1*2</a:t>
            </a:r>
            <a:r>
              <a:rPr lang="ru-RU" sz="1800" baseline="30000"/>
              <a:t>8</a:t>
            </a:r>
            <a:r>
              <a:rPr lang="ru-RU" sz="1800"/>
              <a:t>+0*2</a:t>
            </a:r>
            <a:r>
              <a:rPr lang="ru-RU" sz="1800" baseline="30000"/>
              <a:t>7</a:t>
            </a:r>
            <a:r>
              <a:rPr lang="ru-RU" sz="1800"/>
              <a:t>+1*2</a:t>
            </a:r>
            <a:r>
              <a:rPr lang="ru-RU" sz="1800" baseline="30000"/>
              <a:t>6</a:t>
            </a:r>
            <a:r>
              <a:rPr lang="ru-RU" sz="1800"/>
              <a:t>+1*2</a:t>
            </a:r>
            <a:r>
              <a:rPr lang="ru-RU" sz="1800" baseline="30000"/>
              <a:t>5</a:t>
            </a:r>
            <a:r>
              <a:rPr lang="ru-RU" sz="1800"/>
              <a:t>+0*2</a:t>
            </a:r>
            <a:r>
              <a:rPr lang="ru-RU" sz="1800" baseline="30000"/>
              <a:t>4</a:t>
            </a:r>
            <a:r>
              <a:rPr lang="ru-RU" sz="1800"/>
              <a:t>+0*2</a:t>
            </a:r>
            <a:r>
              <a:rPr lang="ru-RU" sz="1800" baseline="30000"/>
              <a:t>3</a:t>
            </a:r>
            <a:r>
              <a:rPr lang="ru-RU" sz="1800"/>
              <a:t>+1*2</a:t>
            </a:r>
            <a:r>
              <a:rPr lang="ru-RU" sz="1800" baseline="30000"/>
              <a:t>2</a:t>
            </a:r>
            <a:r>
              <a:rPr lang="ru-RU" sz="1800"/>
              <a:t>+0*2</a:t>
            </a:r>
            <a:r>
              <a:rPr lang="ru-RU" sz="1800" baseline="30000"/>
              <a:t>1</a:t>
            </a:r>
            <a:r>
              <a:rPr lang="ru-RU" sz="1800"/>
              <a:t>+1*2</a:t>
            </a:r>
            <a:r>
              <a:rPr lang="ru-RU" sz="1800" baseline="30000"/>
              <a:t>0</a:t>
            </a:r>
            <a:r>
              <a:rPr lang="ru-RU" sz="1800"/>
              <a:t>+1*2</a:t>
            </a:r>
            <a:r>
              <a:rPr lang="ru-RU" sz="1800" baseline="30000"/>
              <a:t>-1</a:t>
            </a:r>
            <a:r>
              <a:rPr lang="ru-RU" sz="1800"/>
              <a:t>+1*2</a:t>
            </a:r>
            <a:r>
              <a:rPr lang="ru-RU" sz="1800" baseline="30000"/>
              <a:t>-2</a:t>
            </a:r>
            <a:r>
              <a:rPr lang="ru-RU" sz="1800"/>
              <a:t>+0*2</a:t>
            </a:r>
            <a:r>
              <a:rPr lang="ru-RU" sz="1800" baseline="30000"/>
              <a:t>-3</a:t>
            </a:r>
            <a:r>
              <a:rPr lang="ru-RU" sz="1800"/>
              <a:t>+0*2</a:t>
            </a:r>
            <a:r>
              <a:rPr lang="ru-RU" sz="1800" baseline="30000"/>
              <a:t>-4</a:t>
            </a:r>
            <a:r>
              <a:rPr lang="ru-RU" sz="1800"/>
              <a:t>+1*2</a:t>
            </a:r>
            <a:r>
              <a:rPr lang="ru-RU" sz="1800" baseline="30000"/>
              <a:t>-5</a:t>
            </a:r>
            <a:r>
              <a:rPr lang="ru-RU" sz="1800"/>
              <a:t>=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323850" y="3789363"/>
            <a:ext cx="8280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800"/>
              <a:t>= 256 + 0 + 64 + 32 + 0 + 0 + 4 + 0 + 1 + 0,5 + 0,25 + 0 + 0 + 0,03125 =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755650" y="4149725"/>
            <a:ext cx="2016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= 357,78125</a:t>
            </a:r>
          </a:p>
        </p:txBody>
      </p:sp>
      <p:graphicFrame>
        <p:nvGraphicFramePr>
          <p:cNvPr id="7461" name="Group 293"/>
          <p:cNvGraphicFramePr>
            <a:graphicFrameLocks noGrp="1"/>
          </p:cNvGraphicFramePr>
          <p:nvPr/>
        </p:nvGraphicFramePr>
        <p:xfrm>
          <a:off x="900113" y="5641975"/>
          <a:ext cx="7632700" cy="827088"/>
        </p:xfrm>
        <a:graphic>
          <a:graphicData uri="http://schemas.openxmlformats.org/drawingml/2006/table">
            <a:tbl>
              <a:tblPr/>
              <a:tblGrid>
                <a:gridCol w="568325"/>
                <a:gridCol w="504825"/>
                <a:gridCol w="504825"/>
                <a:gridCol w="460375"/>
                <a:gridCol w="458787"/>
                <a:gridCol w="458788"/>
                <a:gridCol w="460375"/>
                <a:gridCol w="458787"/>
                <a:gridCol w="458788"/>
                <a:gridCol w="460375"/>
                <a:gridCol w="555625"/>
                <a:gridCol w="658812"/>
                <a:gridCol w="760413"/>
                <a:gridCol w="86360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n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7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6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4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-1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-2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-3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-4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-5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256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128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64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32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16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4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0,5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0,25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0,125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0,0625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0,03125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462" name="Text Box 294"/>
          <p:cNvSpPr txBox="1">
            <a:spLocks noChangeArrowheads="1"/>
          </p:cNvSpPr>
          <p:nvPr/>
        </p:nvSpPr>
        <p:spPr bwMode="auto">
          <a:xfrm>
            <a:off x="1690688" y="5300663"/>
            <a:ext cx="58340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1400" b="1"/>
              <a:t>Осы есептеуде қолданылған екінің әртүрлі дәрежесінің мәні</a:t>
            </a:r>
            <a:endParaRPr lang="ru-RU" sz="1400" b="1"/>
          </a:p>
        </p:txBody>
      </p:sp>
      <p:sp>
        <p:nvSpPr>
          <p:cNvPr id="7463" name="Text Box 295"/>
          <p:cNvSpPr txBox="1">
            <a:spLocks noChangeArrowheads="1"/>
          </p:cNvSpPr>
          <p:nvPr/>
        </p:nvSpPr>
        <p:spPr bwMode="auto">
          <a:xfrm>
            <a:off x="611188" y="4581525"/>
            <a:ext cx="82089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b="1">
                <a:solidFill>
                  <a:srgbClr val="0000FF"/>
                </a:solidFill>
              </a:rPr>
              <a:t>101100101,11001</a:t>
            </a:r>
            <a:r>
              <a:rPr lang="ru-RU" sz="1600" b="1" baseline="-25000">
                <a:solidFill>
                  <a:srgbClr val="0000FF"/>
                </a:solidFill>
              </a:rPr>
              <a:t>2</a:t>
            </a:r>
            <a:r>
              <a:rPr lang="ru-RU" sz="1600" b="1">
                <a:solidFill>
                  <a:srgbClr val="0000FF"/>
                </a:solidFill>
              </a:rPr>
              <a:t>   357,79</a:t>
            </a:r>
            <a:r>
              <a:rPr lang="ru-RU" sz="1600" b="1" baseline="-25000">
                <a:solidFill>
                  <a:srgbClr val="0000FF"/>
                </a:solidFill>
              </a:rPr>
              <a:t>10</a:t>
            </a:r>
            <a:r>
              <a:rPr lang="ru-RU" sz="1800" b="1">
                <a:solidFill>
                  <a:srgbClr val="0000FF"/>
                </a:solidFill>
              </a:rPr>
              <a:t>  </a:t>
            </a:r>
            <a:r>
              <a:rPr lang="ru-RU" sz="1400" b="1">
                <a:solidFill>
                  <a:srgbClr val="0000FF"/>
                </a:solidFill>
              </a:rPr>
              <a:t>санының</a:t>
            </a:r>
            <a:r>
              <a:rPr lang="ru-RU" sz="1800" b="1">
                <a:solidFill>
                  <a:srgbClr val="0000FF"/>
                </a:solidFill>
              </a:rPr>
              <a:t> </a:t>
            </a:r>
            <a:r>
              <a:rPr lang="kk-KZ" sz="1400" b="1">
                <a:solidFill>
                  <a:srgbClr val="0000FF"/>
                </a:solidFill>
              </a:rPr>
              <a:t>екілік санау жүйесіндегі эквиваленті  ретінде анықталған болатын, ендеше екілік жүйедегі эквивалент ондық жүйедегі санға жуық (тең не кіші) шама болады.</a:t>
            </a:r>
            <a:endParaRPr lang="ru-RU" sz="1400" b="1">
              <a:solidFill>
                <a:srgbClr val="0000FF"/>
              </a:solidFill>
            </a:endParaRPr>
          </a:p>
        </p:txBody>
      </p:sp>
      <p:sp>
        <p:nvSpPr>
          <p:cNvPr id="7464" name="Text Box 296"/>
          <p:cNvSpPr txBox="1">
            <a:spLocks noChangeArrowheads="1"/>
          </p:cNvSpPr>
          <p:nvPr/>
        </p:nvSpPr>
        <p:spPr bwMode="auto">
          <a:xfrm>
            <a:off x="611188" y="115888"/>
            <a:ext cx="8064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/>
              <a:t>Ек</a:t>
            </a:r>
            <a:r>
              <a:rPr lang="kk-KZ" sz="2000" b="1"/>
              <a:t>ілік жүйедегі санның ондық жүйедегі эквивалентін табу </a:t>
            </a:r>
            <a:endParaRPr lang="ru-RU" sz="2000" b="1"/>
          </a:p>
        </p:txBody>
      </p:sp>
      <p:sp>
        <p:nvSpPr>
          <p:cNvPr id="7465" name="Line 297"/>
          <p:cNvSpPr>
            <a:spLocks noChangeShapeType="1"/>
          </p:cNvSpPr>
          <p:nvPr/>
        </p:nvSpPr>
        <p:spPr bwMode="auto">
          <a:xfrm flipV="1">
            <a:off x="611188" y="2420938"/>
            <a:ext cx="1368425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66" name="Line 298"/>
          <p:cNvSpPr>
            <a:spLocks noChangeShapeType="1"/>
          </p:cNvSpPr>
          <p:nvPr/>
        </p:nvSpPr>
        <p:spPr bwMode="auto">
          <a:xfrm flipV="1">
            <a:off x="1187450" y="2420938"/>
            <a:ext cx="1008063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67" name="Line 299"/>
          <p:cNvSpPr>
            <a:spLocks noChangeShapeType="1"/>
          </p:cNvSpPr>
          <p:nvPr/>
        </p:nvSpPr>
        <p:spPr bwMode="auto">
          <a:xfrm flipV="1">
            <a:off x="1763713" y="2420938"/>
            <a:ext cx="64770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68" name="Line 300"/>
          <p:cNvSpPr>
            <a:spLocks noChangeShapeType="1"/>
          </p:cNvSpPr>
          <p:nvPr/>
        </p:nvSpPr>
        <p:spPr bwMode="auto">
          <a:xfrm flipV="1">
            <a:off x="2268538" y="2420938"/>
            <a:ext cx="358775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69" name="Line 301"/>
          <p:cNvSpPr>
            <a:spLocks noChangeShapeType="1"/>
          </p:cNvSpPr>
          <p:nvPr/>
        </p:nvSpPr>
        <p:spPr bwMode="auto">
          <a:xfrm flipV="1">
            <a:off x="2843213" y="2420938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70" name="Line 302"/>
          <p:cNvSpPr>
            <a:spLocks noChangeShapeType="1"/>
          </p:cNvSpPr>
          <p:nvPr/>
        </p:nvSpPr>
        <p:spPr bwMode="auto">
          <a:xfrm flipH="1" flipV="1">
            <a:off x="3059113" y="2420938"/>
            <a:ext cx="360362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71" name="Line 303"/>
          <p:cNvSpPr>
            <a:spLocks noChangeShapeType="1"/>
          </p:cNvSpPr>
          <p:nvPr/>
        </p:nvSpPr>
        <p:spPr bwMode="auto">
          <a:xfrm flipH="1" flipV="1">
            <a:off x="3203575" y="2420938"/>
            <a:ext cx="792163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72" name="Line 304"/>
          <p:cNvSpPr>
            <a:spLocks noChangeShapeType="1"/>
          </p:cNvSpPr>
          <p:nvPr/>
        </p:nvSpPr>
        <p:spPr bwMode="auto">
          <a:xfrm flipH="1" flipV="1">
            <a:off x="3419475" y="2420938"/>
            <a:ext cx="1152525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74" name="Line 306"/>
          <p:cNvSpPr>
            <a:spLocks noChangeShapeType="1"/>
          </p:cNvSpPr>
          <p:nvPr/>
        </p:nvSpPr>
        <p:spPr bwMode="auto">
          <a:xfrm flipH="1" flipV="1">
            <a:off x="3635375" y="2420938"/>
            <a:ext cx="1439863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75" name="Line 307"/>
          <p:cNvSpPr>
            <a:spLocks noChangeShapeType="1"/>
          </p:cNvSpPr>
          <p:nvPr/>
        </p:nvSpPr>
        <p:spPr bwMode="auto">
          <a:xfrm flipH="1" flipV="1">
            <a:off x="3924300" y="2420938"/>
            <a:ext cx="1727200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77" name="Line 309"/>
          <p:cNvSpPr>
            <a:spLocks noChangeShapeType="1"/>
          </p:cNvSpPr>
          <p:nvPr/>
        </p:nvSpPr>
        <p:spPr bwMode="auto">
          <a:xfrm flipH="1" flipV="1">
            <a:off x="4140200" y="2420938"/>
            <a:ext cx="2160588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78" name="Line 310"/>
          <p:cNvSpPr>
            <a:spLocks noChangeShapeType="1"/>
          </p:cNvSpPr>
          <p:nvPr/>
        </p:nvSpPr>
        <p:spPr bwMode="auto">
          <a:xfrm flipH="1" flipV="1">
            <a:off x="4356100" y="2420938"/>
            <a:ext cx="2520950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79" name="Line 311"/>
          <p:cNvSpPr>
            <a:spLocks noChangeShapeType="1"/>
          </p:cNvSpPr>
          <p:nvPr/>
        </p:nvSpPr>
        <p:spPr bwMode="auto">
          <a:xfrm flipH="1" flipV="1">
            <a:off x="4572000" y="2420938"/>
            <a:ext cx="2952750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80" name="Line 312"/>
          <p:cNvSpPr>
            <a:spLocks noChangeShapeType="1"/>
          </p:cNvSpPr>
          <p:nvPr/>
        </p:nvSpPr>
        <p:spPr bwMode="auto">
          <a:xfrm flipH="1" flipV="1">
            <a:off x="4716463" y="2420938"/>
            <a:ext cx="3384550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81" name="Text Box 313"/>
          <p:cNvSpPr txBox="1">
            <a:spLocks noChangeArrowheads="1"/>
          </p:cNvSpPr>
          <p:nvPr/>
        </p:nvSpPr>
        <p:spPr bwMode="auto">
          <a:xfrm>
            <a:off x="3746500" y="1917700"/>
            <a:ext cx="1257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/>
              <a:t>-1  -2 -3 -4  -5       </a:t>
            </a:r>
          </a:p>
        </p:txBody>
      </p:sp>
      <p:sp>
        <p:nvSpPr>
          <p:cNvPr id="7483" name="Text Box 315"/>
          <p:cNvSpPr txBox="1">
            <a:spLocks noChangeArrowheads="1"/>
          </p:cNvSpPr>
          <p:nvPr/>
        </p:nvSpPr>
        <p:spPr bwMode="auto">
          <a:xfrm>
            <a:off x="7524750" y="6467475"/>
            <a:ext cx="1511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Enter </a:t>
            </a:r>
            <a:r>
              <a:rPr lang="kk-KZ" sz="1200" b="1"/>
              <a:t>тиегін бас</a:t>
            </a:r>
            <a:endParaRPr lang="ru-RU" sz="12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2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48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96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640"/>
                            </p:stCondLst>
                            <p:childTnLst>
                              <p:par>
                                <p:cTn id="2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14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7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740"/>
                            </p:stCondLst>
                            <p:childTnLst>
                              <p:par>
                                <p:cTn id="3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8780"/>
                            </p:stCondLst>
                            <p:childTnLst>
                              <p:par>
                                <p:cTn id="4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1820"/>
                            </p:stCondLst>
                            <p:childTnLst>
                              <p:par>
                                <p:cTn id="4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2320"/>
                            </p:stCondLst>
                            <p:childTnLst>
                              <p:par>
                                <p:cTn id="54" presetID="23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2920"/>
                            </p:stCondLst>
                            <p:childTnLst>
                              <p:par>
                                <p:cTn id="59" presetID="23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3520"/>
                            </p:stCondLst>
                            <p:childTnLst>
                              <p:par>
                                <p:cTn id="64" presetID="23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4120"/>
                            </p:stCondLst>
                            <p:childTnLst>
                              <p:par>
                                <p:cTn id="69" presetID="23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4720"/>
                            </p:stCondLst>
                            <p:childTnLst>
                              <p:par>
                                <p:cTn id="74" presetID="23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320"/>
                            </p:stCondLst>
                            <p:childTnLst>
                              <p:par>
                                <p:cTn id="79" presetID="23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5920"/>
                            </p:stCondLst>
                            <p:childTnLst>
                              <p:par>
                                <p:cTn id="84" presetID="23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7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6520"/>
                            </p:stCondLst>
                            <p:childTnLst>
                              <p:par>
                                <p:cTn id="89" presetID="23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7120"/>
                            </p:stCondLst>
                            <p:childTnLst>
                              <p:par>
                                <p:cTn id="94" presetID="23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7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7720"/>
                            </p:stCondLst>
                            <p:childTnLst>
                              <p:par>
                                <p:cTn id="99" presetID="23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7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7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8320"/>
                            </p:stCondLst>
                            <p:childTnLst>
                              <p:par>
                                <p:cTn id="104" presetID="23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7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7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8920"/>
                            </p:stCondLst>
                            <p:childTnLst>
                              <p:par>
                                <p:cTn id="109" presetID="23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7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9520"/>
                            </p:stCondLst>
                            <p:childTnLst>
                              <p:par>
                                <p:cTn id="114" presetID="23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7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0120"/>
                            </p:stCondLst>
                            <p:childTnLst>
                              <p:par>
                                <p:cTn id="11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1" dur="80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2" dur="80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80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1920"/>
                            </p:stCondLst>
                            <p:childTnLst>
                              <p:par>
                                <p:cTn id="12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7" dur="8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8" dur="8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8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2360"/>
                            </p:stCondLst>
                            <p:childTnLst>
                              <p:par>
                                <p:cTn id="1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2360"/>
                            </p:stCondLst>
                            <p:childTnLst>
                              <p:par>
                                <p:cTn id="13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8" dur="80"/>
                                        <p:tgtEl>
                                          <p:spTgt spid="74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9" dur="80"/>
                                        <p:tgtEl>
                                          <p:spTgt spid="74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80"/>
                                        <p:tgtEl>
                                          <p:spTgt spid="74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8920"/>
                            </p:stCondLst>
                            <p:childTnLst>
                              <p:par>
                                <p:cTn id="142" presetID="27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4" dur="80"/>
                                        <p:tgtEl>
                                          <p:spTgt spid="74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5" dur="80"/>
                                        <p:tgtEl>
                                          <p:spTgt spid="74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80"/>
                                        <p:tgtEl>
                                          <p:spTgt spid="74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  <p:bldP spid="7174" grpId="0"/>
      <p:bldP spid="7175" grpId="0"/>
      <p:bldP spid="7177" grpId="0"/>
      <p:bldP spid="7178" grpId="0"/>
      <p:bldP spid="7179" grpId="0"/>
      <p:bldP spid="7180" grpId="0"/>
      <p:bldP spid="7181" grpId="0"/>
      <p:bldP spid="7462" grpId="0"/>
      <p:bldP spid="7463" grpId="0"/>
      <p:bldP spid="7465" grpId="0" animBg="1"/>
      <p:bldP spid="7466" grpId="0" animBg="1"/>
      <p:bldP spid="7467" grpId="0" animBg="1"/>
      <p:bldP spid="7468" grpId="0" animBg="1"/>
      <p:bldP spid="7469" grpId="0" animBg="1"/>
      <p:bldP spid="7470" grpId="0" animBg="1"/>
      <p:bldP spid="7471" grpId="0" animBg="1"/>
      <p:bldP spid="7472" grpId="0" animBg="1"/>
      <p:bldP spid="7474" grpId="0" animBg="1"/>
      <p:bldP spid="7475" grpId="0" animBg="1"/>
      <p:bldP spid="7477" grpId="0" animBg="1"/>
      <p:bldP spid="7478" grpId="0" animBg="1"/>
      <p:bldP spid="7479" grpId="0" animBg="1"/>
      <p:bldP spid="7480" grpId="0" animBg="1"/>
      <p:bldP spid="7481" grpId="0"/>
      <p:bldP spid="748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138" name="Group 850"/>
          <p:cNvGraphicFramePr>
            <a:graphicFrameLocks noGrp="1"/>
          </p:cNvGraphicFramePr>
          <p:nvPr/>
        </p:nvGraphicFramePr>
        <p:xfrm>
          <a:off x="4570413" y="5445125"/>
          <a:ext cx="4033837" cy="914400"/>
        </p:xfrm>
        <a:graphic>
          <a:graphicData uri="http://schemas.openxmlformats.org/drawingml/2006/table">
            <a:tbl>
              <a:tblPr/>
              <a:tblGrid>
                <a:gridCol w="358775"/>
                <a:gridCol w="288925"/>
                <a:gridCol w="215900"/>
                <a:gridCol w="311150"/>
                <a:gridCol w="293687"/>
                <a:gridCol w="331788"/>
                <a:gridCol w="255587"/>
                <a:gridCol w="293688"/>
                <a:gridCol w="242887"/>
                <a:gridCol w="266700"/>
                <a:gridCol w="293688"/>
                <a:gridCol w="293687"/>
                <a:gridCol w="300038"/>
                <a:gridCol w="287337"/>
              </a:tblGrid>
              <a:tr h="293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,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+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,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Times New Roman" pitchFamily="18" charset="0"/>
                        </a:rPr>
                        <a:t>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057" name="Text Box 769"/>
          <p:cNvSpPr txBox="1">
            <a:spLocks noChangeArrowheads="1"/>
          </p:cNvSpPr>
          <p:nvPr/>
        </p:nvSpPr>
        <p:spPr bwMode="auto">
          <a:xfrm>
            <a:off x="1116013" y="260350"/>
            <a:ext cx="6983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/>
              <a:t>Е</a:t>
            </a:r>
            <a:r>
              <a:rPr lang="kk-KZ" sz="2000" b="1"/>
              <a:t>кілік  санау  жүйесінде  сандарды  қосу</a:t>
            </a:r>
            <a:endParaRPr lang="ru-RU" sz="2000" b="1"/>
          </a:p>
        </p:txBody>
      </p:sp>
      <p:sp>
        <p:nvSpPr>
          <p:cNvPr id="13060" name="Text Box 772"/>
          <p:cNvSpPr txBox="1">
            <a:spLocks noChangeArrowheads="1"/>
          </p:cNvSpPr>
          <p:nvPr/>
        </p:nvSpPr>
        <p:spPr bwMode="auto">
          <a:xfrm>
            <a:off x="323850" y="765175"/>
            <a:ext cx="331152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/>
              <a:t>Екілік санау жүйесіндегі сандарды қосу амалын орындау үшін мына жағдайларды ескеру керек :</a:t>
            </a:r>
            <a:endParaRPr lang="ru-RU" sz="1400" b="1"/>
          </a:p>
        </p:txBody>
      </p:sp>
      <p:sp>
        <p:nvSpPr>
          <p:cNvPr id="13061" name="Text Box 773"/>
          <p:cNvSpPr txBox="1">
            <a:spLocks noChangeArrowheads="1"/>
          </p:cNvSpPr>
          <p:nvPr/>
        </p:nvSpPr>
        <p:spPr bwMode="auto">
          <a:xfrm>
            <a:off x="323850" y="1412875"/>
            <a:ext cx="9350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0 + 0 = 0  </a:t>
            </a:r>
          </a:p>
        </p:txBody>
      </p:sp>
      <p:sp>
        <p:nvSpPr>
          <p:cNvPr id="13062" name="Text Box 774"/>
          <p:cNvSpPr txBox="1">
            <a:spLocks noChangeArrowheads="1"/>
          </p:cNvSpPr>
          <p:nvPr/>
        </p:nvSpPr>
        <p:spPr bwMode="auto">
          <a:xfrm>
            <a:off x="323850" y="1622425"/>
            <a:ext cx="9350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0 + 1 = 1  </a:t>
            </a:r>
          </a:p>
        </p:txBody>
      </p:sp>
      <p:sp>
        <p:nvSpPr>
          <p:cNvPr id="13063" name="Text Box 775"/>
          <p:cNvSpPr txBox="1">
            <a:spLocks noChangeArrowheads="1"/>
          </p:cNvSpPr>
          <p:nvPr/>
        </p:nvSpPr>
        <p:spPr bwMode="auto">
          <a:xfrm>
            <a:off x="323850" y="1838325"/>
            <a:ext cx="9350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1 + 0 = 1  </a:t>
            </a:r>
          </a:p>
        </p:txBody>
      </p:sp>
      <p:sp>
        <p:nvSpPr>
          <p:cNvPr id="13064" name="Text Box 776"/>
          <p:cNvSpPr txBox="1">
            <a:spLocks noChangeArrowheads="1"/>
          </p:cNvSpPr>
          <p:nvPr/>
        </p:nvSpPr>
        <p:spPr bwMode="auto">
          <a:xfrm>
            <a:off x="323850" y="2054225"/>
            <a:ext cx="3743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1 + 1 = 10  </a:t>
            </a:r>
            <a:r>
              <a:rPr lang="kk-KZ" sz="1200"/>
              <a:t>нөл жазылып, бір есте сақталады</a:t>
            </a:r>
            <a:endParaRPr lang="ru-RU" sz="1200"/>
          </a:p>
        </p:txBody>
      </p:sp>
      <p:pic>
        <p:nvPicPr>
          <p:cNvPr id="13082" name="Picture 79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8350" y="6400800"/>
            <a:ext cx="261938" cy="320675"/>
          </a:xfrm>
          <a:prstGeom prst="rect">
            <a:avLst/>
          </a:prstGeom>
          <a:noFill/>
        </p:spPr>
      </p:pic>
      <p:pic>
        <p:nvPicPr>
          <p:cNvPr id="13083" name="Picture 79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01013" y="6400800"/>
            <a:ext cx="261937" cy="320675"/>
          </a:xfrm>
          <a:prstGeom prst="rect">
            <a:avLst/>
          </a:prstGeom>
          <a:noFill/>
        </p:spPr>
      </p:pic>
      <p:pic>
        <p:nvPicPr>
          <p:cNvPr id="13084" name="Picture 79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5250" y="6383338"/>
            <a:ext cx="261938" cy="320675"/>
          </a:xfrm>
          <a:prstGeom prst="rect">
            <a:avLst/>
          </a:prstGeom>
          <a:noFill/>
        </p:spPr>
      </p:pic>
      <p:pic>
        <p:nvPicPr>
          <p:cNvPr id="13085" name="Picture 79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22950" y="6400800"/>
            <a:ext cx="261938" cy="320675"/>
          </a:xfrm>
          <a:prstGeom prst="rect">
            <a:avLst/>
          </a:prstGeom>
          <a:noFill/>
        </p:spPr>
      </p:pic>
      <p:pic>
        <p:nvPicPr>
          <p:cNvPr id="13086" name="Picture 79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3800" y="6400800"/>
            <a:ext cx="261938" cy="320675"/>
          </a:xfrm>
          <a:prstGeom prst="rect">
            <a:avLst/>
          </a:prstGeom>
          <a:noFill/>
        </p:spPr>
      </p:pic>
      <p:pic>
        <p:nvPicPr>
          <p:cNvPr id="13087" name="Picture 79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6394450"/>
            <a:ext cx="261937" cy="320675"/>
          </a:xfrm>
          <a:prstGeom prst="rect">
            <a:avLst/>
          </a:prstGeom>
          <a:noFill/>
        </p:spPr>
      </p:pic>
      <p:pic>
        <p:nvPicPr>
          <p:cNvPr id="13088" name="Picture 8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9700" y="6388100"/>
            <a:ext cx="215900" cy="360363"/>
          </a:xfrm>
          <a:prstGeom prst="rect">
            <a:avLst/>
          </a:prstGeom>
          <a:noFill/>
        </p:spPr>
      </p:pic>
      <p:pic>
        <p:nvPicPr>
          <p:cNvPr id="13089" name="Picture 8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3225" y="6381750"/>
            <a:ext cx="215900" cy="360363"/>
          </a:xfrm>
          <a:prstGeom prst="rect">
            <a:avLst/>
          </a:prstGeom>
          <a:noFill/>
        </p:spPr>
      </p:pic>
      <p:pic>
        <p:nvPicPr>
          <p:cNvPr id="13090" name="Picture 8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84888" y="6367463"/>
            <a:ext cx="215900" cy="360362"/>
          </a:xfrm>
          <a:prstGeom prst="rect">
            <a:avLst/>
          </a:prstGeom>
          <a:noFill/>
        </p:spPr>
      </p:pic>
      <p:pic>
        <p:nvPicPr>
          <p:cNvPr id="13091" name="Picture 8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59563" y="6381750"/>
            <a:ext cx="215900" cy="360363"/>
          </a:xfrm>
          <a:prstGeom prst="rect">
            <a:avLst/>
          </a:prstGeom>
          <a:noFill/>
        </p:spPr>
      </p:pic>
      <p:pic>
        <p:nvPicPr>
          <p:cNvPr id="13092" name="Picture 8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5825" y="6381750"/>
            <a:ext cx="215900" cy="360363"/>
          </a:xfrm>
          <a:prstGeom prst="rect">
            <a:avLst/>
          </a:prstGeom>
          <a:noFill/>
        </p:spPr>
      </p:pic>
      <p:pic>
        <p:nvPicPr>
          <p:cNvPr id="13093" name="Picture 80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4750" y="6381750"/>
            <a:ext cx="215900" cy="360363"/>
          </a:xfrm>
          <a:prstGeom prst="rect">
            <a:avLst/>
          </a:prstGeom>
          <a:noFill/>
        </p:spPr>
      </p:pic>
      <p:pic>
        <p:nvPicPr>
          <p:cNvPr id="13094" name="Picture 8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8750" y="6381750"/>
            <a:ext cx="215900" cy="360363"/>
          </a:xfrm>
          <a:prstGeom prst="rect">
            <a:avLst/>
          </a:prstGeom>
          <a:noFill/>
        </p:spPr>
      </p:pic>
      <p:pic>
        <p:nvPicPr>
          <p:cNvPr id="13096" name="Picture 8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73888" y="6540500"/>
            <a:ext cx="150812" cy="201613"/>
          </a:xfrm>
          <a:prstGeom prst="rect">
            <a:avLst/>
          </a:prstGeom>
          <a:noFill/>
        </p:spPr>
      </p:pic>
      <p:sp>
        <p:nvSpPr>
          <p:cNvPr id="13097" name="Text Box 809"/>
          <p:cNvSpPr txBox="1">
            <a:spLocks noChangeArrowheads="1"/>
          </p:cNvSpPr>
          <p:nvPr/>
        </p:nvSpPr>
        <p:spPr bwMode="auto">
          <a:xfrm>
            <a:off x="395288" y="2565400"/>
            <a:ext cx="31686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/>
              <a:t>10110011,10101 </a:t>
            </a:r>
            <a:r>
              <a:rPr lang="kk-KZ" sz="1400" b="1"/>
              <a:t>және</a:t>
            </a:r>
            <a:r>
              <a:rPr lang="ru-RU" sz="1400" b="1"/>
              <a:t> 10110,01110 с</a:t>
            </a:r>
            <a:r>
              <a:rPr lang="kk-KZ" sz="1400" b="1"/>
              <a:t>андарын қосуды қарастыралық</a:t>
            </a:r>
            <a:endParaRPr lang="ru-RU" sz="1400" b="1"/>
          </a:p>
        </p:txBody>
      </p:sp>
      <p:pic>
        <p:nvPicPr>
          <p:cNvPr id="13108" name="Picture 82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35825" y="5176838"/>
            <a:ext cx="134938" cy="215900"/>
          </a:xfrm>
          <a:prstGeom prst="rect">
            <a:avLst/>
          </a:prstGeom>
          <a:noFill/>
        </p:spPr>
      </p:pic>
      <p:pic>
        <p:nvPicPr>
          <p:cNvPr id="13109" name="Picture 82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24750" y="5176838"/>
            <a:ext cx="134938" cy="215900"/>
          </a:xfrm>
          <a:prstGeom prst="rect">
            <a:avLst/>
          </a:prstGeom>
          <a:noFill/>
        </p:spPr>
      </p:pic>
      <p:pic>
        <p:nvPicPr>
          <p:cNvPr id="13111" name="Picture 82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32588" y="5176838"/>
            <a:ext cx="134937" cy="215900"/>
          </a:xfrm>
          <a:prstGeom prst="rect">
            <a:avLst/>
          </a:prstGeom>
          <a:noFill/>
        </p:spPr>
      </p:pic>
      <p:pic>
        <p:nvPicPr>
          <p:cNvPr id="13112" name="Picture 82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43663" y="5176838"/>
            <a:ext cx="134937" cy="215900"/>
          </a:xfrm>
          <a:prstGeom prst="rect">
            <a:avLst/>
          </a:prstGeom>
          <a:noFill/>
        </p:spPr>
      </p:pic>
      <p:pic>
        <p:nvPicPr>
          <p:cNvPr id="13113" name="Picture 82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84888" y="5176838"/>
            <a:ext cx="134937" cy="215900"/>
          </a:xfrm>
          <a:prstGeom prst="rect">
            <a:avLst/>
          </a:prstGeom>
          <a:noFill/>
        </p:spPr>
      </p:pic>
      <p:pic>
        <p:nvPicPr>
          <p:cNvPr id="13114" name="Picture 82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05488" y="5176838"/>
            <a:ext cx="134937" cy="215900"/>
          </a:xfrm>
          <a:prstGeom prst="rect">
            <a:avLst/>
          </a:prstGeom>
          <a:noFill/>
        </p:spPr>
      </p:pic>
      <p:pic>
        <p:nvPicPr>
          <p:cNvPr id="13115" name="Picture 82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92725" y="5176838"/>
            <a:ext cx="134938" cy="215900"/>
          </a:xfrm>
          <a:prstGeom prst="rect">
            <a:avLst/>
          </a:prstGeom>
          <a:noFill/>
        </p:spPr>
      </p:pic>
      <p:pic>
        <p:nvPicPr>
          <p:cNvPr id="13116" name="Picture 82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3800" y="5176838"/>
            <a:ext cx="134938" cy="215900"/>
          </a:xfrm>
          <a:prstGeom prst="rect">
            <a:avLst/>
          </a:prstGeom>
          <a:noFill/>
        </p:spPr>
      </p:pic>
      <p:sp>
        <p:nvSpPr>
          <p:cNvPr id="13117" name="Text Box 829"/>
          <p:cNvSpPr txBox="1">
            <a:spLocks noChangeArrowheads="1"/>
          </p:cNvSpPr>
          <p:nvPr/>
        </p:nvSpPr>
        <p:spPr bwMode="auto">
          <a:xfrm>
            <a:off x="395288" y="3141663"/>
            <a:ext cx="3384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/>
              <a:t>Бұл сандар бөлшек белгісі үтір бір баған бойында орналастырылып жазылады.</a:t>
            </a:r>
            <a:endParaRPr lang="ru-RU"/>
          </a:p>
        </p:txBody>
      </p:sp>
      <p:sp>
        <p:nvSpPr>
          <p:cNvPr id="13118" name="Text Box 830"/>
          <p:cNvSpPr txBox="1">
            <a:spLocks noChangeArrowheads="1"/>
          </p:cNvSpPr>
          <p:nvPr/>
        </p:nvSpPr>
        <p:spPr bwMode="auto">
          <a:xfrm>
            <a:off x="395288" y="3573463"/>
            <a:ext cx="33845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/>
              <a:t>Қосу оңнан солға қарай бірдей разрядты цифрлар үшін жүргізіледі. </a:t>
            </a:r>
          </a:p>
          <a:p>
            <a:pPr>
              <a:spcBef>
                <a:spcPct val="50000"/>
              </a:spcBef>
            </a:pPr>
            <a:r>
              <a:rPr lang="kk-KZ"/>
              <a:t>Үтірдің сол жағындағы цифрға </a:t>
            </a:r>
            <a:r>
              <a:rPr lang="ru-RU"/>
              <a:t>0-</a:t>
            </a:r>
            <a:r>
              <a:rPr lang="kk-KZ"/>
              <a:t>ші разряд беріледі,  Одан солға қарай разряд өседі (оң таңбалы болады), оңға қарай разряд кемиді (теріс таңбалы болады).</a:t>
            </a:r>
            <a:endParaRPr lang="ru-RU"/>
          </a:p>
        </p:txBody>
      </p:sp>
      <p:sp>
        <p:nvSpPr>
          <p:cNvPr id="13120" name="Text Box 832"/>
          <p:cNvSpPr txBox="1">
            <a:spLocks noChangeArrowheads="1"/>
          </p:cNvSpPr>
          <p:nvPr/>
        </p:nvSpPr>
        <p:spPr bwMode="auto">
          <a:xfrm>
            <a:off x="395288" y="4489450"/>
            <a:ext cx="3384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-5</a:t>
            </a:r>
            <a:r>
              <a:rPr lang="kk-KZ"/>
              <a:t> разрядты цифрларды </a:t>
            </a:r>
            <a:r>
              <a:rPr lang="ru-RU"/>
              <a:t>1 </a:t>
            </a:r>
            <a:r>
              <a:rPr lang="kk-KZ"/>
              <a:t>және </a:t>
            </a:r>
            <a:r>
              <a:rPr lang="ru-RU"/>
              <a:t>0 </a:t>
            </a:r>
            <a:r>
              <a:rPr lang="kk-KZ"/>
              <a:t>қосқанда нәтиже </a:t>
            </a:r>
            <a:r>
              <a:rPr lang="en-US"/>
              <a:t>1 </a:t>
            </a:r>
            <a:r>
              <a:rPr lang="kk-KZ"/>
              <a:t>болады. </a:t>
            </a:r>
            <a:endParaRPr lang="ru-RU"/>
          </a:p>
        </p:txBody>
      </p:sp>
      <p:sp>
        <p:nvSpPr>
          <p:cNvPr id="13121" name="Text Box 833"/>
          <p:cNvSpPr txBox="1">
            <a:spLocks noChangeArrowheads="1"/>
          </p:cNvSpPr>
          <p:nvPr/>
        </p:nvSpPr>
        <p:spPr bwMode="auto">
          <a:xfrm>
            <a:off x="395288" y="4851400"/>
            <a:ext cx="3384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-4</a:t>
            </a:r>
            <a:r>
              <a:rPr lang="kk-KZ"/>
              <a:t> разрядты цифрларды  </a:t>
            </a:r>
            <a:r>
              <a:rPr lang="ru-RU"/>
              <a:t>0 </a:t>
            </a:r>
            <a:r>
              <a:rPr lang="kk-KZ"/>
              <a:t>және </a:t>
            </a:r>
            <a:r>
              <a:rPr lang="ru-RU"/>
              <a:t>1 </a:t>
            </a:r>
            <a:r>
              <a:rPr lang="kk-KZ"/>
              <a:t>қосқанда нәтиже </a:t>
            </a:r>
            <a:r>
              <a:rPr lang="en-US"/>
              <a:t>1 </a:t>
            </a:r>
            <a:r>
              <a:rPr lang="kk-KZ"/>
              <a:t>болады. </a:t>
            </a:r>
            <a:endParaRPr lang="ru-RU"/>
          </a:p>
        </p:txBody>
      </p:sp>
      <p:sp>
        <p:nvSpPr>
          <p:cNvPr id="13122" name="Text Box 834"/>
          <p:cNvSpPr txBox="1">
            <a:spLocks noChangeArrowheads="1"/>
          </p:cNvSpPr>
          <p:nvPr/>
        </p:nvSpPr>
        <p:spPr bwMode="auto">
          <a:xfrm>
            <a:off x="395288" y="5211763"/>
            <a:ext cx="33845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-3</a:t>
            </a:r>
            <a:r>
              <a:rPr lang="kk-KZ"/>
              <a:t> разрядты цифрларды  </a:t>
            </a:r>
            <a:r>
              <a:rPr lang="ru-RU"/>
              <a:t>1 </a:t>
            </a:r>
            <a:r>
              <a:rPr lang="kk-KZ"/>
              <a:t>және </a:t>
            </a:r>
            <a:r>
              <a:rPr lang="ru-RU"/>
              <a:t>1 </a:t>
            </a:r>
            <a:r>
              <a:rPr lang="kk-KZ"/>
              <a:t>қосқанда нәтиже </a:t>
            </a:r>
            <a:r>
              <a:rPr lang="en-US"/>
              <a:t>1</a:t>
            </a:r>
            <a:r>
              <a:rPr lang="ru-RU"/>
              <a:t>0</a:t>
            </a:r>
            <a:r>
              <a:rPr lang="en-US"/>
              <a:t> </a:t>
            </a:r>
            <a:r>
              <a:rPr lang="kk-KZ"/>
              <a:t>болады.</a:t>
            </a:r>
            <a:r>
              <a:rPr lang="en-US"/>
              <a:t> 0</a:t>
            </a:r>
            <a:r>
              <a:rPr lang="kk-KZ"/>
              <a:t> жазылып </a:t>
            </a:r>
            <a:r>
              <a:rPr lang="ru-RU"/>
              <a:t>1</a:t>
            </a:r>
            <a:r>
              <a:rPr lang="kk-KZ"/>
              <a:t> келесі разрядты цифрларға қосу үшін есте сақталады (қызыл түспен көрсетілген).</a:t>
            </a:r>
            <a:endParaRPr lang="ru-RU"/>
          </a:p>
        </p:txBody>
      </p:sp>
      <p:sp>
        <p:nvSpPr>
          <p:cNvPr id="13123" name="Text Box 835"/>
          <p:cNvSpPr txBox="1">
            <a:spLocks noChangeArrowheads="1"/>
          </p:cNvSpPr>
          <p:nvPr/>
        </p:nvSpPr>
        <p:spPr bwMode="auto">
          <a:xfrm>
            <a:off x="395288" y="5751513"/>
            <a:ext cx="33845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-2</a:t>
            </a:r>
            <a:r>
              <a:rPr lang="kk-KZ"/>
              <a:t> разрядты цифрларды  </a:t>
            </a:r>
            <a:r>
              <a:rPr lang="ru-RU"/>
              <a:t>0 </a:t>
            </a:r>
            <a:r>
              <a:rPr lang="kk-KZ"/>
              <a:t>мен </a:t>
            </a:r>
            <a:r>
              <a:rPr lang="ru-RU"/>
              <a:t>1 ж</a:t>
            </a:r>
            <a:r>
              <a:rPr lang="kk-KZ"/>
              <a:t>әне ойдағы </a:t>
            </a:r>
            <a:r>
              <a:rPr lang="ru-RU"/>
              <a:t>1-</a:t>
            </a:r>
            <a:r>
              <a:rPr lang="kk-KZ"/>
              <a:t>ді қосқанда нәтиже </a:t>
            </a:r>
            <a:r>
              <a:rPr lang="en-US"/>
              <a:t>1</a:t>
            </a:r>
            <a:r>
              <a:rPr lang="ru-RU"/>
              <a:t>0</a:t>
            </a:r>
            <a:r>
              <a:rPr lang="en-US"/>
              <a:t> </a:t>
            </a:r>
            <a:r>
              <a:rPr lang="kk-KZ"/>
              <a:t>болады.</a:t>
            </a:r>
            <a:r>
              <a:rPr lang="en-US"/>
              <a:t> 0</a:t>
            </a:r>
            <a:r>
              <a:rPr lang="kk-KZ"/>
              <a:t> жазылып </a:t>
            </a:r>
            <a:r>
              <a:rPr lang="ru-RU"/>
              <a:t>1</a:t>
            </a:r>
            <a:r>
              <a:rPr lang="kk-KZ"/>
              <a:t> келесі разрядты цифрларға қосу үшін есте сақталады (қызыл түспен көрсетілген).</a:t>
            </a:r>
            <a:endParaRPr lang="ru-RU"/>
          </a:p>
        </p:txBody>
      </p:sp>
      <p:sp>
        <p:nvSpPr>
          <p:cNvPr id="13124" name="Text Box 836"/>
          <p:cNvSpPr txBox="1">
            <a:spLocks noChangeArrowheads="1"/>
          </p:cNvSpPr>
          <p:nvPr/>
        </p:nvSpPr>
        <p:spPr bwMode="auto">
          <a:xfrm>
            <a:off x="4356100" y="792163"/>
            <a:ext cx="439261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-1</a:t>
            </a:r>
            <a:r>
              <a:rPr lang="kk-KZ"/>
              <a:t> разрядты цифрларды  </a:t>
            </a:r>
            <a:r>
              <a:rPr lang="ru-RU"/>
              <a:t>1 </a:t>
            </a:r>
            <a:r>
              <a:rPr lang="kk-KZ"/>
              <a:t>мен </a:t>
            </a:r>
            <a:r>
              <a:rPr lang="ru-RU"/>
              <a:t>0 ж</a:t>
            </a:r>
            <a:r>
              <a:rPr lang="kk-KZ"/>
              <a:t>әне ойдағы </a:t>
            </a:r>
            <a:r>
              <a:rPr lang="ru-RU"/>
              <a:t>1-</a:t>
            </a:r>
            <a:r>
              <a:rPr lang="kk-KZ"/>
              <a:t>ді қосқанда нәтиже </a:t>
            </a:r>
            <a:r>
              <a:rPr lang="en-US"/>
              <a:t>1</a:t>
            </a:r>
            <a:r>
              <a:rPr lang="ru-RU"/>
              <a:t>0</a:t>
            </a:r>
            <a:r>
              <a:rPr lang="en-US"/>
              <a:t> </a:t>
            </a:r>
            <a:r>
              <a:rPr lang="kk-KZ"/>
              <a:t>болады.</a:t>
            </a:r>
            <a:r>
              <a:rPr lang="en-US"/>
              <a:t> 0</a:t>
            </a:r>
            <a:r>
              <a:rPr lang="kk-KZ"/>
              <a:t> жазылып </a:t>
            </a:r>
            <a:r>
              <a:rPr lang="ru-RU"/>
              <a:t>1</a:t>
            </a:r>
            <a:r>
              <a:rPr lang="kk-KZ"/>
              <a:t> келесі разрядты цифрларға қосу үшін есте сақталады (қызыл түспен көрсетілген).</a:t>
            </a:r>
            <a:endParaRPr lang="ru-RU"/>
          </a:p>
        </p:txBody>
      </p:sp>
      <p:sp>
        <p:nvSpPr>
          <p:cNvPr id="13125" name="Text Box 837"/>
          <p:cNvSpPr txBox="1">
            <a:spLocks noChangeArrowheads="1"/>
          </p:cNvSpPr>
          <p:nvPr/>
        </p:nvSpPr>
        <p:spPr bwMode="auto">
          <a:xfrm>
            <a:off x="4356100" y="1341438"/>
            <a:ext cx="439261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0</a:t>
            </a:r>
            <a:r>
              <a:rPr lang="kk-KZ"/>
              <a:t> разрядты цифрларды  </a:t>
            </a:r>
            <a:r>
              <a:rPr lang="ru-RU"/>
              <a:t>1 </a:t>
            </a:r>
            <a:r>
              <a:rPr lang="kk-KZ"/>
              <a:t>мен </a:t>
            </a:r>
            <a:r>
              <a:rPr lang="ru-RU"/>
              <a:t>0 ж</a:t>
            </a:r>
            <a:r>
              <a:rPr lang="kk-KZ"/>
              <a:t>әне ойдағы </a:t>
            </a:r>
            <a:r>
              <a:rPr lang="ru-RU"/>
              <a:t>1-</a:t>
            </a:r>
            <a:r>
              <a:rPr lang="kk-KZ"/>
              <a:t>ді қосқанда нәтиже </a:t>
            </a:r>
            <a:r>
              <a:rPr lang="en-US"/>
              <a:t>1</a:t>
            </a:r>
            <a:r>
              <a:rPr lang="ru-RU"/>
              <a:t>0 </a:t>
            </a:r>
            <a:r>
              <a:rPr lang="kk-KZ"/>
              <a:t>болады.</a:t>
            </a:r>
            <a:r>
              <a:rPr lang="en-US"/>
              <a:t> </a:t>
            </a:r>
            <a:r>
              <a:rPr lang="ru-RU"/>
              <a:t>0</a:t>
            </a:r>
            <a:r>
              <a:rPr lang="kk-KZ"/>
              <a:t> жазылып </a:t>
            </a:r>
            <a:r>
              <a:rPr lang="ru-RU"/>
              <a:t>1</a:t>
            </a:r>
            <a:r>
              <a:rPr lang="kk-KZ"/>
              <a:t> келесі разрядты цифрларға қосу үшін есте сақталады (қызыл түспен көрсетілген).</a:t>
            </a:r>
            <a:endParaRPr lang="ru-RU"/>
          </a:p>
        </p:txBody>
      </p:sp>
      <p:sp>
        <p:nvSpPr>
          <p:cNvPr id="13126" name="Text Box 838"/>
          <p:cNvSpPr txBox="1">
            <a:spLocks noChangeArrowheads="1"/>
          </p:cNvSpPr>
          <p:nvPr/>
        </p:nvSpPr>
        <p:spPr bwMode="auto">
          <a:xfrm>
            <a:off x="323850" y="2270125"/>
            <a:ext cx="3743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1 + 1 + 1 = 11 </a:t>
            </a:r>
            <a:r>
              <a:rPr lang="kk-KZ" sz="1200"/>
              <a:t>бір жазылып, бір есте сақталады</a:t>
            </a:r>
            <a:endParaRPr lang="ru-RU" sz="1200"/>
          </a:p>
        </p:txBody>
      </p:sp>
      <p:sp>
        <p:nvSpPr>
          <p:cNvPr id="13127" name="Text Box 839"/>
          <p:cNvSpPr txBox="1">
            <a:spLocks noChangeArrowheads="1"/>
          </p:cNvSpPr>
          <p:nvPr/>
        </p:nvSpPr>
        <p:spPr bwMode="auto">
          <a:xfrm>
            <a:off x="4356100" y="1871663"/>
            <a:ext cx="439261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1</a:t>
            </a:r>
            <a:r>
              <a:rPr lang="kk-KZ"/>
              <a:t> разрядты цифрларды  </a:t>
            </a:r>
            <a:r>
              <a:rPr lang="ru-RU"/>
              <a:t>1 </a:t>
            </a:r>
            <a:r>
              <a:rPr lang="kk-KZ"/>
              <a:t>мен </a:t>
            </a:r>
            <a:r>
              <a:rPr lang="ru-RU"/>
              <a:t>1 ж</a:t>
            </a:r>
            <a:r>
              <a:rPr lang="kk-KZ"/>
              <a:t>әне ойдағы </a:t>
            </a:r>
            <a:r>
              <a:rPr lang="ru-RU"/>
              <a:t>1-</a:t>
            </a:r>
            <a:r>
              <a:rPr lang="kk-KZ"/>
              <a:t>ді қосқанда нәтиже </a:t>
            </a:r>
            <a:r>
              <a:rPr lang="en-US"/>
              <a:t>1</a:t>
            </a:r>
            <a:r>
              <a:rPr lang="ru-RU"/>
              <a:t>1 </a:t>
            </a:r>
            <a:r>
              <a:rPr lang="kk-KZ"/>
              <a:t>болады.</a:t>
            </a:r>
            <a:r>
              <a:rPr lang="en-US"/>
              <a:t> </a:t>
            </a:r>
            <a:r>
              <a:rPr lang="ru-RU"/>
              <a:t>1</a:t>
            </a:r>
            <a:r>
              <a:rPr lang="kk-KZ"/>
              <a:t> жазылып </a:t>
            </a:r>
            <a:r>
              <a:rPr lang="ru-RU"/>
              <a:t>1</a:t>
            </a:r>
            <a:r>
              <a:rPr lang="kk-KZ"/>
              <a:t> келесі разрядты цифрларға қосу үшін есте сақталады (қызыл түспен көрсетілген).</a:t>
            </a:r>
            <a:endParaRPr lang="ru-RU"/>
          </a:p>
        </p:txBody>
      </p:sp>
      <p:sp>
        <p:nvSpPr>
          <p:cNvPr id="13128" name="Text Box 840"/>
          <p:cNvSpPr txBox="1">
            <a:spLocks noChangeArrowheads="1"/>
          </p:cNvSpPr>
          <p:nvPr/>
        </p:nvSpPr>
        <p:spPr bwMode="auto">
          <a:xfrm>
            <a:off x="4356100" y="2376488"/>
            <a:ext cx="439261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2</a:t>
            </a:r>
            <a:r>
              <a:rPr lang="kk-KZ"/>
              <a:t> разрядты цифрларды  </a:t>
            </a:r>
            <a:r>
              <a:rPr lang="ru-RU"/>
              <a:t>0 </a:t>
            </a:r>
            <a:r>
              <a:rPr lang="kk-KZ"/>
              <a:t>мен </a:t>
            </a:r>
            <a:r>
              <a:rPr lang="ru-RU"/>
              <a:t>1 ж</a:t>
            </a:r>
            <a:r>
              <a:rPr lang="kk-KZ"/>
              <a:t>әне ойдағы </a:t>
            </a:r>
            <a:r>
              <a:rPr lang="ru-RU"/>
              <a:t>1-</a:t>
            </a:r>
            <a:r>
              <a:rPr lang="kk-KZ"/>
              <a:t>ді қосқанда нәтиже </a:t>
            </a:r>
            <a:r>
              <a:rPr lang="en-US"/>
              <a:t>1</a:t>
            </a:r>
            <a:r>
              <a:rPr lang="ru-RU"/>
              <a:t>0 </a:t>
            </a:r>
            <a:r>
              <a:rPr lang="kk-KZ"/>
              <a:t>болады.</a:t>
            </a:r>
            <a:r>
              <a:rPr lang="en-US"/>
              <a:t> </a:t>
            </a:r>
            <a:r>
              <a:rPr lang="ru-RU"/>
              <a:t>0</a:t>
            </a:r>
            <a:r>
              <a:rPr lang="kk-KZ"/>
              <a:t> жазылып </a:t>
            </a:r>
            <a:r>
              <a:rPr lang="ru-RU"/>
              <a:t>1</a:t>
            </a:r>
            <a:r>
              <a:rPr lang="kk-KZ"/>
              <a:t> келесі разрядты цифрларға қосу үшін есте сақталады (қызыл түспен көрсетілген).</a:t>
            </a:r>
            <a:endParaRPr lang="ru-RU"/>
          </a:p>
        </p:txBody>
      </p:sp>
      <p:sp>
        <p:nvSpPr>
          <p:cNvPr id="13129" name="Text Box 841"/>
          <p:cNvSpPr txBox="1">
            <a:spLocks noChangeArrowheads="1"/>
          </p:cNvSpPr>
          <p:nvPr/>
        </p:nvSpPr>
        <p:spPr bwMode="auto">
          <a:xfrm>
            <a:off x="4356100" y="2924175"/>
            <a:ext cx="4392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3</a:t>
            </a:r>
            <a:r>
              <a:rPr lang="kk-KZ"/>
              <a:t> разрядты цифрларды  </a:t>
            </a:r>
            <a:r>
              <a:rPr lang="ru-RU"/>
              <a:t>0 </a:t>
            </a:r>
            <a:r>
              <a:rPr lang="kk-KZ"/>
              <a:t>мен </a:t>
            </a:r>
            <a:r>
              <a:rPr lang="ru-RU"/>
              <a:t>0 ж</a:t>
            </a:r>
            <a:r>
              <a:rPr lang="kk-KZ"/>
              <a:t>әне ойдағы </a:t>
            </a:r>
            <a:r>
              <a:rPr lang="ru-RU"/>
              <a:t>1-</a:t>
            </a:r>
            <a:r>
              <a:rPr lang="kk-KZ"/>
              <a:t>ді қосқанда нәтиже </a:t>
            </a:r>
            <a:r>
              <a:rPr lang="en-US"/>
              <a:t>1</a:t>
            </a:r>
            <a:r>
              <a:rPr lang="ru-RU"/>
              <a:t> </a:t>
            </a:r>
            <a:r>
              <a:rPr lang="kk-KZ"/>
              <a:t>болады да, ол нәтижеге жазылады.</a:t>
            </a:r>
            <a:endParaRPr lang="ru-RU"/>
          </a:p>
        </p:txBody>
      </p:sp>
      <p:sp>
        <p:nvSpPr>
          <p:cNvPr id="13130" name="Text Box 842"/>
          <p:cNvSpPr txBox="1">
            <a:spLocks noChangeArrowheads="1"/>
          </p:cNvSpPr>
          <p:nvPr/>
        </p:nvSpPr>
        <p:spPr bwMode="auto">
          <a:xfrm>
            <a:off x="4356100" y="3284538"/>
            <a:ext cx="439261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4</a:t>
            </a:r>
            <a:r>
              <a:rPr lang="kk-KZ"/>
              <a:t> разрядты цифрларды  </a:t>
            </a:r>
            <a:r>
              <a:rPr lang="ru-RU"/>
              <a:t>1 </a:t>
            </a:r>
            <a:r>
              <a:rPr lang="kk-KZ"/>
              <a:t>мен </a:t>
            </a:r>
            <a:r>
              <a:rPr lang="ru-RU"/>
              <a:t>1-</a:t>
            </a:r>
            <a:r>
              <a:rPr lang="kk-KZ"/>
              <a:t>ді қосқанда нәтиже </a:t>
            </a:r>
            <a:r>
              <a:rPr lang="en-US"/>
              <a:t>1</a:t>
            </a:r>
            <a:r>
              <a:rPr lang="ru-RU"/>
              <a:t>0 </a:t>
            </a:r>
            <a:r>
              <a:rPr lang="kk-KZ"/>
              <a:t>болады.</a:t>
            </a:r>
            <a:r>
              <a:rPr lang="en-US"/>
              <a:t> </a:t>
            </a:r>
            <a:r>
              <a:rPr lang="ru-RU"/>
              <a:t>0</a:t>
            </a:r>
            <a:r>
              <a:rPr lang="kk-KZ"/>
              <a:t> жазылып </a:t>
            </a:r>
            <a:r>
              <a:rPr lang="ru-RU"/>
              <a:t>1</a:t>
            </a:r>
            <a:r>
              <a:rPr lang="kk-KZ"/>
              <a:t> келесі разрядты цифрларға қосу үшін есте сақталады (қызыл түспен көрсетілген).</a:t>
            </a:r>
            <a:endParaRPr lang="ru-RU"/>
          </a:p>
        </p:txBody>
      </p:sp>
      <p:sp>
        <p:nvSpPr>
          <p:cNvPr id="13132" name="Text Box 844"/>
          <p:cNvSpPr txBox="1">
            <a:spLocks noChangeArrowheads="1"/>
          </p:cNvSpPr>
          <p:nvPr/>
        </p:nvSpPr>
        <p:spPr bwMode="auto">
          <a:xfrm>
            <a:off x="4356100" y="3789363"/>
            <a:ext cx="439261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5</a:t>
            </a:r>
            <a:r>
              <a:rPr lang="kk-KZ"/>
              <a:t> разрядты цифр  </a:t>
            </a:r>
            <a:r>
              <a:rPr lang="ru-RU"/>
              <a:t>1 </a:t>
            </a:r>
            <a:r>
              <a:rPr lang="kk-KZ"/>
              <a:t>мен ойдағы </a:t>
            </a:r>
            <a:r>
              <a:rPr lang="ru-RU"/>
              <a:t>1-</a:t>
            </a:r>
            <a:r>
              <a:rPr lang="kk-KZ"/>
              <a:t>ді қосқанда нәтиже </a:t>
            </a:r>
            <a:r>
              <a:rPr lang="en-US"/>
              <a:t>1</a:t>
            </a:r>
            <a:r>
              <a:rPr lang="ru-RU"/>
              <a:t>0 </a:t>
            </a:r>
            <a:r>
              <a:rPr lang="kk-KZ"/>
              <a:t>болады.</a:t>
            </a:r>
            <a:r>
              <a:rPr lang="en-US"/>
              <a:t> </a:t>
            </a:r>
            <a:r>
              <a:rPr lang="ru-RU"/>
              <a:t>0</a:t>
            </a:r>
            <a:r>
              <a:rPr lang="kk-KZ"/>
              <a:t> жазылып </a:t>
            </a:r>
            <a:r>
              <a:rPr lang="ru-RU"/>
              <a:t>1</a:t>
            </a:r>
            <a:r>
              <a:rPr lang="kk-KZ"/>
              <a:t> келесі разрядты цифрларға қосу үшін есте сақталады (қызыл түспен көрсетілген).</a:t>
            </a:r>
            <a:endParaRPr lang="ru-RU"/>
          </a:p>
        </p:txBody>
      </p:sp>
      <p:sp>
        <p:nvSpPr>
          <p:cNvPr id="13133" name="Text Box 845"/>
          <p:cNvSpPr txBox="1">
            <a:spLocks noChangeArrowheads="1"/>
          </p:cNvSpPr>
          <p:nvPr/>
        </p:nvSpPr>
        <p:spPr bwMode="auto">
          <a:xfrm>
            <a:off x="4356100" y="4319588"/>
            <a:ext cx="4392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6</a:t>
            </a:r>
            <a:r>
              <a:rPr lang="kk-KZ"/>
              <a:t> разрядты цифр  </a:t>
            </a:r>
            <a:r>
              <a:rPr lang="ru-RU"/>
              <a:t>0 </a:t>
            </a:r>
            <a:r>
              <a:rPr lang="kk-KZ"/>
              <a:t>мен ойдағы </a:t>
            </a:r>
            <a:r>
              <a:rPr lang="ru-RU"/>
              <a:t>1-</a:t>
            </a:r>
            <a:r>
              <a:rPr lang="kk-KZ"/>
              <a:t>ді қосқанда нәтиже </a:t>
            </a:r>
            <a:r>
              <a:rPr lang="en-US"/>
              <a:t>1</a:t>
            </a:r>
            <a:r>
              <a:rPr lang="ru-RU"/>
              <a:t> </a:t>
            </a:r>
            <a:r>
              <a:rPr lang="kk-KZ"/>
              <a:t>болады да, ол нәтижеге жазылады.</a:t>
            </a:r>
            <a:endParaRPr lang="ru-RU"/>
          </a:p>
        </p:txBody>
      </p:sp>
      <p:sp>
        <p:nvSpPr>
          <p:cNvPr id="13134" name="Text Box 846"/>
          <p:cNvSpPr txBox="1">
            <a:spLocks noChangeArrowheads="1"/>
          </p:cNvSpPr>
          <p:nvPr/>
        </p:nvSpPr>
        <p:spPr bwMode="auto">
          <a:xfrm>
            <a:off x="4356100" y="4687888"/>
            <a:ext cx="4392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/>
              <a:t>7</a:t>
            </a:r>
            <a:r>
              <a:rPr lang="kk-KZ"/>
              <a:t> разрядты цифр  </a:t>
            </a:r>
            <a:r>
              <a:rPr lang="en-US"/>
              <a:t>1</a:t>
            </a:r>
            <a:r>
              <a:rPr lang="ru-RU"/>
              <a:t> </a:t>
            </a:r>
            <a:r>
              <a:rPr lang="kk-KZ"/>
              <a:t>мен </a:t>
            </a:r>
            <a:r>
              <a:rPr lang="en-US"/>
              <a:t> </a:t>
            </a:r>
            <a:r>
              <a:rPr lang="kk-KZ"/>
              <a:t>қосылатын цифр жоқ сондықтан оның өзі нәтижеге жазылады. </a:t>
            </a:r>
            <a:endParaRPr lang="ru-RU"/>
          </a:p>
        </p:txBody>
      </p:sp>
      <p:sp>
        <p:nvSpPr>
          <p:cNvPr id="13136" name="Text Box 848"/>
          <p:cNvSpPr txBox="1">
            <a:spLocks noChangeArrowheads="1"/>
          </p:cNvSpPr>
          <p:nvPr/>
        </p:nvSpPr>
        <p:spPr bwMode="auto">
          <a:xfrm>
            <a:off x="3995738" y="5300663"/>
            <a:ext cx="302418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00FF"/>
                </a:solidFill>
              </a:rPr>
              <a:t> Разряд    7        6      5     4      3       2       1      0            </a:t>
            </a:r>
          </a:p>
        </p:txBody>
      </p:sp>
      <p:sp>
        <p:nvSpPr>
          <p:cNvPr id="13137" name="Text Box 849"/>
          <p:cNvSpPr txBox="1">
            <a:spLocks noChangeArrowheads="1"/>
          </p:cNvSpPr>
          <p:nvPr/>
        </p:nvSpPr>
        <p:spPr bwMode="auto">
          <a:xfrm>
            <a:off x="7118350" y="5300663"/>
            <a:ext cx="15843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00FF"/>
                </a:solidFill>
              </a:rPr>
              <a:t> -1    -2     -3     -4      -5</a:t>
            </a:r>
          </a:p>
        </p:txBody>
      </p:sp>
      <p:sp>
        <p:nvSpPr>
          <p:cNvPr id="13140" name="Text Box 852"/>
          <p:cNvSpPr txBox="1">
            <a:spLocks noChangeArrowheads="1"/>
          </p:cNvSpPr>
          <p:nvPr/>
        </p:nvSpPr>
        <p:spPr bwMode="auto">
          <a:xfrm>
            <a:off x="34925" y="6467475"/>
            <a:ext cx="1511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Enter </a:t>
            </a:r>
            <a:r>
              <a:rPr lang="kk-KZ" sz="1200" b="1"/>
              <a:t>тиегін бас</a:t>
            </a:r>
            <a:endParaRPr lang="ru-RU" sz="12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0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16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30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30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30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30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30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30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130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130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130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30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30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30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31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3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3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600"/>
                            </p:stCondLst>
                            <p:childTnLst>
                              <p:par>
                                <p:cTn id="3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30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30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30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840"/>
                            </p:stCondLst>
                            <p:childTnLst>
                              <p:par>
                                <p:cTn id="4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500"/>
                                        <p:tgtEl>
                                          <p:spTgt spid="1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340"/>
                            </p:stCondLst>
                            <p:childTnLst>
                              <p:par>
                                <p:cTn id="4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31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3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3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940"/>
                            </p:stCondLst>
                            <p:childTnLst>
                              <p:par>
                                <p:cTn id="5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3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3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3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380"/>
                            </p:stCondLst>
                            <p:childTnLst>
                              <p:par>
                                <p:cTn id="5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1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7880"/>
                            </p:stCondLst>
                            <p:childTnLst>
                              <p:par>
                                <p:cTn id="6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50"/>
                                        <p:tgtEl>
                                          <p:spTgt spid="13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7930"/>
                            </p:stCondLst>
                            <p:childTnLst>
                              <p:par>
                                <p:cTn id="6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13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13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13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985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9850"/>
                            </p:stCondLst>
                            <p:childTnLst>
                              <p:par>
                                <p:cTn id="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131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13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13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1770"/>
                            </p:stCondLst>
                            <p:childTnLst>
                              <p:par>
                                <p:cTn id="8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1770"/>
                            </p:stCondLst>
                            <p:childTnLst>
                              <p:par>
                                <p:cTn id="8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80"/>
                                        <p:tgtEl>
                                          <p:spTgt spid="13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80"/>
                                        <p:tgtEl>
                                          <p:spTgt spid="13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80"/>
                                        <p:tgtEl>
                                          <p:spTgt spid="13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6850"/>
                            </p:stCondLst>
                            <p:childTnLst>
                              <p:par>
                                <p:cTn id="9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6850"/>
                            </p:stCondLst>
                            <p:childTnLst>
                              <p:par>
                                <p:cTn id="9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80"/>
                                        <p:tgtEl>
                                          <p:spTgt spid="13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80"/>
                                        <p:tgtEl>
                                          <p:spTgt spid="13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80"/>
                                        <p:tgtEl>
                                          <p:spTgt spid="13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2450"/>
                            </p:stCondLst>
                            <p:childTnLst>
                              <p:par>
                                <p:cTn id="10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2450"/>
                            </p:stCondLst>
                            <p:childTnLst>
                              <p:par>
                                <p:cTn id="10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9" dur="80"/>
                                        <p:tgtEl>
                                          <p:spTgt spid="13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80"/>
                                        <p:tgtEl>
                                          <p:spTgt spid="13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80"/>
                                        <p:tgtEl>
                                          <p:spTgt spid="13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8050"/>
                            </p:stCondLst>
                            <p:childTnLst>
                              <p:par>
                                <p:cTn id="1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8050"/>
                            </p:stCondLst>
                            <p:childTnLst>
                              <p:par>
                                <p:cTn id="12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2" dur="80"/>
                                        <p:tgtEl>
                                          <p:spTgt spid="13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3" dur="80"/>
                                        <p:tgtEl>
                                          <p:spTgt spid="13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80"/>
                                        <p:tgtEl>
                                          <p:spTgt spid="13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43610"/>
                            </p:stCondLst>
                            <p:childTnLst>
                              <p:par>
                                <p:cTn id="1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3610"/>
                            </p:stCondLst>
                            <p:childTnLst>
                              <p:par>
                                <p:cTn id="13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3" dur="80"/>
                                        <p:tgtEl>
                                          <p:spTgt spid="13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4" dur="80"/>
                                        <p:tgtEl>
                                          <p:spTgt spid="13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80"/>
                                        <p:tgtEl>
                                          <p:spTgt spid="13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9170"/>
                            </p:stCondLst>
                            <p:childTnLst>
                              <p:par>
                                <p:cTn id="1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49170"/>
                            </p:stCondLst>
                            <p:childTnLst>
                              <p:par>
                                <p:cTn id="1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4" dur="80"/>
                                        <p:tgtEl>
                                          <p:spTgt spid="13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5" dur="80"/>
                                        <p:tgtEl>
                                          <p:spTgt spid="13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80"/>
                                        <p:tgtEl>
                                          <p:spTgt spid="13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4730"/>
                            </p:stCondLst>
                            <p:childTnLst>
                              <p:par>
                                <p:cTn id="1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4730"/>
                            </p:stCondLst>
                            <p:childTnLst>
                              <p:par>
                                <p:cTn id="15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5" dur="80"/>
                                        <p:tgtEl>
                                          <p:spTgt spid="13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6" dur="80"/>
                                        <p:tgtEl>
                                          <p:spTgt spid="13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80"/>
                                        <p:tgtEl>
                                          <p:spTgt spid="13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7970"/>
                            </p:stCondLst>
                            <p:childTnLst>
                              <p:par>
                                <p:cTn id="1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7970"/>
                            </p:stCondLst>
                            <p:childTnLst>
                              <p:par>
                                <p:cTn id="16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4" dur="80"/>
                                        <p:tgtEl>
                                          <p:spTgt spid="13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5" dur="80"/>
                                        <p:tgtEl>
                                          <p:spTgt spid="13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80"/>
                                        <p:tgtEl>
                                          <p:spTgt spid="13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63090"/>
                            </p:stCondLst>
                            <p:childTnLst>
                              <p:par>
                                <p:cTn id="1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63090"/>
                            </p:stCondLst>
                            <p:childTnLst>
                              <p:par>
                                <p:cTn id="17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5" dur="80"/>
                                        <p:tgtEl>
                                          <p:spTgt spid="13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6" dur="80"/>
                                        <p:tgtEl>
                                          <p:spTgt spid="13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80"/>
                                        <p:tgtEl>
                                          <p:spTgt spid="13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68250"/>
                            </p:stCondLst>
                            <p:childTnLst>
                              <p:par>
                                <p:cTn id="17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68250"/>
                            </p:stCondLst>
                            <p:childTnLst>
                              <p:par>
                                <p:cTn id="18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6" dur="80"/>
                                        <p:tgtEl>
                                          <p:spTgt spid="13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7" dur="80"/>
                                        <p:tgtEl>
                                          <p:spTgt spid="13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80"/>
                                        <p:tgtEl>
                                          <p:spTgt spid="13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71090"/>
                            </p:stCondLst>
                            <p:childTnLst>
                              <p:par>
                                <p:cTn id="19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71090"/>
                            </p:stCondLst>
                            <p:childTnLst>
                              <p:par>
                                <p:cTn id="19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5" dur="80"/>
                                        <p:tgtEl>
                                          <p:spTgt spid="13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6" dur="80"/>
                                        <p:tgtEl>
                                          <p:spTgt spid="13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" dur="80"/>
                                        <p:tgtEl>
                                          <p:spTgt spid="13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73770"/>
                            </p:stCondLst>
                            <p:childTnLst>
                              <p:par>
                                <p:cTn id="19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73770"/>
                            </p:stCondLst>
                            <p:childTnLst>
                              <p:par>
                                <p:cTn id="202" presetID="27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4" dur="80"/>
                                        <p:tgtEl>
                                          <p:spTgt spid="13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5" dur="80"/>
                                        <p:tgtEl>
                                          <p:spTgt spid="13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6" dur="80"/>
                                        <p:tgtEl>
                                          <p:spTgt spid="13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60" grpId="0"/>
      <p:bldP spid="13061" grpId="0"/>
      <p:bldP spid="13062" grpId="0"/>
      <p:bldP spid="13063" grpId="0"/>
      <p:bldP spid="13064" grpId="0"/>
      <p:bldP spid="13097" grpId="0"/>
      <p:bldP spid="13117" grpId="0"/>
      <p:bldP spid="13118" grpId="0"/>
      <p:bldP spid="13120" grpId="0"/>
      <p:bldP spid="13121" grpId="0"/>
      <p:bldP spid="13122" grpId="0"/>
      <p:bldP spid="13123" grpId="0"/>
      <p:bldP spid="13124" grpId="0"/>
      <p:bldP spid="13125" grpId="0"/>
      <p:bldP spid="13126" grpId="0"/>
      <p:bldP spid="13127" grpId="0"/>
      <p:bldP spid="13128" grpId="0"/>
      <p:bldP spid="13129" grpId="0"/>
      <p:bldP spid="13130" grpId="0"/>
      <p:bldP spid="13132" grpId="0"/>
      <p:bldP spid="13133" grpId="0"/>
      <p:bldP spid="13134" grpId="0"/>
      <p:bldP spid="13136" grpId="0"/>
      <p:bldP spid="13137" grpId="0"/>
      <p:bldP spid="131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86" name="Text Box 50"/>
          <p:cNvSpPr txBox="1">
            <a:spLocks noChangeArrowheads="1"/>
          </p:cNvSpPr>
          <p:nvPr/>
        </p:nvSpPr>
        <p:spPr bwMode="auto">
          <a:xfrm>
            <a:off x="1116013" y="260350"/>
            <a:ext cx="6983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/>
              <a:t>Е</a:t>
            </a:r>
            <a:r>
              <a:rPr lang="kk-KZ" sz="2000" b="1"/>
              <a:t>кілік  санау  жүйесінде  сандарды  алу</a:t>
            </a:r>
            <a:endParaRPr lang="ru-RU" sz="2000" b="1"/>
          </a:p>
        </p:txBody>
      </p:sp>
      <p:sp>
        <p:nvSpPr>
          <p:cNvPr id="14387" name="Text Box 51"/>
          <p:cNvSpPr txBox="1">
            <a:spLocks noChangeArrowheads="1"/>
          </p:cNvSpPr>
          <p:nvPr/>
        </p:nvSpPr>
        <p:spPr bwMode="auto">
          <a:xfrm>
            <a:off x="323850" y="765175"/>
            <a:ext cx="331152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/>
              <a:t>Екілік санау жүйесіндегі сандарды алу амалын орындау үшін мына жағдайларды ескеру керек :</a:t>
            </a:r>
            <a:endParaRPr lang="ru-RU" sz="1400" b="1"/>
          </a:p>
        </p:txBody>
      </p:sp>
      <p:sp>
        <p:nvSpPr>
          <p:cNvPr id="14388" name="Text Box 52"/>
          <p:cNvSpPr txBox="1">
            <a:spLocks noChangeArrowheads="1"/>
          </p:cNvSpPr>
          <p:nvPr/>
        </p:nvSpPr>
        <p:spPr bwMode="auto">
          <a:xfrm>
            <a:off x="323850" y="1412875"/>
            <a:ext cx="1439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1)   0 - 0 = 0  </a:t>
            </a:r>
          </a:p>
        </p:txBody>
      </p:sp>
      <p:sp>
        <p:nvSpPr>
          <p:cNvPr id="14389" name="Text Box 53"/>
          <p:cNvSpPr txBox="1">
            <a:spLocks noChangeArrowheads="1"/>
          </p:cNvSpPr>
          <p:nvPr/>
        </p:nvSpPr>
        <p:spPr bwMode="auto">
          <a:xfrm>
            <a:off x="323850" y="1622425"/>
            <a:ext cx="16557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2)   1 - 0 = 1  </a:t>
            </a:r>
          </a:p>
        </p:txBody>
      </p:sp>
      <p:sp>
        <p:nvSpPr>
          <p:cNvPr id="14390" name="Text Box 54"/>
          <p:cNvSpPr txBox="1">
            <a:spLocks noChangeArrowheads="1"/>
          </p:cNvSpPr>
          <p:nvPr/>
        </p:nvSpPr>
        <p:spPr bwMode="auto">
          <a:xfrm>
            <a:off x="323850" y="1838325"/>
            <a:ext cx="1511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3)   1 - 1 = 0  </a:t>
            </a:r>
          </a:p>
        </p:txBody>
      </p:sp>
      <p:sp>
        <p:nvSpPr>
          <p:cNvPr id="14391" name="Text Box 55"/>
          <p:cNvSpPr txBox="1">
            <a:spLocks noChangeArrowheads="1"/>
          </p:cNvSpPr>
          <p:nvPr/>
        </p:nvSpPr>
        <p:spPr bwMode="auto">
          <a:xfrm>
            <a:off x="323850" y="2054225"/>
            <a:ext cx="16557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4) 10 - 1 = 1  </a:t>
            </a:r>
            <a:endParaRPr lang="ru-RU" sz="1200"/>
          </a:p>
        </p:txBody>
      </p:sp>
      <p:sp>
        <p:nvSpPr>
          <p:cNvPr id="14406" name="Text Box 70"/>
          <p:cNvSpPr txBox="1">
            <a:spLocks noChangeArrowheads="1"/>
          </p:cNvSpPr>
          <p:nvPr/>
        </p:nvSpPr>
        <p:spPr bwMode="auto">
          <a:xfrm>
            <a:off x="323850" y="2420938"/>
            <a:ext cx="31686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/>
              <a:t>1010011,10101</a:t>
            </a:r>
            <a:r>
              <a:rPr lang="en-US" sz="1400" b="1"/>
              <a:t>-</a:t>
            </a:r>
            <a:r>
              <a:rPr lang="kk-KZ" sz="1400" b="1"/>
              <a:t>ден</a:t>
            </a:r>
            <a:r>
              <a:rPr lang="ru-RU" sz="1400" b="1"/>
              <a:t> 11110,11110-</a:t>
            </a:r>
            <a:r>
              <a:rPr lang="kk-KZ" sz="1400" b="1"/>
              <a:t>ді</a:t>
            </a:r>
            <a:r>
              <a:rPr lang="ru-RU" sz="1400" b="1"/>
              <a:t> алуды</a:t>
            </a:r>
            <a:r>
              <a:rPr lang="kk-KZ" sz="1400" b="1"/>
              <a:t>  қарастыралық</a:t>
            </a:r>
            <a:endParaRPr lang="ru-RU" sz="1400" b="1"/>
          </a:p>
        </p:txBody>
      </p:sp>
      <p:sp>
        <p:nvSpPr>
          <p:cNvPr id="14415" name="Text Box 79"/>
          <p:cNvSpPr txBox="1">
            <a:spLocks noChangeArrowheads="1"/>
          </p:cNvSpPr>
          <p:nvPr/>
        </p:nvSpPr>
        <p:spPr bwMode="auto">
          <a:xfrm>
            <a:off x="395288" y="2924175"/>
            <a:ext cx="3384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kk-KZ"/>
              <a:t>Бұл сандар бөлшек белгісі үтір бір баған бойында орналастырылып жазылады.</a:t>
            </a:r>
            <a:endParaRPr lang="ru-RU"/>
          </a:p>
        </p:txBody>
      </p:sp>
      <p:sp>
        <p:nvSpPr>
          <p:cNvPr id="14416" name="Text Box 80"/>
          <p:cNvSpPr txBox="1">
            <a:spLocks noChangeArrowheads="1"/>
          </p:cNvSpPr>
          <p:nvPr/>
        </p:nvSpPr>
        <p:spPr bwMode="auto">
          <a:xfrm>
            <a:off x="395288" y="3319463"/>
            <a:ext cx="33845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kk-KZ"/>
              <a:t>Алу оңнан солға қарай бірдей разрядты цифрлар үшін жүргізіледі.</a:t>
            </a:r>
          </a:p>
          <a:p>
            <a:pPr algn="just">
              <a:spcBef>
                <a:spcPct val="50000"/>
              </a:spcBef>
            </a:pPr>
            <a:r>
              <a:rPr lang="kk-KZ"/>
              <a:t>Үтірдің сол жағындағы цифрға </a:t>
            </a:r>
            <a:r>
              <a:rPr lang="ru-RU"/>
              <a:t>0-</a:t>
            </a:r>
            <a:r>
              <a:rPr lang="kk-KZ"/>
              <a:t>ші разряд беріледі,  Одан солға қарай разряд өседі (оң таңбалы болады), оңға қарай разряд кемиді (теріс таңбалы болады).</a:t>
            </a:r>
            <a:endParaRPr lang="ru-RU"/>
          </a:p>
        </p:txBody>
      </p:sp>
      <p:sp>
        <p:nvSpPr>
          <p:cNvPr id="14417" name="Text Box 81"/>
          <p:cNvSpPr txBox="1">
            <a:spLocks noChangeArrowheads="1"/>
          </p:cNvSpPr>
          <p:nvPr/>
        </p:nvSpPr>
        <p:spPr bwMode="auto">
          <a:xfrm>
            <a:off x="395288" y="4367213"/>
            <a:ext cx="3384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-5</a:t>
            </a:r>
            <a:r>
              <a:rPr lang="kk-KZ"/>
              <a:t> разрядты цифрларда </a:t>
            </a:r>
            <a:r>
              <a:rPr lang="ru-RU"/>
              <a:t>1-</a:t>
            </a:r>
            <a:r>
              <a:rPr lang="kk-KZ"/>
              <a:t>ден </a:t>
            </a:r>
            <a:r>
              <a:rPr lang="ru-RU"/>
              <a:t>0-</a:t>
            </a:r>
            <a:r>
              <a:rPr lang="kk-KZ"/>
              <a:t>ді алғанда (2-ші жағдай) нәтиже </a:t>
            </a:r>
            <a:r>
              <a:rPr lang="en-US"/>
              <a:t>1 </a:t>
            </a:r>
            <a:r>
              <a:rPr lang="kk-KZ"/>
              <a:t>болады. </a:t>
            </a:r>
            <a:endParaRPr lang="ru-RU"/>
          </a:p>
        </p:txBody>
      </p:sp>
      <p:sp>
        <p:nvSpPr>
          <p:cNvPr id="14418" name="Text Box 82"/>
          <p:cNvSpPr txBox="1">
            <a:spLocks noChangeArrowheads="1"/>
          </p:cNvSpPr>
          <p:nvPr/>
        </p:nvSpPr>
        <p:spPr bwMode="auto">
          <a:xfrm>
            <a:off x="395288" y="4764088"/>
            <a:ext cx="33845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-4</a:t>
            </a:r>
            <a:r>
              <a:rPr lang="kk-KZ"/>
              <a:t> разрядты цифрларда  </a:t>
            </a:r>
            <a:r>
              <a:rPr lang="ru-RU"/>
              <a:t>0-ден</a:t>
            </a:r>
            <a:r>
              <a:rPr lang="kk-KZ"/>
              <a:t> </a:t>
            </a:r>
            <a:r>
              <a:rPr lang="ru-RU"/>
              <a:t>1-д</a:t>
            </a:r>
            <a:r>
              <a:rPr lang="kk-KZ"/>
              <a:t>і</a:t>
            </a:r>
            <a:r>
              <a:rPr lang="ru-RU"/>
              <a:t> </a:t>
            </a:r>
            <a:r>
              <a:rPr lang="kk-KZ"/>
              <a:t>алу үшін</a:t>
            </a:r>
            <a:r>
              <a:rPr lang="en-US"/>
              <a:t> </a:t>
            </a:r>
            <a:r>
              <a:rPr lang="kk-KZ"/>
              <a:t> -3 разрядты </a:t>
            </a:r>
            <a:r>
              <a:rPr lang="ru-RU"/>
              <a:t>1-</a:t>
            </a:r>
            <a:r>
              <a:rPr lang="kk-KZ"/>
              <a:t>ді жалдау керек. Сонда </a:t>
            </a:r>
            <a:r>
              <a:rPr lang="ru-RU"/>
              <a:t>-4  </a:t>
            </a:r>
            <a:r>
              <a:rPr lang="kk-KZ"/>
              <a:t>разрядты </a:t>
            </a:r>
            <a:r>
              <a:rPr lang="ru-RU"/>
              <a:t>0 </a:t>
            </a:r>
            <a:r>
              <a:rPr lang="kk-KZ"/>
              <a:t>орнында </a:t>
            </a:r>
            <a:r>
              <a:rPr lang="ru-RU"/>
              <a:t>10 </a:t>
            </a:r>
            <a:r>
              <a:rPr lang="kk-KZ"/>
              <a:t>болады, одан </a:t>
            </a:r>
            <a:r>
              <a:rPr lang="ru-RU"/>
              <a:t>1-д</a:t>
            </a:r>
            <a:r>
              <a:rPr lang="kk-KZ"/>
              <a:t>і алғанда  нәтиже </a:t>
            </a:r>
            <a:r>
              <a:rPr lang="en-US"/>
              <a:t>1 </a:t>
            </a:r>
            <a:r>
              <a:rPr lang="kk-KZ"/>
              <a:t>болады (</a:t>
            </a:r>
            <a:r>
              <a:rPr lang="ru-RU"/>
              <a:t>4-</a:t>
            </a:r>
            <a:r>
              <a:rPr lang="kk-KZ"/>
              <a:t>жағдай). </a:t>
            </a:r>
            <a:r>
              <a:rPr lang="ru-RU"/>
              <a:t>-3</a:t>
            </a:r>
            <a:r>
              <a:rPr lang="kk-KZ"/>
              <a:t> разрядты </a:t>
            </a:r>
            <a:r>
              <a:rPr lang="ru-RU"/>
              <a:t>1 </a:t>
            </a:r>
            <a:r>
              <a:rPr lang="kk-KZ"/>
              <a:t>орнында </a:t>
            </a:r>
            <a:r>
              <a:rPr lang="ru-RU"/>
              <a:t>0</a:t>
            </a:r>
            <a:r>
              <a:rPr lang="kk-KZ"/>
              <a:t> қалады.</a:t>
            </a:r>
            <a:endParaRPr lang="ru-RU"/>
          </a:p>
        </p:txBody>
      </p:sp>
      <p:pic>
        <p:nvPicPr>
          <p:cNvPr id="14462" name="Picture 12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13688" y="5326063"/>
            <a:ext cx="187325" cy="287337"/>
          </a:xfrm>
          <a:prstGeom prst="rect">
            <a:avLst/>
          </a:prstGeom>
          <a:noFill/>
        </p:spPr>
      </p:pic>
      <p:pic>
        <p:nvPicPr>
          <p:cNvPr id="14463" name="Picture 12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3213" y="5614988"/>
            <a:ext cx="225425" cy="288925"/>
          </a:xfrm>
          <a:prstGeom prst="rect">
            <a:avLst/>
          </a:prstGeom>
          <a:noFill/>
        </p:spPr>
      </p:pic>
      <p:pic>
        <p:nvPicPr>
          <p:cNvPr id="14464" name="Picture 12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62863" y="5326063"/>
            <a:ext cx="225425" cy="288925"/>
          </a:xfrm>
          <a:prstGeom prst="rect">
            <a:avLst/>
          </a:prstGeom>
          <a:noFill/>
        </p:spPr>
      </p:pic>
      <p:pic>
        <p:nvPicPr>
          <p:cNvPr id="14465" name="Picture 12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7913" y="5326063"/>
            <a:ext cx="187325" cy="287337"/>
          </a:xfrm>
          <a:prstGeom prst="rect">
            <a:avLst/>
          </a:prstGeom>
          <a:noFill/>
        </p:spPr>
      </p:pic>
      <p:pic>
        <p:nvPicPr>
          <p:cNvPr id="14466" name="Picture 13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5338" y="5326063"/>
            <a:ext cx="225425" cy="288925"/>
          </a:xfrm>
          <a:prstGeom prst="rect">
            <a:avLst/>
          </a:prstGeom>
          <a:noFill/>
        </p:spPr>
      </p:pic>
      <p:pic>
        <p:nvPicPr>
          <p:cNvPr id="14467" name="Picture 1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10388" y="5326063"/>
            <a:ext cx="187325" cy="287337"/>
          </a:xfrm>
          <a:prstGeom prst="rect">
            <a:avLst/>
          </a:prstGeom>
          <a:noFill/>
        </p:spPr>
      </p:pic>
      <p:pic>
        <p:nvPicPr>
          <p:cNvPr id="14469" name="Picture 1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92888" y="5326063"/>
            <a:ext cx="187325" cy="287337"/>
          </a:xfrm>
          <a:prstGeom prst="rect">
            <a:avLst/>
          </a:prstGeom>
          <a:noFill/>
        </p:spPr>
      </p:pic>
      <p:pic>
        <p:nvPicPr>
          <p:cNvPr id="14470" name="Picture 1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61113" y="5326063"/>
            <a:ext cx="187325" cy="287337"/>
          </a:xfrm>
          <a:prstGeom prst="rect">
            <a:avLst/>
          </a:prstGeom>
          <a:noFill/>
        </p:spPr>
      </p:pic>
      <p:pic>
        <p:nvPicPr>
          <p:cNvPr id="14471" name="Picture 13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91200" y="5326063"/>
            <a:ext cx="225425" cy="288925"/>
          </a:xfrm>
          <a:prstGeom prst="rect">
            <a:avLst/>
          </a:prstGeom>
          <a:noFill/>
        </p:spPr>
      </p:pic>
      <p:pic>
        <p:nvPicPr>
          <p:cNvPr id="14472" name="Picture 13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8950" y="5326063"/>
            <a:ext cx="187325" cy="287337"/>
          </a:xfrm>
          <a:prstGeom prst="rect">
            <a:avLst/>
          </a:prstGeom>
          <a:noFill/>
        </p:spPr>
      </p:pic>
      <p:pic>
        <p:nvPicPr>
          <p:cNvPr id="14473" name="Picture 13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99075" y="5326063"/>
            <a:ext cx="225425" cy="288925"/>
          </a:xfrm>
          <a:prstGeom prst="rect">
            <a:avLst/>
          </a:prstGeom>
          <a:noFill/>
        </p:spPr>
      </p:pic>
      <p:pic>
        <p:nvPicPr>
          <p:cNvPr id="14474" name="Picture 13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6825" y="5326063"/>
            <a:ext cx="187325" cy="287337"/>
          </a:xfrm>
          <a:prstGeom prst="rect">
            <a:avLst/>
          </a:prstGeom>
          <a:noFill/>
        </p:spPr>
      </p:pic>
      <p:pic>
        <p:nvPicPr>
          <p:cNvPr id="14475" name="Picture 13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51550" y="5326063"/>
            <a:ext cx="225425" cy="288925"/>
          </a:xfrm>
          <a:prstGeom prst="rect">
            <a:avLst/>
          </a:prstGeom>
          <a:noFill/>
        </p:spPr>
      </p:pic>
      <p:pic>
        <p:nvPicPr>
          <p:cNvPr id="14476" name="Picture 14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7788" y="5614988"/>
            <a:ext cx="187325" cy="287337"/>
          </a:xfrm>
          <a:prstGeom prst="rect">
            <a:avLst/>
          </a:prstGeom>
          <a:noFill/>
        </p:spPr>
      </p:pic>
      <p:pic>
        <p:nvPicPr>
          <p:cNvPr id="14477" name="Picture 14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39025" y="5614988"/>
            <a:ext cx="187325" cy="287337"/>
          </a:xfrm>
          <a:prstGeom prst="rect">
            <a:avLst/>
          </a:prstGeom>
          <a:noFill/>
        </p:spPr>
      </p:pic>
      <p:pic>
        <p:nvPicPr>
          <p:cNvPr id="14478" name="Picture 14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9150" y="5614988"/>
            <a:ext cx="187325" cy="287337"/>
          </a:xfrm>
          <a:prstGeom prst="rect">
            <a:avLst/>
          </a:prstGeom>
          <a:noFill/>
        </p:spPr>
      </p:pic>
      <p:pic>
        <p:nvPicPr>
          <p:cNvPr id="14481" name="Picture 14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18325" y="5614988"/>
            <a:ext cx="187325" cy="287337"/>
          </a:xfrm>
          <a:prstGeom prst="rect">
            <a:avLst/>
          </a:prstGeom>
          <a:noFill/>
        </p:spPr>
      </p:pic>
      <p:pic>
        <p:nvPicPr>
          <p:cNvPr id="14482" name="Picture 14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86538" y="5614988"/>
            <a:ext cx="225425" cy="288925"/>
          </a:xfrm>
          <a:prstGeom prst="rect">
            <a:avLst/>
          </a:prstGeom>
          <a:noFill/>
        </p:spPr>
      </p:pic>
      <p:pic>
        <p:nvPicPr>
          <p:cNvPr id="14483" name="Picture 14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61113" y="5614988"/>
            <a:ext cx="187325" cy="287337"/>
          </a:xfrm>
          <a:prstGeom prst="rect">
            <a:avLst/>
          </a:prstGeom>
          <a:noFill/>
        </p:spPr>
      </p:pic>
      <p:pic>
        <p:nvPicPr>
          <p:cNvPr id="14484" name="Picture 14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02350" y="5614988"/>
            <a:ext cx="187325" cy="287337"/>
          </a:xfrm>
          <a:prstGeom prst="rect">
            <a:avLst/>
          </a:prstGeom>
          <a:noFill/>
        </p:spPr>
      </p:pic>
      <p:pic>
        <p:nvPicPr>
          <p:cNvPr id="14485" name="Picture 14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32475" y="5614988"/>
            <a:ext cx="187325" cy="287337"/>
          </a:xfrm>
          <a:prstGeom prst="rect">
            <a:avLst/>
          </a:prstGeom>
          <a:noFill/>
        </p:spPr>
      </p:pic>
      <p:pic>
        <p:nvPicPr>
          <p:cNvPr id="14486" name="Picture 15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1650" y="5614988"/>
            <a:ext cx="187325" cy="287337"/>
          </a:xfrm>
          <a:prstGeom prst="rect">
            <a:avLst/>
          </a:prstGeom>
          <a:noFill/>
        </p:spPr>
      </p:pic>
      <p:pic>
        <p:nvPicPr>
          <p:cNvPr id="14487" name="Picture 15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48263" y="5686425"/>
            <a:ext cx="171450" cy="114300"/>
          </a:xfrm>
          <a:prstGeom prst="rect">
            <a:avLst/>
          </a:prstGeom>
          <a:noFill/>
        </p:spPr>
      </p:pic>
      <p:sp>
        <p:nvSpPr>
          <p:cNvPr id="14488" name="Line 152"/>
          <p:cNvSpPr>
            <a:spLocks noChangeShapeType="1"/>
          </p:cNvSpPr>
          <p:nvPr/>
        </p:nvSpPr>
        <p:spPr bwMode="auto">
          <a:xfrm>
            <a:off x="4932363" y="5973763"/>
            <a:ext cx="32416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14489" name="Picture 15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02450" y="5348288"/>
            <a:ext cx="200025" cy="228600"/>
          </a:xfrm>
          <a:prstGeom prst="rect">
            <a:avLst/>
          </a:prstGeom>
          <a:noFill/>
        </p:spPr>
      </p:pic>
      <p:pic>
        <p:nvPicPr>
          <p:cNvPr id="14490" name="Picture 15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56550" y="6045200"/>
            <a:ext cx="187325" cy="287338"/>
          </a:xfrm>
          <a:prstGeom prst="rect">
            <a:avLst/>
          </a:prstGeom>
          <a:noFill/>
        </p:spPr>
      </p:pic>
      <p:pic>
        <p:nvPicPr>
          <p:cNvPr id="14491" name="Picture 15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7788" y="6046788"/>
            <a:ext cx="187325" cy="287337"/>
          </a:xfrm>
          <a:prstGeom prst="rect">
            <a:avLst/>
          </a:prstGeom>
          <a:noFill/>
        </p:spPr>
      </p:pic>
      <p:pic>
        <p:nvPicPr>
          <p:cNvPr id="14492" name="Picture 15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53313" y="6045200"/>
            <a:ext cx="187325" cy="287338"/>
          </a:xfrm>
          <a:prstGeom prst="rect">
            <a:avLst/>
          </a:prstGeom>
          <a:noFill/>
        </p:spPr>
      </p:pic>
      <p:pic>
        <p:nvPicPr>
          <p:cNvPr id="14493" name="Picture 15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05613" y="5541963"/>
            <a:ext cx="76200" cy="123825"/>
          </a:xfrm>
          <a:prstGeom prst="rect">
            <a:avLst/>
          </a:prstGeom>
          <a:noFill/>
        </p:spPr>
      </p:pic>
      <p:pic>
        <p:nvPicPr>
          <p:cNvPr id="14494" name="Picture 15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04025" y="5805488"/>
            <a:ext cx="76200" cy="123825"/>
          </a:xfrm>
          <a:prstGeom prst="rect">
            <a:avLst/>
          </a:prstGeom>
          <a:noFill/>
        </p:spPr>
      </p:pic>
      <p:pic>
        <p:nvPicPr>
          <p:cNvPr id="14495" name="Picture 15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53275" y="6034088"/>
            <a:ext cx="225425" cy="288925"/>
          </a:xfrm>
          <a:prstGeom prst="rect">
            <a:avLst/>
          </a:prstGeom>
          <a:noFill/>
        </p:spPr>
      </p:pic>
      <p:pic>
        <p:nvPicPr>
          <p:cNvPr id="14497" name="Picture 16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04025" y="6237288"/>
            <a:ext cx="76200" cy="123825"/>
          </a:xfrm>
          <a:prstGeom prst="rect">
            <a:avLst/>
          </a:prstGeom>
          <a:noFill/>
        </p:spPr>
      </p:pic>
      <p:pic>
        <p:nvPicPr>
          <p:cNvPr id="14498" name="Picture 16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88125" y="6059488"/>
            <a:ext cx="225425" cy="288925"/>
          </a:xfrm>
          <a:prstGeom prst="rect">
            <a:avLst/>
          </a:prstGeom>
          <a:noFill/>
        </p:spPr>
      </p:pic>
      <p:pic>
        <p:nvPicPr>
          <p:cNvPr id="14499" name="Picture 16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1025" y="6059488"/>
            <a:ext cx="187325" cy="287337"/>
          </a:xfrm>
          <a:prstGeom prst="rect">
            <a:avLst/>
          </a:prstGeom>
          <a:noFill/>
        </p:spPr>
      </p:pic>
      <p:pic>
        <p:nvPicPr>
          <p:cNvPr id="14500" name="Picture 164"/>
          <p:cNvPicPr>
            <a:picLocks noChangeAspect="1" noChangeArrowheads="1"/>
          </p:cNvPicPr>
          <p:nvPr/>
        </p:nvPicPr>
        <p:blipFill>
          <a:blip r:embed="rId4">
            <a:lum bright="6000"/>
          </a:blip>
          <a:srcRect/>
          <a:stretch>
            <a:fillRect/>
          </a:stretch>
        </p:blipFill>
        <p:spPr bwMode="auto">
          <a:xfrm>
            <a:off x="6326188" y="6046788"/>
            <a:ext cx="225425" cy="288925"/>
          </a:xfrm>
          <a:prstGeom prst="rect">
            <a:avLst/>
          </a:prstGeom>
          <a:noFill/>
        </p:spPr>
      </p:pic>
      <p:pic>
        <p:nvPicPr>
          <p:cNvPr id="14501" name="Picture 16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84888" y="6046788"/>
            <a:ext cx="187325" cy="287337"/>
          </a:xfrm>
          <a:prstGeom prst="rect">
            <a:avLst/>
          </a:prstGeom>
          <a:noFill/>
        </p:spPr>
      </p:pic>
      <p:pic>
        <p:nvPicPr>
          <p:cNvPr id="14502" name="Picture 166"/>
          <p:cNvPicPr>
            <a:picLocks noChangeAspect="1" noChangeArrowheads="1"/>
          </p:cNvPicPr>
          <p:nvPr/>
        </p:nvPicPr>
        <p:blipFill>
          <a:blip r:embed="rId4">
            <a:lum bright="6000"/>
          </a:blip>
          <a:srcRect/>
          <a:stretch>
            <a:fillRect/>
          </a:stretch>
        </p:blipFill>
        <p:spPr bwMode="auto">
          <a:xfrm>
            <a:off x="5797550" y="6046788"/>
            <a:ext cx="225425" cy="288925"/>
          </a:xfrm>
          <a:prstGeom prst="rect">
            <a:avLst/>
          </a:prstGeom>
          <a:noFill/>
        </p:spPr>
      </p:pic>
      <p:pic>
        <p:nvPicPr>
          <p:cNvPr id="14503" name="Picture 16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1650" y="6034088"/>
            <a:ext cx="187325" cy="287337"/>
          </a:xfrm>
          <a:prstGeom prst="rect">
            <a:avLst/>
          </a:prstGeom>
          <a:noFill/>
        </p:spPr>
      </p:pic>
      <p:pic>
        <p:nvPicPr>
          <p:cNvPr id="14504" name="Picture 16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6225" y="6046788"/>
            <a:ext cx="187325" cy="287337"/>
          </a:xfrm>
          <a:prstGeom prst="rect">
            <a:avLst/>
          </a:prstGeom>
          <a:noFill/>
        </p:spPr>
      </p:pic>
      <p:pic>
        <p:nvPicPr>
          <p:cNvPr id="14505" name="Picture 16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661275" y="5057775"/>
            <a:ext cx="190500" cy="161925"/>
          </a:xfrm>
          <a:prstGeom prst="rect">
            <a:avLst/>
          </a:prstGeom>
          <a:noFill/>
        </p:spPr>
      </p:pic>
      <p:pic>
        <p:nvPicPr>
          <p:cNvPr id="14506" name="Picture 17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394575" y="5351463"/>
            <a:ext cx="200025" cy="228600"/>
          </a:xfrm>
          <a:prstGeom prst="rect">
            <a:avLst/>
          </a:prstGeom>
          <a:noFill/>
        </p:spPr>
      </p:pic>
      <p:sp>
        <p:nvSpPr>
          <p:cNvPr id="14507" name="Text Box 171"/>
          <p:cNvSpPr txBox="1">
            <a:spLocks noChangeArrowheads="1"/>
          </p:cNvSpPr>
          <p:nvPr/>
        </p:nvSpPr>
        <p:spPr bwMode="auto">
          <a:xfrm>
            <a:off x="395288" y="5476875"/>
            <a:ext cx="338455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-3</a:t>
            </a:r>
            <a:r>
              <a:rPr lang="kk-KZ"/>
              <a:t> разрядты цифрларда  </a:t>
            </a:r>
            <a:r>
              <a:rPr lang="ru-RU"/>
              <a:t>0-ден</a:t>
            </a:r>
            <a:r>
              <a:rPr lang="kk-KZ"/>
              <a:t> </a:t>
            </a:r>
            <a:r>
              <a:rPr lang="ru-RU"/>
              <a:t>1-д</a:t>
            </a:r>
            <a:r>
              <a:rPr lang="kk-KZ"/>
              <a:t>і</a:t>
            </a:r>
            <a:r>
              <a:rPr lang="ru-RU"/>
              <a:t> </a:t>
            </a:r>
            <a:r>
              <a:rPr lang="kk-KZ"/>
              <a:t>алу үшін</a:t>
            </a:r>
            <a:r>
              <a:rPr lang="en-US"/>
              <a:t> </a:t>
            </a:r>
            <a:r>
              <a:rPr lang="kk-KZ"/>
              <a:t> -1 разрядты </a:t>
            </a:r>
            <a:r>
              <a:rPr lang="ru-RU"/>
              <a:t>1-</a:t>
            </a:r>
            <a:r>
              <a:rPr lang="kk-KZ"/>
              <a:t>ді жалдау керек. Оның орнында </a:t>
            </a:r>
            <a:r>
              <a:rPr lang="ru-RU"/>
              <a:t>0 </a:t>
            </a:r>
            <a:r>
              <a:rPr lang="kk-KZ"/>
              <a:t>қалады. Сонда </a:t>
            </a:r>
            <a:r>
              <a:rPr lang="ru-RU"/>
              <a:t>-2  </a:t>
            </a:r>
            <a:r>
              <a:rPr lang="kk-KZ"/>
              <a:t>разрядты </a:t>
            </a:r>
            <a:r>
              <a:rPr lang="ru-RU"/>
              <a:t>0 </a:t>
            </a:r>
            <a:r>
              <a:rPr lang="kk-KZ"/>
              <a:t>орнында </a:t>
            </a:r>
            <a:r>
              <a:rPr lang="ru-RU"/>
              <a:t>10 </a:t>
            </a:r>
            <a:r>
              <a:rPr lang="kk-KZ"/>
              <a:t>болады, одан </a:t>
            </a:r>
            <a:r>
              <a:rPr lang="ru-RU"/>
              <a:t>1-д</a:t>
            </a:r>
            <a:r>
              <a:rPr lang="kk-KZ"/>
              <a:t>і  </a:t>
            </a:r>
            <a:r>
              <a:rPr lang="en-US"/>
              <a:t>-3 </a:t>
            </a:r>
            <a:r>
              <a:rPr lang="kk-KZ"/>
              <a:t>разрядтағ</a:t>
            </a:r>
            <a:r>
              <a:rPr lang="ru-RU"/>
              <a:t>ы 0-ге </a:t>
            </a:r>
            <a:r>
              <a:rPr lang="kk-KZ"/>
              <a:t>жалғанда  -2 разряд  цифрының орнында </a:t>
            </a:r>
            <a:r>
              <a:rPr lang="ru-RU"/>
              <a:t>1</a:t>
            </a:r>
            <a:r>
              <a:rPr lang="en-US"/>
              <a:t> </a:t>
            </a:r>
            <a:r>
              <a:rPr lang="kk-KZ"/>
              <a:t>қалады, ал </a:t>
            </a:r>
            <a:r>
              <a:rPr lang="ru-RU"/>
              <a:t>-3 разряд </a:t>
            </a:r>
            <a:r>
              <a:rPr lang="kk-KZ"/>
              <a:t>цифрының орнында </a:t>
            </a:r>
            <a:r>
              <a:rPr lang="ru-RU"/>
              <a:t>10 </a:t>
            </a:r>
            <a:r>
              <a:rPr lang="kk-KZ"/>
              <a:t>болады . Одан </a:t>
            </a:r>
            <a:r>
              <a:rPr lang="ru-RU"/>
              <a:t>1-</a:t>
            </a:r>
            <a:r>
              <a:rPr lang="kk-KZ"/>
              <a:t>ді алғанда нәтиже </a:t>
            </a:r>
            <a:r>
              <a:rPr lang="en-US"/>
              <a:t>1 </a:t>
            </a:r>
            <a:r>
              <a:rPr lang="kk-KZ"/>
              <a:t>болады (</a:t>
            </a:r>
            <a:r>
              <a:rPr lang="ru-RU"/>
              <a:t>4-</a:t>
            </a:r>
            <a:r>
              <a:rPr lang="kk-KZ"/>
              <a:t>жағдай). </a:t>
            </a:r>
            <a:endParaRPr lang="ru-RU"/>
          </a:p>
        </p:txBody>
      </p:sp>
      <p:pic>
        <p:nvPicPr>
          <p:cNvPr id="14515" name="Picture 17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173913" y="5019675"/>
            <a:ext cx="133350" cy="200025"/>
          </a:xfrm>
          <a:prstGeom prst="rect">
            <a:avLst/>
          </a:prstGeom>
          <a:noFill/>
        </p:spPr>
      </p:pic>
      <p:pic>
        <p:nvPicPr>
          <p:cNvPr id="14516" name="Picture 180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381875" y="5057775"/>
            <a:ext cx="190500" cy="161925"/>
          </a:xfrm>
          <a:prstGeom prst="rect">
            <a:avLst/>
          </a:prstGeom>
          <a:noFill/>
        </p:spPr>
      </p:pic>
      <p:sp>
        <p:nvSpPr>
          <p:cNvPr id="14517" name="Text Box 181"/>
          <p:cNvSpPr txBox="1">
            <a:spLocks noChangeArrowheads="1"/>
          </p:cNvSpPr>
          <p:nvPr/>
        </p:nvSpPr>
        <p:spPr bwMode="auto">
          <a:xfrm>
            <a:off x="3924300" y="908050"/>
            <a:ext cx="49688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-2</a:t>
            </a:r>
            <a:r>
              <a:rPr lang="kk-KZ"/>
              <a:t> разрядты цифрларда </a:t>
            </a:r>
            <a:r>
              <a:rPr lang="ru-RU"/>
              <a:t>1-</a:t>
            </a:r>
            <a:r>
              <a:rPr lang="kk-KZ"/>
              <a:t>ден </a:t>
            </a:r>
            <a:r>
              <a:rPr lang="ru-RU"/>
              <a:t>1-</a:t>
            </a:r>
            <a:r>
              <a:rPr lang="kk-KZ"/>
              <a:t>ді алғанда (3-ші жағдай) нәтиже </a:t>
            </a:r>
            <a:r>
              <a:rPr lang="ru-RU"/>
              <a:t>0</a:t>
            </a:r>
            <a:r>
              <a:rPr lang="en-US"/>
              <a:t> </a:t>
            </a:r>
            <a:r>
              <a:rPr lang="kk-KZ"/>
              <a:t>болады. </a:t>
            </a:r>
            <a:endParaRPr lang="ru-RU"/>
          </a:p>
        </p:txBody>
      </p:sp>
      <p:sp>
        <p:nvSpPr>
          <p:cNvPr id="14520" name="Text Box 184"/>
          <p:cNvSpPr txBox="1">
            <a:spLocks noChangeArrowheads="1"/>
          </p:cNvSpPr>
          <p:nvPr/>
        </p:nvSpPr>
        <p:spPr bwMode="auto">
          <a:xfrm>
            <a:off x="3924300" y="1150938"/>
            <a:ext cx="504031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-1</a:t>
            </a:r>
            <a:r>
              <a:rPr lang="kk-KZ"/>
              <a:t> разрядты цифрларда  </a:t>
            </a:r>
            <a:r>
              <a:rPr lang="ru-RU"/>
              <a:t>0-ден</a:t>
            </a:r>
            <a:r>
              <a:rPr lang="kk-KZ"/>
              <a:t> </a:t>
            </a:r>
            <a:r>
              <a:rPr lang="ru-RU"/>
              <a:t>1-д</a:t>
            </a:r>
            <a:r>
              <a:rPr lang="kk-KZ"/>
              <a:t>і</a:t>
            </a:r>
            <a:r>
              <a:rPr lang="ru-RU"/>
              <a:t> </a:t>
            </a:r>
            <a:r>
              <a:rPr lang="kk-KZ"/>
              <a:t>алу үшін</a:t>
            </a:r>
            <a:r>
              <a:rPr lang="en-US"/>
              <a:t> </a:t>
            </a:r>
            <a:r>
              <a:rPr lang="kk-KZ"/>
              <a:t> 0 разрядты </a:t>
            </a:r>
            <a:r>
              <a:rPr lang="ru-RU"/>
              <a:t>1-</a:t>
            </a:r>
            <a:r>
              <a:rPr lang="kk-KZ"/>
              <a:t>ді жалдау керек. Сонда  </a:t>
            </a:r>
            <a:r>
              <a:rPr lang="ru-RU"/>
              <a:t>-1  </a:t>
            </a:r>
            <a:r>
              <a:rPr lang="kk-KZ"/>
              <a:t>разрядты </a:t>
            </a:r>
            <a:r>
              <a:rPr lang="ru-RU"/>
              <a:t>0 </a:t>
            </a:r>
            <a:r>
              <a:rPr lang="kk-KZ"/>
              <a:t>орнында </a:t>
            </a:r>
            <a:r>
              <a:rPr lang="ru-RU"/>
              <a:t>10 </a:t>
            </a:r>
            <a:r>
              <a:rPr lang="kk-KZ"/>
              <a:t>болады, одан </a:t>
            </a:r>
            <a:r>
              <a:rPr lang="ru-RU"/>
              <a:t>1-д</a:t>
            </a:r>
            <a:r>
              <a:rPr lang="kk-KZ"/>
              <a:t>і алғанда  нәтиже </a:t>
            </a:r>
            <a:r>
              <a:rPr lang="en-US"/>
              <a:t>1 </a:t>
            </a:r>
            <a:r>
              <a:rPr lang="kk-KZ"/>
              <a:t>болады (</a:t>
            </a:r>
            <a:r>
              <a:rPr lang="ru-RU"/>
              <a:t>4-</a:t>
            </a:r>
            <a:r>
              <a:rPr lang="kk-KZ"/>
              <a:t>жағдай). </a:t>
            </a:r>
            <a:r>
              <a:rPr lang="ru-RU"/>
              <a:t>0</a:t>
            </a:r>
            <a:r>
              <a:rPr lang="kk-KZ"/>
              <a:t> разрядты </a:t>
            </a:r>
            <a:r>
              <a:rPr lang="ru-RU"/>
              <a:t>1 </a:t>
            </a:r>
            <a:r>
              <a:rPr lang="kk-KZ"/>
              <a:t>орнында </a:t>
            </a:r>
            <a:r>
              <a:rPr lang="ru-RU"/>
              <a:t>0</a:t>
            </a:r>
            <a:r>
              <a:rPr lang="kk-KZ"/>
              <a:t> қалады.</a:t>
            </a:r>
            <a:endParaRPr lang="ru-RU"/>
          </a:p>
        </p:txBody>
      </p:sp>
      <p:pic>
        <p:nvPicPr>
          <p:cNvPr id="14521" name="Picture 18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89713" y="5348288"/>
            <a:ext cx="200025" cy="228600"/>
          </a:xfrm>
          <a:prstGeom prst="rect">
            <a:avLst/>
          </a:prstGeom>
          <a:noFill/>
        </p:spPr>
      </p:pic>
      <p:pic>
        <p:nvPicPr>
          <p:cNvPr id="14522" name="Picture 18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084888" y="5057775"/>
            <a:ext cx="190500" cy="161925"/>
          </a:xfrm>
          <a:prstGeom prst="rect">
            <a:avLst/>
          </a:prstGeom>
          <a:noFill/>
        </p:spPr>
      </p:pic>
      <p:pic>
        <p:nvPicPr>
          <p:cNvPr id="14523" name="Picture 18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856413" y="5057775"/>
            <a:ext cx="190500" cy="161925"/>
          </a:xfrm>
          <a:prstGeom prst="rect">
            <a:avLst/>
          </a:prstGeom>
          <a:noFill/>
        </p:spPr>
      </p:pic>
      <p:pic>
        <p:nvPicPr>
          <p:cNvPr id="14524" name="Picture 18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72125" y="5348288"/>
            <a:ext cx="200025" cy="228600"/>
          </a:xfrm>
          <a:prstGeom prst="rect">
            <a:avLst/>
          </a:prstGeom>
          <a:noFill/>
        </p:spPr>
      </p:pic>
      <p:sp>
        <p:nvSpPr>
          <p:cNvPr id="14526" name="Text Box 190"/>
          <p:cNvSpPr txBox="1">
            <a:spLocks noChangeArrowheads="1"/>
          </p:cNvSpPr>
          <p:nvPr/>
        </p:nvSpPr>
        <p:spPr bwMode="auto">
          <a:xfrm>
            <a:off x="3924300" y="1743075"/>
            <a:ext cx="50403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0</a:t>
            </a:r>
            <a:r>
              <a:rPr lang="kk-KZ"/>
              <a:t> разрядты цифрларда  </a:t>
            </a:r>
            <a:r>
              <a:rPr lang="ru-RU"/>
              <a:t>0-ден</a:t>
            </a:r>
            <a:r>
              <a:rPr lang="kk-KZ"/>
              <a:t> </a:t>
            </a:r>
            <a:r>
              <a:rPr lang="ru-RU"/>
              <a:t>0-д</a:t>
            </a:r>
            <a:r>
              <a:rPr lang="kk-KZ"/>
              <a:t>і</a:t>
            </a:r>
            <a:r>
              <a:rPr lang="ru-RU"/>
              <a:t> </a:t>
            </a:r>
            <a:r>
              <a:rPr lang="kk-KZ"/>
              <a:t>алғанда (</a:t>
            </a:r>
            <a:r>
              <a:rPr lang="ru-RU"/>
              <a:t>1-</a:t>
            </a:r>
            <a:r>
              <a:rPr lang="kk-KZ"/>
              <a:t>жағдай) нәтиже </a:t>
            </a:r>
            <a:r>
              <a:rPr lang="ru-RU"/>
              <a:t>0 </a:t>
            </a:r>
            <a:r>
              <a:rPr lang="kk-KZ"/>
              <a:t>болады.</a:t>
            </a:r>
            <a:endParaRPr lang="ru-RU"/>
          </a:p>
        </p:txBody>
      </p:sp>
      <p:sp>
        <p:nvSpPr>
          <p:cNvPr id="14527" name="Text Box 191"/>
          <p:cNvSpPr txBox="1">
            <a:spLocks noChangeArrowheads="1"/>
          </p:cNvSpPr>
          <p:nvPr/>
        </p:nvSpPr>
        <p:spPr bwMode="auto">
          <a:xfrm>
            <a:off x="3924300" y="1987550"/>
            <a:ext cx="50403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1</a:t>
            </a:r>
            <a:r>
              <a:rPr lang="kk-KZ"/>
              <a:t> разрядты цифрларда  </a:t>
            </a:r>
            <a:r>
              <a:rPr lang="ru-RU"/>
              <a:t>1-ден</a:t>
            </a:r>
            <a:r>
              <a:rPr lang="kk-KZ"/>
              <a:t> </a:t>
            </a:r>
            <a:r>
              <a:rPr lang="ru-RU"/>
              <a:t>1-д</a:t>
            </a:r>
            <a:r>
              <a:rPr lang="kk-KZ"/>
              <a:t>і</a:t>
            </a:r>
            <a:r>
              <a:rPr lang="ru-RU"/>
              <a:t> </a:t>
            </a:r>
            <a:r>
              <a:rPr lang="kk-KZ"/>
              <a:t>алғанда (</a:t>
            </a:r>
            <a:r>
              <a:rPr lang="ru-RU"/>
              <a:t>3-</a:t>
            </a:r>
            <a:r>
              <a:rPr lang="kk-KZ"/>
              <a:t>жағдай) нәтиже </a:t>
            </a:r>
            <a:r>
              <a:rPr lang="ru-RU"/>
              <a:t>0</a:t>
            </a:r>
            <a:r>
              <a:rPr lang="en-US"/>
              <a:t> </a:t>
            </a:r>
            <a:r>
              <a:rPr lang="kk-KZ"/>
              <a:t>болады.</a:t>
            </a:r>
            <a:endParaRPr lang="ru-RU"/>
          </a:p>
        </p:txBody>
      </p:sp>
      <p:sp>
        <p:nvSpPr>
          <p:cNvPr id="14528" name="Text Box 192"/>
          <p:cNvSpPr txBox="1">
            <a:spLocks noChangeArrowheads="1"/>
          </p:cNvSpPr>
          <p:nvPr/>
        </p:nvSpPr>
        <p:spPr bwMode="auto">
          <a:xfrm>
            <a:off x="3924300" y="2274888"/>
            <a:ext cx="5040313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2</a:t>
            </a:r>
            <a:r>
              <a:rPr lang="kk-KZ"/>
              <a:t> разрядты цифрларда  </a:t>
            </a:r>
            <a:r>
              <a:rPr lang="ru-RU"/>
              <a:t>0-ден</a:t>
            </a:r>
            <a:r>
              <a:rPr lang="kk-KZ"/>
              <a:t> </a:t>
            </a:r>
            <a:r>
              <a:rPr lang="ru-RU"/>
              <a:t>1-д</a:t>
            </a:r>
            <a:r>
              <a:rPr lang="kk-KZ"/>
              <a:t>і</a:t>
            </a:r>
            <a:r>
              <a:rPr lang="ru-RU"/>
              <a:t> </a:t>
            </a:r>
            <a:r>
              <a:rPr lang="kk-KZ"/>
              <a:t>алу үшін</a:t>
            </a:r>
            <a:r>
              <a:rPr lang="en-US"/>
              <a:t> </a:t>
            </a:r>
            <a:r>
              <a:rPr lang="kk-KZ"/>
              <a:t> 4-разрядты </a:t>
            </a:r>
            <a:r>
              <a:rPr lang="ru-RU"/>
              <a:t>1-</a:t>
            </a:r>
            <a:r>
              <a:rPr lang="kk-KZ"/>
              <a:t>ді жалдау керек. Оның орнында </a:t>
            </a:r>
            <a:r>
              <a:rPr lang="ru-RU"/>
              <a:t>0 </a:t>
            </a:r>
            <a:r>
              <a:rPr lang="kk-KZ"/>
              <a:t>қалады. Сонда </a:t>
            </a:r>
            <a:r>
              <a:rPr lang="ru-RU"/>
              <a:t>3  </a:t>
            </a:r>
            <a:r>
              <a:rPr lang="kk-KZ"/>
              <a:t>разрядты </a:t>
            </a:r>
            <a:r>
              <a:rPr lang="ru-RU"/>
              <a:t>0 </a:t>
            </a:r>
            <a:r>
              <a:rPr lang="kk-KZ"/>
              <a:t>орнында </a:t>
            </a:r>
            <a:r>
              <a:rPr lang="ru-RU"/>
              <a:t>10 </a:t>
            </a:r>
            <a:r>
              <a:rPr lang="kk-KZ"/>
              <a:t>болады, одан </a:t>
            </a:r>
            <a:r>
              <a:rPr lang="ru-RU"/>
              <a:t>1-д</a:t>
            </a:r>
            <a:r>
              <a:rPr lang="kk-KZ"/>
              <a:t>і  </a:t>
            </a:r>
            <a:r>
              <a:rPr lang="ru-RU"/>
              <a:t>2-</a:t>
            </a:r>
            <a:r>
              <a:rPr lang="kk-KZ"/>
              <a:t>ші разрядт</a:t>
            </a:r>
            <a:r>
              <a:rPr lang="ru-RU"/>
              <a:t>ы 0-ге </a:t>
            </a:r>
            <a:r>
              <a:rPr lang="kk-KZ"/>
              <a:t>жалғанда  </a:t>
            </a:r>
            <a:r>
              <a:rPr lang="ru-RU"/>
              <a:t>3-ш</a:t>
            </a:r>
            <a:r>
              <a:rPr lang="kk-KZ"/>
              <a:t>і разрядтағы </a:t>
            </a:r>
            <a:r>
              <a:rPr lang="ru-RU"/>
              <a:t>10 </a:t>
            </a:r>
            <a:r>
              <a:rPr lang="kk-KZ"/>
              <a:t>цифрының орнында </a:t>
            </a:r>
            <a:r>
              <a:rPr lang="ru-RU"/>
              <a:t>1</a:t>
            </a:r>
            <a:r>
              <a:rPr lang="en-US"/>
              <a:t> </a:t>
            </a:r>
            <a:r>
              <a:rPr lang="kk-KZ"/>
              <a:t>қалады, ал </a:t>
            </a:r>
            <a:r>
              <a:rPr lang="en-US"/>
              <a:t>2-</a:t>
            </a:r>
            <a:r>
              <a:rPr lang="kk-KZ"/>
              <a:t>ші </a:t>
            </a:r>
            <a:r>
              <a:rPr lang="ru-RU"/>
              <a:t>разряд</a:t>
            </a:r>
            <a:r>
              <a:rPr lang="kk-KZ"/>
              <a:t>ты </a:t>
            </a:r>
            <a:r>
              <a:rPr lang="ru-RU"/>
              <a:t>0 </a:t>
            </a:r>
            <a:r>
              <a:rPr lang="kk-KZ"/>
              <a:t>цифрының орнында </a:t>
            </a:r>
            <a:r>
              <a:rPr lang="ru-RU"/>
              <a:t>10 </a:t>
            </a:r>
            <a:r>
              <a:rPr lang="kk-KZ"/>
              <a:t>болады . Одан </a:t>
            </a:r>
            <a:r>
              <a:rPr lang="ru-RU"/>
              <a:t>1-</a:t>
            </a:r>
            <a:r>
              <a:rPr lang="kk-KZ"/>
              <a:t>ді алғанда нәтиже </a:t>
            </a:r>
            <a:r>
              <a:rPr lang="en-US"/>
              <a:t>1 </a:t>
            </a:r>
            <a:r>
              <a:rPr lang="kk-KZ"/>
              <a:t>болады (</a:t>
            </a:r>
            <a:r>
              <a:rPr lang="ru-RU"/>
              <a:t>4-</a:t>
            </a:r>
            <a:r>
              <a:rPr lang="kk-KZ"/>
              <a:t>жағдай). </a:t>
            </a:r>
            <a:endParaRPr lang="ru-RU"/>
          </a:p>
        </p:txBody>
      </p:sp>
      <p:pic>
        <p:nvPicPr>
          <p:cNvPr id="14529" name="Picture 19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76825" y="5348288"/>
            <a:ext cx="200025" cy="228600"/>
          </a:xfrm>
          <a:prstGeom prst="rect">
            <a:avLst/>
          </a:prstGeom>
          <a:noFill/>
        </p:spPr>
      </p:pic>
      <p:pic>
        <p:nvPicPr>
          <p:cNvPr id="14532" name="Picture 196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330825" y="5029200"/>
            <a:ext cx="133350" cy="200025"/>
          </a:xfrm>
          <a:prstGeom prst="rect">
            <a:avLst/>
          </a:prstGeom>
          <a:noFill/>
        </p:spPr>
      </p:pic>
      <p:pic>
        <p:nvPicPr>
          <p:cNvPr id="14533" name="Picture 19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581650" y="5057775"/>
            <a:ext cx="190500" cy="161925"/>
          </a:xfrm>
          <a:prstGeom prst="rect">
            <a:avLst/>
          </a:prstGeom>
          <a:noFill/>
        </p:spPr>
      </p:pic>
      <p:pic>
        <p:nvPicPr>
          <p:cNvPr id="14535" name="Picture 19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830888" y="5019675"/>
            <a:ext cx="133350" cy="200025"/>
          </a:xfrm>
          <a:prstGeom prst="rect">
            <a:avLst/>
          </a:prstGeom>
          <a:noFill/>
        </p:spPr>
      </p:pic>
      <p:sp>
        <p:nvSpPr>
          <p:cNvPr id="14536" name="Text Box 200"/>
          <p:cNvSpPr txBox="1">
            <a:spLocks noChangeArrowheads="1"/>
          </p:cNvSpPr>
          <p:nvPr/>
        </p:nvSpPr>
        <p:spPr bwMode="auto">
          <a:xfrm>
            <a:off x="3924300" y="3182938"/>
            <a:ext cx="50403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3</a:t>
            </a:r>
            <a:r>
              <a:rPr lang="kk-KZ"/>
              <a:t> разрядты цифрларда  </a:t>
            </a:r>
            <a:r>
              <a:rPr lang="ru-RU"/>
              <a:t>1-ден</a:t>
            </a:r>
            <a:r>
              <a:rPr lang="kk-KZ"/>
              <a:t> </a:t>
            </a:r>
            <a:r>
              <a:rPr lang="ru-RU"/>
              <a:t>1-д</a:t>
            </a:r>
            <a:r>
              <a:rPr lang="kk-KZ"/>
              <a:t>і</a:t>
            </a:r>
            <a:r>
              <a:rPr lang="ru-RU"/>
              <a:t> </a:t>
            </a:r>
            <a:r>
              <a:rPr lang="kk-KZ"/>
              <a:t>алғанда (</a:t>
            </a:r>
            <a:r>
              <a:rPr lang="ru-RU"/>
              <a:t>3-</a:t>
            </a:r>
            <a:r>
              <a:rPr lang="kk-KZ"/>
              <a:t>жағдай) нәтиже </a:t>
            </a:r>
            <a:r>
              <a:rPr lang="en-US"/>
              <a:t>0 </a:t>
            </a:r>
            <a:r>
              <a:rPr lang="kk-KZ"/>
              <a:t>болады.</a:t>
            </a:r>
            <a:endParaRPr lang="ru-RU"/>
          </a:p>
        </p:txBody>
      </p:sp>
      <p:sp>
        <p:nvSpPr>
          <p:cNvPr id="14537" name="Text Box 201"/>
          <p:cNvSpPr txBox="1">
            <a:spLocks noChangeArrowheads="1"/>
          </p:cNvSpPr>
          <p:nvPr/>
        </p:nvSpPr>
        <p:spPr bwMode="auto">
          <a:xfrm>
            <a:off x="3924300" y="3438525"/>
            <a:ext cx="5040313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4</a:t>
            </a:r>
            <a:r>
              <a:rPr lang="kk-KZ"/>
              <a:t> разрядты цифрларда  </a:t>
            </a:r>
            <a:r>
              <a:rPr lang="ru-RU"/>
              <a:t>0-ден</a:t>
            </a:r>
            <a:r>
              <a:rPr lang="kk-KZ"/>
              <a:t> </a:t>
            </a:r>
            <a:r>
              <a:rPr lang="ru-RU"/>
              <a:t>1-д</a:t>
            </a:r>
            <a:r>
              <a:rPr lang="kk-KZ"/>
              <a:t>і</a:t>
            </a:r>
            <a:r>
              <a:rPr lang="ru-RU"/>
              <a:t> </a:t>
            </a:r>
            <a:r>
              <a:rPr lang="kk-KZ"/>
              <a:t>алу үшін</a:t>
            </a:r>
            <a:r>
              <a:rPr lang="en-US"/>
              <a:t> </a:t>
            </a:r>
            <a:r>
              <a:rPr lang="kk-KZ"/>
              <a:t> 6-разрядты </a:t>
            </a:r>
            <a:r>
              <a:rPr lang="ru-RU"/>
              <a:t>1-</a:t>
            </a:r>
            <a:r>
              <a:rPr lang="kk-KZ"/>
              <a:t>ді жалдау керек. Оның орнында </a:t>
            </a:r>
            <a:r>
              <a:rPr lang="ru-RU"/>
              <a:t>0 </a:t>
            </a:r>
            <a:r>
              <a:rPr lang="kk-KZ"/>
              <a:t>қалады. Сонда </a:t>
            </a:r>
            <a:r>
              <a:rPr lang="ru-RU"/>
              <a:t>5-</a:t>
            </a:r>
            <a:r>
              <a:rPr lang="kk-KZ"/>
              <a:t>ші </a:t>
            </a:r>
            <a:r>
              <a:rPr lang="ru-RU"/>
              <a:t> </a:t>
            </a:r>
            <a:r>
              <a:rPr lang="kk-KZ"/>
              <a:t>разрядты </a:t>
            </a:r>
            <a:r>
              <a:rPr lang="ru-RU"/>
              <a:t>0 </a:t>
            </a:r>
            <a:r>
              <a:rPr lang="kk-KZ"/>
              <a:t>орнында </a:t>
            </a:r>
            <a:r>
              <a:rPr lang="ru-RU"/>
              <a:t>10 </a:t>
            </a:r>
            <a:r>
              <a:rPr lang="kk-KZ"/>
              <a:t>болады, одан </a:t>
            </a:r>
            <a:r>
              <a:rPr lang="ru-RU"/>
              <a:t>1-д</a:t>
            </a:r>
            <a:r>
              <a:rPr lang="kk-KZ"/>
              <a:t>і  </a:t>
            </a:r>
            <a:r>
              <a:rPr lang="en-US"/>
              <a:t>4</a:t>
            </a:r>
            <a:r>
              <a:rPr lang="ru-RU"/>
              <a:t>-</a:t>
            </a:r>
            <a:r>
              <a:rPr lang="kk-KZ"/>
              <a:t>ші разрядт</a:t>
            </a:r>
            <a:r>
              <a:rPr lang="ru-RU"/>
              <a:t>ы 0-ге </a:t>
            </a:r>
            <a:r>
              <a:rPr lang="kk-KZ"/>
              <a:t>жалғанда  </a:t>
            </a:r>
            <a:r>
              <a:rPr lang="en-US"/>
              <a:t>5</a:t>
            </a:r>
            <a:r>
              <a:rPr lang="ru-RU"/>
              <a:t>-ш</a:t>
            </a:r>
            <a:r>
              <a:rPr lang="kk-KZ"/>
              <a:t>і разрядтағы </a:t>
            </a:r>
            <a:r>
              <a:rPr lang="ru-RU"/>
              <a:t>10 </a:t>
            </a:r>
            <a:r>
              <a:rPr lang="kk-KZ"/>
              <a:t>цифрының орнында </a:t>
            </a:r>
            <a:r>
              <a:rPr lang="ru-RU"/>
              <a:t>1</a:t>
            </a:r>
            <a:r>
              <a:rPr lang="en-US"/>
              <a:t> </a:t>
            </a:r>
            <a:r>
              <a:rPr lang="kk-KZ"/>
              <a:t>қалады, ал </a:t>
            </a:r>
            <a:r>
              <a:rPr lang="en-US"/>
              <a:t>4-</a:t>
            </a:r>
            <a:r>
              <a:rPr lang="kk-KZ"/>
              <a:t>ші </a:t>
            </a:r>
            <a:r>
              <a:rPr lang="ru-RU"/>
              <a:t>разряд</a:t>
            </a:r>
            <a:r>
              <a:rPr lang="kk-KZ"/>
              <a:t>ты </a:t>
            </a:r>
            <a:r>
              <a:rPr lang="ru-RU"/>
              <a:t>0 </a:t>
            </a:r>
            <a:r>
              <a:rPr lang="kk-KZ"/>
              <a:t>цифрының орнында </a:t>
            </a:r>
            <a:r>
              <a:rPr lang="ru-RU"/>
              <a:t>10 </a:t>
            </a:r>
            <a:r>
              <a:rPr lang="kk-KZ"/>
              <a:t>болады . Одан </a:t>
            </a:r>
            <a:r>
              <a:rPr lang="ru-RU"/>
              <a:t>1-</a:t>
            </a:r>
            <a:r>
              <a:rPr lang="kk-KZ"/>
              <a:t>ді алғанда нәтиже </a:t>
            </a:r>
            <a:r>
              <a:rPr lang="en-US"/>
              <a:t>1 </a:t>
            </a:r>
            <a:r>
              <a:rPr lang="kk-KZ"/>
              <a:t>болады (</a:t>
            </a:r>
            <a:r>
              <a:rPr lang="ru-RU"/>
              <a:t>4-</a:t>
            </a:r>
            <a:r>
              <a:rPr lang="kk-KZ"/>
              <a:t>жағдай). </a:t>
            </a:r>
            <a:endParaRPr lang="ru-RU"/>
          </a:p>
        </p:txBody>
      </p:sp>
      <p:sp>
        <p:nvSpPr>
          <p:cNvPr id="14538" name="Text Box 202"/>
          <p:cNvSpPr txBox="1">
            <a:spLocks noChangeArrowheads="1"/>
          </p:cNvSpPr>
          <p:nvPr/>
        </p:nvSpPr>
        <p:spPr bwMode="auto">
          <a:xfrm>
            <a:off x="3924300" y="4327525"/>
            <a:ext cx="5040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/>
              <a:t>5</a:t>
            </a:r>
            <a:r>
              <a:rPr lang="kk-KZ"/>
              <a:t> разрядты цифрларда  </a:t>
            </a:r>
            <a:r>
              <a:rPr lang="ru-RU"/>
              <a:t>1-ден</a:t>
            </a:r>
            <a:r>
              <a:rPr lang="kk-KZ"/>
              <a:t> алынатын шама жоқ болғандықтан нәтиже </a:t>
            </a:r>
            <a:r>
              <a:rPr lang="en-US"/>
              <a:t>1</a:t>
            </a:r>
            <a:r>
              <a:rPr lang="ru-RU"/>
              <a:t>-</a:t>
            </a:r>
            <a:r>
              <a:rPr lang="kk-KZ"/>
              <a:t>дің өзі</a:t>
            </a:r>
            <a:r>
              <a:rPr lang="en-US"/>
              <a:t> </a:t>
            </a:r>
            <a:r>
              <a:rPr lang="kk-KZ"/>
              <a:t>болады.</a:t>
            </a:r>
            <a:endParaRPr lang="ru-RU"/>
          </a:p>
        </p:txBody>
      </p:sp>
      <p:sp>
        <p:nvSpPr>
          <p:cNvPr id="14544" name="Text Box 208"/>
          <p:cNvSpPr txBox="1">
            <a:spLocks noChangeArrowheads="1"/>
          </p:cNvSpPr>
          <p:nvPr/>
        </p:nvSpPr>
        <p:spPr bwMode="auto">
          <a:xfrm>
            <a:off x="4427538" y="5129213"/>
            <a:ext cx="25209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Разряд     6     5     4     3     2       1     0  </a:t>
            </a:r>
          </a:p>
        </p:txBody>
      </p:sp>
      <p:sp>
        <p:nvSpPr>
          <p:cNvPr id="14545" name="Text Box 209"/>
          <p:cNvSpPr txBox="1">
            <a:spLocks noChangeArrowheads="1"/>
          </p:cNvSpPr>
          <p:nvPr/>
        </p:nvSpPr>
        <p:spPr bwMode="auto">
          <a:xfrm>
            <a:off x="6804025" y="5129213"/>
            <a:ext cx="16557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-1     -2   -3     -4    -5</a:t>
            </a:r>
          </a:p>
        </p:txBody>
      </p:sp>
      <p:sp>
        <p:nvSpPr>
          <p:cNvPr id="14547" name="Text Box 211"/>
          <p:cNvSpPr txBox="1">
            <a:spLocks noChangeArrowheads="1"/>
          </p:cNvSpPr>
          <p:nvPr/>
        </p:nvSpPr>
        <p:spPr bwMode="auto">
          <a:xfrm>
            <a:off x="7524750" y="6467475"/>
            <a:ext cx="1511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Enter </a:t>
            </a:r>
            <a:r>
              <a:rPr lang="kk-KZ" sz="1200" b="1"/>
              <a:t>тиегін бас</a:t>
            </a:r>
            <a:endParaRPr lang="ru-RU" sz="12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12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4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4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43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43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43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143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143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43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43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480"/>
                            </p:stCondLst>
                            <p:childTnLst>
                              <p:par>
                                <p:cTn id="3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44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44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44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440"/>
                            </p:stCondLst>
                            <p:childTnLst>
                              <p:par>
                                <p:cTn id="3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804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8040"/>
                            </p:stCondLst>
                            <p:childTnLst>
                              <p:par>
                                <p:cTn id="9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440"/>
                            </p:stCondLst>
                            <p:childTnLst>
                              <p:par>
                                <p:cTn id="10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5" dur="500"/>
                                        <p:tgtEl>
                                          <p:spTgt spid="14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5940"/>
                            </p:stCondLst>
                            <p:childTnLst>
                              <p:par>
                                <p:cTn id="10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9" dur="500"/>
                                        <p:tgtEl>
                                          <p:spTgt spid="14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6440"/>
                            </p:stCondLst>
                            <p:childTnLst>
                              <p:par>
                                <p:cTn id="1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3" dur="80"/>
                                        <p:tgtEl>
                                          <p:spTgt spid="144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4" dur="80"/>
                                        <p:tgtEl>
                                          <p:spTgt spid="144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80"/>
                                        <p:tgtEl>
                                          <p:spTgt spid="144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8920"/>
                            </p:stCondLst>
                            <p:childTnLst>
                              <p:par>
                                <p:cTn id="1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8920"/>
                            </p:stCondLst>
                            <p:childTnLst>
                              <p:par>
                                <p:cTn id="12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2" dur="80"/>
                                        <p:tgtEl>
                                          <p:spTgt spid="144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3" dur="80"/>
                                        <p:tgtEl>
                                          <p:spTgt spid="144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80"/>
                                        <p:tgtEl>
                                          <p:spTgt spid="144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5280"/>
                            </p:stCondLst>
                            <p:childTnLst>
                              <p:par>
                                <p:cTn id="1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5280"/>
                            </p:stCondLst>
                            <p:childTnLst>
                              <p:par>
                                <p:cTn id="13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5" dur="80"/>
                                        <p:tgtEl>
                                          <p:spTgt spid="145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6" dur="80"/>
                                        <p:tgtEl>
                                          <p:spTgt spid="145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80"/>
                                        <p:tgtEl>
                                          <p:spTgt spid="145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35240"/>
                            </p:stCondLst>
                            <p:childTnLst>
                              <p:par>
                                <p:cTn id="1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5240"/>
                            </p:stCondLst>
                            <p:childTnLst>
                              <p:par>
                                <p:cTn id="15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2" dur="80"/>
                                        <p:tgtEl>
                                          <p:spTgt spid="145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3" dur="80"/>
                                        <p:tgtEl>
                                          <p:spTgt spid="145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80"/>
                                        <p:tgtEl>
                                          <p:spTgt spid="145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37720"/>
                            </p:stCondLst>
                            <p:childTnLst>
                              <p:par>
                                <p:cTn id="1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7720"/>
                            </p:stCondLst>
                            <p:childTnLst>
                              <p:par>
                                <p:cTn id="15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1" dur="80"/>
                                        <p:tgtEl>
                                          <p:spTgt spid="145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2" dur="80"/>
                                        <p:tgtEl>
                                          <p:spTgt spid="145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80"/>
                                        <p:tgtEl>
                                          <p:spTgt spid="145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44000"/>
                            </p:stCondLst>
                            <p:childTnLst>
                              <p:par>
                                <p:cTn id="1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44000"/>
                            </p:stCondLst>
                            <p:childTnLst>
                              <p:par>
                                <p:cTn id="17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44100"/>
                            </p:stCondLst>
                            <p:childTnLst>
                              <p:par>
                                <p:cTn id="17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9" dur="80"/>
                                        <p:tgtEl>
                                          <p:spTgt spid="145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0" dur="80"/>
                                        <p:tgtEl>
                                          <p:spTgt spid="145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1" dur="80"/>
                                        <p:tgtEl>
                                          <p:spTgt spid="145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46460"/>
                            </p:stCondLst>
                            <p:childTnLst>
                              <p:par>
                                <p:cTn id="18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46460"/>
                            </p:stCondLst>
                            <p:childTnLst>
                              <p:par>
                                <p:cTn id="18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8" dur="80"/>
                                        <p:tgtEl>
                                          <p:spTgt spid="145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9" dur="80"/>
                                        <p:tgtEl>
                                          <p:spTgt spid="145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80"/>
                                        <p:tgtEl>
                                          <p:spTgt spid="145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48820"/>
                            </p:stCondLst>
                            <p:childTnLst>
                              <p:par>
                                <p:cTn id="19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48820"/>
                            </p:stCondLst>
                            <p:childTnLst>
                              <p:par>
                                <p:cTn id="19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7" dur="80"/>
                                        <p:tgtEl>
                                          <p:spTgt spid="145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8" dur="80"/>
                                        <p:tgtEl>
                                          <p:spTgt spid="145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9" dur="80"/>
                                        <p:tgtEl>
                                          <p:spTgt spid="145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59220"/>
                            </p:stCondLst>
                            <p:childTnLst>
                              <p:par>
                                <p:cTn id="20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59220"/>
                            </p:stCondLst>
                            <p:childTnLst>
                              <p:par>
                                <p:cTn id="2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2" dur="80"/>
                                        <p:tgtEl>
                                          <p:spTgt spid="145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3" dur="80"/>
                                        <p:tgtEl>
                                          <p:spTgt spid="145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4" dur="80"/>
                                        <p:tgtEl>
                                          <p:spTgt spid="145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61580"/>
                            </p:stCondLst>
                            <p:childTnLst>
                              <p:par>
                                <p:cTn id="2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61580"/>
                            </p:stCondLst>
                            <p:childTnLst>
                              <p:par>
                                <p:cTn id="21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1" dur="80"/>
                                        <p:tgtEl>
                                          <p:spTgt spid="145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2" dur="80"/>
                                        <p:tgtEl>
                                          <p:spTgt spid="145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3" dur="80"/>
                                        <p:tgtEl>
                                          <p:spTgt spid="145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72100"/>
                            </p:stCondLst>
                            <p:childTnLst>
                              <p:par>
                                <p:cTn id="2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72100"/>
                            </p:stCondLst>
                            <p:childTnLst>
                              <p:par>
                                <p:cTn id="23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6" dur="80"/>
                                        <p:tgtEl>
                                          <p:spTgt spid="145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7" dur="80"/>
                                        <p:tgtEl>
                                          <p:spTgt spid="145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8" dur="80"/>
                                        <p:tgtEl>
                                          <p:spTgt spid="145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74980"/>
                            </p:stCondLst>
                            <p:childTnLst>
                              <p:par>
                                <p:cTn id="2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74980"/>
                            </p:stCondLst>
                            <p:childTnLst>
                              <p:par>
                                <p:cTn id="2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74980"/>
                            </p:stCondLst>
                            <p:childTnLst>
                              <p:par>
                                <p:cTn id="246" presetID="27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8" dur="80"/>
                                        <p:tgtEl>
                                          <p:spTgt spid="145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9" dur="80"/>
                                        <p:tgtEl>
                                          <p:spTgt spid="145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0" dur="80"/>
                                        <p:tgtEl>
                                          <p:spTgt spid="145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87" grpId="0"/>
      <p:bldP spid="14388" grpId="0"/>
      <p:bldP spid="14389" grpId="0"/>
      <p:bldP spid="14390" grpId="0"/>
      <p:bldP spid="14391" grpId="0"/>
      <p:bldP spid="14406" grpId="0"/>
      <p:bldP spid="14415" grpId="0"/>
      <p:bldP spid="14416" grpId="0"/>
      <p:bldP spid="14417" grpId="0"/>
      <p:bldP spid="14418" grpId="0"/>
      <p:bldP spid="14488" grpId="0" animBg="1"/>
      <p:bldP spid="14507" grpId="0"/>
      <p:bldP spid="14517" grpId="0"/>
      <p:bldP spid="14520" grpId="0"/>
      <p:bldP spid="14526" grpId="0"/>
      <p:bldP spid="14527" grpId="0"/>
      <p:bldP spid="14528" grpId="0"/>
      <p:bldP spid="14536" grpId="0"/>
      <p:bldP spid="14537" grpId="0"/>
      <p:bldP spid="14538" grpId="0"/>
      <p:bldP spid="14544" grpId="0"/>
      <p:bldP spid="14545" grpId="0"/>
      <p:bldP spid="145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75" name="Picture 26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8" y="3421063"/>
            <a:ext cx="3267075" cy="323850"/>
          </a:xfrm>
          <a:prstGeom prst="rect">
            <a:avLst/>
          </a:prstGeom>
          <a:noFill/>
        </p:spPr>
      </p:pic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116013" y="260350"/>
            <a:ext cx="7632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/>
              <a:t>Е</a:t>
            </a:r>
            <a:r>
              <a:rPr lang="kk-KZ" sz="2000" b="1"/>
              <a:t>кілік  санау  жүйесінде  сандарды   көбейту  және  бөлу</a:t>
            </a:r>
            <a:endParaRPr lang="ru-RU" sz="2000" b="1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07950" y="765175"/>
            <a:ext cx="446405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/>
              <a:t>Екілік санау жүйесіндегі сандарды көбейту  амалын орындау үшін мына жағдайларды ескеру керек :</a:t>
            </a:r>
            <a:endParaRPr lang="ru-RU" sz="1400" b="1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323850" y="2060575"/>
            <a:ext cx="16557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4)   1 * 1 = 1  </a:t>
            </a:r>
            <a:endParaRPr lang="ru-RU" sz="1200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323850" y="1419225"/>
            <a:ext cx="1439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1)   0 * 0 = 0  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323850" y="1628775"/>
            <a:ext cx="16557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2)   0 * 1 = 0  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323850" y="1844675"/>
            <a:ext cx="16557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3)   1 * 0 = 0  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179388" y="2420938"/>
            <a:ext cx="424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kk-KZ"/>
              <a:t>Екілік санау жүйесіндегі сандарды көбейту үйреншікті ондық санау жүйесіндегі көбейту амалын орындау тәртібімен жүргізіледі:</a:t>
            </a:r>
            <a:endParaRPr lang="ru-RU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4572000" y="765175"/>
            <a:ext cx="446405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/>
              <a:t>Екілік санау жүйесіндегі сандарды бөлу  амалын орындау үшін мына жағдайларды ескеру керек :</a:t>
            </a:r>
            <a:endParaRPr lang="ru-RU" sz="1400" b="1"/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1836738" y="2054225"/>
            <a:ext cx="16557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8)   1 + 1 = 10  </a:t>
            </a:r>
            <a:endParaRPr lang="ru-RU" sz="1200"/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1836738" y="1412875"/>
            <a:ext cx="14398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5)   0 + 0 = 0  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1836738" y="1622425"/>
            <a:ext cx="16557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6)   0 + 1 = 1  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1836738" y="1838325"/>
            <a:ext cx="16557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7)   1 + 0 = 1  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4787900" y="2060575"/>
            <a:ext cx="16557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4)   1 * 1 = 1  </a:t>
            </a:r>
            <a:endParaRPr lang="ru-RU" sz="1200"/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4787900" y="1419225"/>
            <a:ext cx="1439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1)   0 * 0 = 0  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4787900" y="1844675"/>
            <a:ext cx="16557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3)   1 * 0 = 0  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6300788" y="2054225"/>
            <a:ext cx="16557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8) 10 - 1 = 1 </a:t>
            </a:r>
            <a:endParaRPr lang="ru-RU" sz="1200"/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6300788" y="1412875"/>
            <a:ext cx="14398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5)   0 - 0 = 0  </a:t>
            </a: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6300788" y="1838325"/>
            <a:ext cx="16557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7)   1 - 1 = 0  </a:t>
            </a: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4787900" y="1635125"/>
            <a:ext cx="16557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2)   0 * 1 = 0  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6300788" y="1628775"/>
            <a:ext cx="16557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1"/>
              <a:t>6)   1 - 0 = 1  </a:t>
            </a:r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827088" y="3573463"/>
            <a:ext cx="3384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800" b="1"/>
              <a:t>                       1 1 0 0 1 1,1 0 1</a:t>
            </a:r>
            <a:endParaRPr lang="ru-RU" sz="1800" b="1"/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801688" y="3789363"/>
            <a:ext cx="4464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800" b="1"/>
              <a:t>                      *         1 1 0,1 0 1</a:t>
            </a:r>
            <a:endParaRPr lang="ru-RU" sz="1800" b="1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>
            <a:off x="2339975" y="4149725"/>
            <a:ext cx="172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179388" y="2816225"/>
            <a:ext cx="4248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kk-KZ"/>
              <a:t>Көбейткіш разряды бірге артса көбейтінді бір орын солға жазылады</a:t>
            </a:r>
            <a:endParaRPr lang="ru-RU"/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179388" y="3032125"/>
            <a:ext cx="4248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kk-KZ"/>
              <a:t>Көбейтіндінің бөлшек бөлігіндегі орын көбейгіш пен көбейткіштің бөлшек бөліктеріндегі орындар санының қосындысына тең болуы керек</a:t>
            </a:r>
            <a:endParaRPr lang="ru-RU"/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827088" y="4141788"/>
            <a:ext cx="3384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800" b="1"/>
              <a:t>                       1 1 0 0 1 1 1 0 1</a:t>
            </a:r>
            <a:endParaRPr lang="ru-RU" sz="1800" b="1"/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636588" y="4365625"/>
            <a:ext cx="3384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800" b="1"/>
              <a:t>                       0 0 0 0 0 0 0 0 0</a:t>
            </a:r>
            <a:endParaRPr lang="ru-RU" sz="1800" b="1"/>
          </a:p>
        </p:txBody>
      </p: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441325" y="4575175"/>
            <a:ext cx="3384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800" b="1"/>
              <a:t>                       1 1 0 0 1 1 1 0 1</a:t>
            </a:r>
            <a:endParaRPr lang="ru-RU" sz="1800" b="1"/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1198563" y="4791075"/>
            <a:ext cx="24495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800" b="1"/>
              <a:t>        0 0 0 0 0 0 0 0 0</a:t>
            </a:r>
            <a:endParaRPr lang="ru-RU" sz="1800" b="1"/>
          </a:p>
        </p:txBody>
      </p:sp>
      <p:sp>
        <p:nvSpPr>
          <p:cNvPr id="17449" name="Text Box 41"/>
          <p:cNvSpPr txBox="1">
            <a:spLocks noChangeArrowheads="1"/>
          </p:cNvSpPr>
          <p:nvPr/>
        </p:nvSpPr>
        <p:spPr bwMode="auto">
          <a:xfrm>
            <a:off x="1211263" y="5013325"/>
            <a:ext cx="22082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800" b="1"/>
              <a:t>     1 1 0 0 1 1 1 0 1</a:t>
            </a:r>
            <a:endParaRPr lang="ru-RU" sz="1800" b="1"/>
          </a:p>
        </p:txBody>
      </p:sp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962025" y="5229225"/>
            <a:ext cx="2266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800" b="1"/>
              <a:t>      1 1 0 0 1 1 1 0 1</a:t>
            </a:r>
            <a:endParaRPr lang="ru-RU" sz="1800" b="1"/>
          </a:p>
        </p:txBody>
      </p:sp>
      <p:sp>
        <p:nvSpPr>
          <p:cNvPr id="17451" name="Line 43"/>
          <p:cNvSpPr>
            <a:spLocks noChangeShapeType="1"/>
          </p:cNvSpPr>
          <p:nvPr/>
        </p:nvSpPr>
        <p:spPr bwMode="auto">
          <a:xfrm>
            <a:off x="971550" y="6008688"/>
            <a:ext cx="2952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17455" name="Picture 4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48038" y="5518150"/>
            <a:ext cx="95250" cy="142875"/>
          </a:xfrm>
          <a:prstGeom prst="rect">
            <a:avLst/>
          </a:prstGeom>
          <a:noFill/>
        </p:spPr>
      </p:pic>
      <p:pic>
        <p:nvPicPr>
          <p:cNvPr id="17588" name="Picture 180"/>
          <p:cNvPicPr>
            <a:picLocks noChangeAspect="1" noChangeArrowheads="1"/>
          </p:cNvPicPr>
          <p:nvPr/>
        </p:nvPicPr>
        <p:blipFill>
          <a:blip r:embed="rId4"/>
          <a:srcRect l="85435" t="438"/>
          <a:stretch>
            <a:fillRect/>
          </a:stretch>
        </p:blipFill>
        <p:spPr bwMode="auto">
          <a:xfrm>
            <a:off x="3851275" y="6092825"/>
            <a:ext cx="461963" cy="360363"/>
          </a:xfrm>
          <a:prstGeom prst="rect">
            <a:avLst/>
          </a:prstGeom>
          <a:noFill/>
        </p:spPr>
      </p:pic>
      <p:pic>
        <p:nvPicPr>
          <p:cNvPr id="17590" name="Picture 182"/>
          <p:cNvPicPr>
            <a:picLocks noChangeAspect="1" noChangeArrowheads="1"/>
          </p:cNvPicPr>
          <p:nvPr/>
        </p:nvPicPr>
        <p:blipFill>
          <a:blip r:embed="rId4"/>
          <a:srcRect l="79430"/>
          <a:stretch>
            <a:fillRect/>
          </a:stretch>
        </p:blipFill>
        <p:spPr bwMode="auto">
          <a:xfrm>
            <a:off x="3635375" y="6092825"/>
            <a:ext cx="652463" cy="361950"/>
          </a:xfrm>
          <a:prstGeom prst="rect">
            <a:avLst/>
          </a:prstGeom>
          <a:noFill/>
        </p:spPr>
      </p:pic>
      <p:pic>
        <p:nvPicPr>
          <p:cNvPr id="17591" name="Picture 183"/>
          <p:cNvPicPr>
            <a:picLocks noChangeAspect="1" noChangeArrowheads="1"/>
          </p:cNvPicPr>
          <p:nvPr/>
        </p:nvPicPr>
        <p:blipFill>
          <a:blip r:embed="rId4"/>
          <a:srcRect l="75024"/>
          <a:stretch>
            <a:fillRect/>
          </a:stretch>
        </p:blipFill>
        <p:spPr bwMode="auto">
          <a:xfrm>
            <a:off x="3492500" y="6092825"/>
            <a:ext cx="792163" cy="361950"/>
          </a:xfrm>
          <a:prstGeom prst="rect">
            <a:avLst/>
          </a:prstGeom>
          <a:noFill/>
        </p:spPr>
      </p:pic>
      <p:pic>
        <p:nvPicPr>
          <p:cNvPr id="17593" name="Picture 18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68650" y="5518150"/>
            <a:ext cx="95250" cy="142875"/>
          </a:xfrm>
          <a:prstGeom prst="rect">
            <a:avLst/>
          </a:prstGeom>
          <a:noFill/>
        </p:spPr>
      </p:pic>
      <p:pic>
        <p:nvPicPr>
          <p:cNvPr id="17594" name="Picture 186"/>
          <p:cNvPicPr>
            <a:picLocks noChangeAspect="1" noChangeArrowheads="1"/>
          </p:cNvPicPr>
          <p:nvPr/>
        </p:nvPicPr>
        <p:blipFill>
          <a:blip r:embed="rId4"/>
          <a:srcRect l="68217"/>
          <a:stretch>
            <a:fillRect/>
          </a:stretch>
        </p:blipFill>
        <p:spPr bwMode="auto">
          <a:xfrm>
            <a:off x="3276600" y="6092825"/>
            <a:ext cx="1008063" cy="361950"/>
          </a:xfrm>
          <a:prstGeom prst="rect">
            <a:avLst/>
          </a:prstGeom>
          <a:noFill/>
        </p:spPr>
      </p:pic>
      <p:pic>
        <p:nvPicPr>
          <p:cNvPr id="17595" name="Picture 18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54338" y="5516563"/>
            <a:ext cx="95250" cy="142875"/>
          </a:xfrm>
          <a:prstGeom prst="rect">
            <a:avLst/>
          </a:prstGeom>
          <a:noFill/>
        </p:spPr>
      </p:pic>
      <p:pic>
        <p:nvPicPr>
          <p:cNvPr id="17596" name="Picture 18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54338" y="5732463"/>
            <a:ext cx="95250" cy="142875"/>
          </a:xfrm>
          <a:prstGeom prst="rect">
            <a:avLst/>
          </a:prstGeom>
          <a:noFill/>
        </p:spPr>
      </p:pic>
      <p:pic>
        <p:nvPicPr>
          <p:cNvPr id="17597" name="Picture 189"/>
          <p:cNvPicPr>
            <a:picLocks noChangeAspect="1" noChangeArrowheads="1"/>
          </p:cNvPicPr>
          <p:nvPr/>
        </p:nvPicPr>
        <p:blipFill>
          <a:blip r:embed="rId4"/>
          <a:srcRect l="61261"/>
          <a:stretch>
            <a:fillRect/>
          </a:stretch>
        </p:blipFill>
        <p:spPr bwMode="auto">
          <a:xfrm>
            <a:off x="3059113" y="6092825"/>
            <a:ext cx="1228725" cy="361950"/>
          </a:xfrm>
          <a:prstGeom prst="rect">
            <a:avLst/>
          </a:prstGeom>
          <a:noFill/>
        </p:spPr>
      </p:pic>
      <p:pic>
        <p:nvPicPr>
          <p:cNvPr id="17598" name="Picture 19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71775" y="5516563"/>
            <a:ext cx="95250" cy="142875"/>
          </a:xfrm>
          <a:prstGeom prst="rect">
            <a:avLst/>
          </a:prstGeom>
          <a:noFill/>
        </p:spPr>
      </p:pic>
      <p:pic>
        <p:nvPicPr>
          <p:cNvPr id="17599" name="Picture 19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71775" y="5734050"/>
            <a:ext cx="95250" cy="142875"/>
          </a:xfrm>
          <a:prstGeom prst="rect">
            <a:avLst/>
          </a:prstGeom>
          <a:noFill/>
        </p:spPr>
      </p:pic>
      <p:pic>
        <p:nvPicPr>
          <p:cNvPr id="17600" name="Picture 192"/>
          <p:cNvPicPr>
            <a:picLocks noChangeAspect="1" noChangeArrowheads="1"/>
          </p:cNvPicPr>
          <p:nvPr/>
        </p:nvPicPr>
        <p:blipFill>
          <a:blip r:embed="rId4"/>
          <a:srcRect l="54454"/>
          <a:stretch>
            <a:fillRect/>
          </a:stretch>
        </p:blipFill>
        <p:spPr bwMode="auto">
          <a:xfrm>
            <a:off x="2840038" y="6092825"/>
            <a:ext cx="1444625" cy="361950"/>
          </a:xfrm>
          <a:prstGeom prst="rect">
            <a:avLst/>
          </a:prstGeom>
          <a:noFill/>
        </p:spPr>
      </p:pic>
      <p:pic>
        <p:nvPicPr>
          <p:cNvPr id="17601" name="Picture 19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89213" y="5516563"/>
            <a:ext cx="95250" cy="142875"/>
          </a:xfrm>
          <a:prstGeom prst="rect">
            <a:avLst/>
          </a:prstGeom>
          <a:noFill/>
        </p:spPr>
      </p:pic>
      <p:pic>
        <p:nvPicPr>
          <p:cNvPr id="17602" name="Picture 19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89213" y="5734050"/>
            <a:ext cx="95250" cy="142875"/>
          </a:xfrm>
          <a:prstGeom prst="rect">
            <a:avLst/>
          </a:prstGeom>
          <a:noFill/>
        </p:spPr>
      </p:pic>
      <p:pic>
        <p:nvPicPr>
          <p:cNvPr id="17603" name="Picture 195"/>
          <p:cNvPicPr>
            <a:picLocks noChangeAspect="1" noChangeArrowheads="1"/>
          </p:cNvPicPr>
          <p:nvPr/>
        </p:nvPicPr>
        <p:blipFill>
          <a:blip r:embed="rId4"/>
          <a:srcRect l="49950"/>
          <a:stretch>
            <a:fillRect/>
          </a:stretch>
        </p:blipFill>
        <p:spPr bwMode="auto">
          <a:xfrm>
            <a:off x="2700338" y="6092825"/>
            <a:ext cx="1587500" cy="361950"/>
          </a:xfrm>
          <a:prstGeom prst="rect">
            <a:avLst/>
          </a:prstGeom>
          <a:noFill/>
        </p:spPr>
      </p:pic>
      <p:pic>
        <p:nvPicPr>
          <p:cNvPr id="17604" name="Picture 19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89188" y="5516563"/>
            <a:ext cx="95250" cy="142875"/>
          </a:xfrm>
          <a:prstGeom prst="rect">
            <a:avLst/>
          </a:prstGeom>
          <a:noFill/>
        </p:spPr>
      </p:pic>
      <p:pic>
        <p:nvPicPr>
          <p:cNvPr id="17605" name="Picture 19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87600" y="5734050"/>
            <a:ext cx="95250" cy="142875"/>
          </a:xfrm>
          <a:prstGeom prst="rect">
            <a:avLst/>
          </a:prstGeom>
          <a:noFill/>
        </p:spPr>
      </p:pic>
      <p:pic>
        <p:nvPicPr>
          <p:cNvPr id="17606" name="Picture 198"/>
          <p:cNvPicPr>
            <a:picLocks noChangeAspect="1" noChangeArrowheads="1"/>
          </p:cNvPicPr>
          <p:nvPr/>
        </p:nvPicPr>
        <p:blipFill>
          <a:blip r:embed="rId4"/>
          <a:srcRect l="43143"/>
          <a:stretch>
            <a:fillRect/>
          </a:stretch>
        </p:blipFill>
        <p:spPr bwMode="auto">
          <a:xfrm>
            <a:off x="2484438" y="6092825"/>
            <a:ext cx="1803400" cy="361950"/>
          </a:xfrm>
          <a:prstGeom prst="rect">
            <a:avLst/>
          </a:prstGeom>
          <a:noFill/>
        </p:spPr>
      </p:pic>
      <p:pic>
        <p:nvPicPr>
          <p:cNvPr id="17607" name="Picture 19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5734050"/>
            <a:ext cx="95250" cy="142875"/>
          </a:xfrm>
          <a:prstGeom prst="rect">
            <a:avLst/>
          </a:prstGeom>
          <a:noFill/>
        </p:spPr>
      </p:pic>
      <p:pic>
        <p:nvPicPr>
          <p:cNvPr id="17608" name="Picture 2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5516563"/>
            <a:ext cx="95250" cy="142875"/>
          </a:xfrm>
          <a:prstGeom prst="rect">
            <a:avLst/>
          </a:prstGeom>
          <a:noFill/>
        </p:spPr>
      </p:pic>
      <p:pic>
        <p:nvPicPr>
          <p:cNvPr id="17609" name="Picture 201"/>
          <p:cNvPicPr>
            <a:picLocks noChangeAspect="1" noChangeArrowheads="1"/>
          </p:cNvPicPr>
          <p:nvPr/>
        </p:nvPicPr>
        <p:blipFill>
          <a:blip r:embed="rId4"/>
          <a:srcRect l="38588" t="438"/>
          <a:stretch>
            <a:fillRect/>
          </a:stretch>
        </p:blipFill>
        <p:spPr bwMode="auto">
          <a:xfrm>
            <a:off x="2336800" y="6092825"/>
            <a:ext cx="1947863" cy="360363"/>
          </a:xfrm>
          <a:prstGeom prst="rect">
            <a:avLst/>
          </a:prstGeom>
          <a:noFill/>
        </p:spPr>
      </p:pic>
      <p:pic>
        <p:nvPicPr>
          <p:cNvPr id="17610" name="Picture 2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3425" y="5734050"/>
            <a:ext cx="95250" cy="142875"/>
          </a:xfrm>
          <a:prstGeom prst="rect">
            <a:avLst/>
          </a:prstGeom>
          <a:noFill/>
        </p:spPr>
      </p:pic>
      <p:pic>
        <p:nvPicPr>
          <p:cNvPr id="17611" name="Picture 2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3425" y="5516563"/>
            <a:ext cx="95250" cy="142875"/>
          </a:xfrm>
          <a:prstGeom prst="rect">
            <a:avLst/>
          </a:prstGeom>
          <a:noFill/>
        </p:spPr>
      </p:pic>
      <p:pic>
        <p:nvPicPr>
          <p:cNvPr id="17612" name="Picture 204"/>
          <p:cNvPicPr>
            <a:picLocks noChangeAspect="1" noChangeArrowheads="1"/>
          </p:cNvPicPr>
          <p:nvPr/>
        </p:nvPicPr>
        <p:blipFill>
          <a:blip r:embed="rId4"/>
          <a:srcRect l="31783"/>
          <a:stretch>
            <a:fillRect/>
          </a:stretch>
        </p:blipFill>
        <p:spPr bwMode="auto">
          <a:xfrm>
            <a:off x="2120900" y="6092825"/>
            <a:ext cx="2163763" cy="361950"/>
          </a:xfrm>
          <a:prstGeom prst="rect">
            <a:avLst/>
          </a:prstGeom>
          <a:noFill/>
        </p:spPr>
      </p:pic>
      <p:pic>
        <p:nvPicPr>
          <p:cNvPr id="17613" name="Picture 20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12925" y="5516563"/>
            <a:ext cx="95250" cy="142875"/>
          </a:xfrm>
          <a:prstGeom prst="rect">
            <a:avLst/>
          </a:prstGeom>
          <a:noFill/>
        </p:spPr>
      </p:pic>
      <p:pic>
        <p:nvPicPr>
          <p:cNvPr id="17614" name="Picture 206"/>
          <p:cNvPicPr>
            <a:picLocks noChangeAspect="1" noChangeArrowheads="1"/>
          </p:cNvPicPr>
          <p:nvPr/>
        </p:nvPicPr>
        <p:blipFill>
          <a:blip r:embed="rId4"/>
          <a:srcRect l="27228" t="-19298"/>
          <a:stretch>
            <a:fillRect/>
          </a:stretch>
        </p:blipFill>
        <p:spPr bwMode="auto">
          <a:xfrm>
            <a:off x="1976438" y="6094413"/>
            <a:ext cx="2308225" cy="431800"/>
          </a:xfrm>
          <a:prstGeom prst="rect">
            <a:avLst/>
          </a:prstGeom>
          <a:noFill/>
        </p:spPr>
      </p:pic>
      <p:pic>
        <p:nvPicPr>
          <p:cNvPr id="17616" name="Picture 2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4650" y="5516563"/>
            <a:ext cx="95250" cy="142875"/>
          </a:xfrm>
          <a:prstGeom prst="rect">
            <a:avLst/>
          </a:prstGeom>
          <a:noFill/>
        </p:spPr>
      </p:pic>
      <p:pic>
        <p:nvPicPr>
          <p:cNvPr id="17617" name="Picture 209"/>
          <p:cNvPicPr>
            <a:picLocks noChangeAspect="1" noChangeArrowheads="1"/>
          </p:cNvPicPr>
          <p:nvPr/>
        </p:nvPicPr>
        <p:blipFill>
          <a:blip r:embed="rId4"/>
          <a:srcRect l="20421" t="-19737"/>
          <a:stretch>
            <a:fillRect/>
          </a:stretch>
        </p:blipFill>
        <p:spPr bwMode="auto">
          <a:xfrm>
            <a:off x="1760538" y="6092825"/>
            <a:ext cx="2524125" cy="433388"/>
          </a:xfrm>
          <a:prstGeom prst="rect">
            <a:avLst/>
          </a:prstGeom>
          <a:noFill/>
        </p:spPr>
      </p:pic>
      <p:pic>
        <p:nvPicPr>
          <p:cNvPr id="17618" name="Picture 210"/>
          <p:cNvPicPr>
            <a:picLocks noChangeAspect="1" noChangeArrowheads="1"/>
          </p:cNvPicPr>
          <p:nvPr/>
        </p:nvPicPr>
        <p:blipFill>
          <a:blip r:embed="rId4"/>
          <a:srcRect l="13614"/>
          <a:stretch>
            <a:fillRect/>
          </a:stretch>
        </p:blipFill>
        <p:spPr bwMode="auto">
          <a:xfrm>
            <a:off x="1544638" y="6092825"/>
            <a:ext cx="2740025" cy="361950"/>
          </a:xfrm>
          <a:prstGeom prst="rect">
            <a:avLst/>
          </a:prstGeom>
          <a:noFill/>
        </p:spPr>
      </p:pic>
      <p:pic>
        <p:nvPicPr>
          <p:cNvPr id="17619" name="Picture 211"/>
          <p:cNvPicPr>
            <a:picLocks noChangeAspect="1" noChangeArrowheads="1"/>
          </p:cNvPicPr>
          <p:nvPr/>
        </p:nvPicPr>
        <p:blipFill>
          <a:blip r:embed="rId4"/>
          <a:srcRect l="101"/>
          <a:stretch>
            <a:fillRect/>
          </a:stretch>
        </p:blipFill>
        <p:spPr bwMode="auto">
          <a:xfrm>
            <a:off x="1116013" y="6019800"/>
            <a:ext cx="3168650" cy="361950"/>
          </a:xfrm>
          <a:prstGeom prst="rect">
            <a:avLst/>
          </a:prstGeom>
          <a:noFill/>
        </p:spPr>
      </p:pic>
      <p:pic>
        <p:nvPicPr>
          <p:cNvPr id="17621" name="Picture 2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1450" y="5516563"/>
            <a:ext cx="95250" cy="142875"/>
          </a:xfrm>
          <a:prstGeom prst="rect">
            <a:avLst/>
          </a:prstGeom>
          <a:noFill/>
        </p:spPr>
      </p:pic>
      <p:pic>
        <p:nvPicPr>
          <p:cNvPr id="17622" name="Picture 21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43213" y="6257925"/>
            <a:ext cx="69850" cy="111125"/>
          </a:xfrm>
          <a:prstGeom prst="rect">
            <a:avLst/>
          </a:prstGeom>
          <a:noFill/>
        </p:spPr>
      </p:pic>
      <p:sp>
        <p:nvSpPr>
          <p:cNvPr id="17625" name="Text Box 217"/>
          <p:cNvSpPr txBox="1">
            <a:spLocks noChangeArrowheads="1"/>
          </p:cNvSpPr>
          <p:nvPr/>
        </p:nvSpPr>
        <p:spPr bwMode="auto">
          <a:xfrm>
            <a:off x="4645025" y="2420938"/>
            <a:ext cx="424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kk-KZ"/>
              <a:t>Екілік санау жүйесіндегі сандарды бөлу үйреншікті ондық санау жүйесіндегі бөлу амалын орындау тәртібімен жүргізіледі:</a:t>
            </a:r>
            <a:endParaRPr lang="ru-RU"/>
          </a:p>
        </p:txBody>
      </p:sp>
      <p:sp>
        <p:nvSpPr>
          <p:cNvPr id="17626" name="Text Box 218"/>
          <p:cNvSpPr txBox="1">
            <a:spLocks noChangeArrowheads="1"/>
          </p:cNvSpPr>
          <p:nvPr/>
        </p:nvSpPr>
        <p:spPr bwMode="auto">
          <a:xfrm>
            <a:off x="4643438" y="2824163"/>
            <a:ext cx="4248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kk-KZ"/>
              <a:t>Бөлгішті бүтін санға айналдыру үшін ондағы үтір оңға қарай неше орынға жылжытылса, бөлінгіште де үтір сонша орынға жылжытылуы керек</a:t>
            </a:r>
            <a:endParaRPr lang="ru-RU"/>
          </a:p>
        </p:txBody>
      </p:sp>
      <p:pic>
        <p:nvPicPr>
          <p:cNvPr id="17637" name="Picture 22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46638" y="3392488"/>
            <a:ext cx="3267075" cy="323850"/>
          </a:xfrm>
          <a:prstGeom prst="rect">
            <a:avLst/>
          </a:prstGeom>
          <a:noFill/>
        </p:spPr>
      </p:pic>
      <p:pic>
        <p:nvPicPr>
          <p:cNvPr id="17638" name="Picture 23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14888" y="3716338"/>
            <a:ext cx="1190625" cy="228600"/>
          </a:xfrm>
          <a:prstGeom prst="rect">
            <a:avLst/>
          </a:prstGeom>
          <a:noFill/>
        </p:spPr>
      </p:pic>
      <p:pic>
        <p:nvPicPr>
          <p:cNvPr id="17639" name="Picture 23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942138" y="3754438"/>
            <a:ext cx="104775" cy="190500"/>
          </a:xfrm>
          <a:prstGeom prst="rect">
            <a:avLst/>
          </a:prstGeom>
          <a:noFill/>
        </p:spPr>
      </p:pic>
      <p:pic>
        <p:nvPicPr>
          <p:cNvPr id="17642" name="Picture 23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500688" y="3979863"/>
            <a:ext cx="514350" cy="209550"/>
          </a:xfrm>
          <a:prstGeom prst="rect">
            <a:avLst/>
          </a:prstGeom>
          <a:noFill/>
        </p:spPr>
      </p:pic>
      <p:pic>
        <p:nvPicPr>
          <p:cNvPr id="17644" name="Picture 236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094538" y="3763963"/>
            <a:ext cx="114300" cy="200025"/>
          </a:xfrm>
          <a:prstGeom prst="rect">
            <a:avLst/>
          </a:prstGeom>
          <a:noFill/>
        </p:spPr>
      </p:pic>
      <p:pic>
        <p:nvPicPr>
          <p:cNvPr id="17646" name="Picture 238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492750" y="4005263"/>
            <a:ext cx="723900" cy="219075"/>
          </a:xfrm>
          <a:prstGeom prst="rect">
            <a:avLst/>
          </a:prstGeom>
          <a:noFill/>
        </p:spPr>
      </p:pic>
      <p:pic>
        <p:nvPicPr>
          <p:cNvPr id="17647" name="Picture 239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500688" y="3992563"/>
            <a:ext cx="914400" cy="209550"/>
          </a:xfrm>
          <a:prstGeom prst="rect">
            <a:avLst/>
          </a:prstGeom>
          <a:noFill/>
        </p:spPr>
      </p:pic>
      <p:pic>
        <p:nvPicPr>
          <p:cNvPr id="17648" name="Picture 24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250113" y="3767138"/>
            <a:ext cx="114300" cy="200025"/>
          </a:xfrm>
          <a:prstGeom prst="rect">
            <a:avLst/>
          </a:prstGeom>
          <a:noFill/>
        </p:spPr>
      </p:pic>
      <p:pic>
        <p:nvPicPr>
          <p:cNvPr id="17651" name="Picture 243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487988" y="4005263"/>
            <a:ext cx="1095375" cy="209550"/>
          </a:xfrm>
          <a:prstGeom prst="rect">
            <a:avLst/>
          </a:prstGeom>
          <a:noFill/>
        </p:spPr>
      </p:pic>
      <p:pic>
        <p:nvPicPr>
          <p:cNvPr id="17652" name="Picture 24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386388" y="4221163"/>
            <a:ext cx="1190625" cy="228600"/>
          </a:xfrm>
          <a:prstGeom prst="rect">
            <a:avLst/>
          </a:prstGeom>
          <a:noFill/>
        </p:spPr>
      </p:pic>
      <p:pic>
        <p:nvPicPr>
          <p:cNvPr id="17653" name="Picture 245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373938" y="3763963"/>
            <a:ext cx="104775" cy="190500"/>
          </a:xfrm>
          <a:prstGeom prst="rect">
            <a:avLst/>
          </a:prstGeom>
          <a:noFill/>
        </p:spPr>
      </p:pic>
      <p:pic>
        <p:nvPicPr>
          <p:cNvPr id="17655" name="Picture 247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5678488" y="4476750"/>
            <a:ext cx="923925" cy="209550"/>
          </a:xfrm>
          <a:prstGeom prst="rect">
            <a:avLst/>
          </a:prstGeom>
          <a:noFill/>
        </p:spPr>
      </p:pic>
      <p:pic>
        <p:nvPicPr>
          <p:cNvPr id="17656" name="Picture 248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478713" y="3932238"/>
            <a:ext cx="47625" cy="76200"/>
          </a:xfrm>
          <a:prstGeom prst="rect">
            <a:avLst/>
          </a:prstGeom>
          <a:noFill/>
        </p:spPr>
      </p:pic>
      <p:pic>
        <p:nvPicPr>
          <p:cNvPr id="17657" name="Picture 249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5678488" y="4491038"/>
            <a:ext cx="1095375" cy="200025"/>
          </a:xfrm>
          <a:prstGeom prst="rect">
            <a:avLst/>
          </a:prstGeom>
          <a:noFill/>
        </p:spPr>
      </p:pic>
      <p:pic>
        <p:nvPicPr>
          <p:cNvPr id="17658" name="Picture 25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539038" y="3763963"/>
            <a:ext cx="114300" cy="200025"/>
          </a:xfrm>
          <a:prstGeom prst="rect">
            <a:avLst/>
          </a:prstGeom>
          <a:noFill/>
        </p:spPr>
      </p:pic>
      <p:pic>
        <p:nvPicPr>
          <p:cNvPr id="17659" name="Picture 251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5689600" y="4483100"/>
            <a:ext cx="1285875" cy="209550"/>
          </a:xfrm>
          <a:prstGeom prst="rect">
            <a:avLst/>
          </a:prstGeom>
          <a:noFill/>
        </p:spPr>
      </p:pic>
      <p:pic>
        <p:nvPicPr>
          <p:cNvPr id="17660" name="Picture 25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675563" y="3754438"/>
            <a:ext cx="104775" cy="190500"/>
          </a:xfrm>
          <a:prstGeom prst="rect">
            <a:avLst/>
          </a:prstGeom>
          <a:noFill/>
        </p:spPr>
      </p:pic>
      <p:pic>
        <p:nvPicPr>
          <p:cNvPr id="17661" name="Picture 25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84850" y="4711700"/>
            <a:ext cx="1190625" cy="228600"/>
          </a:xfrm>
          <a:prstGeom prst="rect">
            <a:avLst/>
          </a:prstGeom>
          <a:noFill/>
        </p:spPr>
      </p:pic>
      <p:pic>
        <p:nvPicPr>
          <p:cNvPr id="17663" name="Picture 255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6111875" y="4965700"/>
            <a:ext cx="885825" cy="190500"/>
          </a:xfrm>
          <a:prstGeom prst="rect">
            <a:avLst/>
          </a:prstGeom>
          <a:noFill/>
        </p:spPr>
      </p:pic>
      <p:pic>
        <p:nvPicPr>
          <p:cNvPr id="17664" name="Picture 256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6099175" y="4960938"/>
            <a:ext cx="1104900" cy="238125"/>
          </a:xfrm>
          <a:prstGeom prst="rect">
            <a:avLst/>
          </a:prstGeom>
          <a:noFill/>
        </p:spPr>
      </p:pic>
      <p:pic>
        <p:nvPicPr>
          <p:cNvPr id="17665" name="Picture 25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820025" y="3754438"/>
            <a:ext cx="104775" cy="190500"/>
          </a:xfrm>
          <a:prstGeom prst="rect">
            <a:avLst/>
          </a:prstGeom>
          <a:noFill/>
        </p:spPr>
      </p:pic>
      <p:pic>
        <p:nvPicPr>
          <p:cNvPr id="17666" name="Picture 25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00750" y="5216525"/>
            <a:ext cx="1190625" cy="228600"/>
          </a:xfrm>
          <a:prstGeom prst="rect">
            <a:avLst/>
          </a:prstGeom>
          <a:noFill/>
        </p:spPr>
      </p:pic>
      <p:pic>
        <p:nvPicPr>
          <p:cNvPr id="17667" name="Picture 259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6477000" y="5461000"/>
            <a:ext cx="752475" cy="200025"/>
          </a:xfrm>
          <a:prstGeom prst="rect">
            <a:avLst/>
          </a:prstGeom>
          <a:noFill/>
        </p:spPr>
      </p:pic>
      <p:pic>
        <p:nvPicPr>
          <p:cNvPr id="17668" name="Picture 260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6505575" y="5453063"/>
            <a:ext cx="923925" cy="209550"/>
          </a:xfrm>
          <a:prstGeom prst="rect">
            <a:avLst/>
          </a:prstGeom>
          <a:noFill/>
        </p:spPr>
      </p:pic>
      <p:pic>
        <p:nvPicPr>
          <p:cNvPr id="17669" name="Picture 261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986713" y="3767138"/>
            <a:ext cx="114300" cy="200025"/>
          </a:xfrm>
          <a:prstGeom prst="rect">
            <a:avLst/>
          </a:prstGeom>
          <a:noFill/>
        </p:spPr>
      </p:pic>
      <p:pic>
        <p:nvPicPr>
          <p:cNvPr id="17670" name="Picture 262"/>
          <p:cNvPicPr>
            <a:picLocks noChangeAspect="1" noChangeArrowheads="1"/>
          </p:cNvPicPr>
          <p:nvPr/>
        </p:nvPicPr>
        <p:blipFill>
          <a:blip r:embed="rId22"/>
          <a:srcRect/>
          <a:stretch>
            <a:fillRect/>
          </a:stretch>
        </p:blipFill>
        <p:spPr bwMode="auto">
          <a:xfrm>
            <a:off x="6483350" y="5445125"/>
            <a:ext cx="1114425" cy="219075"/>
          </a:xfrm>
          <a:prstGeom prst="rect">
            <a:avLst/>
          </a:prstGeom>
          <a:noFill/>
        </p:spPr>
      </p:pic>
      <p:pic>
        <p:nvPicPr>
          <p:cNvPr id="17671" name="Picture 26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139113" y="3754438"/>
            <a:ext cx="104775" cy="190500"/>
          </a:xfrm>
          <a:prstGeom prst="rect">
            <a:avLst/>
          </a:prstGeom>
          <a:noFill/>
        </p:spPr>
      </p:pic>
      <p:pic>
        <p:nvPicPr>
          <p:cNvPr id="17672" name="Picture 26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94450" y="5694363"/>
            <a:ext cx="1190625" cy="228600"/>
          </a:xfrm>
          <a:prstGeom prst="rect">
            <a:avLst/>
          </a:prstGeom>
          <a:noFill/>
        </p:spPr>
      </p:pic>
      <p:pic>
        <p:nvPicPr>
          <p:cNvPr id="17673" name="Picture 265"/>
          <p:cNvPicPr>
            <a:picLocks noChangeAspect="1" noChangeArrowheads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6692900" y="5935663"/>
            <a:ext cx="904875" cy="200025"/>
          </a:xfrm>
          <a:prstGeom prst="rect">
            <a:avLst/>
          </a:prstGeom>
          <a:noFill/>
        </p:spPr>
      </p:pic>
      <p:sp>
        <p:nvSpPr>
          <p:cNvPr id="17674" name="Text Box 266"/>
          <p:cNvSpPr txBox="1">
            <a:spLocks noChangeArrowheads="1"/>
          </p:cNvSpPr>
          <p:nvPr/>
        </p:nvSpPr>
        <p:spPr bwMode="auto">
          <a:xfrm>
            <a:off x="4643438" y="6165850"/>
            <a:ext cx="424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kk-KZ"/>
              <a:t>Бөлу амалын әрі қарай жалғастыра беруге болады, біз бұл мысалда үтірден кейін</a:t>
            </a:r>
            <a:r>
              <a:rPr lang="en-US"/>
              <a:t> </a:t>
            </a:r>
            <a:r>
              <a:rPr lang="kk-KZ"/>
              <a:t>бес орынды дәлдік жеткілікті деп ұйғардық</a:t>
            </a:r>
            <a:endParaRPr lang="ru-RU"/>
          </a:p>
        </p:txBody>
      </p:sp>
      <p:sp>
        <p:nvSpPr>
          <p:cNvPr id="17677" name="Text Box 269"/>
          <p:cNvSpPr txBox="1">
            <a:spLocks noChangeArrowheads="1"/>
          </p:cNvSpPr>
          <p:nvPr/>
        </p:nvSpPr>
        <p:spPr bwMode="auto">
          <a:xfrm>
            <a:off x="7524750" y="6488113"/>
            <a:ext cx="1511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Enter </a:t>
            </a:r>
            <a:r>
              <a:rPr lang="kk-KZ" sz="1200" b="1"/>
              <a:t>тиегін бас</a:t>
            </a:r>
            <a:endParaRPr lang="ru-RU" sz="12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7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60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92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24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6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380"/>
                            </p:stCondLst>
                            <p:childTnLst>
                              <p:par>
                                <p:cTn id="4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700"/>
                            </p:stCondLst>
                            <p:childTnLst>
                              <p:par>
                                <p:cTn id="4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20"/>
                            </p:stCondLst>
                            <p:childTnLst>
                              <p:par>
                                <p:cTn id="5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380"/>
                            </p:stCondLst>
                            <p:childTnLst>
                              <p:par>
                                <p:cTn id="59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2320"/>
                            </p:stCondLst>
                            <p:childTnLst>
                              <p:par>
                                <p:cTn id="65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3260"/>
                            </p:stCondLst>
                            <p:childTnLst>
                              <p:par>
                                <p:cTn id="71" presetID="27" presetClass="entr" presetSubtype="0" fill="hold" grpId="0" nodeType="afterEffect">
                                  <p:stCondLst>
                                    <p:cond delay="2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382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4020"/>
                            </p:stCondLst>
                            <p:childTnLst>
                              <p:par>
                                <p:cTn id="80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6800"/>
                            </p:stCondLst>
                            <p:childTnLst>
                              <p:par>
                                <p:cTn id="86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7700"/>
                            </p:stCondLst>
                            <p:childTnLst>
                              <p:par>
                                <p:cTn id="92" presetID="27" presetClass="entr" presetSubtype="0" fill="hold" grpId="0" nodeType="afterEffect">
                                  <p:stCondLst>
                                    <p:cond delay="1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8200"/>
                            </p:stCondLst>
                            <p:childTnLst>
                              <p:par>
                                <p:cTn id="98" presetID="27" presetClass="entr" presetSubtype="0" fill="hold" grpId="0" nodeType="afterEffect">
                                  <p:stCondLst>
                                    <p:cond delay="1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0" dur="80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1" dur="80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80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8700"/>
                            </p:stCondLst>
                            <p:childTnLst>
                              <p:par>
                                <p:cTn id="104" presetID="27" presetClass="entr" presetSubtype="0" fill="hold" grpId="0" nodeType="afterEffect">
                                  <p:stCondLst>
                                    <p:cond delay="1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6" dur="80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7" dur="80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80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9200"/>
                            </p:stCondLst>
                            <p:childTnLst>
                              <p:par>
                                <p:cTn id="110" presetID="27" presetClass="entr" presetSubtype="0" fill="hold" grpId="0" nodeType="afterEffect">
                                  <p:stCondLst>
                                    <p:cond delay="1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2" dur="80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3" dur="80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80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9700"/>
                            </p:stCondLst>
                            <p:childTnLst>
                              <p:par>
                                <p:cTn id="116" presetID="27" presetClass="entr" presetSubtype="0" fill="hold" grpId="0" nodeType="afterEffect">
                                  <p:stCondLst>
                                    <p:cond delay="1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8" dur="80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9" dur="80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80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2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0300"/>
                            </p:stCondLst>
                            <p:childTnLst>
                              <p:par>
                                <p:cTn id="12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800"/>
                            </p:stCondLst>
                            <p:childTnLst>
                              <p:par>
                                <p:cTn id="12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1300"/>
                            </p:stCondLst>
                            <p:childTnLst>
                              <p:par>
                                <p:cTn id="13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2" presetClass="entr" presetSubtype="1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500"/>
                                        <p:tgtEl>
                                          <p:spTgt spid="17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2800"/>
                            </p:stCondLst>
                            <p:childTnLst>
                              <p:par>
                                <p:cTn id="13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22" presetClass="entr" presetSubtype="1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500"/>
                                        <p:tgtEl>
                                          <p:spTgt spid="1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4300"/>
                            </p:stCondLst>
                            <p:childTnLst>
                              <p:par>
                                <p:cTn id="143" presetID="22" presetClass="entr" presetSubtype="1" repeatCount="3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500"/>
                                        <p:tgtEl>
                                          <p:spTgt spid="17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1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500"/>
                                        <p:tgtEl>
                                          <p:spTgt spid="17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6300"/>
                            </p:stCondLst>
                            <p:childTnLst>
                              <p:par>
                                <p:cTn id="152" presetID="22" presetClass="entr" presetSubtype="1" repeatCount="3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4" dur="500"/>
                                        <p:tgtEl>
                                          <p:spTgt spid="17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1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7" dur="500"/>
                                        <p:tgtEl>
                                          <p:spTgt spid="17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8300"/>
                            </p:stCondLst>
                            <p:childTnLst>
                              <p:par>
                                <p:cTn id="161" presetID="22" presetClass="entr" presetSubtype="1" repeatCount="3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3" dur="500"/>
                                        <p:tgtEl>
                                          <p:spTgt spid="17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1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6" dur="500"/>
                                        <p:tgtEl>
                                          <p:spTgt spid="17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30300"/>
                            </p:stCondLst>
                            <p:childTnLst>
                              <p:par>
                                <p:cTn id="170" presetID="22" presetClass="entr" presetSubtype="1" repeatCount="3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2" dur="500"/>
                                        <p:tgtEl>
                                          <p:spTgt spid="17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1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5" dur="500"/>
                                        <p:tgtEl>
                                          <p:spTgt spid="17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32300"/>
                            </p:stCondLst>
                            <p:childTnLst>
                              <p:par>
                                <p:cTn id="179" presetID="22" presetClass="entr" presetSubtype="1" repeatCount="3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1" dur="500"/>
                                        <p:tgtEl>
                                          <p:spTgt spid="17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1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4" dur="500"/>
                                        <p:tgtEl>
                                          <p:spTgt spid="17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34300"/>
                            </p:stCondLst>
                            <p:childTnLst>
                              <p:par>
                                <p:cTn id="188" presetID="22" presetClass="entr" presetSubtype="1" repeatCount="3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0" dur="500"/>
                                        <p:tgtEl>
                                          <p:spTgt spid="17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2" presetClass="entr" presetSubtype="1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3" dur="500"/>
                                        <p:tgtEl>
                                          <p:spTgt spid="17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36300"/>
                            </p:stCondLst>
                            <p:childTnLst>
                              <p:par>
                                <p:cTn id="197" presetID="22" presetClass="entr" presetSubtype="1" repeatCount="3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9" dur="500"/>
                                        <p:tgtEl>
                                          <p:spTgt spid="17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38300"/>
                            </p:stCondLst>
                            <p:childTnLst>
                              <p:par>
                                <p:cTn id="205" presetID="22" presetClass="entr" presetSubtype="1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7" dur="500"/>
                                        <p:tgtEl>
                                          <p:spTgt spid="17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39800"/>
                            </p:stCondLst>
                            <p:childTnLst>
                              <p:par>
                                <p:cTn id="209" presetID="22" presetClass="entr" presetSubtype="1" repeatCount="3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1" dur="500"/>
                                        <p:tgtEl>
                                          <p:spTgt spid="17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41800"/>
                            </p:stCondLst>
                            <p:childTnLst>
                              <p:par>
                                <p:cTn id="21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42300"/>
                            </p:stCondLst>
                            <p:childTnLst>
                              <p:par>
                                <p:cTn id="218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0" dur="80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1" dur="80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2" dur="80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47440"/>
                            </p:stCondLst>
                            <p:childTnLst>
                              <p:par>
                                <p:cTn id="22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47940"/>
                            </p:stCondLst>
                            <p:childTnLst>
                              <p:par>
                                <p:cTn id="227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9" dur="80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0" dur="80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1" dur="80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51600"/>
                            </p:stCondLst>
                            <p:childTnLst>
                              <p:par>
                                <p:cTn id="233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5" dur="80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6" dur="80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7" dur="80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52420"/>
                            </p:stCondLst>
                            <p:childTnLst>
                              <p:par>
                                <p:cTn id="239" presetID="27" presetClass="entr" presetSubtype="0" fill="hold" grpId="0" nodeType="afterEffect">
                                  <p:stCondLst>
                                    <p:cond delay="1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1" dur="80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2" dur="80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3" dur="80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52840"/>
                            </p:stCondLst>
                            <p:childTnLst>
                              <p:par>
                                <p:cTn id="245" presetID="27" presetClass="entr" presetSubtype="0" fill="hold" nodeType="afterEffect">
                                  <p:stCondLst>
                                    <p:cond delay="1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7" dur="80"/>
                                        <p:tgtEl>
                                          <p:spTgt spid="17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8" dur="80"/>
                                        <p:tgtEl>
                                          <p:spTgt spid="17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9" dur="80"/>
                                        <p:tgtEl>
                                          <p:spTgt spid="17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53260"/>
                            </p:stCondLst>
                            <p:childTnLst>
                              <p:par>
                                <p:cTn id="251" presetID="27" presetClass="entr" presetSubtype="0" fill="hold" grpId="0" nodeType="afterEffect">
                                  <p:stCondLst>
                                    <p:cond delay="1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3" dur="80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4" dur="80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5" dur="80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53680"/>
                            </p:stCondLst>
                            <p:childTnLst>
                              <p:par>
                                <p:cTn id="257" presetID="27" presetClass="entr" presetSubtype="0" fill="hold" grpId="0" nodeType="afterEffect">
                                  <p:stCondLst>
                                    <p:cond delay="1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9" dur="80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0" dur="80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1" dur="80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54100"/>
                            </p:stCondLst>
                            <p:childTnLst>
                              <p:par>
                                <p:cTn id="263" presetID="27" presetClass="entr" presetSubtype="0" fill="hold" grpId="0" nodeType="afterEffect">
                                  <p:stCondLst>
                                    <p:cond delay="1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5" dur="80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6" dur="80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7" dur="80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54520"/>
                            </p:stCondLst>
                            <p:childTnLst>
                              <p:par>
                                <p:cTn id="269" presetID="27" presetClass="entr" presetSubtype="0" fill="hold" grpId="0" nodeType="afterEffect">
                                  <p:stCondLst>
                                    <p:cond delay="1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1" dur="80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2" dur="80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3" dur="80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54940"/>
                            </p:stCondLst>
                            <p:childTnLst>
                              <p:par>
                                <p:cTn id="275" presetID="27" presetClass="entr" presetSubtype="0" fill="hold" grpId="0" nodeType="afterEffect">
                                  <p:stCondLst>
                                    <p:cond delay="1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7" dur="80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8" dur="80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9" dur="80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55400"/>
                            </p:stCondLst>
                            <p:childTnLst>
                              <p:par>
                                <p:cTn id="281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3" dur="80"/>
                                        <p:tgtEl>
                                          <p:spTgt spid="176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4" dur="80"/>
                                        <p:tgtEl>
                                          <p:spTgt spid="176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5" dur="80"/>
                                        <p:tgtEl>
                                          <p:spTgt spid="176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60100"/>
                            </p:stCondLst>
                            <p:childTnLst>
                              <p:par>
                                <p:cTn id="287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9" dur="80"/>
                                        <p:tgtEl>
                                          <p:spTgt spid="176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0" dur="80"/>
                                        <p:tgtEl>
                                          <p:spTgt spid="176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1" dur="80"/>
                                        <p:tgtEl>
                                          <p:spTgt spid="176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65160"/>
                            </p:stCondLst>
                            <p:childTnLst>
                              <p:par>
                                <p:cTn id="29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65660"/>
                            </p:stCondLst>
                            <p:childTnLst>
                              <p:par>
                                <p:cTn id="29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66660"/>
                            </p:stCondLst>
                            <p:childTnLst>
                              <p:par>
                                <p:cTn id="29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67160"/>
                            </p:stCondLst>
                            <p:childTnLst>
                              <p:par>
                                <p:cTn id="30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67160"/>
                            </p:stCondLst>
                            <p:childTnLst>
                              <p:par>
                                <p:cTn id="30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67660"/>
                            </p:stCondLst>
                            <p:childTnLst>
                              <p:par>
                                <p:cTn id="30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68160"/>
                            </p:stCondLst>
                            <p:childTnLst>
                              <p:par>
                                <p:cTn id="3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68660"/>
                            </p:stCondLst>
                            <p:childTnLst>
                              <p:par>
                                <p:cTn id="3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69160"/>
                            </p:stCondLst>
                            <p:childTnLst>
                              <p:par>
                                <p:cTn id="31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69660"/>
                            </p:stCondLst>
                            <p:childTnLst>
                              <p:par>
                                <p:cTn id="32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70160"/>
                            </p:stCondLst>
                            <p:childTnLst>
                              <p:par>
                                <p:cTn id="32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70660"/>
                            </p:stCondLst>
                            <p:childTnLst>
                              <p:par>
                                <p:cTn id="32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71160"/>
                            </p:stCondLst>
                            <p:childTnLst>
                              <p:par>
                                <p:cTn id="32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71660"/>
                            </p:stCondLst>
                            <p:childTnLst>
                              <p:par>
                                <p:cTn id="33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>
                            <p:stCondLst>
                              <p:cond delay="72160"/>
                            </p:stCondLst>
                            <p:childTnLst>
                              <p:par>
                                <p:cTn id="33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72660"/>
                            </p:stCondLst>
                            <p:childTnLst>
                              <p:par>
                                <p:cTn id="33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73160"/>
                            </p:stCondLst>
                            <p:childTnLst>
                              <p:par>
                                <p:cTn id="34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73660"/>
                            </p:stCondLst>
                            <p:childTnLst>
                              <p:par>
                                <p:cTn id="34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6" fill="hold">
                            <p:stCondLst>
                              <p:cond delay="74160"/>
                            </p:stCondLst>
                            <p:childTnLst>
                              <p:par>
                                <p:cTn id="34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74660"/>
                            </p:stCondLst>
                            <p:childTnLst>
                              <p:par>
                                <p:cTn id="35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75160"/>
                            </p:stCondLst>
                            <p:childTnLst>
                              <p:par>
                                <p:cTn id="35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>
                            <p:stCondLst>
                              <p:cond delay="75660"/>
                            </p:stCondLst>
                            <p:childTnLst>
                              <p:par>
                                <p:cTn id="35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76160"/>
                            </p:stCondLst>
                            <p:childTnLst>
                              <p:par>
                                <p:cTn id="35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>
                            <p:stCondLst>
                              <p:cond delay="76660"/>
                            </p:stCondLst>
                            <p:childTnLst>
                              <p:par>
                                <p:cTn id="36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77160"/>
                            </p:stCondLst>
                            <p:childTnLst>
                              <p:par>
                                <p:cTn id="36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7" fill="hold">
                            <p:stCondLst>
                              <p:cond delay="77660"/>
                            </p:stCondLst>
                            <p:childTnLst>
                              <p:par>
                                <p:cTn id="36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>
                            <p:stCondLst>
                              <p:cond delay="78160"/>
                            </p:stCondLst>
                            <p:childTnLst>
                              <p:par>
                                <p:cTn id="37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3" fill="hold">
                            <p:stCondLst>
                              <p:cond delay="78660"/>
                            </p:stCondLst>
                            <p:childTnLst>
                              <p:par>
                                <p:cTn id="37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79160"/>
                            </p:stCondLst>
                            <p:childTnLst>
                              <p:par>
                                <p:cTn id="37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9" fill="hold">
                            <p:stCondLst>
                              <p:cond delay="79660"/>
                            </p:stCondLst>
                            <p:childTnLst>
                              <p:par>
                                <p:cTn id="38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2" fill="hold">
                            <p:stCondLst>
                              <p:cond delay="80160"/>
                            </p:stCondLst>
                            <p:childTnLst>
                              <p:par>
                                <p:cTn id="383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5" dur="80"/>
                                        <p:tgtEl>
                                          <p:spTgt spid="176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6" dur="80"/>
                                        <p:tgtEl>
                                          <p:spTgt spid="176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7" dur="80"/>
                                        <p:tgtEl>
                                          <p:spTgt spid="176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>
                            <p:stCondLst>
                              <p:cond delay="84780"/>
                            </p:stCondLst>
                            <p:childTnLst>
                              <p:par>
                                <p:cTn id="389" presetID="27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1" dur="80"/>
                                        <p:tgtEl>
                                          <p:spTgt spid="176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2" dur="80"/>
                                        <p:tgtEl>
                                          <p:spTgt spid="176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3" dur="80"/>
                                        <p:tgtEl>
                                          <p:spTgt spid="176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17414" grpId="0"/>
      <p:bldP spid="17415" grpId="0"/>
      <p:bldP spid="17416" grpId="0"/>
      <p:bldP spid="17417" grpId="0"/>
      <p:bldP spid="17418" grpId="0"/>
      <p:bldP spid="17420" grpId="0"/>
      <p:bldP spid="17421" grpId="0"/>
      <p:bldP spid="17422" grpId="0"/>
      <p:bldP spid="17423" grpId="0"/>
      <p:bldP spid="17424" grpId="0"/>
      <p:bldP spid="17425" grpId="0"/>
      <p:bldP spid="17426" grpId="0"/>
      <p:bldP spid="17428" grpId="0"/>
      <p:bldP spid="17429" grpId="0"/>
      <p:bldP spid="17430" grpId="0"/>
      <p:bldP spid="17431" grpId="0"/>
      <p:bldP spid="17432" grpId="0"/>
      <p:bldP spid="17434" grpId="0"/>
      <p:bldP spid="17435" grpId="0"/>
      <p:bldP spid="17436" grpId="0" animBg="1"/>
      <p:bldP spid="17438" grpId="0"/>
      <p:bldP spid="17439" grpId="0"/>
      <p:bldP spid="17444" grpId="0"/>
      <p:bldP spid="17445" grpId="0"/>
      <p:bldP spid="17446" grpId="0"/>
      <p:bldP spid="17447" grpId="0"/>
      <p:bldP spid="17449" grpId="0"/>
      <p:bldP spid="17450" grpId="0"/>
      <p:bldP spid="17451" grpId="0" animBg="1"/>
      <p:bldP spid="17625" grpId="0"/>
      <p:bldP spid="17626" grpId="0"/>
      <p:bldP spid="17674" grpId="0"/>
      <p:bldP spid="17677" grpId="0"/>
    </p:bldLst>
  </p:timing>
</p:sld>
</file>

<file path=ppt/theme/theme1.xml><?xml version="1.0" encoding="utf-8"?>
<a:theme xmlns:a="http://schemas.openxmlformats.org/drawingml/2006/main" name="Есептеу жүйелері">
  <a:themeElements>
    <a:clrScheme name="defaul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Есептеу жүйелері</Template>
  <TotalTime>1</TotalTime>
  <Words>2498</Words>
  <Application>Microsoft Office PowerPoint</Application>
  <PresentationFormat>Экран (4:3)</PresentationFormat>
  <Paragraphs>357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Arial CYR</vt:lpstr>
      <vt:lpstr>Times New Roman</vt:lpstr>
      <vt:lpstr>Есептеу жүйелері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</cp:revision>
  <dcterms:created xsi:type="dcterms:W3CDTF">2013-08-26T10:00:50Z</dcterms:created>
  <dcterms:modified xsi:type="dcterms:W3CDTF">2013-08-26T10:02:00Z</dcterms:modified>
</cp:coreProperties>
</file>