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+xml" PartName="/ppt/slides/slide38.xml"/>
  <Override ContentType="application/vnd.openxmlformats-officedocument.presentationml.slide+xml" PartName="/ppt/slides/slide4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+xml" PartName="/ppt/slides/slide45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43.xml"/>
  <Override ContentType="application/vnd.openxmlformats-officedocument.theme+xml" PartName="/ppt/theme/theme1.xml"/>
  <Override ContentType="application/vnd.openxmlformats-officedocument.presentationml.slideLayout+xml" PartName="/ppt/slideLayouts/slideLayout2.xml"/>
  <Default ContentType="application/vnd.openxmlformats-package.relationships+xml" Extension="rels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slide+xml" PartName="/ppt/slides/slide23.xml"/>
  <Override ContentType="application/vnd.openxmlformats-officedocument.presentationml.slide+xml" PartName="/ppt/slides/slide32.xml"/>
  <Override ContentType="application/vnd.openxmlformats-officedocument.presentationml.slide+xml" PartName="/ppt/slides/slide41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slide+xml" PartName="/ppt/slides/slide4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+xml" PartName="/ppt/slides/slide39.xml"/>
  <Override ContentType="application/vnd.openxmlformats-officedocument.presentationml.slide+xml" PartName="/ppt/slides/slide4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slide+xml" PartName="/ppt/slides/slide37.xml"/>
  <Override ContentType="application/vnd.openxmlformats-officedocument.presentationml.slide+xml" PartName="/ppt/slides/slide4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+xml" PartName="/ppt/slides/slide33.xml"/>
  <Override ContentType="application/vnd.openxmlformats-officedocument.presentationml.slide+xml" PartName="/ppt/slides/slide35.xml"/>
  <Override ContentType="application/vnd.openxmlformats-officedocument.presentationml.slide+xml" PartName="/ppt/slides/slide44.xml"/>
  <Default ContentType="image/jpeg" Extension="jpeg"/>
  <Override ContentType="application/vnd.openxmlformats-officedocument.presentationml.slideLayout+xml" PartName="/ppt/slideLayouts/slideLayout3.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22.xml"/>
  <Override ContentType="application/vnd.openxmlformats-officedocument.presentationml.slide+xml" PartName="/ppt/slides/slide31.xml"/>
  <Override ContentType="application/vnd.openxmlformats-officedocument.presentationml.slide+xml" PartName="/ppt/slides/slide42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2BE7-B077-4BC5-98AB-B61F51D0B3BA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FE9ED-B8A5-45DB-BD78-B275990170B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2BE7-B077-4BC5-98AB-B61F51D0B3BA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FE9ED-B8A5-45DB-BD78-B275990170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2BE7-B077-4BC5-98AB-B61F51D0B3BA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FE9ED-B8A5-45DB-BD78-B275990170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2BE7-B077-4BC5-98AB-B61F51D0B3BA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FE9ED-B8A5-45DB-BD78-B275990170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2BE7-B077-4BC5-98AB-B61F51D0B3BA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FE9ED-B8A5-45DB-BD78-B275990170B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2BE7-B077-4BC5-98AB-B61F51D0B3BA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FE9ED-B8A5-45DB-BD78-B275990170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2BE7-B077-4BC5-98AB-B61F51D0B3BA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FE9ED-B8A5-45DB-BD78-B275990170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2BE7-B077-4BC5-98AB-B61F51D0B3BA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FE9ED-B8A5-45DB-BD78-B275990170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2BE7-B077-4BC5-98AB-B61F51D0B3BA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FE9ED-B8A5-45DB-BD78-B275990170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2BE7-B077-4BC5-98AB-B61F51D0B3BA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FE9ED-B8A5-45DB-BD78-B275990170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2BE7-B077-4BC5-98AB-B61F51D0B3BA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FCFE9ED-B8A5-45DB-BD78-B275990170B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232BE7-B077-4BC5-98AB-B61F51D0B3BA}" type="datetimeFigureOut">
              <a:rPr lang="ru-RU" smtClean="0"/>
              <a:t>05.03.2012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FCFE9ED-B8A5-45DB-BD78-B275990170B2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file:///C:\Documents%20and%20Settings\Client\&#1056;&#1072;&#1073;&#1086;&#1095;&#1080;&#1081;%20&#1089;&#1090;&#1086;&#1083;\&#1048;&#1085;&#1092;.&#1040;&#1083;&#1090;\&#1040;&#1096;&#1099;&#1082;%20&#1089;&#1072;&#1073;&#1072;&#1082;.ppt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slide" Target="slide6.xml"/><Relationship Id="rId7" Type="http://schemas.openxmlformats.org/officeDocument/2006/relationships/slide" Target="slide14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2.xml"/><Relationship Id="rId5" Type="http://schemas.openxmlformats.org/officeDocument/2006/relationships/slide" Target="slide10.xml"/><Relationship Id="rId4" Type="http://schemas.openxmlformats.org/officeDocument/2006/relationships/slide" Target="slide7.xml"/><Relationship Id="rId9" Type="http://schemas.openxmlformats.org/officeDocument/2006/relationships/slide" Target="slide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3" Type="http://schemas.openxmlformats.org/officeDocument/2006/relationships/slide" Target="slide15.xml"/><Relationship Id="rId7" Type="http://schemas.openxmlformats.org/officeDocument/2006/relationships/slide" Target="slide23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1.xml"/><Relationship Id="rId5" Type="http://schemas.openxmlformats.org/officeDocument/2006/relationships/slide" Target="slide19.xml"/><Relationship Id="rId4" Type="http://schemas.openxmlformats.org/officeDocument/2006/relationships/slide" Target="slide17.xml"/><Relationship Id="rId9" Type="http://schemas.openxmlformats.org/officeDocument/2006/relationships/slide" Target="slide3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4.xml"/><Relationship Id="rId3" Type="http://schemas.openxmlformats.org/officeDocument/2006/relationships/slide" Target="slide26.xml"/><Relationship Id="rId7" Type="http://schemas.openxmlformats.org/officeDocument/2006/relationships/slide" Target="slide34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2.xml"/><Relationship Id="rId5" Type="http://schemas.openxmlformats.org/officeDocument/2006/relationships/slide" Target="slide30.xml"/><Relationship Id="rId4" Type="http://schemas.openxmlformats.org/officeDocument/2006/relationships/slide" Target="slide28.xml"/><Relationship Id="rId9" Type="http://schemas.openxmlformats.org/officeDocument/2006/relationships/slide" Target="slide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571480"/>
            <a:ext cx="6269963" cy="53860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KZ Times New Roman" pitchFamily="18" charset="0"/>
              </a:rPr>
              <a:t>3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642918"/>
            <a:ext cx="6269963" cy="53860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KZ Times New Roman" pitchFamily="18" charset="0"/>
              </a:rPr>
              <a:t>2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571480"/>
            <a:ext cx="6269963" cy="53860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KZ Times New Roman" pitchFamily="18" charset="0"/>
              </a:rPr>
              <a:t>1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714356"/>
            <a:ext cx="6269963" cy="53860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KZ Times New Roman" pitchFamily="18" charset="0"/>
              </a:rPr>
              <a:t>0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85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385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85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385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38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38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8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38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92869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3.2.Жауабы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1143000" y="2214563"/>
            <a:ext cx="671512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8800"/>
              <a:t>Кодтау деп</a:t>
            </a:r>
          </a:p>
          <a:p>
            <a:pPr algn="ctr"/>
            <a:r>
              <a:rPr lang="kk-KZ" sz="8800"/>
              <a:t> атаймыз.</a:t>
            </a:r>
            <a:endParaRPr lang="ru-RU" sz="8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121444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3-деңгей.</a:t>
            </a:r>
            <a:br>
              <a:rPr lang="kk-KZ" dirty="0" smtClean="0">
                <a:solidFill>
                  <a:srgbClr val="FF0000"/>
                </a:solidFill>
                <a:latin typeface="Poster.kz" pitchFamily="2" charset="0"/>
              </a:rPr>
            </a:b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3-сұрақ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nextslide" highlightClick="1"/>
          </p:cNvPr>
          <p:cNvSpPr/>
          <p:nvPr/>
        </p:nvSpPr>
        <p:spPr>
          <a:xfrm>
            <a:off x="0" y="6072188"/>
            <a:ext cx="928688" cy="78581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857250" y="1571625"/>
            <a:ext cx="7358063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kk-KZ" sz="3200" b="1">
              <a:solidFill>
                <a:srgbClr val="FF66CC"/>
              </a:solidFill>
            </a:endParaRPr>
          </a:p>
          <a:p>
            <a:pPr algn="ctr"/>
            <a:r>
              <a:rPr lang="kk-KZ" sz="4800" b="1">
                <a:solidFill>
                  <a:srgbClr val="FF66CC"/>
                </a:solidFill>
              </a:rPr>
              <a:t>Сөйлемді толықтыр!</a:t>
            </a:r>
          </a:p>
          <a:p>
            <a:endParaRPr lang="kk-KZ" sz="2800" b="1">
              <a:solidFill>
                <a:srgbClr val="FF66CC"/>
              </a:solidFill>
            </a:endParaRPr>
          </a:p>
          <a:p>
            <a:r>
              <a:rPr lang="kk-KZ" sz="4800"/>
              <a:t>. . .  - ақпарат тасуыш. Ақпарат жіберу дегеніміз</a:t>
            </a:r>
          </a:p>
          <a:p>
            <a:r>
              <a:rPr lang="kk-KZ" sz="4800"/>
              <a:t>. . . тізбегін жіберу.</a:t>
            </a:r>
            <a:endParaRPr lang="ru-RU" sz="4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92869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3.3.Жауабы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1785938" y="2643188"/>
            <a:ext cx="58483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9600"/>
              <a:t>Сигнал.</a:t>
            </a:r>
            <a:endParaRPr lang="ru-RU" sz="9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121444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3-деңгей.</a:t>
            </a:r>
            <a:br>
              <a:rPr lang="kk-KZ" dirty="0" smtClean="0">
                <a:solidFill>
                  <a:srgbClr val="FF0000"/>
                </a:solidFill>
                <a:latin typeface="Poster.kz" pitchFamily="2" charset="0"/>
              </a:rPr>
            </a:b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4-сұрақ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nextslide" highlightClick="1"/>
          </p:cNvPr>
          <p:cNvSpPr/>
          <p:nvPr/>
        </p:nvSpPr>
        <p:spPr>
          <a:xfrm>
            <a:off x="0" y="6072188"/>
            <a:ext cx="928688" cy="78581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1143000" y="2214563"/>
            <a:ext cx="6858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5400"/>
              <a:t>ХІХ ғасырда ойлап табылған, ескілік ақпарат жіберу телеграф тілі.</a:t>
            </a:r>
            <a:endParaRPr lang="ru-RU" sz="5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92869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3.4.Жауабы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1643063" y="2786063"/>
            <a:ext cx="598646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k-KZ" sz="9600"/>
              <a:t>Морзе тілі</a:t>
            </a:r>
            <a:endParaRPr lang="ru-RU" sz="9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121444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3-деңгей.</a:t>
            </a:r>
            <a:br>
              <a:rPr lang="kk-KZ" dirty="0" smtClean="0">
                <a:solidFill>
                  <a:srgbClr val="FF0000"/>
                </a:solidFill>
                <a:latin typeface="Poster.kz" pitchFamily="2" charset="0"/>
              </a:rPr>
            </a:b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5-сұрақ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nextslide" highlightClick="1"/>
          </p:cNvPr>
          <p:cNvSpPr/>
          <p:nvPr/>
        </p:nvSpPr>
        <p:spPr>
          <a:xfrm>
            <a:off x="0" y="6072188"/>
            <a:ext cx="928688" cy="78581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461" name="TextBox 6"/>
          <p:cNvSpPr txBox="1">
            <a:spLocks noChangeArrowheads="1"/>
          </p:cNvSpPr>
          <p:nvPr/>
        </p:nvSpPr>
        <p:spPr bwMode="auto">
          <a:xfrm>
            <a:off x="857250" y="1714500"/>
            <a:ext cx="714375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4800"/>
              <a:t>Символдардың кодталу комбинацияларының (тіркестерінің) жиынтығын қалай атаймыз?</a:t>
            </a:r>
            <a:endParaRPr lang="ru-RU" sz="4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92869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3.5.Жауабы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1143000" y="2714625"/>
            <a:ext cx="70580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k-KZ" sz="8000"/>
              <a:t>Кодтау кестесі</a:t>
            </a:r>
            <a:endParaRPr lang="ru-RU" sz="8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121444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3-деңгей.</a:t>
            </a:r>
            <a:br>
              <a:rPr lang="kk-KZ" dirty="0" smtClean="0">
                <a:solidFill>
                  <a:srgbClr val="FF0000"/>
                </a:solidFill>
                <a:latin typeface="Poster.kz" pitchFamily="2" charset="0"/>
              </a:rPr>
            </a:b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6-сұрақ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nextslide" highlightClick="1"/>
          </p:cNvPr>
          <p:cNvSpPr/>
          <p:nvPr/>
        </p:nvSpPr>
        <p:spPr>
          <a:xfrm>
            <a:off x="0" y="6072188"/>
            <a:ext cx="928688" cy="78581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509" name="TextBox 6"/>
          <p:cNvSpPr txBox="1">
            <a:spLocks noChangeArrowheads="1"/>
          </p:cNvSpPr>
          <p:nvPr/>
        </p:nvSpPr>
        <p:spPr bwMode="auto">
          <a:xfrm>
            <a:off x="857250" y="1714500"/>
            <a:ext cx="71437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6600"/>
              <a:t>Информатика (ақпарат) сөзі қайдан шыққан?</a:t>
            </a:r>
            <a:endParaRPr lang="ru-RU" sz="6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92869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3.6.Жауабы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532" name="TextBox 4"/>
          <p:cNvSpPr txBox="1">
            <a:spLocks noChangeArrowheads="1"/>
          </p:cNvSpPr>
          <p:nvPr/>
        </p:nvSpPr>
        <p:spPr bwMode="auto">
          <a:xfrm>
            <a:off x="714375" y="1500188"/>
            <a:ext cx="7715250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5400"/>
              <a:t>Латынның түсіндіру, баяндау, мәлімет деген ұғымды білдіретін </a:t>
            </a:r>
            <a:r>
              <a:rPr lang="en-US" sz="5400" b="1" i="1"/>
              <a:t>informatio </a:t>
            </a:r>
            <a:r>
              <a:rPr lang="kk-KZ" sz="5400"/>
              <a:t> сөзінен шыққан.</a:t>
            </a:r>
            <a:endParaRPr lang="ru-RU" sz="5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121444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3-деңгей.</a:t>
            </a:r>
            <a:br>
              <a:rPr lang="kk-KZ" dirty="0" smtClean="0">
                <a:solidFill>
                  <a:srgbClr val="FF0000"/>
                </a:solidFill>
                <a:latin typeface="Poster.kz" pitchFamily="2" charset="0"/>
              </a:rPr>
            </a:b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7-сұрақ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nextslide" highlightClick="1"/>
          </p:cNvPr>
          <p:cNvSpPr/>
          <p:nvPr/>
        </p:nvSpPr>
        <p:spPr>
          <a:xfrm>
            <a:off x="0" y="6072188"/>
            <a:ext cx="928688" cy="78581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557" name="TextBox 6"/>
          <p:cNvSpPr txBox="1">
            <a:spLocks noChangeArrowheads="1"/>
          </p:cNvSpPr>
          <p:nvPr/>
        </p:nvSpPr>
        <p:spPr bwMode="auto">
          <a:xfrm>
            <a:off x="857250" y="1714500"/>
            <a:ext cx="714375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4800"/>
              <a:t>Қазақ, орыс, ағылшын т.б. Яғни ауызекі және жазу түрлері қатынас тілінің қайсысына жатады?</a:t>
            </a:r>
            <a:endParaRPr lang="ru-RU" sz="4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1928813"/>
            <a:ext cx="8929687" cy="4500562"/>
          </a:xfrm>
        </p:spPr>
        <p:txBody>
          <a:bodyPr>
            <a:normAutofit lnSpcReduction="10000"/>
          </a:bodyPr>
          <a:lstStyle/>
          <a:p>
            <a:pPr marR="0" algn="ctr" eaLnBrk="1" hangingPunct="1"/>
            <a:r>
              <a:rPr lang="kk-KZ" sz="3600" smtClean="0"/>
              <a:t>Ережесі:</a:t>
            </a:r>
          </a:p>
          <a:p>
            <a:pPr marR="0" algn="l" eaLnBrk="1" hangingPunct="1"/>
            <a:r>
              <a:rPr lang="kk-KZ" sz="3600" smtClean="0"/>
              <a:t>	Ойын ережесі бойынша , әр оқушы саудаға қатыса  алады. Яғни, өз таңдауы бойынша сұрақ  алады. Сұраққа жауап берген бала, сол сұрақтың бағасы бойынша бал жинайды</a:t>
            </a:r>
            <a:r>
              <a:rPr lang="kk-KZ" sz="3200" smtClean="0"/>
              <a:t>. </a:t>
            </a:r>
            <a:r>
              <a:rPr lang="kk-KZ" sz="3600" smtClean="0"/>
              <a:t>Егер сұраққа жауап бере  алмаса, ол сұрақты келесі бала алу құқығына ие болады!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571480"/>
            <a:ext cx="8072494" cy="14465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>
              <a:defRPr/>
            </a:pPr>
            <a:r>
              <a:rPr lang="kk-KZ" sz="8800" b="1" dirty="0">
                <a:ln w="50800" cmpd="dbl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66CC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oper KZ" pitchFamily="34" charset="0"/>
              </a:rPr>
              <a:t>Ашық сауда</a:t>
            </a:r>
            <a:endParaRPr lang="ru-RU" sz="8800" b="1" dirty="0">
              <a:ln w="50800" cmpd="dbl">
                <a:solidFill>
                  <a:srgbClr val="002060"/>
                </a:solidFill>
                <a:prstDash val="solid"/>
                <a:miter lim="800000"/>
              </a:ln>
              <a:solidFill>
                <a:srgbClr val="FF66CC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oper KZ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6127087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oper KZ" pitchFamily="34" charset="0"/>
              </a:rPr>
              <a:t>Тыңдаңыздар!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oper KZ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1538" y="500042"/>
            <a:ext cx="6127087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oper KZ" pitchFamily="34" charset="0"/>
              </a:rPr>
              <a:t>Тыңдаңыздар!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oper KZ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43174" y="1000108"/>
            <a:ext cx="6127087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oper KZ" pitchFamily="34" charset="0"/>
              </a:rPr>
              <a:t>Тыңдаңыздар!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oper KZ" pitchFamily="34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92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92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192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192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92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192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192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192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8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38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1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1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92869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3.7.Жауабы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1000125" y="2286000"/>
            <a:ext cx="728662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8000"/>
              <a:t>Табиғи қатынас тіліне</a:t>
            </a:r>
            <a:endParaRPr lang="ru-RU" sz="8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851648" cy="92869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2-деңгей,</a:t>
            </a:r>
            <a:br>
              <a:rPr lang="kk-KZ" dirty="0" smtClean="0">
                <a:solidFill>
                  <a:srgbClr val="FF0000"/>
                </a:solidFill>
                <a:latin typeface="Poster.kz" pitchFamily="2" charset="0"/>
              </a:rPr>
            </a:b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1-сұрақ.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nextslide" highlightClick="1"/>
          </p:cNvPr>
          <p:cNvSpPr/>
          <p:nvPr/>
        </p:nvSpPr>
        <p:spPr>
          <a:xfrm>
            <a:off x="0" y="6072188"/>
            <a:ext cx="928688" cy="78581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605" name="TextBox 5"/>
          <p:cNvSpPr txBox="1">
            <a:spLocks noChangeArrowheads="1"/>
          </p:cNvSpPr>
          <p:nvPr/>
        </p:nvSpPr>
        <p:spPr bwMode="auto">
          <a:xfrm>
            <a:off x="928688" y="2357438"/>
            <a:ext cx="74295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5400"/>
              <a:t>Хабар жеткізуде пайдаланылатын құралдарды не деп атаймыз?</a:t>
            </a:r>
            <a:endParaRPr lang="ru-RU" sz="5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92869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2.1.Жауабы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628" name="TextBox 4"/>
          <p:cNvSpPr txBox="1">
            <a:spLocks noChangeArrowheads="1"/>
          </p:cNvSpPr>
          <p:nvPr/>
        </p:nvSpPr>
        <p:spPr bwMode="auto">
          <a:xfrm>
            <a:off x="1071563" y="2214563"/>
            <a:ext cx="6858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7200"/>
              <a:t>Ақпарат жеткізу арнасы</a:t>
            </a:r>
            <a:endParaRPr lang="ru-RU" sz="7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851648" cy="92869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2-деңгей,</a:t>
            </a:r>
            <a:br>
              <a:rPr lang="kk-KZ" dirty="0" smtClean="0">
                <a:solidFill>
                  <a:srgbClr val="FF0000"/>
                </a:solidFill>
                <a:latin typeface="Poster.kz" pitchFamily="2" charset="0"/>
              </a:rPr>
            </a:b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2-сұрақ.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nextslide" highlightClick="1"/>
          </p:cNvPr>
          <p:cNvSpPr/>
          <p:nvPr/>
        </p:nvSpPr>
        <p:spPr>
          <a:xfrm>
            <a:off x="0" y="6072188"/>
            <a:ext cx="928688" cy="78581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653" name="TextBox 5"/>
          <p:cNvSpPr txBox="1">
            <a:spLocks noChangeArrowheads="1"/>
          </p:cNvSpPr>
          <p:nvPr/>
        </p:nvSpPr>
        <p:spPr bwMode="auto">
          <a:xfrm>
            <a:off x="428625" y="2571750"/>
            <a:ext cx="850106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5400"/>
              <a:t>Байланыс тілі (қатынас тілі) деп нені айтамыз? </a:t>
            </a:r>
            <a:endParaRPr lang="ru-RU" sz="5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92869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2.2.Жауабы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676" name="TextBox 4"/>
          <p:cNvSpPr txBox="1">
            <a:spLocks noChangeArrowheads="1"/>
          </p:cNvSpPr>
          <p:nvPr/>
        </p:nvSpPr>
        <p:spPr bwMode="auto">
          <a:xfrm>
            <a:off x="642938" y="2286000"/>
            <a:ext cx="78581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7200"/>
              <a:t>Таңба түрінде қатынасу.</a:t>
            </a:r>
            <a:endParaRPr lang="ru-RU" sz="7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851648" cy="92869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2-деңгей,</a:t>
            </a:r>
            <a:br>
              <a:rPr lang="kk-KZ" dirty="0" smtClean="0">
                <a:solidFill>
                  <a:srgbClr val="FF0000"/>
                </a:solidFill>
                <a:latin typeface="Poster.kz" pitchFamily="2" charset="0"/>
              </a:rPr>
            </a:b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3-сұрақ.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nextslide" highlightClick="1"/>
          </p:cNvPr>
          <p:cNvSpPr/>
          <p:nvPr/>
        </p:nvSpPr>
        <p:spPr>
          <a:xfrm>
            <a:off x="0" y="6072188"/>
            <a:ext cx="928688" cy="78581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701" name="TextBox 5"/>
          <p:cNvSpPr txBox="1">
            <a:spLocks noChangeArrowheads="1"/>
          </p:cNvSpPr>
          <p:nvPr/>
        </p:nvSpPr>
        <p:spPr bwMode="auto">
          <a:xfrm>
            <a:off x="285750" y="2428875"/>
            <a:ext cx="8858250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7100"/>
              <a:t>Ақпаратты кері кодтау дегеніміз не?</a:t>
            </a:r>
            <a:endParaRPr lang="ru-RU" sz="7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92869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2.3.Жауабы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4" name="TextBox 4"/>
          <p:cNvSpPr txBox="1">
            <a:spLocks noChangeArrowheads="1"/>
          </p:cNvSpPr>
          <p:nvPr/>
        </p:nvSpPr>
        <p:spPr bwMode="auto">
          <a:xfrm>
            <a:off x="857250" y="2500313"/>
            <a:ext cx="75723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7200" dirty="0"/>
              <a:t>Декодталу (декодирование</a:t>
            </a:r>
            <a:r>
              <a:rPr lang="kk-KZ" sz="7200" dirty="0" smtClean="0"/>
              <a:t>).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851648" cy="92869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2-деңгей,</a:t>
            </a:r>
            <a:br>
              <a:rPr lang="kk-KZ" dirty="0" smtClean="0">
                <a:solidFill>
                  <a:srgbClr val="FF0000"/>
                </a:solidFill>
                <a:latin typeface="Poster.kz" pitchFamily="2" charset="0"/>
              </a:rPr>
            </a:b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4-сұрақ.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nextslide" highlightClick="1"/>
          </p:cNvPr>
          <p:cNvSpPr/>
          <p:nvPr/>
        </p:nvSpPr>
        <p:spPr>
          <a:xfrm>
            <a:off x="0" y="6072188"/>
            <a:ext cx="928688" cy="78581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749" name="TextBox 5"/>
          <p:cNvSpPr txBox="1">
            <a:spLocks noChangeArrowheads="1"/>
          </p:cNvSpPr>
          <p:nvPr/>
        </p:nvSpPr>
        <p:spPr bwMode="auto">
          <a:xfrm>
            <a:off x="571500" y="2428875"/>
            <a:ext cx="8143875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5400"/>
              <a:t>Сөйлеу, жазу түрінде алынатын ақпараттарды қалай атайды?</a:t>
            </a:r>
            <a:endParaRPr lang="ru-RU" sz="5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92869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2.4.Жауабы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2" name="TextBox 4"/>
          <p:cNvSpPr txBox="1">
            <a:spLocks noChangeArrowheads="1"/>
          </p:cNvSpPr>
          <p:nvPr/>
        </p:nvSpPr>
        <p:spPr bwMode="auto">
          <a:xfrm>
            <a:off x="1143000" y="2286000"/>
            <a:ext cx="68580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8800"/>
              <a:t>Таңбалы ақпарат.</a:t>
            </a:r>
            <a:endParaRPr lang="ru-RU" sz="8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851648" cy="92869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2-деңгей,</a:t>
            </a:r>
            <a:br>
              <a:rPr lang="kk-KZ" dirty="0" smtClean="0">
                <a:solidFill>
                  <a:srgbClr val="FF0000"/>
                </a:solidFill>
                <a:latin typeface="Poster.kz" pitchFamily="2" charset="0"/>
              </a:rPr>
            </a:b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5-сұрақ.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nextslide" highlightClick="1"/>
          </p:cNvPr>
          <p:cNvSpPr/>
          <p:nvPr/>
        </p:nvSpPr>
        <p:spPr>
          <a:xfrm>
            <a:off x="0" y="6072188"/>
            <a:ext cx="928688" cy="78581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797" name="TextBox 7"/>
          <p:cNvSpPr txBox="1">
            <a:spLocks noChangeArrowheads="1"/>
          </p:cNvSpPr>
          <p:nvPr/>
        </p:nvSpPr>
        <p:spPr bwMode="auto">
          <a:xfrm>
            <a:off x="1357313" y="2357438"/>
            <a:ext cx="6500812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8000"/>
              <a:t>“Ақпарат” дегеніміз не?</a:t>
            </a:r>
            <a:endParaRPr lang="ru-RU" sz="8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 descr="j0433941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8" y="371475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8" descr="C:\j0433942[1]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50" y="1714500"/>
            <a:ext cx="1928813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9" descr="C:\j0433943[1]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813" y="1857375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14282" y="3429000"/>
            <a:ext cx="2881815" cy="1500198"/>
          </a:xfrm>
          <a:prstGeom prst="rect">
            <a:avLst/>
          </a:prstGeom>
          <a:noFill/>
        </p:spPr>
        <p:txBody>
          <a:bodyPr wrap="none">
            <a:prstTxWarp prst="textChevronInverted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rgbClr val="002060">
                      <a:alpha val="60000"/>
                    </a:srgb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1 </a:t>
            </a:r>
            <a:r>
              <a:rPr lang="ru-RU" sz="54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rgbClr val="002060">
                      <a:alpha val="60000"/>
                    </a:srgb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деңгей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rgbClr val="002060">
                    <a:alpha val="60000"/>
                  </a:srgb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rgbClr val="002060">
                      <a:alpha val="60000"/>
                    </a:srgb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1 ақыл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rgbClr val="002060">
                    <a:alpha val="60000"/>
                  </a:srgb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72132" y="3500438"/>
            <a:ext cx="2963568" cy="1500198"/>
          </a:xfrm>
          <a:prstGeom prst="rect">
            <a:avLst/>
          </a:prstGeom>
          <a:noFill/>
        </p:spPr>
        <p:txBody>
          <a:bodyPr wrap="none">
            <a:prstTxWarp prst="textChevronInverted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rgbClr val="002060">
                      <a:alpha val="60000"/>
                    </a:srgb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2 </a:t>
            </a:r>
            <a:r>
              <a:rPr lang="ru-RU" sz="54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rgbClr val="002060">
                      <a:alpha val="60000"/>
                    </a:srgb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деңгей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rgbClr val="002060">
                    <a:alpha val="60000"/>
                  </a:srgb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rgbClr val="002060">
                      <a:alpha val="60000"/>
                    </a:srgb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2 ақыл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rgbClr val="002060">
                    <a:alpha val="60000"/>
                  </a:srgb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00364" y="5357826"/>
            <a:ext cx="2944332" cy="1137644"/>
          </a:xfrm>
          <a:prstGeom prst="rect">
            <a:avLst/>
          </a:prstGeom>
          <a:noFill/>
        </p:spPr>
        <p:txBody>
          <a:bodyPr wrap="none">
            <a:prstTxWarp prst="textChevronInverted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rgbClr val="002060">
                      <a:alpha val="60000"/>
                    </a:srgb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3 </a:t>
            </a:r>
            <a:r>
              <a:rPr lang="ru-RU" sz="54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rgbClr val="002060">
                      <a:alpha val="60000"/>
                    </a:srgb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деңгей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rgbClr val="002060">
                    <a:alpha val="60000"/>
                  </a:srgb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rgbClr val="002060">
                      <a:alpha val="60000"/>
                    </a:srgb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3 ақыл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rgbClr val="002060">
                    <a:alpha val="60000"/>
                  </a:srgb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034" y="857232"/>
            <a:ext cx="8243942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kk-KZ" sz="4800" b="1" dirty="0">
                <a:ln>
                  <a:prstDash val="solid"/>
                </a:ln>
                <a:gradFill flip="none"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16200000" scaled="1"/>
                  <a:tileRect/>
                </a:gradFill>
                <a:effectLst>
                  <a:glow rad="228600">
                    <a:srgbClr val="FFFF00">
                      <a:alpha val="40000"/>
                    </a:srgb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Poster.kz" pitchFamily="2" charset="0"/>
              </a:rPr>
              <a:t>Деңгейлік сұрақтар</a:t>
            </a:r>
            <a:endParaRPr lang="ru-RU" sz="4800" b="1" dirty="0">
              <a:ln>
                <a:prstDash val="solid"/>
              </a:ln>
              <a:gradFill flip="none"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16200000" scaled="1"/>
                <a:tileRect/>
              </a:gradFill>
              <a:effectLst>
                <a:glow rad="228600">
                  <a:srgbClr val="FFFF00">
                    <a:alpha val="40000"/>
                  </a:srgb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58063" y="6488113"/>
            <a:ext cx="1785937" cy="3698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dirty="0" err="1">
                <a:solidFill>
                  <a:srgbClr val="FF0000"/>
                </a:solidFill>
                <a:hlinkClick r:id="rId8" action="ppaction://hlinkpres?slideindex=3&amp;slidetitle= "/>
              </a:rPr>
              <a:t>Ашы</a:t>
            </a:r>
            <a:r>
              <a:rPr lang="kk-KZ" dirty="0">
                <a:solidFill>
                  <a:srgbClr val="FF0000"/>
                </a:solidFill>
                <a:hlinkClick r:id="rId8" action="ppaction://hlinkpres?slideindex=3&amp;slidetitle= "/>
              </a:rPr>
              <a:t>қ сабақ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92869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2.5.Жауабы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820" name="TextBox 5"/>
          <p:cNvSpPr txBox="1">
            <a:spLocks noChangeArrowheads="1"/>
          </p:cNvSpPr>
          <p:nvPr/>
        </p:nvSpPr>
        <p:spPr bwMode="auto">
          <a:xfrm>
            <a:off x="357188" y="1714500"/>
            <a:ext cx="8501062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5400"/>
              <a:t>Қоршаған дүние туралы және онда жүріп жатқан процестер туралы хабарлар мен мағлұматтар.</a:t>
            </a:r>
            <a:endParaRPr lang="ru-RU" sz="5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121444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2-деңгей.</a:t>
            </a:r>
            <a:br>
              <a:rPr lang="kk-KZ" dirty="0" smtClean="0">
                <a:solidFill>
                  <a:srgbClr val="FF0000"/>
                </a:solidFill>
                <a:latin typeface="Poster.kz" pitchFamily="2" charset="0"/>
              </a:rPr>
            </a:b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6-сұрақ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nextslide" highlightClick="1"/>
          </p:cNvPr>
          <p:cNvSpPr/>
          <p:nvPr/>
        </p:nvSpPr>
        <p:spPr>
          <a:xfrm>
            <a:off x="0" y="6072188"/>
            <a:ext cx="928688" cy="78581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45" name="TextBox 6"/>
          <p:cNvSpPr txBox="1">
            <a:spLocks noChangeArrowheads="1"/>
          </p:cNvSpPr>
          <p:nvPr/>
        </p:nvSpPr>
        <p:spPr bwMode="auto">
          <a:xfrm>
            <a:off x="857250" y="1714500"/>
            <a:ext cx="714375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4800"/>
              <a:t>Математика, физика, музыка, компьютермен қатынасу түрі қатынас тілінің қайсысына жатады?</a:t>
            </a:r>
            <a:endParaRPr lang="ru-RU" sz="4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92869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2.6.Жауабы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868" name="TextBox 4"/>
          <p:cNvSpPr txBox="1">
            <a:spLocks noChangeArrowheads="1"/>
          </p:cNvSpPr>
          <p:nvPr/>
        </p:nvSpPr>
        <p:spPr bwMode="auto">
          <a:xfrm>
            <a:off x="285750" y="1714500"/>
            <a:ext cx="84296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7200"/>
              <a:t>Жасанды немесе формалды қатынас тілі</a:t>
            </a:r>
            <a:endParaRPr lang="ru-RU" sz="7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121444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2-деңгей.</a:t>
            </a:r>
            <a:br>
              <a:rPr lang="kk-KZ" dirty="0" smtClean="0">
                <a:solidFill>
                  <a:srgbClr val="FF0000"/>
                </a:solidFill>
                <a:latin typeface="Poster.kz" pitchFamily="2" charset="0"/>
              </a:rPr>
            </a:b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7-сұрақ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nextslide" highlightClick="1"/>
          </p:cNvPr>
          <p:cNvSpPr/>
          <p:nvPr/>
        </p:nvSpPr>
        <p:spPr>
          <a:xfrm>
            <a:off x="0" y="6072188"/>
            <a:ext cx="928688" cy="78581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893" name="TextBox 6"/>
          <p:cNvSpPr txBox="1">
            <a:spLocks noChangeArrowheads="1"/>
          </p:cNvSpPr>
          <p:nvPr/>
        </p:nvSpPr>
        <p:spPr bwMode="auto">
          <a:xfrm>
            <a:off x="857250" y="1714500"/>
            <a:ext cx="714375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4800"/>
              <a:t>Сан қатары,алфавит әріптері, музыкалық нота, түстер палитрасы жиыны қандай сигналға жатады?</a:t>
            </a:r>
            <a:endParaRPr lang="ru-RU" sz="4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92869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2.7.Жауабы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916" name="TextBox 4"/>
          <p:cNvSpPr txBox="1">
            <a:spLocks noChangeArrowheads="1"/>
          </p:cNvSpPr>
          <p:nvPr/>
        </p:nvSpPr>
        <p:spPr bwMode="auto">
          <a:xfrm>
            <a:off x="785813" y="2071688"/>
            <a:ext cx="75723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8800"/>
              <a:t>Дискретті сигнал</a:t>
            </a:r>
            <a:endParaRPr lang="ru-RU" sz="8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851648" cy="92869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1-деңгей,</a:t>
            </a:r>
            <a:br>
              <a:rPr lang="kk-KZ" dirty="0" smtClean="0">
                <a:solidFill>
                  <a:srgbClr val="FF0000"/>
                </a:solidFill>
                <a:latin typeface="Poster.kz" pitchFamily="2" charset="0"/>
              </a:rPr>
            </a:b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1-сұрақ.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nextslide" highlightClick="1"/>
          </p:cNvPr>
          <p:cNvSpPr/>
          <p:nvPr/>
        </p:nvSpPr>
        <p:spPr>
          <a:xfrm>
            <a:off x="0" y="6072188"/>
            <a:ext cx="928688" cy="78581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941" name="TextBox 5"/>
          <p:cNvSpPr txBox="1">
            <a:spLocks noChangeArrowheads="1"/>
          </p:cNvSpPr>
          <p:nvPr/>
        </p:nvSpPr>
        <p:spPr bwMode="auto">
          <a:xfrm>
            <a:off x="285750" y="2071688"/>
            <a:ext cx="8501063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6600"/>
              <a:t>Екілік альфавит қандай таңбалардан тұрады?</a:t>
            </a:r>
            <a:endParaRPr lang="ru-RU" sz="6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92869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1.1.Жауабы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964" name="TextBox 4"/>
          <p:cNvSpPr txBox="1">
            <a:spLocks noChangeArrowheads="1"/>
          </p:cNvSpPr>
          <p:nvPr/>
        </p:nvSpPr>
        <p:spPr bwMode="auto">
          <a:xfrm>
            <a:off x="785813" y="2357438"/>
            <a:ext cx="75009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9600"/>
              <a:t>“0” және “1”</a:t>
            </a:r>
            <a:endParaRPr lang="ru-RU" sz="9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851648" cy="92869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1-деңгей,</a:t>
            </a:r>
            <a:br>
              <a:rPr lang="kk-KZ" dirty="0" smtClean="0">
                <a:solidFill>
                  <a:srgbClr val="FF0000"/>
                </a:solidFill>
                <a:latin typeface="Poster.kz" pitchFamily="2" charset="0"/>
              </a:rPr>
            </a:b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2-сұрақ.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nextslide" highlightClick="1"/>
          </p:cNvPr>
          <p:cNvSpPr/>
          <p:nvPr/>
        </p:nvSpPr>
        <p:spPr>
          <a:xfrm>
            <a:off x="0" y="6072188"/>
            <a:ext cx="928688" cy="78581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989" name="TextBox 5"/>
          <p:cNvSpPr txBox="1">
            <a:spLocks noChangeArrowheads="1"/>
          </p:cNvSpPr>
          <p:nvPr/>
        </p:nvSpPr>
        <p:spPr bwMode="auto">
          <a:xfrm>
            <a:off x="214313" y="2143125"/>
            <a:ext cx="871537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6600"/>
              <a:t>Қатынас тілі нешеге бөлінеді? </a:t>
            </a:r>
          </a:p>
          <a:p>
            <a:pPr algn="ctr"/>
            <a:r>
              <a:rPr lang="kk-KZ" sz="6600"/>
              <a:t>Оларды ата.</a:t>
            </a:r>
            <a:endParaRPr lang="ru-RU" sz="6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92869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1.2.Жауабы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012" name="TextBox 4"/>
          <p:cNvSpPr txBox="1">
            <a:spLocks noChangeArrowheads="1"/>
          </p:cNvSpPr>
          <p:nvPr/>
        </p:nvSpPr>
        <p:spPr bwMode="auto">
          <a:xfrm>
            <a:off x="1357313" y="1857375"/>
            <a:ext cx="6929437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8000"/>
              <a:t>Табиғи</a:t>
            </a:r>
          </a:p>
          <a:p>
            <a:pPr algn="ctr"/>
            <a:r>
              <a:rPr lang="kk-KZ" sz="8000"/>
              <a:t> және жасанды.</a:t>
            </a:r>
            <a:endParaRPr lang="ru-RU" sz="8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851648" cy="92869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1-деңгей,</a:t>
            </a:r>
            <a:br>
              <a:rPr lang="kk-KZ" dirty="0" smtClean="0">
                <a:solidFill>
                  <a:srgbClr val="FF0000"/>
                </a:solidFill>
                <a:latin typeface="Poster.kz" pitchFamily="2" charset="0"/>
              </a:rPr>
            </a:b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3-сұрақ.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nextslide" highlightClick="1"/>
          </p:cNvPr>
          <p:cNvSpPr/>
          <p:nvPr/>
        </p:nvSpPr>
        <p:spPr>
          <a:xfrm>
            <a:off x="0" y="6072188"/>
            <a:ext cx="928688" cy="78581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037" name="TextBox 6"/>
          <p:cNvSpPr txBox="1">
            <a:spLocks noChangeArrowheads="1"/>
          </p:cNvSpPr>
          <p:nvPr/>
        </p:nvSpPr>
        <p:spPr bwMode="auto">
          <a:xfrm>
            <a:off x="1071563" y="1857375"/>
            <a:ext cx="72866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7200"/>
              <a:t>Екілік таңба “бит” сөзі қайдан шыққан?</a:t>
            </a:r>
            <a:endParaRPr lang="ru-RU" sz="7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121444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3 – деңгей сұрақтары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1214414" y="1928802"/>
            <a:ext cx="272382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1-сұрақ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Прямоугольник 11">
            <a:hlinkClick r:id="rId4" action="ppaction://hlinksldjump"/>
          </p:cNvPr>
          <p:cNvSpPr/>
          <p:nvPr/>
        </p:nvSpPr>
        <p:spPr>
          <a:xfrm>
            <a:off x="1285852" y="3286124"/>
            <a:ext cx="272382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2-сұрақ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Прямоугольник 12">
            <a:hlinkClick r:id="rId5" action="ppaction://hlinksldjump"/>
          </p:cNvPr>
          <p:cNvSpPr/>
          <p:nvPr/>
        </p:nvSpPr>
        <p:spPr>
          <a:xfrm>
            <a:off x="1285852" y="4500570"/>
            <a:ext cx="272382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3-сұрақ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Прямоугольник 13">
            <a:hlinkClick r:id="rId6" action="ppaction://hlinksldjump"/>
          </p:cNvPr>
          <p:cNvSpPr/>
          <p:nvPr/>
        </p:nvSpPr>
        <p:spPr>
          <a:xfrm>
            <a:off x="5000628" y="2000240"/>
            <a:ext cx="272382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4-сұрақ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5" name="Прямоугольник 14">
            <a:hlinkClick r:id="rId7" action="ppaction://hlinksldjump"/>
          </p:cNvPr>
          <p:cNvSpPr/>
          <p:nvPr/>
        </p:nvSpPr>
        <p:spPr>
          <a:xfrm>
            <a:off x="5000628" y="3357562"/>
            <a:ext cx="272382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5-сұрақ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>
            <a:hlinkClick r:id="rId8" action="ppaction://hlinksldjump"/>
          </p:cNvPr>
          <p:cNvSpPr/>
          <p:nvPr/>
        </p:nvSpPr>
        <p:spPr>
          <a:xfrm>
            <a:off x="5072066" y="4500570"/>
            <a:ext cx="272382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6-сұрақ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6" name="Прямоугольник 15">
            <a:hlinkClick r:id="rId9" action="ppaction://hlinksldjump"/>
          </p:cNvPr>
          <p:cNvSpPr/>
          <p:nvPr/>
        </p:nvSpPr>
        <p:spPr>
          <a:xfrm>
            <a:off x="3357554" y="5643578"/>
            <a:ext cx="272382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7-сұрақ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92869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1.3.Жауабы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060" name="Прямоугольник 4"/>
          <p:cNvSpPr>
            <a:spLocks noChangeArrowheads="1"/>
          </p:cNvSpPr>
          <p:nvPr/>
        </p:nvSpPr>
        <p:spPr bwMode="auto">
          <a:xfrm>
            <a:off x="714375" y="1928813"/>
            <a:ext cx="71437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7200"/>
              <a:t>Ағылшынша “</a:t>
            </a:r>
            <a:r>
              <a:rPr lang="en-US" sz="7200"/>
              <a:t>Binary digit” c</a:t>
            </a:r>
            <a:r>
              <a:rPr lang="kk-KZ" sz="7200"/>
              <a:t>өзінен шыққан</a:t>
            </a:r>
            <a:endParaRPr lang="ru-RU" sz="7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851648" cy="92869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1-деңгей,</a:t>
            </a:r>
            <a:br>
              <a:rPr lang="kk-KZ" dirty="0" smtClean="0">
                <a:solidFill>
                  <a:srgbClr val="FF0000"/>
                </a:solidFill>
                <a:latin typeface="Poster.kz" pitchFamily="2" charset="0"/>
              </a:rPr>
            </a:b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4-сұрақ.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nextslide" highlightClick="1"/>
          </p:cNvPr>
          <p:cNvSpPr/>
          <p:nvPr/>
        </p:nvSpPr>
        <p:spPr>
          <a:xfrm>
            <a:off x="0" y="6072188"/>
            <a:ext cx="928688" cy="78581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085" name="TextBox 5"/>
          <p:cNvSpPr txBox="1">
            <a:spLocks noChangeArrowheads="1"/>
          </p:cNvSpPr>
          <p:nvPr/>
        </p:nvSpPr>
        <p:spPr bwMode="auto">
          <a:xfrm>
            <a:off x="857250" y="2143125"/>
            <a:ext cx="73580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7200"/>
              <a:t>Морзе тілінің таңбаларын ата!</a:t>
            </a:r>
            <a:endParaRPr lang="ru-RU" sz="7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92869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1.4.Жауабы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108" name="TextBox 4"/>
          <p:cNvSpPr txBox="1">
            <a:spLocks noChangeArrowheads="1"/>
          </p:cNvSpPr>
          <p:nvPr/>
        </p:nvSpPr>
        <p:spPr bwMode="auto">
          <a:xfrm>
            <a:off x="857250" y="1571625"/>
            <a:ext cx="6858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9600"/>
              <a:t>Нүкте </a:t>
            </a:r>
          </a:p>
          <a:p>
            <a:pPr algn="ctr"/>
            <a:r>
              <a:rPr lang="kk-KZ" sz="9600"/>
              <a:t>және сызық.</a:t>
            </a:r>
            <a:endParaRPr lang="ru-RU" sz="9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851648" cy="92869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1-деңгей,</a:t>
            </a:r>
            <a:br>
              <a:rPr lang="kk-KZ" dirty="0" smtClean="0">
                <a:solidFill>
                  <a:srgbClr val="FF0000"/>
                </a:solidFill>
                <a:latin typeface="Poster.kz" pitchFamily="2" charset="0"/>
              </a:rPr>
            </a:b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5-сұрақ.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nextslide" highlightClick="1"/>
          </p:cNvPr>
          <p:cNvSpPr/>
          <p:nvPr/>
        </p:nvSpPr>
        <p:spPr>
          <a:xfrm>
            <a:off x="0" y="6072188"/>
            <a:ext cx="928688" cy="78581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8133" name="TextBox 5"/>
          <p:cNvSpPr txBox="1">
            <a:spLocks noChangeArrowheads="1"/>
          </p:cNvSpPr>
          <p:nvPr/>
        </p:nvSpPr>
        <p:spPr bwMode="auto">
          <a:xfrm>
            <a:off x="928688" y="2000250"/>
            <a:ext cx="74295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8800"/>
              <a:t>8 битті қалай атайды?</a:t>
            </a:r>
            <a:endParaRPr lang="ru-RU" sz="8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92869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1.5.Жауабы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156" name="TextBox 4"/>
          <p:cNvSpPr txBox="1">
            <a:spLocks noChangeArrowheads="1"/>
          </p:cNvSpPr>
          <p:nvPr/>
        </p:nvSpPr>
        <p:spPr bwMode="auto">
          <a:xfrm>
            <a:off x="2500313" y="2643188"/>
            <a:ext cx="39116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k-KZ" sz="9600"/>
              <a:t>Байть.</a:t>
            </a:r>
            <a:endParaRPr lang="ru-RU" sz="9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121444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1-деңгей.</a:t>
            </a:r>
            <a:br>
              <a:rPr lang="kk-KZ" dirty="0" smtClean="0">
                <a:solidFill>
                  <a:srgbClr val="FF0000"/>
                </a:solidFill>
                <a:latin typeface="Poster.kz" pitchFamily="2" charset="0"/>
              </a:rPr>
            </a:b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6-сұрақ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nextslide" highlightClick="1"/>
          </p:cNvPr>
          <p:cNvSpPr/>
          <p:nvPr/>
        </p:nvSpPr>
        <p:spPr>
          <a:xfrm>
            <a:off x="0" y="6072188"/>
            <a:ext cx="928688" cy="78581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0181" name="TextBox 6"/>
          <p:cNvSpPr txBox="1">
            <a:spLocks noChangeArrowheads="1"/>
          </p:cNvSpPr>
          <p:nvPr/>
        </p:nvSpPr>
        <p:spPr bwMode="auto">
          <a:xfrm>
            <a:off x="857250" y="1714500"/>
            <a:ext cx="714375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6600"/>
              <a:t>Сандарды көрсететін алфавиттерді ата.</a:t>
            </a:r>
            <a:endParaRPr lang="ru-RU" sz="6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92869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1.6.Жауабы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204" name="TextBox 4"/>
          <p:cNvSpPr txBox="1">
            <a:spLocks noChangeArrowheads="1"/>
          </p:cNvSpPr>
          <p:nvPr/>
        </p:nvSpPr>
        <p:spPr bwMode="auto">
          <a:xfrm>
            <a:off x="785813" y="1928813"/>
            <a:ext cx="77152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6600"/>
              <a:t>Екілік, сегіздік, ондық және</a:t>
            </a:r>
          </a:p>
          <a:p>
            <a:pPr algn="ctr"/>
            <a:r>
              <a:rPr lang="kk-KZ" sz="6600"/>
              <a:t> он алтылық</a:t>
            </a:r>
            <a:endParaRPr lang="ru-RU" sz="6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121444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1-деңгей.</a:t>
            </a:r>
            <a:br>
              <a:rPr lang="kk-KZ" dirty="0" smtClean="0">
                <a:solidFill>
                  <a:srgbClr val="FF0000"/>
                </a:solidFill>
                <a:latin typeface="Poster.kz" pitchFamily="2" charset="0"/>
              </a:rPr>
            </a:b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7-сұрақ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nextslide" highlightClick="1"/>
          </p:cNvPr>
          <p:cNvSpPr/>
          <p:nvPr/>
        </p:nvSpPr>
        <p:spPr>
          <a:xfrm>
            <a:off x="0" y="6072188"/>
            <a:ext cx="928688" cy="78581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2229" name="TextBox 6"/>
          <p:cNvSpPr txBox="1">
            <a:spLocks noChangeArrowheads="1"/>
          </p:cNvSpPr>
          <p:nvPr/>
        </p:nvSpPr>
        <p:spPr bwMode="auto">
          <a:xfrm>
            <a:off x="857250" y="1714500"/>
            <a:ext cx="71437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7200"/>
              <a:t>Адам ақпаратпен не істейді?</a:t>
            </a:r>
            <a:endParaRPr lang="ru-RU" sz="7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92869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1.7.Жауабы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252" name="TextBox 4"/>
          <p:cNvSpPr txBox="1">
            <a:spLocks noChangeArrowheads="1"/>
          </p:cNvSpPr>
          <p:nvPr/>
        </p:nvSpPr>
        <p:spPr bwMode="auto">
          <a:xfrm>
            <a:off x="357188" y="2214563"/>
            <a:ext cx="858837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43000" indent="-1143000">
              <a:buFontTx/>
              <a:buAutoNum type="arabicParenR"/>
            </a:pPr>
            <a:r>
              <a:rPr lang="kk-KZ" sz="6000"/>
              <a:t>Аламыз, сақтаймыз;</a:t>
            </a:r>
          </a:p>
          <a:p>
            <a:pPr marL="1143000" indent="-1143000">
              <a:buFontTx/>
              <a:buAutoNum type="arabicParenR"/>
            </a:pPr>
            <a:r>
              <a:rPr lang="kk-KZ" sz="6000"/>
              <a:t>Өңдейді;</a:t>
            </a:r>
          </a:p>
          <a:p>
            <a:pPr marL="1143000" indent="-1143000">
              <a:buFontTx/>
              <a:buAutoNum type="arabicParenR"/>
            </a:pPr>
            <a:r>
              <a:rPr lang="kk-KZ" sz="6000"/>
              <a:t>Жеткізеді;</a:t>
            </a:r>
            <a:endParaRPr lang="ru-RU" sz="6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121444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2 – деңгей сұрақтары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1214414" y="1928802"/>
            <a:ext cx="272382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1-сұрақ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Прямоугольник 11">
            <a:hlinkClick r:id="rId4" action="ppaction://hlinksldjump"/>
          </p:cNvPr>
          <p:cNvSpPr/>
          <p:nvPr/>
        </p:nvSpPr>
        <p:spPr>
          <a:xfrm>
            <a:off x="1285852" y="3286124"/>
            <a:ext cx="272382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2-сұрақ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Прямоугольник 12">
            <a:hlinkClick r:id="rId5" action="ppaction://hlinksldjump"/>
          </p:cNvPr>
          <p:cNvSpPr/>
          <p:nvPr/>
        </p:nvSpPr>
        <p:spPr>
          <a:xfrm>
            <a:off x="1142976" y="4429132"/>
            <a:ext cx="272382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3-сұрақ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Прямоугольник 13">
            <a:hlinkClick r:id="rId6" action="ppaction://hlinksldjump"/>
          </p:cNvPr>
          <p:cNvSpPr/>
          <p:nvPr/>
        </p:nvSpPr>
        <p:spPr>
          <a:xfrm>
            <a:off x="5000628" y="2071678"/>
            <a:ext cx="272382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4-сұрақ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5" name="Прямоугольник 14">
            <a:hlinkClick r:id="rId7" action="ppaction://hlinksldjump"/>
          </p:cNvPr>
          <p:cNvSpPr/>
          <p:nvPr/>
        </p:nvSpPr>
        <p:spPr>
          <a:xfrm>
            <a:off x="4929190" y="3286124"/>
            <a:ext cx="272382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5-сұрақ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>
            <a:hlinkClick r:id="rId8" action="ppaction://hlinksldjump"/>
          </p:cNvPr>
          <p:cNvSpPr/>
          <p:nvPr/>
        </p:nvSpPr>
        <p:spPr>
          <a:xfrm>
            <a:off x="4929190" y="4429132"/>
            <a:ext cx="272382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6-сұрақ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6" name="Прямоугольник 15">
            <a:hlinkClick r:id="rId9" action="ppaction://hlinksldjump"/>
          </p:cNvPr>
          <p:cNvSpPr/>
          <p:nvPr/>
        </p:nvSpPr>
        <p:spPr>
          <a:xfrm>
            <a:off x="3214678" y="5500702"/>
            <a:ext cx="272382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7-сұрақ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121444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1 – деңгей сұрақтары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1214414" y="1928802"/>
            <a:ext cx="272382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1-сұрақ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Прямоугольник 11">
            <a:hlinkClick r:id="rId4" action="ppaction://hlinksldjump"/>
          </p:cNvPr>
          <p:cNvSpPr/>
          <p:nvPr/>
        </p:nvSpPr>
        <p:spPr>
          <a:xfrm>
            <a:off x="1285852" y="3286124"/>
            <a:ext cx="272382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2-сұрақ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Прямоугольник 12">
            <a:hlinkClick r:id="rId5" action="ppaction://hlinksldjump"/>
          </p:cNvPr>
          <p:cNvSpPr/>
          <p:nvPr/>
        </p:nvSpPr>
        <p:spPr>
          <a:xfrm>
            <a:off x="1285852" y="4643446"/>
            <a:ext cx="272382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3-сұрақ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Прямоугольник 13">
            <a:hlinkClick r:id="rId6" action="ppaction://hlinksldjump"/>
          </p:cNvPr>
          <p:cNvSpPr/>
          <p:nvPr/>
        </p:nvSpPr>
        <p:spPr>
          <a:xfrm>
            <a:off x="5143504" y="2000240"/>
            <a:ext cx="272382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4-сұрақ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5" name="Прямоугольник 14">
            <a:hlinkClick r:id="rId7" action="ppaction://hlinksldjump"/>
          </p:cNvPr>
          <p:cNvSpPr/>
          <p:nvPr/>
        </p:nvSpPr>
        <p:spPr>
          <a:xfrm>
            <a:off x="5143504" y="3357562"/>
            <a:ext cx="272382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5-сұрақ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>
            <a:hlinkClick r:id="rId8" action="ppaction://hlinksldjump"/>
          </p:cNvPr>
          <p:cNvSpPr/>
          <p:nvPr/>
        </p:nvSpPr>
        <p:spPr>
          <a:xfrm>
            <a:off x="5000628" y="4643446"/>
            <a:ext cx="272382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6-сұрақ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6" name="Прямоугольник 15">
            <a:hlinkClick r:id="rId9" action="ppaction://hlinksldjump"/>
          </p:cNvPr>
          <p:cNvSpPr/>
          <p:nvPr/>
        </p:nvSpPr>
        <p:spPr>
          <a:xfrm>
            <a:off x="3286116" y="5715016"/>
            <a:ext cx="272382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kk-KZ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7-сұрақ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121444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3-деңгей.</a:t>
            </a:r>
            <a:br>
              <a:rPr lang="kk-KZ" dirty="0" smtClean="0">
                <a:solidFill>
                  <a:srgbClr val="FF0000"/>
                </a:solidFill>
                <a:latin typeface="Poster.kz" pitchFamily="2" charset="0"/>
              </a:rPr>
            </a:b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1-сұрақ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nextslide" highlightClick="1"/>
          </p:cNvPr>
          <p:cNvSpPr/>
          <p:nvPr/>
        </p:nvSpPr>
        <p:spPr>
          <a:xfrm>
            <a:off x="0" y="6072188"/>
            <a:ext cx="928688" cy="78581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269" name="TextBox 6"/>
          <p:cNvSpPr txBox="1">
            <a:spLocks noChangeArrowheads="1"/>
          </p:cNvSpPr>
          <p:nvPr/>
        </p:nvSpPr>
        <p:spPr bwMode="auto">
          <a:xfrm>
            <a:off x="714375" y="1857375"/>
            <a:ext cx="8215313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4800"/>
              <a:t>Табиғат көріністерін, кескіндерді, дәм, иіс сезу мүшелері арқылы алынатын ақпараттарды қалай атаймыз?</a:t>
            </a:r>
            <a:endParaRPr lang="ru-RU" sz="4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92869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3.1.Жауабы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642938" y="2143125"/>
            <a:ext cx="7072312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8800"/>
              <a:t>Бейнелік </a:t>
            </a:r>
          </a:p>
          <a:p>
            <a:pPr algn="ctr"/>
            <a:r>
              <a:rPr lang="kk-KZ" sz="8800"/>
              <a:t>ақпарат</a:t>
            </a:r>
            <a:endParaRPr lang="ru-RU" sz="8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121444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3-деңгей.</a:t>
            </a:r>
            <a:br>
              <a:rPr lang="kk-KZ" dirty="0" smtClean="0">
                <a:solidFill>
                  <a:srgbClr val="FF0000"/>
                </a:solidFill>
                <a:latin typeface="Poster.kz" pitchFamily="2" charset="0"/>
              </a:rPr>
            </a:br>
            <a:r>
              <a:rPr lang="kk-KZ" dirty="0" smtClean="0">
                <a:solidFill>
                  <a:srgbClr val="FF0000"/>
                </a:solidFill>
                <a:latin typeface="Poster.kz" pitchFamily="2" charset="0"/>
              </a:rPr>
              <a:t>2-сұрақ</a:t>
            </a:r>
            <a:endParaRPr lang="ru-RU" dirty="0">
              <a:solidFill>
                <a:srgbClr val="FF0000"/>
              </a:solidFill>
              <a:latin typeface="Poster.kz" pitchFamily="2" charset="0"/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nextslide" highlightClick="1"/>
          </p:cNvPr>
          <p:cNvSpPr/>
          <p:nvPr/>
        </p:nvSpPr>
        <p:spPr>
          <a:xfrm>
            <a:off x="0" y="6072188"/>
            <a:ext cx="928688" cy="78581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1143000" y="1714500"/>
            <a:ext cx="68580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k-KZ" sz="6000"/>
              <a:t>Ақпаратты белгілі бір альфавит арқылы ұсынуды қалай атаймыз?</a:t>
            </a:r>
            <a:endParaRPr lang="ru-RU" sz="6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</TotalTime>
  <Words>433</Words>
  <Application>Microsoft Office PowerPoint</Application>
  <PresentationFormat>Экран (4:3)</PresentationFormat>
  <Paragraphs>138</Paragraphs>
  <Slides>48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49" baseType="lpstr">
      <vt:lpstr>Поток</vt:lpstr>
      <vt:lpstr>Слайд 1</vt:lpstr>
      <vt:lpstr>Слайд 2</vt:lpstr>
      <vt:lpstr>Слайд 3</vt:lpstr>
      <vt:lpstr>3 – деңгей сұрақтары</vt:lpstr>
      <vt:lpstr>2 – деңгей сұрақтары</vt:lpstr>
      <vt:lpstr>1 – деңгей сұрақтары</vt:lpstr>
      <vt:lpstr>3-деңгей. 1-сұрақ</vt:lpstr>
      <vt:lpstr>3.1.Жауабы</vt:lpstr>
      <vt:lpstr>3-деңгей. 2-сұрақ</vt:lpstr>
      <vt:lpstr>3.2.Жауабы</vt:lpstr>
      <vt:lpstr>3-деңгей. 3-сұрақ</vt:lpstr>
      <vt:lpstr>3.3.Жауабы</vt:lpstr>
      <vt:lpstr>3-деңгей. 4-сұрақ</vt:lpstr>
      <vt:lpstr>3.4.Жауабы</vt:lpstr>
      <vt:lpstr>3-деңгей. 5-сұрақ</vt:lpstr>
      <vt:lpstr>3.5.Жауабы</vt:lpstr>
      <vt:lpstr>3-деңгей. 6-сұрақ</vt:lpstr>
      <vt:lpstr>3.6.Жауабы</vt:lpstr>
      <vt:lpstr>3-деңгей. 7-сұрақ</vt:lpstr>
      <vt:lpstr>3.7.Жауабы</vt:lpstr>
      <vt:lpstr>2-деңгей, 1-сұрақ.</vt:lpstr>
      <vt:lpstr>2.1.Жауабы</vt:lpstr>
      <vt:lpstr>2-деңгей, 2-сұрақ.</vt:lpstr>
      <vt:lpstr>2.2.Жауабы</vt:lpstr>
      <vt:lpstr>2-деңгей, 3-сұрақ.</vt:lpstr>
      <vt:lpstr>2.3.Жауабы</vt:lpstr>
      <vt:lpstr>2-деңгей, 4-сұрақ.</vt:lpstr>
      <vt:lpstr>2.4.Жауабы</vt:lpstr>
      <vt:lpstr>2-деңгей, 5-сұрақ.</vt:lpstr>
      <vt:lpstr>2.5.Жауабы</vt:lpstr>
      <vt:lpstr>2-деңгей. 6-сұрақ</vt:lpstr>
      <vt:lpstr>2.6.Жауабы</vt:lpstr>
      <vt:lpstr>2-деңгей. 7-сұрақ</vt:lpstr>
      <vt:lpstr>2.7.Жауабы</vt:lpstr>
      <vt:lpstr>1-деңгей, 1-сұрақ.</vt:lpstr>
      <vt:lpstr>1.1.Жауабы</vt:lpstr>
      <vt:lpstr>1-деңгей, 2-сұрақ.</vt:lpstr>
      <vt:lpstr>1.2.Жауабы</vt:lpstr>
      <vt:lpstr>1-деңгей, 3-сұрақ.</vt:lpstr>
      <vt:lpstr>1.3.Жауабы</vt:lpstr>
      <vt:lpstr>1-деңгей, 4-сұрақ.</vt:lpstr>
      <vt:lpstr>1.4.Жауабы</vt:lpstr>
      <vt:lpstr>1-деңгей, 5-сұрақ.</vt:lpstr>
      <vt:lpstr>1.5.Жауабы</vt:lpstr>
      <vt:lpstr>1-деңгей. 6-сұрақ</vt:lpstr>
      <vt:lpstr>1.6.Жауабы</vt:lpstr>
      <vt:lpstr>1-деңгей. 7-сұрақ</vt:lpstr>
      <vt:lpstr>1.7.Жауабы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2012-03-05T13:26:13Z</dcterms:created>
  <dcterms:modified xsi:type="dcterms:W3CDTF">2012-03-05T13:28:12Z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233719</vt:lpwstr>
  </property>
  <property fmtid="{D5CDD505-2E9C-101B-9397-08002B2CF9AE}" name="NXPowerLiteSettings" pid="3">
    <vt:lpwstr>B74006B004C800</vt:lpwstr>
  </property>
  <property fmtid="{D5CDD505-2E9C-101B-9397-08002B2CF9AE}" name="NXPowerLiteVersion" pid="4">
    <vt:lpwstr>D5.0.5</vt:lpwstr>
  </property>
</Properties>
</file>