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1"/>
  </p:sldMasterIdLst>
  <p:notesMasterIdLst>
    <p:notesMasterId r:id="rId27"/>
  </p:notesMasterIdLst>
  <p:sldIdLst>
    <p:sldId id="316" r:id="rId2"/>
    <p:sldId id="283" r:id="rId3"/>
    <p:sldId id="277" r:id="rId4"/>
    <p:sldId id="294" r:id="rId5"/>
    <p:sldId id="295" r:id="rId6"/>
    <p:sldId id="296" r:id="rId7"/>
    <p:sldId id="297" r:id="rId8"/>
    <p:sldId id="298" r:id="rId9"/>
    <p:sldId id="303" r:id="rId10"/>
    <p:sldId id="304" r:id="rId11"/>
    <p:sldId id="310" r:id="rId12"/>
    <p:sldId id="256" r:id="rId13"/>
    <p:sldId id="344" r:id="rId14"/>
    <p:sldId id="345" r:id="rId15"/>
    <p:sldId id="355" r:id="rId16"/>
    <p:sldId id="356" r:id="rId17"/>
    <p:sldId id="264" r:id="rId18"/>
    <p:sldId id="357" r:id="rId19"/>
    <p:sldId id="326" r:id="rId20"/>
    <p:sldId id="352" r:id="rId21"/>
    <p:sldId id="336" r:id="rId22"/>
    <p:sldId id="341" r:id="rId23"/>
    <p:sldId id="334" r:id="rId24"/>
    <p:sldId id="337" r:id="rId25"/>
    <p:sldId id="308" r:id="rId2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FFFF00"/>
    <a:srgbClr val="003399"/>
    <a:srgbClr val="660033"/>
    <a:srgbClr val="FFCC00"/>
    <a:srgbClr val="00FF00"/>
    <a:srgbClr val="00FFFF"/>
    <a:srgbClr val="FF66FF"/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4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AB1924E3-1F79-4F14-BC1C-4260A30BD24D}" type="datetimeFigureOut">
              <a:rPr lang="ru-RU"/>
              <a:pPr>
                <a:defRPr/>
              </a:pPr>
              <a:t>30.10.2013</a:t>
            </a:fld>
            <a:endParaRPr lang="ru-RU"/>
          </a:p>
        </p:txBody>
      </p:sp>
      <p:sp>
        <p:nvSpPr>
          <p:cNvPr id="532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D6064538-6A77-4149-80C5-9CDEDBE3F9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194732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2531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71488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EE3E272-E60B-4C9B-A3C2-C6E8C4E887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85088155"/>
      </p:ext>
    </p:extLst>
  </p:cSld>
  <p:clrMapOvr>
    <a:masterClrMapping/>
  </p:clrMapOvr>
  <p:transition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531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71488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4E6B7DE-C2DB-48D6-8D6E-6ED762D55E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62729722"/>
      </p:ext>
    </p:extLst>
  </p:cSld>
  <p:clrMapOvr>
    <a:masterClrMapping/>
  </p:clrMapOvr>
  <p:transition spd="slow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5263" y="228600"/>
            <a:ext cx="8015287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09600" y="1600200"/>
            <a:ext cx="7924800" cy="44196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531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71488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E2463BD-ABF9-4C12-B17A-B42511DE70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46466294"/>
      </p:ext>
    </p:extLst>
  </p:cSld>
  <p:clrMapOvr>
    <a:masterClrMapping/>
  </p:clrMapOvr>
  <p:transition spd="slow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5263" y="228600"/>
            <a:ext cx="8015287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531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71488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4DE2FF-A81C-495C-961B-FA0A27C197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15180209"/>
      </p:ext>
    </p:extLst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409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6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7148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53163"/>
            <a:ext cx="2895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148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pPr>
              <a:defRPr/>
            </a:pPr>
            <a:fld id="{71E99753-24D3-484B-9FA4-11B790AFCA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</p:sldLayoutIdLst>
  <p:transition spd="slow">
    <p:wipe dir="r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" Target="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image" Target="../media/image5.gif"/><Relationship Id="rId3" Type="http://schemas.openxmlformats.org/officeDocument/2006/relationships/slide" Target="slide3.xml"/><Relationship Id="rId7" Type="http://schemas.openxmlformats.org/officeDocument/2006/relationships/slide" Target="slide10.xml"/><Relationship Id="rId12" Type="http://schemas.openxmlformats.org/officeDocument/2006/relationships/slide" Target="slide8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11" Type="http://schemas.openxmlformats.org/officeDocument/2006/relationships/slide" Target="slide9.xml"/><Relationship Id="rId5" Type="http://schemas.openxmlformats.org/officeDocument/2006/relationships/slide" Target="slide14.xml"/><Relationship Id="rId15" Type="http://schemas.openxmlformats.org/officeDocument/2006/relationships/image" Target="../media/image1.gif"/><Relationship Id="rId10" Type="http://schemas.openxmlformats.org/officeDocument/2006/relationships/slide" Target="slide5.xml"/><Relationship Id="rId4" Type="http://schemas.openxmlformats.org/officeDocument/2006/relationships/image" Target="../media/image4.png"/><Relationship Id="rId9" Type="http://schemas.openxmlformats.org/officeDocument/2006/relationships/slide" Target="slide7.xml"/><Relationship Id="rId14" Type="http://schemas.openxmlformats.org/officeDocument/2006/relationships/slide" Target="slide2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gif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gif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gif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gif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gif"/><Relationship Id="rId4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gif"/><Relationship Id="rId4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/>
            <a:r>
              <a:rPr lang="kk-KZ" altLang="ru-RU" sz="6000" b="1" smtClean="0">
                <a:solidFill>
                  <a:srgbClr val="FF0000"/>
                </a:solidFill>
                <a:latin typeface="Times New Roman" pitchFamily="18" charset="0"/>
              </a:rPr>
              <a:t>Үй тапсырмасы</a:t>
            </a:r>
            <a:endParaRPr lang="ru-RU" altLang="ru-RU" sz="6000" b="1" smtClean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1507" name="WordArt 6"/>
          <p:cNvSpPr>
            <a:spLocks noChangeArrowheads="1" noChangeShapeType="1" noTextEdit="1"/>
          </p:cNvSpPr>
          <p:nvPr/>
        </p:nvSpPr>
        <p:spPr bwMode="auto">
          <a:xfrm>
            <a:off x="1116013" y="1700213"/>
            <a:ext cx="6840537" cy="2808287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3477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Impact"/>
              </a:rPr>
              <a:t>"Лото" ойыны</a:t>
            </a:r>
          </a:p>
        </p:txBody>
      </p:sp>
      <p:grpSp>
        <p:nvGrpSpPr>
          <p:cNvPr id="21508" name="Group 7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21509" name="Group 8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21510" name="Picture 9" descr="пгшлпгш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511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512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21513" name="Picture 12" descr="пгшлпгш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1514" name="Picture 4" descr="04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088" y="5084763"/>
            <a:ext cx="7380287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Вертикальный свиток 4"/>
          <p:cNvSpPr>
            <a:spLocks noChangeArrowheads="1"/>
          </p:cNvSpPr>
          <p:nvPr/>
        </p:nvSpPr>
        <p:spPr bwMode="auto">
          <a:xfrm>
            <a:off x="250825" y="765175"/>
            <a:ext cx="4857750" cy="5429250"/>
          </a:xfrm>
          <a:prstGeom prst="verticalScroll">
            <a:avLst>
              <a:gd name="adj" fmla="val 12500"/>
            </a:avLst>
          </a:prstGeom>
          <a:solidFill>
            <a:srgbClr val="00FF00"/>
          </a:solidFill>
          <a:ln w="38100" algn="ctr">
            <a:solidFill>
              <a:schemeClr val="tx1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dk1"/>
              </a:solidFill>
              <a:latin typeface="+mn-lt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9046" y="1489062"/>
            <a:ext cx="3500462" cy="350046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69990" name="Rectangle 6"/>
          <p:cNvSpPr>
            <a:spLocks noChangeArrowheads="1"/>
          </p:cNvSpPr>
          <p:nvPr/>
        </p:nvSpPr>
        <p:spPr bwMode="auto">
          <a:xfrm>
            <a:off x="971550" y="1700213"/>
            <a:ext cx="3384550" cy="92333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kk-KZ" altLang="ru-RU" dirty="0" smtClean="0"/>
              <a:t>1946ж. ЭЕМ-нің жұмыс атқару принціпі мен құрылғыларын толық көрсеткен ғалым ...</a:t>
            </a:r>
            <a:endParaRPr lang="ru-RU" altLang="ru-RU" dirty="0"/>
          </a:p>
        </p:txBody>
      </p:sp>
      <p:sp>
        <p:nvSpPr>
          <p:cNvPr id="169991" name="Rectangle 7"/>
          <p:cNvSpPr>
            <a:spLocks noChangeArrowheads="1"/>
          </p:cNvSpPr>
          <p:nvPr/>
        </p:nvSpPr>
        <p:spPr bwMode="auto">
          <a:xfrm>
            <a:off x="684213" y="3500438"/>
            <a:ext cx="38877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kk-KZ" altLang="ru-RU" sz="2400" dirty="0" smtClean="0"/>
              <a:t>Американ математигі Джон Фон Нейман</a:t>
            </a:r>
            <a:endParaRPr lang="kk-KZ" altLang="ru-RU" sz="2400" dirty="0"/>
          </a:p>
        </p:txBody>
      </p:sp>
      <p:sp>
        <p:nvSpPr>
          <p:cNvPr id="6" name="Управляющая кнопка: возврат 5">
            <a:hlinkClick r:id="rId3" action="ppaction://hlinksldjump" highlightClick="1"/>
          </p:cNvPr>
          <p:cNvSpPr/>
          <p:nvPr/>
        </p:nvSpPr>
        <p:spPr>
          <a:xfrm>
            <a:off x="8072438" y="6143625"/>
            <a:ext cx="428625" cy="35718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30728" name="Group 7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30729" name="Group 8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30730" name="Picture 9" descr="пгшлпгш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0731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0732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30733" name="Picture 12" descr="пгшлпгш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9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69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90" grpId="0" animBg="1"/>
      <p:bldP spid="16999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66FF"/>
            </a:gs>
            <a:gs pos="25000">
              <a:srgbClr val="01A78F"/>
            </a:gs>
            <a:gs pos="50000">
              <a:srgbClr val="FFFF00"/>
            </a:gs>
            <a:gs pos="75000">
              <a:srgbClr val="FF6633"/>
            </a:gs>
            <a:gs pos="100000">
              <a:srgbClr val="FF33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428596" y="1643050"/>
            <a:ext cx="5929354" cy="1785950"/>
          </a:xfrm>
        </p:spPr>
        <p:txBody>
          <a:bodyPr/>
          <a:lstStyle/>
          <a:p>
            <a:pPr algn="ctr"/>
            <a:r>
              <a:rPr lang="kk-KZ" altLang="ru-RU" sz="4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Алгоритм және оның атқарушылары</a:t>
            </a:r>
            <a:endParaRPr lang="ru-RU" altLang="ru-RU" sz="44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8661" name="Picture 38" descr="e1(7)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 flipH="1">
            <a:off x="5724525" y="2781300"/>
            <a:ext cx="3203575" cy="3203575"/>
          </a:xfrm>
          <a:noFill/>
        </p:spPr>
      </p:pic>
      <p:sp>
        <p:nvSpPr>
          <p:cNvPr id="19460" name="WordArt 7"/>
          <p:cNvSpPr>
            <a:spLocks noChangeArrowheads="1" noChangeShapeType="1" noTextEdit="1"/>
          </p:cNvSpPr>
          <p:nvPr/>
        </p:nvSpPr>
        <p:spPr bwMode="auto">
          <a:xfrm>
            <a:off x="900113" y="620713"/>
            <a:ext cx="7129462" cy="2665412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endParaRPr lang="ru-RU" sz="3600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19463" name="Group 7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9464" name="Group 8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9465" name="Picture 9" descr="пгшлпгш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9466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9467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9468" name="Picture 12" descr="пгшлпгш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" name="Picture 17" descr="roza0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088" y="4868863"/>
            <a:ext cx="4679950" cy="166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/>
          <p:cNvSpPr>
            <a:spLocks noGrp="1" noChangeArrowheads="1"/>
          </p:cNvSpPr>
          <p:nvPr>
            <p:ph type="ctrTitle" idx="4294967295"/>
          </p:nvPr>
        </p:nvSpPr>
        <p:spPr>
          <a:xfrm>
            <a:off x="500034" y="6500834"/>
            <a:ext cx="7772400" cy="1152525"/>
          </a:xfrm>
        </p:spPr>
        <p:txBody>
          <a:bodyPr/>
          <a:lstStyle/>
          <a:p>
            <a:pPr algn="ctr"/>
            <a:endParaRPr lang="ru-RU" altLang="ru-RU" sz="3800" dirty="0" smtClean="0">
              <a:solidFill>
                <a:srgbClr val="CC00FF"/>
              </a:solidFill>
            </a:endParaRPr>
          </a:p>
        </p:txBody>
      </p:sp>
      <p:sp>
        <p:nvSpPr>
          <p:cNvPr id="20483" name="Rectangle 7"/>
          <p:cNvSpPr>
            <a:spLocks noGrp="1" noChangeArrowheads="1"/>
          </p:cNvSpPr>
          <p:nvPr>
            <p:ph type="subTitle" idx="4294967295"/>
          </p:nvPr>
        </p:nvSpPr>
        <p:spPr>
          <a:xfrm>
            <a:off x="214282" y="357166"/>
            <a:ext cx="8496300" cy="5300662"/>
          </a:xfrm>
        </p:spPr>
        <p:txBody>
          <a:bodyPr/>
          <a:lstStyle/>
          <a:p>
            <a:pPr marL="0" indent="0" algn="ctr">
              <a:lnSpc>
                <a:spcPct val="80000"/>
              </a:lnSpc>
              <a:buFont typeface="Wingdings" pitchFamily="2" charset="2"/>
              <a:buNone/>
            </a:pPr>
            <a:r>
              <a:rPr lang="kk-KZ" altLang="ru-RU" b="1" dirty="0" smtClean="0">
                <a:solidFill>
                  <a:srgbClr val="003399"/>
                </a:solidFill>
              </a:rPr>
              <a:t>Сабақтың мақсаты: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kk-KZ" altLang="ru-RU" sz="2000" b="1" dirty="0" smtClean="0">
              <a:solidFill>
                <a:srgbClr val="003399"/>
              </a:solidFill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kk-KZ" alt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Білімділік:  </a:t>
            </a:r>
            <a:r>
              <a:rPr lang="kk-KZ" alt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Алгоритм және оның атқарушылары жайлы 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kk-KZ" alt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толық мағұлымат беру.</a:t>
            </a:r>
            <a:endParaRPr lang="kk-KZ" alt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kk-KZ" alt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kk-KZ" alt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Дамытушылық:  </a:t>
            </a:r>
            <a:r>
              <a:rPr lang="kk-KZ" alt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Оқушының әрбір сабаққа ынтасы мен  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kk-KZ" alt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қабілетін біріктіріп, пәнге деген  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kk-KZ" alt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қызығушылығын арттыру.</a:t>
            </a:r>
            <a:endParaRPr lang="kk-KZ" altLang="ru-RU" sz="2400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kk-KZ" alt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kk-KZ" alt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Тәрбиелік:  </a:t>
            </a:r>
            <a:r>
              <a:rPr lang="kk-KZ" alt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Оқушыларды іскерлікке, нақтылыққа,  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kk-KZ" alt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ынтымақтылыққа тәрбиелеу.</a:t>
            </a:r>
            <a:endParaRPr lang="kk-KZ" altLang="ru-RU" sz="2400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0484" name="Group 7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20485" name="Group 8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20486" name="Picture 9" descr="пгшлпгш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487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488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20489" name="Picture 12" descr="пгшлпгш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56B13"/>
            </a:gs>
            <a:gs pos="25000">
              <a:srgbClr val="9CB86E"/>
            </a:gs>
            <a:gs pos="50000">
              <a:srgbClr val="DDEBCF"/>
            </a:gs>
            <a:gs pos="75000">
              <a:srgbClr val="9CB86E"/>
            </a:gs>
            <a:gs pos="100000">
              <a:srgbClr val="156B1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Text Box 3"/>
          <p:cNvSpPr txBox="1">
            <a:spLocks noChangeArrowheads="1"/>
          </p:cNvSpPr>
          <p:nvPr/>
        </p:nvSpPr>
        <p:spPr bwMode="auto">
          <a:xfrm>
            <a:off x="3419475" y="1628775"/>
            <a:ext cx="5724525" cy="4031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k-KZ" altLang="ru-RU" sz="3200" b="1" dirty="0"/>
              <a:t>Алгоритм атауы атақты араб математигі Әбу Жафар Мұхаммед ибн Мұса әл-Хорезми                есімінің латынша  </a:t>
            </a:r>
            <a:r>
              <a:rPr lang="en-US" altLang="ru-RU" sz="3200" b="1" dirty="0" err="1"/>
              <a:t>Algorithmi</a:t>
            </a:r>
            <a:r>
              <a:rPr lang="en-US" altLang="ru-RU" sz="3200" b="1" dirty="0"/>
              <a:t> </a:t>
            </a:r>
            <a:r>
              <a:rPr lang="kk-KZ" altLang="ru-RU" sz="3200" b="1" dirty="0"/>
              <a:t>(Алгоритми) болып жазылуынан </a:t>
            </a:r>
            <a:r>
              <a:rPr lang="en-US" altLang="ru-RU" sz="3200" b="1" dirty="0" smtClean="0"/>
              <a:t>XI </a:t>
            </a:r>
            <a:r>
              <a:rPr lang="kk-KZ" altLang="ru-RU" sz="3200" b="1" dirty="0" smtClean="0"/>
              <a:t>ғасырда шыққан</a:t>
            </a:r>
            <a:endParaRPr lang="ru-RU" altLang="ru-RU" sz="3200" b="1" dirty="0"/>
          </a:p>
        </p:txBody>
      </p:sp>
      <p:pic>
        <p:nvPicPr>
          <p:cNvPr id="126981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288" y="1700213"/>
            <a:ext cx="3240087" cy="352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26982" name="Group 7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26983" name="Group 8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26984" name="Picture 9" descr="пгшлпгш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26985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26986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26987" name="Picture 12" descr="пгшлпгш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6988" name="WordArt 12"/>
          <p:cNvSpPr>
            <a:spLocks noChangeArrowheads="1" noChangeShapeType="1" noTextEdit="1"/>
          </p:cNvSpPr>
          <p:nvPr/>
        </p:nvSpPr>
        <p:spPr bwMode="auto">
          <a:xfrm>
            <a:off x="1763713" y="476250"/>
            <a:ext cx="5832475" cy="7207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 xmlns="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69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69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7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EE7F2"/>
            </a:gs>
            <a:gs pos="17999">
              <a:srgbClr val="FBD49C"/>
            </a:gs>
            <a:gs pos="39000">
              <a:srgbClr val="FBA97D"/>
            </a:gs>
            <a:gs pos="64000">
              <a:srgbClr val="FAC77D"/>
            </a:gs>
            <a:gs pos="82001">
              <a:srgbClr val="FEE7F2"/>
            </a:gs>
            <a:gs pos="100000">
              <a:srgbClr val="FBEAC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4213" y="260350"/>
            <a:ext cx="7772400" cy="4668848"/>
          </a:xfrm>
        </p:spPr>
        <p:txBody>
          <a:bodyPr/>
          <a:lstStyle/>
          <a:p>
            <a:pPr algn="ctr"/>
            <a:r>
              <a:rPr lang="kk-KZ" altLang="ru-RU" b="1" dirty="0" smtClean="0">
                <a:solidFill>
                  <a:schemeClr val="tx1"/>
                </a:solidFill>
                <a:latin typeface="Times New Roman" pitchFamily="18" charset="0"/>
              </a:rPr>
              <a:t>Алгоритм дегеніміз- іс әрекеттің рет-ретімен орындалуы.</a:t>
            </a:r>
            <a:endParaRPr lang="ru-RU" altLang="ru-RU" dirty="0" smtClean="0">
              <a:solidFill>
                <a:schemeClr val="tx1"/>
              </a:solidFill>
            </a:endParaRPr>
          </a:p>
        </p:txBody>
      </p:sp>
      <p:sp>
        <p:nvSpPr>
          <p:cNvPr id="14541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571472" y="5786454"/>
            <a:ext cx="8351837" cy="1752600"/>
          </a:xfrm>
        </p:spPr>
        <p:txBody>
          <a:bodyPr/>
          <a:lstStyle/>
          <a:p>
            <a:endParaRPr lang="ru-RU" altLang="ru-RU" dirty="0" smtClean="0"/>
          </a:p>
        </p:txBody>
      </p:sp>
      <p:grpSp>
        <p:nvGrpSpPr>
          <p:cNvPr id="145431" name="Group 7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45432" name="Group 8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45433" name="Picture 9" descr="пгшлпгш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5434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45435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45436" name="Picture 12" descr="пгшлпгш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 flipV="1">
            <a:off x="500034" y="7000900"/>
            <a:ext cx="8015287" cy="45719"/>
          </a:xfrm>
        </p:spPr>
        <p:txBody>
          <a:bodyPr/>
          <a:lstStyle/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2285984" y="1714488"/>
            <a:ext cx="5286412" cy="22145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357554" y="2357430"/>
            <a:ext cx="39290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 smtClean="0"/>
              <a:t>Алгоритм жазылу құрлымына қарай</a:t>
            </a:r>
            <a:endParaRPr lang="ru-RU" sz="2800" dirty="0"/>
          </a:p>
        </p:txBody>
      </p:sp>
      <p:cxnSp>
        <p:nvCxnSpPr>
          <p:cNvPr id="8" name="Прямая со стрелкой 7"/>
          <p:cNvCxnSpPr/>
          <p:nvPr/>
        </p:nvCxnSpPr>
        <p:spPr>
          <a:xfrm rot="5400000">
            <a:off x="1321571" y="3107529"/>
            <a:ext cx="1000132" cy="928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16200000" flipH="1">
            <a:off x="4036215" y="4464851"/>
            <a:ext cx="1000132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5" idx="5"/>
          </p:cNvCxnSpPr>
          <p:nvPr/>
        </p:nvCxnSpPr>
        <p:spPr>
          <a:xfrm rot="16200000" flipH="1">
            <a:off x="6773116" y="3629851"/>
            <a:ext cx="681507" cy="6313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14282" y="4286256"/>
            <a:ext cx="23574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000" dirty="0" smtClean="0"/>
              <a:t>Сызықты</a:t>
            </a:r>
            <a:endParaRPr lang="ru-RU" sz="4000" dirty="0"/>
          </a:p>
        </p:txBody>
      </p:sp>
      <p:sp>
        <p:nvSpPr>
          <p:cNvPr id="15" name="TextBox 14"/>
          <p:cNvSpPr txBox="1"/>
          <p:nvPr/>
        </p:nvSpPr>
        <p:spPr>
          <a:xfrm>
            <a:off x="3000364" y="5000636"/>
            <a:ext cx="32147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600" dirty="0" smtClean="0"/>
              <a:t>Тармақталған</a:t>
            </a:r>
            <a:endParaRPr lang="ru-RU" sz="3600" dirty="0"/>
          </a:p>
        </p:txBody>
      </p:sp>
      <p:sp>
        <p:nvSpPr>
          <p:cNvPr id="16" name="TextBox 15"/>
          <p:cNvSpPr txBox="1"/>
          <p:nvPr/>
        </p:nvSpPr>
        <p:spPr>
          <a:xfrm>
            <a:off x="6929454" y="4357694"/>
            <a:ext cx="19288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600" dirty="0" smtClean="0"/>
              <a:t>Циклдік </a:t>
            </a:r>
            <a:endParaRPr lang="ru-RU" sz="3600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4" grpId="0"/>
      <p:bldP spid="15" grpId="0"/>
      <p:bldP spid="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FFFF00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95263" y="228600"/>
            <a:ext cx="8448703" cy="5414978"/>
          </a:xfrm>
        </p:spPr>
        <p:txBody>
          <a:bodyPr/>
          <a:lstStyle/>
          <a:p>
            <a:r>
              <a:rPr lang="kk-KZ" dirty="0" smtClean="0">
                <a:solidFill>
                  <a:schemeClr val="tx1"/>
                </a:solidFill>
              </a:rPr>
              <a:t>Егер орындаушы командаларды бірінен соң бірін ілесу тәртібімен орындайтын болса, алгоритм </a:t>
            </a:r>
            <a:r>
              <a:rPr lang="kk-KZ" b="1" u="sng" dirty="0" smtClean="0">
                <a:solidFill>
                  <a:schemeClr val="tx1"/>
                </a:solidFill>
              </a:rPr>
              <a:t>сызықты</a:t>
            </a:r>
            <a:r>
              <a:rPr lang="kk-KZ" dirty="0" smtClean="0">
                <a:solidFill>
                  <a:schemeClr val="tx1"/>
                </a:solidFill>
              </a:rPr>
              <a:t> деп аталады.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FF33"/>
            </a:gs>
            <a:gs pos="100000">
              <a:srgbClr val="6699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Line 2"/>
          <p:cNvSpPr>
            <a:spLocks noChangeShapeType="1"/>
          </p:cNvSpPr>
          <p:nvPr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6118225" y="884238"/>
            <a:ext cx="673100" cy="47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ru-RU" altLang="ru-RU" sz="1000">
              <a:latin typeface="Times New Roman" pitchFamily="18" charset="0"/>
            </a:endParaRP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468313" y="188913"/>
            <a:ext cx="81407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ru-RU" altLang="ru-RU" sz="4000" b="1">
                <a:latin typeface="Times New Roman" pitchFamily="18" charset="0"/>
              </a:rPr>
              <a:t>Тармақтал</a:t>
            </a:r>
            <a:r>
              <a:rPr lang="kk-KZ" altLang="ru-RU" sz="4000" b="1">
                <a:latin typeface="Times New Roman" pitchFamily="18" charset="0"/>
              </a:rPr>
              <a:t>ған </a:t>
            </a:r>
            <a:r>
              <a:rPr lang="ru-RU" altLang="ru-RU" sz="4000" b="1">
                <a:latin typeface="Times New Roman" pitchFamily="18" charset="0"/>
              </a:rPr>
              <a:t> алгоритм</a:t>
            </a:r>
          </a:p>
        </p:txBody>
      </p:sp>
      <p:sp>
        <p:nvSpPr>
          <p:cNvPr id="89094" name="Text Box 6"/>
          <p:cNvSpPr txBox="1">
            <a:spLocks noChangeArrowheads="1"/>
          </p:cNvSpPr>
          <p:nvPr/>
        </p:nvSpPr>
        <p:spPr bwMode="auto">
          <a:xfrm>
            <a:off x="395288" y="1484313"/>
            <a:ext cx="8569325" cy="4359275"/>
          </a:xfrm>
          <a:prstGeom prst="rect">
            <a:avLst/>
          </a:prstGeom>
          <a:solidFill>
            <a:srgbClr val="FFFF99"/>
          </a:solidFill>
          <a:ln w="19050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4000" b="1" dirty="0" err="1">
                <a:latin typeface="Times New Roman" pitchFamily="18" charset="0"/>
              </a:rPr>
              <a:t>Қадамдардың тізбектеп</a:t>
            </a:r>
            <a:r>
              <a:rPr lang="ru-RU" altLang="ru-RU" sz="4000" b="1" dirty="0">
                <a:latin typeface="Times New Roman" pitchFamily="18" charset="0"/>
              </a:rPr>
              <a:t> </a:t>
            </a:r>
            <a:r>
              <a:rPr lang="ru-RU" altLang="ru-RU" sz="4000" b="1" dirty="0" err="1">
                <a:latin typeface="Times New Roman" pitchFamily="18" charset="0"/>
              </a:rPr>
              <a:t>орындалуы</a:t>
            </a:r>
            <a:r>
              <a:rPr lang="ru-RU" altLang="ru-RU" sz="4000" b="1" dirty="0">
                <a:latin typeface="Times New Roman" pitchFamily="18" charset="0"/>
              </a:rPr>
              <a:t> </a:t>
            </a:r>
          </a:p>
          <a:p>
            <a:pPr algn="ctr" eaLnBrk="1" hangingPunct="1">
              <a:spcBef>
                <a:spcPct val="50000"/>
              </a:spcBef>
            </a:pPr>
            <a:r>
              <a:rPr lang="ru-RU" altLang="ru-RU" sz="4000" b="1" dirty="0" err="1">
                <a:latin typeface="Times New Roman" pitchFamily="18" charset="0"/>
              </a:rPr>
              <a:t>кейбір</a:t>
            </a:r>
            <a:r>
              <a:rPr lang="ru-RU" altLang="ru-RU" sz="4000" b="1" dirty="0">
                <a:latin typeface="Times New Roman" pitchFamily="18" charset="0"/>
              </a:rPr>
              <a:t> </a:t>
            </a:r>
            <a:r>
              <a:rPr lang="ru-RU" altLang="ru-RU" sz="4000" b="1" dirty="0" err="1">
                <a:latin typeface="Times New Roman" pitchFamily="18" charset="0"/>
              </a:rPr>
              <a:t>шарттарға байланысты</a:t>
            </a:r>
            <a:r>
              <a:rPr lang="ru-RU" altLang="ru-RU" sz="4000" b="1" dirty="0">
                <a:latin typeface="Times New Roman" pitchFamily="18" charset="0"/>
              </a:rPr>
              <a:t> </a:t>
            </a:r>
          </a:p>
          <a:p>
            <a:pPr algn="ctr" eaLnBrk="1" hangingPunct="1">
              <a:spcBef>
                <a:spcPct val="50000"/>
              </a:spcBef>
            </a:pPr>
            <a:r>
              <a:rPr lang="ru-RU" altLang="ru-RU" sz="4000" b="1" dirty="0" err="1">
                <a:latin typeface="Times New Roman" pitchFamily="18" charset="0"/>
              </a:rPr>
              <a:t>болатын</a:t>
            </a:r>
            <a:r>
              <a:rPr lang="ru-RU" altLang="ru-RU" sz="4000" b="1" dirty="0">
                <a:latin typeface="Times New Roman" pitchFamily="18" charset="0"/>
              </a:rPr>
              <a:t> </a:t>
            </a:r>
            <a:r>
              <a:rPr lang="ru-RU" altLang="ru-RU" sz="4000" b="1" dirty="0" err="1">
                <a:latin typeface="Times New Roman" pitchFamily="18" charset="0"/>
              </a:rPr>
              <a:t>алгоритмдерді</a:t>
            </a:r>
            <a:r>
              <a:rPr lang="ru-RU" altLang="ru-RU" sz="4000" b="1" dirty="0">
                <a:latin typeface="Times New Roman" pitchFamily="18" charset="0"/>
              </a:rPr>
              <a:t> </a:t>
            </a:r>
          </a:p>
          <a:p>
            <a:pPr algn="ctr" eaLnBrk="1" hangingPunct="1">
              <a:spcBef>
                <a:spcPct val="50000"/>
              </a:spcBef>
            </a:pPr>
            <a:r>
              <a:rPr lang="ru-RU" altLang="ru-RU" sz="4000" b="1" dirty="0" err="1">
                <a:solidFill>
                  <a:srgbClr val="0000FF"/>
                </a:solidFill>
                <a:latin typeface="Times New Roman" pitchFamily="18" charset="0"/>
              </a:rPr>
              <a:t>тармақталған</a:t>
            </a:r>
            <a:r>
              <a:rPr lang="ru-RU" altLang="ru-RU" sz="4000" b="1" dirty="0" err="1">
                <a:latin typeface="Times New Roman" pitchFamily="18" charset="0"/>
              </a:rPr>
              <a:t> алгоритмдер</a:t>
            </a:r>
            <a:r>
              <a:rPr lang="ru-RU" altLang="ru-RU" sz="4000" b="1" dirty="0">
                <a:latin typeface="Times New Roman" pitchFamily="18" charset="0"/>
              </a:rPr>
              <a:t> </a:t>
            </a:r>
          </a:p>
          <a:p>
            <a:pPr algn="ctr" eaLnBrk="1" hangingPunct="1">
              <a:spcBef>
                <a:spcPct val="50000"/>
              </a:spcBef>
            </a:pPr>
            <a:r>
              <a:rPr lang="ru-RU" altLang="ru-RU" sz="4000" b="1" dirty="0" err="1">
                <a:latin typeface="Times New Roman" pitchFamily="18" charset="0"/>
              </a:rPr>
              <a:t>деп</a:t>
            </a:r>
            <a:r>
              <a:rPr lang="ru-RU" altLang="ru-RU" sz="4000" b="1" dirty="0">
                <a:latin typeface="Times New Roman" pitchFamily="18" charset="0"/>
              </a:rPr>
              <a:t> </a:t>
            </a:r>
            <a:r>
              <a:rPr lang="ru-RU" altLang="ru-RU" sz="4000" b="1" dirty="0" err="1">
                <a:latin typeface="Times New Roman" pitchFamily="18" charset="0"/>
              </a:rPr>
              <a:t>атайды</a:t>
            </a:r>
            <a:r>
              <a:rPr lang="ru-RU" altLang="ru-RU" sz="4000" b="1" dirty="0">
                <a:latin typeface="Times New Roman" pitchFamily="18" charset="0"/>
              </a:rPr>
              <a:t>.</a:t>
            </a:r>
            <a:r>
              <a:rPr lang="ru-RU" altLang="ru-RU" sz="4000" b="1" dirty="0"/>
              <a:t> </a:t>
            </a:r>
          </a:p>
        </p:txBody>
      </p:sp>
      <p:grpSp>
        <p:nvGrpSpPr>
          <p:cNvPr id="44038" name="Group 7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44039" name="Group 8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44040" name="Picture 9" descr="пгшлпгш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4041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4042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44043" name="Picture 12" descr="пгшлпгш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95263" y="228600"/>
            <a:ext cx="8015287" cy="4486284"/>
          </a:xfrm>
        </p:spPr>
        <p:txBody>
          <a:bodyPr/>
          <a:lstStyle/>
          <a:p>
            <a:r>
              <a:rPr lang="kk-KZ" dirty="0" smtClean="0">
                <a:solidFill>
                  <a:schemeClr val="tx1"/>
                </a:solidFill>
              </a:rPr>
              <a:t> Жеке командалар немесе команда топтары көп рет қайталанатын болса, алгоритм </a:t>
            </a:r>
            <a:r>
              <a:rPr lang="kk-KZ" b="1" u="sng" dirty="0" smtClean="0">
                <a:solidFill>
                  <a:schemeClr val="tx1"/>
                </a:solidFill>
              </a:rPr>
              <a:t>циклдік</a:t>
            </a:r>
            <a:r>
              <a:rPr lang="kk-KZ" dirty="0" smtClean="0">
                <a:solidFill>
                  <a:schemeClr val="tx1"/>
                </a:solidFill>
              </a:rPr>
              <a:t> деп саналады.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551"/>
          <p:cNvSpPr>
            <a:spLocks noChangeArrowheads="1"/>
          </p:cNvSpPr>
          <p:nvPr/>
        </p:nvSpPr>
        <p:spPr bwMode="auto">
          <a:xfrm>
            <a:off x="0" y="700088"/>
            <a:ext cx="1841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100"/>
              <a:t/>
            </a:r>
            <a:br>
              <a:rPr lang="ru-RU" altLang="ru-RU" sz="1100"/>
            </a:br>
            <a:endParaRPr lang="ru-RU" altLang="ru-RU"/>
          </a:p>
          <a:p>
            <a:endParaRPr lang="ru-RU" altLang="ru-RU"/>
          </a:p>
        </p:txBody>
      </p:sp>
      <p:sp>
        <p:nvSpPr>
          <p:cNvPr id="41987" name="Rectangle 562"/>
          <p:cNvSpPr>
            <a:spLocks noChangeArrowheads="1"/>
          </p:cNvSpPr>
          <p:nvPr/>
        </p:nvSpPr>
        <p:spPr bwMode="auto">
          <a:xfrm>
            <a:off x="0" y="1509713"/>
            <a:ext cx="18415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 sz="1100"/>
          </a:p>
          <a:p>
            <a:endParaRPr lang="ru-RU" altLang="ru-RU"/>
          </a:p>
        </p:txBody>
      </p:sp>
      <p:sp>
        <p:nvSpPr>
          <p:cNvPr id="42130" name="Rectangle 829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0"/>
            <a:ext cx="8229600" cy="6215082"/>
          </a:xfrm>
        </p:spPr>
        <p:txBody>
          <a:bodyPr/>
          <a:lstStyle/>
          <a:p>
            <a:r>
              <a:rPr lang="kk-KZ" altLang="ru-RU" sz="4000" b="1" dirty="0" smtClean="0">
                <a:solidFill>
                  <a:schemeClr val="tx1"/>
                </a:solidFill>
                <a:latin typeface="Galleria" pitchFamily="34" charset="-52"/>
                <a:hlinkClick r:id="rId2" action="ppaction://hlinksldjump"/>
              </a:rPr>
              <a:t>Мысалы: Студент болу  </a:t>
            </a:r>
            <a:br>
              <a:rPr lang="kk-KZ" altLang="ru-RU" sz="4000" b="1" dirty="0" smtClean="0">
                <a:solidFill>
                  <a:schemeClr val="tx1"/>
                </a:solidFill>
                <a:latin typeface="Galleria" pitchFamily="34" charset="-52"/>
                <a:hlinkClick r:id="rId2" action="ppaction://hlinksldjump"/>
              </a:rPr>
            </a:br>
            <a:r>
              <a:rPr lang="kk-KZ" altLang="ru-RU" sz="4000" b="1" dirty="0" smtClean="0">
                <a:solidFill>
                  <a:schemeClr val="tx1"/>
                </a:solidFill>
                <a:latin typeface="Galleria" pitchFamily="34" charset="-52"/>
                <a:hlinkClick r:id="rId2" action="ppaction://hlinksldjump"/>
              </a:rPr>
              <a:t>                        үшін:</a:t>
            </a:r>
            <a:r>
              <a:rPr lang="kk-KZ" altLang="ru-RU" sz="4000" b="1" dirty="0" smtClean="0">
                <a:solidFill>
                  <a:schemeClr val="tx1"/>
                </a:solidFill>
                <a:latin typeface="Galleria" pitchFamily="34" charset="-52"/>
              </a:rPr>
              <a:t/>
            </a:r>
            <a:br>
              <a:rPr lang="kk-KZ" altLang="ru-RU" sz="4000" b="1" dirty="0" smtClean="0">
                <a:solidFill>
                  <a:schemeClr val="tx1"/>
                </a:solidFill>
                <a:latin typeface="Galleria" pitchFamily="34" charset="-52"/>
              </a:rPr>
            </a:br>
            <a:r>
              <a:rPr lang="kk-KZ" altLang="ru-RU" sz="4000" b="1" dirty="0" smtClean="0">
                <a:solidFill>
                  <a:schemeClr val="tx1"/>
                </a:solidFill>
                <a:latin typeface="Galleria" pitchFamily="34" charset="-52"/>
              </a:rPr>
              <a:t>1. Мектепті тәмәмдау</a:t>
            </a:r>
            <a:br>
              <a:rPr lang="kk-KZ" altLang="ru-RU" sz="4000" b="1" dirty="0" smtClean="0">
                <a:solidFill>
                  <a:schemeClr val="tx1"/>
                </a:solidFill>
                <a:latin typeface="Galleria" pitchFamily="34" charset="-52"/>
              </a:rPr>
            </a:br>
            <a:r>
              <a:rPr lang="kk-KZ" altLang="ru-RU" sz="4000" b="1" dirty="0" smtClean="0">
                <a:solidFill>
                  <a:schemeClr val="tx1"/>
                </a:solidFill>
                <a:latin typeface="Galleria" pitchFamily="34" charset="-52"/>
              </a:rPr>
              <a:t>2. ҰБТ-дан өту</a:t>
            </a:r>
            <a:br>
              <a:rPr lang="kk-KZ" altLang="ru-RU" sz="4000" b="1" dirty="0" smtClean="0">
                <a:solidFill>
                  <a:schemeClr val="tx1"/>
                </a:solidFill>
                <a:latin typeface="Galleria" pitchFamily="34" charset="-52"/>
              </a:rPr>
            </a:br>
            <a:r>
              <a:rPr lang="kk-KZ" altLang="ru-RU" sz="4000" b="1" dirty="0" smtClean="0">
                <a:solidFill>
                  <a:schemeClr val="tx1"/>
                </a:solidFill>
                <a:latin typeface="Galleria" pitchFamily="34" charset="-52"/>
              </a:rPr>
              <a:t>3. Құжаттарды тиісті жерге өткізу</a:t>
            </a:r>
            <a:br>
              <a:rPr lang="kk-KZ" altLang="ru-RU" sz="4000" b="1" dirty="0" smtClean="0">
                <a:solidFill>
                  <a:schemeClr val="tx1"/>
                </a:solidFill>
                <a:latin typeface="Galleria" pitchFamily="34" charset="-52"/>
              </a:rPr>
            </a:br>
            <a:r>
              <a:rPr lang="kk-KZ" altLang="ru-RU" sz="4000" b="1" dirty="0" smtClean="0">
                <a:solidFill>
                  <a:schemeClr val="tx1"/>
                </a:solidFill>
                <a:latin typeface="Galleria" pitchFamily="34" charset="-52"/>
              </a:rPr>
              <a:t>4. Конкурстан өту</a:t>
            </a:r>
            <a:br>
              <a:rPr lang="kk-KZ" altLang="ru-RU" sz="4000" b="1" dirty="0" smtClean="0">
                <a:solidFill>
                  <a:schemeClr val="tx1"/>
                </a:solidFill>
                <a:latin typeface="Galleria" pitchFamily="34" charset="-52"/>
              </a:rPr>
            </a:br>
            <a:r>
              <a:rPr lang="kk-KZ" altLang="ru-RU" sz="4000" b="1" dirty="0" smtClean="0">
                <a:solidFill>
                  <a:schemeClr val="tx1"/>
                </a:solidFill>
                <a:latin typeface="Galleria" pitchFamily="34" charset="-52"/>
              </a:rPr>
              <a:t>5. таңдаған мамандығы бойынша оқитын ЖОО анықтау</a:t>
            </a:r>
            <a:endParaRPr lang="ru-RU" altLang="ru-RU" sz="4000" b="1" dirty="0" smtClean="0">
              <a:solidFill>
                <a:schemeClr val="tx1"/>
              </a:solidFill>
              <a:latin typeface="Galleria" pitchFamily="34" charset="-52"/>
            </a:endParaRPr>
          </a:p>
        </p:txBody>
      </p:sp>
      <p:grpSp>
        <p:nvGrpSpPr>
          <p:cNvPr id="42206" name="Group 7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42207" name="Group 8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42208" name="Picture 9" descr="пгшлпгш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2209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2210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42211" name="Picture 12" descr="пгшлпгш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Рисунок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188" y="333375"/>
            <a:ext cx="7715250" cy="627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Группа 55"/>
          <p:cNvGrpSpPr>
            <a:grpSpLocks/>
          </p:cNvGrpSpPr>
          <p:nvPr/>
        </p:nvGrpSpPr>
        <p:grpSpPr bwMode="auto">
          <a:xfrm>
            <a:off x="3357563" y="2143125"/>
            <a:ext cx="1157287" cy="995363"/>
            <a:chOff x="2000232" y="2907899"/>
            <a:chExt cx="1156622" cy="995952"/>
          </a:xfrm>
        </p:grpSpPr>
        <p:pic>
          <p:nvPicPr>
            <p:cNvPr id="22556" name="Рисунок 27">
              <a:hlinkClick r:id="rId3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-3198169">
              <a:off x="2091084" y="2838082"/>
              <a:ext cx="974917" cy="1156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" name="Прямоугольник 36">
              <a:hlinkClick r:id="rId3" action="ppaction://hlinksldjump"/>
            </p:cNvPr>
            <p:cNvSpPr/>
            <p:nvPr/>
          </p:nvSpPr>
          <p:spPr>
            <a:xfrm rot="18614551">
              <a:off x="2096970" y="3043913"/>
              <a:ext cx="979913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KZ Cooper" pitchFamily="2" charset="0"/>
                  <a:hlinkClick r:id="rId3" action="ppaction://hlinksldjump"/>
                </a:rPr>
                <a:t>12</a:t>
              </a:r>
              <a:endParaRPr lang="ru-RU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Z Cooper" pitchFamily="2" charset="0"/>
              </a:endParaRPr>
            </a:p>
          </p:txBody>
        </p:sp>
      </p:grpSp>
      <p:grpSp>
        <p:nvGrpSpPr>
          <p:cNvPr id="3" name="Группа 51"/>
          <p:cNvGrpSpPr>
            <a:grpSpLocks/>
          </p:cNvGrpSpPr>
          <p:nvPr/>
        </p:nvGrpSpPr>
        <p:grpSpPr bwMode="auto">
          <a:xfrm>
            <a:off x="3571875" y="3643313"/>
            <a:ext cx="1157288" cy="1020762"/>
            <a:chOff x="3317875" y="1720850"/>
            <a:chExt cx="1157288" cy="1020763"/>
          </a:xfrm>
        </p:grpSpPr>
        <p:pic>
          <p:nvPicPr>
            <p:cNvPr id="22554" name="Рисунок 29">
              <a:hlinkClick r:id="rId5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4477164">
              <a:off x="3408592" y="1675042"/>
              <a:ext cx="975854" cy="1157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8" name="Прямоугольник 37">
              <a:hlinkClick r:id="rId6" action="ppaction://hlinksldjump"/>
            </p:cNvPr>
            <p:cNvSpPr/>
            <p:nvPr/>
          </p:nvSpPr>
          <p:spPr bwMode="auto">
            <a:xfrm rot="4769322">
              <a:off x="3304010" y="1857131"/>
              <a:ext cx="980855" cy="70829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KZ Cooper" pitchFamily="2" charset="0"/>
                  <a:hlinkClick r:id="rId6" action="ppaction://hlinksldjump"/>
                </a:rPr>
                <a:t>82</a:t>
              </a:r>
              <a:endParaRPr lang="ru-RU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Z Cooper" pitchFamily="2" charset="0"/>
              </a:endParaRPr>
            </a:p>
          </p:txBody>
        </p:sp>
      </p:grpSp>
      <p:grpSp>
        <p:nvGrpSpPr>
          <p:cNvPr id="4" name="Группа 51"/>
          <p:cNvGrpSpPr>
            <a:grpSpLocks/>
          </p:cNvGrpSpPr>
          <p:nvPr/>
        </p:nvGrpSpPr>
        <p:grpSpPr bwMode="auto">
          <a:xfrm>
            <a:off x="6357938" y="5072063"/>
            <a:ext cx="996950" cy="1155700"/>
            <a:chOff x="5054172" y="1793432"/>
            <a:chExt cx="997807" cy="1156622"/>
          </a:xfrm>
        </p:grpSpPr>
        <p:pic>
          <p:nvPicPr>
            <p:cNvPr id="22552" name="Рисунок 28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-1475193">
              <a:off x="5054172" y="1793432"/>
              <a:ext cx="974917" cy="1156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9" name="Прямоугольник 38">
              <a:hlinkClick r:id="rId7" action="ppaction://hlinksldjump"/>
            </p:cNvPr>
            <p:cNvSpPr/>
            <p:nvPr/>
          </p:nvSpPr>
          <p:spPr>
            <a:xfrm rot="20348432">
              <a:off x="5072066" y="2000240"/>
              <a:ext cx="979913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KZ Cooper" pitchFamily="2" charset="0"/>
                  <a:hlinkClick r:id="rId7" action="ppaction://hlinksldjump"/>
                </a:rPr>
                <a:t>14</a:t>
              </a:r>
              <a:endParaRPr lang="ru-RU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Z Cooper" pitchFamily="2" charset="0"/>
              </a:endParaRPr>
            </a:p>
          </p:txBody>
        </p:sp>
      </p:grpSp>
      <p:grpSp>
        <p:nvGrpSpPr>
          <p:cNvPr id="5" name="Группа 53"/>
          <p:cNvGrpSpPr>
            <a:grpSpLocks/>
          </p:cNvGrpSpPr>
          <p:nvPr/>
        </p:nvGrpSpPr>
        <p:grpSpPr bwMode="auto">
          <a:xfrm>
            <a:off x="4786313" y="2786063"/>
            <a:ext cx="1157287" cy="1046162"/>
            <a:chOff x="4809315" y="3091583"/>
            <a:chExt cx="1156622" cy="1045933"/>
          </a:xfrm>
        </p:grpSpPr>
        <p:pic>
          <p:nvPicPr>
            <p:cNvPr id="22550" name="Рисунок 23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4766720">
              <a:off x="4900168" y="3000730"/>
              <a:ext cx="974916" cy="1156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" name="Прямоугольник 40">
              <a:hlinkClick r:id="rId8" action="ppaction://hlinksldjump"/>
            </p:cNvPr>
            <p:cNvSpPr/>
            <p:nvPr/>
          </p:nvSpPr>
          <p:spPr>
            <a:xfrm rot="4771447">
              <a:off x="4876363" y="3293617"/>
              <a:ext cx="979912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KZ Cooper" pitchFamily="2" charset="0"/>
                  <a:hlinkClick r:id="rId8" action="ppaction://hlinksldjump"/>
                </a:rPr>
                <a:t>23</a:t>
              </a:r>
              <a:endParaRPr lang="ru-RU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Z Cooper" pitchFamily="2" charset="0"/>
              </a:endParaRPr>
            </a:p>
          </p:txBody>
        </p:sp>
      </p:grpSp>
      <p:grpSp>
        <p:nvGrpSpPr>
          <p:cNvPr id="6" name="Группа 52"/>
          <p:cNvGrpSpPr>
            <a:grpSpLocks/>
          </p:cNvGrpSpPr>
          <p:nvPr/>
        </p:nvGrpSpPr>
        <p:grpSpPr bwMode="auto">
          <a:xfrm>
            <a:off x="6286500" y="3643313"/>
            <a:ext cx="1017588" cy="1157287"/>
            <a:chOff x="6286512" y="2857496"/>
            <a:chExt cx="1017719" cy="1156622"/>
          </a:xfrm>
        </p:grpSpPr>
        <p:pic>
          <p:nvPicPr>
            <p:cNvPr id="22548" name="Рисунок 22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-2129312">
              <a:off x="6286512" y="2857496"/>
              <a:ext cx="974917" cy="1156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2" name="Прямоугольник 41">
              <a:hlinkClick r:id="rId9" action="ppaction://hlinksldjump"/>
            </p:cNvPr>
            <p:cNvSpPr/>
            <p:nvPr/>
          </p:nvSpPr>
          <p:spPr>
            <a:xfrm rot="19434272">
              <a:off x="6324318" y="3118928"/>
              <a:ext cx="979913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KZ Cooper" pitchFamily="2" charset="0"/>
                  <a:hlinkClick r:id="rId9" action="ppaction://hlinksldjump"/>
                </a:rPr>
                <a:t>67</a:t>
              </a:r>
              <a:endParaRPr lang="ru-RU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Z Cooper" pitchFamily="2" charset="0"/>
              </a:endParaRPr>
            </a:p>
          </p:txBody>
        </p:sp>
      </p:grpSp>
      <p:grpSp>
        <p:nvGrpSpPr>
          <p:cNvPr id="7" name="Группа 63"/>
          <p:cNvGrpSpPr>
            <a:grpSpLocks/>
          </p:cNvGrpSpPr>
          <p:nvPr/>
        </p:nvGrpSpPr>
        <p:grpSpPr bwMode="auto">
          <a:xfrm>
            <a:off x="1763713" y="3500438"/>
            <a:ext cx="981075" cy="1157287"/>
            <a:chOff x="1909304" y="5175828"/>
            <a:chExt cx="981500" cy="1156622"/>
          </a:xfrm>
        </p:grpSpPr>
        <p:pic>
          <p:nvPicPr>
            <p:cNvPr id="22546" name="Рисунок 26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09304" y="5175828"/>
              <a:ext cx="974917" cy="1156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3" name="Прямоугольник 42">
              <a:hlinkClick r:id="rId10" action="ppaction://hlinksldjump"/>
            </p:cNvPr>
            <p:cNvSpPr/>
            <p:nvPr/>
          </p:nvSpPr>
          <p:spPr>
            <a:xfrm>
              <a:off x="1910891" y="5508196"/>
              <a:ext cx="979913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KZ Cooper" pitchFamily="2" charset="0"/>
                  <a:hlinkClick r:id="rId10" action="ppaction://hlinksldjump"/>
                </a:rPr>
                <a:t>28</a:t>
              </a:r>
              <a:endParaRPr lang="ru-RU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Z Cooper" pitchFamily="2" charset="0"/>
              </a:endParaRPr>
            </a:p>
          </p:txBody>
        </p:sp>
      </p:grpSp>
      <p:grpSp>
        <p:nvGrpSpPr>
          <p:cNvPr id="8" name="Группа 61"/>
          <p:cNvGrpSpPr>
            <a:grpSpLocks/>
          </p:cNvGrpSpPr>
          <p:nvPr/>
        </p:nvGrpSpPr>
        <p:grpSpPr bwMode="auto">
          <a:xfrm>
            <a:off x="4643438" y="4857750"/>
            <a:ext cx="1157287" cy="974725"/>
            <a:chOff x="4961724" y="5617040"/>
            <a:chExt cx="1156622" cy="974917"/>
          </a:xfrm>
        </p:grpSpPr>
        <p:pic>
          <p:nvPicPr>
            <p:cNvPr id="22544" name="Рисунок 32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2705847">
              <a:off x="5052576" y="5526188"/>
              <a:ext cx="974917" cy="1156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4" name="Прямоугольник 43">
              <a:hlinkClick r:id="rId11" action="ppaction://hlinksldjump"/>
            </p:cNvPr>
            <p:cNvSpPr/>
            <p:nvPr/>
          </p:nvSpPr>
          <p:spPr>
            <a:xfrm rot="2593498">
              <a:off x="5072066" y="5786454"/>
              <a:ext cx="979913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KZ Cooper" pitchFamily="2" charset="0"/>
                  <a:hlinkClick r:id="rId11" action="ppaction://hlinksldjump"/>
                </a:rPr>
                <a:t>33</a:t>
              </a:r>
              <a:endParaRPr lang="ru-RU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Z Cooper" pitchFamily="2" charset="0"/>
              </a:endParaRPr>
            </a:p>
          </p:txBody>
        </p:sp>
      </p:grpSp>
      <p:grpSp>
        <p:nvGrpSpPr>
          <p:cNvPr id="9" name="Группа 58"/>
          <p:cNvGrpSpPr>
            <a:grpSpLocks/>
          </p:cNvGrpSpPr>
          <p:nvPr/>
        </p:nvGrpSpPr>
        <p:grpSpPr bwMode="auto">
          <a:xfrm>
            <a:off x="2500313" y="5143500"/>
            <a:ext cx="1020762" cy="1133475"/>
            <a:chOff x="4436073" y="4164338"/>
            <a:chExt cx="1020070" cy="1133360"/>
          </a:xfrm>
        </p:grpSpPr>
        <p:pic>
          <p:nvPicPr>
            <p:cNvPr id="22542" name="Рисунок 33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-2201245">
              <a:off x="4436073" y="4164338"/>
              <a:ext cx="974917" cy="1133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5" name="Прямоугольник 44">
              <a:hlinkClick r:id="rId12" action="ppaction://hlinksldjump"/>
            </p:cNvPr>
            <p:cNvSpPr/>
            <p:nvPr/>
          </p:nvSpPr>
          <p:spPr>
            <a:xfrm rot="19347551">
              <a:off x="4476230" y="4358897"/>
              <a:ext cx="979913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KZ Cooper" pitchFamily="2" charset="0"/>
                  <a:hlinkClick r:id="rId12" action="ppaction://hlinksldjump"/>
                </a:rPr>
                <a:t>37</a:t>
              </a:r>
              <a:endParaRPr lang="ru-RU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KZ Cooper" pitchFamily="2" charset="0"/>
              </a:endParaRPr>
            </a:p>
          </p:txBody>
        </p:sp>
      </p:grpSp>
      <p:pic>
        <p:nvPicPr>
          <p:cNvPr id="22539" name="Picture 18" descr="anim047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72375" y="0"/>
            <a:ext cx="15716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40" name="Picture 17" descr="anim047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954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41" name="AutoShape 42">
            <a:hlinkClick r:id="rId1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9788" y="6308725"/>
            <a:ext cx="684212" cy="549275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22559" name="Group 7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22560" name="Group 8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22561" name="Picture 9" descr="пгшлпгш"/>
              <p:cNvPicPr>
                <a:picLocks noChangeAspect="1" noChangeArrowheads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2562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2563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22564" name="Picture 12" descr="пгшлпгш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7158" y="1785926"/>
            <a:ext cx="8015287" cy="914400"/>
          </a:xfrm>
        </p:spPr>
        <p:txBody>
          <a:bodyPr/>
          <a:lstStyle/>
          <a:p>
            <a:r>
              <a:rPr lang="kk-KZ" altLang="ru-RU" sz="9600" b="1" dirty="0" smtClean="0">
                <a:solidFill>
                  <a:schemeClr val="tx1"/>
                </a:solidFill>
                <a:latin typeface="Galleria" pitchFamily="34" charset="-52"/>
              </a:rPr>
              <a:t> Сүт қайнату       </a:t>
            </a:r>
            <a:br>
              <a:rPr lang="kk-KZ" altLang="ru-RU" sz="9600" b="1" dirty="0" smtClean="0">
                <a:solidFill>
                  <a:schemeClr val="tx1"/>
                </a:solidFill>
                <a:latin typeface="Galleria" pitchFamily="34" charset="-52"/>
              </a:rPr>
            </a:br>
            <a:r>
              <a:rPr lang="kk-KZ" altLang="ru-RU" sz="9600" b="1" dirty="0" smtClean="0">
                <a:solidFill>
                  <a:schemeClr val="tx1"/>
                </a:solidFill>
                <a:latin typeface="Galleria" pitchFamily="34" charset="-52"/>
              </a:rPr>
              <a:t>  алгоритмі:</a:t>
            </a:r>
            <a:endParaRPr lang="ru-RU" sz="9600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551"/>
          <p:cNvSpPr>
            <a:spLocks noChangeArrowheads="1"/>
          </p:cNvSpPr>
          <p:nvPr/>
        </p:nvSpPr>
        <p:spPr bwMode="auto">
          <a:xfrm>
            <a:off x="0" y="700088"/>
            <a:ext cx="1841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100"/>
              <a:t/>
            </a:r>
            <a:br>
              <a:rPr lang="ru-RU" altLang="ru-RU" sz="1100"/>
            </a:br>
            <a:endParaRPr lang="ru-RU" altLang="ru-RU"/>
          </a:p>
          <a:p>
            <a:endParaRPr lang="ru-RU" altLang="ru-RU"/>
          </a:p>
        </p:txBody>
      </p:sp>
      <p:sp>
        <p:nvSpPr>
          <p:cNvPr id="98307" name="Rectangle 562"/>
          <p:cNvSpPr>
            <a:spLocks noChangeArrowheads="1"/>
          </p:cNvSpPr>
          <p:nvPr/>
        </p:nvSpPr>
        <p:spPr bwMode="auto">
          <a:xfrm>
            <a:off x="0" y="1509713"/>
            <a:ext cx="18415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 sz="1100"/>
          </a:p>
          <a:p>
            <a:endParaRPr lang="ru-RU" altLang="ru-RU"/>
          </a:p>
        </p:txBody>
      </p:sp>
      <p:sp>
        <p:nvSpPr>
          <p:cNvPr id="98456" name="Rectangle 829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0"/>
            <a:ext cx="8229600" cy="5857892"/>
          </a:xfrm>
        </p:spPr>
        <p:txBody>
          <a:bodyPr/>
          <a:lstStyle/>
          <a:p>
            <a:pPr algn="ctr"/>
            <a:r>
              <a:rPr lang="kk-KZ" altLang="ru-RU" sz="2800" b="1" dirty="0" smtClean="0">
                <a:solidFill>
                  <a:srgbClr val="7030A0"/>
                </a:solidFill>
                <a:latin typeface="Galleria" pitchFamily="34" charset="-52"/>
              </a:rPr>
              <a:t>Ыдысқа сүт құю</a:t>
            </a:r>
            <a:br>
              <a:rPr lang="kk-KZ" altLang="ru-RU" sz="2800" b="1" dirty="0" smtClean="0">
                <a:solidFill>
                  <a:srgbClr val="7030A0"/>
                </a:solidFill>
                <a:latin typeface="Galleria" pitchFamily="34" charset="-52"/>
              </a:rPr>
            </a:br>
            <a:r>
              <a:rPr lang="kk-KZ" altLang="ru-RU" sz="2800" b="1" dirty="0" smtClean="0">
                <a:solidFill>
                  <a:srgbClr val="7030A0"/>
                </a:solidFill>
                <a:latin typeface="Galleria" pitchFamily="34" charset="-52"/>
              </a:rPr>
              <a:t> Ыдысты плитаға қою</a:t>
            </a:r>
            <a:br>
              <a:rPr lang="kk-KZ" altLang="ru-RU" sz="2800" b="1" dirty="0" smtClean="0">
                <a:solidFill>
                  <a:srgbClr val="7030A0"/>
                </a:solidFill>
                <a:latin typeface="Galleria" pitchFamily="34" charset="-52"/>
              </a:rPr>
            </a:br>
            <a:r>
              <a:rPr lang="kk-KZ" altLang="ru-RU" sz="2800" b="1" dirty="0" smtClean="0">
                <a:solidFill>
                  <a:srgbClr val="7030A0"/>
                </a:solidFill>
                <a:latin typeface="Galleria" pitchFamily="34" charset="-52"/>
              </a:rPr>
              <a:t>Сіріңкені жағу</a:t>
            </a:r>
            <a:br>
              <a:rPr lang="kk-KZ" altLang="ru-RU" sz="2800" b="1" dirty="0" smtClean="0">
                <a:solidFill>
                  <a:srgbClr val="7030A0"/>
                </a:solidFill>
                <a:latin typeface="Galleria" pitchFamily="34" charset="-52"/>
              </a:rPr>
            </a:br>
            <a:r>
              <a:rPr lang="kk-KZ" altLang="ru-RU" sz="2800" b="1" dirty="0" smtClean="0">
                <a:solidFill>
                  <a:srgbClr val="7030A0"/>
                </a:solidFill>
                <a:latin typeface="Galleria" pitchFamily="34" charset="-52"/>
              </a:rPr>
              <a:t>Сіріңкені от жағатын жерге тақалту </a:t>
            </a:r>
            <a:br>
              <a:rPr lang="kk-KZ" altLang="ru-RU" sz="2800" b="1" dirty="0" smtClean="0">
                <a:solidFill>
                  <a:srgbClr val="7030A0"/>
                </a:solidFill>
                <a:latin typeface="Galleria" pitchFamily="34" charset="-52"/>
              </a:rPr>
            </a:br>
            <a:r>
              <a:rPr lang="kk-KZ" altLang="ru-RU" sz="2800" b="1" dirty="0" smtClean="0">
                <a:solidFill>
                  <a:srgbClr val="7030A0"/>
                </a:solidFill>
                <a:latin typeface="Galleria" pitchFamily="34" charset="-52"/>
              </a:rPr>
              <a:t>Газ кранын ашу</a:t>
            </a:r>
            <a:br>
              <a:rPr lang="kk-KZ" altLang="ru-RU" sz="2800" b="1" dirty="0" smtClean="0">
                <a:solidFill>
                  <a:srgbClr val="7030A0"/>
                </a:solidFill>
                <a:latin typeface="Galleria" pitchFamily="34" charset="-52"/>
              </a:rPr>
            </a:br>
            <a:r>
              <a:rPr lang="kk-KZ" altLang="ru-RU" sz="2800" b="1" dirty="0" smtClean="0">
                <a:solidFill>
                  <a:srgbClr val="7030A0"/>
                </a:solidFill>
                <a:latin typeface="Galleria" pitchFamily="34" charset="-52"/>
              </a:rPr>
              <a:t>Сүт қайнағанша күту</a:t>
            </a:r>
            <a:br>
              <a:rPr lang="kk-KZ" altLang="ru-RU" sz="2800" b="1" dirty="0" smtClean="0">
                <a:solidFill>
                  <a:srgbClr val="7030A0"/>
                </a:solidFill>
                <a:latin typeface="Galleria" pitchFamily="34" charset="-52"/>
              </a:rPr>
            </a:br>
            <a:r>
              <a:rPr lang="kk-KZ" altLang="ru-RU" sz="2800" b="1" dirty="0" smtClean="0">
                <a:solidFill>
                  <a:srgbClr val="7030A0"/>
                </a:solidFill>
                <a:latin typeface="Galleria" pitchFamily="34" charset="-52"/>
              </a:rPr>
              <a:t>Газды өшіру</a:t>
            </a:r>
            <a:endParaRPr lang="ru-RU" altLang="ru-RU" sz="2800" b="1" dirty="0" smtClean="0">
              <a:solidFill>
                <a:srgbClr val="7030A0"/>
              </a:solidFill>
              <a:latin typeface="Galleria" pitchFamily="34" charset="-52"/>
            </a:endParaRPr>
          </a:p>
        </p:txBody>
      </p:sp>
      <p:grpSp>
        <p:nvGrpSpPr>
          <p:cNvPr id="98469" name="Group 7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98470" name="Group 8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98471" name="Picture 9" descr="пгшлпгш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8472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8473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98474" name="Picture 12" descr="пгшлпгш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9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45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20000">
              <a:srgbClr val="85C2FF"/>
            </a:gs>
            <a:gs pos="35000">
              <a:srgbClr val="C4D6EB"/>
            </a:gs>
            <a:gs pos="50000">
              <a:srgbClr val="FFEBFA"/>
            </a:gs>
            <a:gs pos="65000">
              <a:srgbClr val="C4D6EB"/>
            </a:gs>
            <a:gs pos="80001">
              <a:srgbClr val="85C2FF"/>
            </a:gs>
            <a:gs pos="100000">
              <a:srgbClr val="5E9E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30" name="AutoShape 6"/>
          <p:cNvSpPr>
            <a:spLocks noChangeArrowheads="1"/>
          </p:cNvSpPr>
          <p:nvPr/>
        </p:nvSpPr>
        <p:spPr bwMode="auto">
          <a:xfrm>
            <a:off x="2916238" y="1700213"/>
            <a:ext cx="3313112" cy="3098800"/>
          </a:xfrm>
          <a:prstGeom prst="star16">
            <a:avLst>
              <a:gd name="adj" fmla="val 375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kk-KZ" altLang="ru-RU" sz="3200" b="1"/>
              <a:t>Алгоритм </a:t>
            </a:r>
          </a:p>
          <a:p>
            <a:pPr algn="ctr"/>
            <a:r>
              <a:rPr lang="kk-KZ" altLang="ru-RU" sz="3200" b="1"/>
              <a:t>қасиеттері</a:t>
            </a:r>
            <a:endParaRPr lang="ru-RU" altLang="ru-RU" sz="3200" b="1"/>
          </a:p>
        </p:txBody>
      </p:sp>
      <p:sp>
        <p:nvSpPr>
          <p:cNvPr id="103431" name="AutoShape 7"/>
          <p:cNvSpPr>
            <a:spLocks noChangeArrowheads="1"/>
          </p:cNvSpPr>
          <p:nvPr/>
        </p:nvSpPr>
        <p:spPr bwMode="auto">
          <a:xfrm>
            <a:off x="5786446" y="214290"/>
            <a:ext cx="3024188" cy="2089150"/>
          </a:xfrm>
          <a:prstGeom prst="wedgeEllipseCallout">
            <a:avLst>
              <a:gd name="adj1" fmla="val -44486"/>
              <a:gd name="adj2" fmla="val 76139"/>
            </a:avLst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kk-KZ" altLang="ru-RU" sz="2400" b="1" dirty="0" smtClean="0"/>
              <a:t>Жалпылық немесе ортақтық қасиеті</a:t>
            </a:r>
            <a:endParaRPr lang="ru-RU" altLang="ru-RU" sz="2400" b="1" dirty="0"/>
          </a:p>
        </p:txBody>
      </p:sp>
      <p:sp>
        <p:nvSpPr>
          <p:cNvPr id="103433" name="AutoShape 9"/>
          <p:cNvSpPr>
            <a:spLocks noChangeArrowheads="1"/>
          </p:cNvSpPr>
          <p:nvPr/>
        </p:nvSpPr>
        <p:spPr bwMode="auto">
          <a:xfrm>
            <a:off x="5572132" y="4429132"/>
            <a:ext cx="3429024" cy="2089150"/>
          </a:xfrm>
          <a:prstGeom prst="wedgeEllipseCallout">
            <a:avLst>
              <a:gd name="adj1" fmla="val -52676"/>
              <a:gd name="adj2" fmla="val -72949"/>
            </a:avLst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kk-KZ" altLang="ru-RU" sz="2800" b="1" dirty="0" smtClean="0"/>
              <a:t>Формальды орындалуы</a:t>
            </a:r>
            <a:endParaRPr lang="ru-RU" altLang="ru-RU" sz="2800" b="1" dirty="0"/>
          </a:p>
        </p:txBody>
      </p:sp>
      <p:sp>
        <p:nvSpPr>
          <p:cNvPr id="103434" name="AutoShape 10"/>
          <p:cNvSpPr>
            <a:spLocks noChangeArrowheads="1"/>
          </p:cNvSpPr>
          <p:nvPr/>
        </p:nvSpPr>
        <p:spPr bwMode="auto">
          <a:xfrm>
            <a:off x="250825" y="188913"/>
            <a:ext cx="3024188" cy="2089150"/>
          </a:xfrm>
          <a:prstGeom prst="wedgeEllipseCallout">
            <a:avLst>
              <a:gd name="adj1" fmla="val 49634"/>
              <a:gd name="adj2" fmla="val 59347"/>
            </a:avLst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kk-KZ" altLang="ru-RU" dirty="0" smtClean="0"/>
          </a:p>
          <a:p>
            <a:pPr algn="ctr"/>
            <a:r>
              <a:rPr lang="kk-KZ" altLang="ru-RU" sz="2400" b="1" dirty="0" smtClean="0"/>
              <a:t>Үзіктілік қасиеті</a:t>
            </a:r>
            <a:endParaRPr lang="ru-RU" altLang="ru-RU" sz="2400" b="1" dirty="0"/>
          </a:p>
        </p:txBody>
      </p:sp>
      <p:sp>
        <p:nvSpPr>
          <p:cNvPr id="103435" name="AutoShape 11"/>
          <p:cNvSpPr>
            <a:spLocks noChangeArrowheads="1"/>
          </p:cNvSpPr>
          <p:nvPr/>
        </p:nvSpPr>
        <p:spPr bwMode="auto">
          <a:xfrm>
            <a:off x="214282" y="4429132"/>
            <a:ext cx="3024188" cy="2089150"/>
          </a:xfrm>
          <a:prstGeom prst="wedgeEllipseCallout">
            <a:avLst>
              <a:gd name="adj1" fmla="val 54671"/>
              <a:gd name="adj2" fmla="val -72569"/>
            </a:avLst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kk-KZ" altLang="ru-RU" sz="2800" b="1" dirty="0" smtClean="0"/>
              <a:t>Нәтижелік қасиеті</a:t>
            </a:r>
            <a:endParaRPr lang="ru-RU" altLang="ru-RU" sz="2800" b="1" dirty="0"/>
          </a:p>
        </p:txBody>
      </p:sp>
      <p:grpSp>
        <p:nvGrpSpPr>
          <p:cNvPr id="103436" name="Group 7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103437" name="Group 8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103438" name="Picture 9" descr="пгшлпгш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3439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3440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03441" name="Picture 12" descr="пгшлпгш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551"/>
          <p:cNvSpPr>
            <a:spLocks noChangeArrowheads="1"/>
          </p:cNvSpPr>
          <p:nvPr/>
        </p:nvSpPr>
        <p:spPr bwMode="auto">
          <a:xfrm>
            <a:off x="0" y="700088"/>
            <a:ext cx="1841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100"/>
              <a:t/>
            </a:r>
            <a:br>
              <a:rPr lang="ru-RU" altLang="ru-RU" sz="1100"/>
            </a:br>
            <a:endParaRPr lang="ru-RU" altLang="ru-RU"/>
          </a:p>
          <a:p>
            <a:endParaRPr lang="ru-RU" altLang="ru-RU"/>
          </a:p>
        </p:txBody>
      </p:sp>
      <p:sp>
        <p:nvSpPr>
          <p:cNvPr id="96259" name="Rectangle 562"/>
          <p:cNvSpPr>
            <a:spLocks noChangeArrowheads="1"/>
          </p:cNvSpPr>
          <p:nvPr/>
        </p:nvSpPr>
        <p:spPr bwMode="auto">
          <a:xfrm>
            <a:off x="0" y="1509713"/>
            <a:ext cx="18415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 sz="1100"/>
          </a:p>
          <a:p>
            <a:endParaRPr lang="ru-RU" altLang="ru-RU"/>
          </a:p>
        </p:txBody>
      </p:sp>
      <p:sp>
        <p:nvSpPr>
          <p:cNvPr id="96408" name="Rectangle 829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0"/>
            <a:ext cx="8229600" cy="5786454"/>
          </a:xfrm>
        </p:spPr>
        <p:txBody>
          <a:bodyPr/>
          <a:lstStyle/>
          <a:p>
            <a:r>
              <a:rPr lang="kk-KZ" altLang="ru-RU" sz="4600" b="1" dirty="0" smtClean="0">
                <a:solidFill>
                  <a:schemeClr val="accent2">
                    <a:lumMod val="50000"/>
                  </a:schemeClr>
                </a:solidFill>
                <a:latin typeface="Galleria" pitchFamily="34" charset="-52"/>
              </a:rPr>
              <a:t>          Алгоритм жазылу            </a:t>
            </a:r>
            <a:br>
              <a:rPr lang="kk-KZ" altLang="ru-RU" sz="4600" b="1" dirty="0" smtClean="0">
                <a:solidFill>
                  <a:schemeClr val="accent2">
                    <a:lumMod val="50000"/>
                  </a:schemeClr>
                </a:solidFill>
                <a:latin typeface="Galleria" pitchFamily="34" charset="-52"/>
              </a:rPr>
            </a:br>
            <a:r>
              <a:rPr lang="kk-KZ" altLang="ru-RU" sz="4600" b="1" dirty="0" smtClean="0">
                <a:solidFill>
                  <a:schemeClr val="accent2">
                    <a:lumMod val="50000"/>
                  </a:schemeClr>
                </a:solidFill>
                <a:latin typeface="Galleria" pitchFamily="34" charset="-52"/>
              </a:rPr>
              <a:t>                 жолдары       </a:t>
            </a:r>
            <a:br>
              <a:rPr lang="kk-KZ" altLang="ru-RU" sz="4600" b="1" dirty="0" smtClean="0">
                <a:solidFill>
                  <a:schemeClr val="accent2">
                    <a:lumMod val="50000"/>
                  </a:schemeClr>
                </a:solidFill>
                <a:latin typeface="Galleria" pitchFamily="34" charset="-52"/>
              </a:rPr>
            </a:br>
            <a:r>
              <a:rPr lang="kk-KZ" altLang="ru-RU" sz="4600" b="1" dirty="0" smtClean="0">
                <a:solidFill>
                  <a:schemeClr val="accent2">
                    <a:lumMod val="50000"/>
                  </a:schemeClr>
                </a:solidFill>
                <a:latin typeface="Galleria" pitchFamily="34" charset="-52"/>
              </a:rPr>
              <a:t> </a:t>
            </a:r>
            <a:r>
              <a:rPr lang="kk-KZ" altLang="ru-RU" sz="3600" b="1" dirty="0" smtClean="0">
                <a:solidFill>
                  <a:schemeClr val="accent2">
                    <a:lumMod val="50000"/>
                  </a:schemeClr>
                </a:solidFill>
                <a:latin typeface="Galleria" pitchFamily="34" charset="-52"/>
              </a:rPr>
              <a:t/>
            </a:r>
            <a:br>
              <a:rPr lang="kk-KZ" altLang="ru-RU" sz="3600" b="1" dirty="0" smtClean="0">
                <a:solidFill>
                  <a:schemeClr val="accent2">
                    <a:lumMod val="50000"/>
                  </a:schemeClr>
                </a:solidFill>
                <a:latin typeface="Galleria" pitchFamily="34" charset="-52"/>
              </a:rPr>
            </a:br>
            <a:r>
              <a:rPr lang="kk-KZ" altLang="ru-RU" sz="3600" b="1" dirty="0" smtClean="0">
                <a:solidFill>
                  <a:schemeClr val="accent2">
                    <a:lumMod val="50000"/>
                  </a:schemeClr>
                </a:solidFill>
                <a:latin typeface="Galleria" pitchFamily="34" charset="-52"/>
              </a:rPr>
              <a:t>                                                 </a:t>
            </a:r>
            <a:br>
              <a:rPr lang="kk-KZ" altLang="ru-RU" sz="3600" b="1" dirty="0" smtClean="0">
                <a:solidFill>
                  <a:schemeClr val="accent2">
                    <a:lumMod val="50000"/>
                  </a:schemeClr>
                </a:solidFill>
                <a:latin typeface="Galleria" pitchFamily="34" charset="-52"/>
              </a:rPr>
            </a:br>
            <a:endParaRPr lang="ru-RU" altLang="ru-RU" sz="3600" b="1" dirty="0" smtClean="0">
              <a:solidFill>
                <a:schemeClr val="accent2">
                  <a:lumMod val="50000"/>
                </a:schemeClr>
              </a:solidFill>
              <a:latin typeface="Galleria" pitchFamily="34" charset="-52"/>
            </a:endParaRPr>
          </a:p>
        </p:txBody>
      </p:sp>
      <p:grpSp>
        <p:nvGrpSpPr>
          <p:cNvPr id="96422" name="Group 7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96423" name="Group 8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96424" name="Picture 9" descr="пгшлпгш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6425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6426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96427" name="Picture 12" descr="пгшлпгш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cxnSp>
        <p:nvCxnSpPr>
          <p:cNvPr id="14" name="Прямая со стрелкой 13"/>
          <p:cNvCxnSpPr/>
          <p:nvPr/>
        </p:nvCxnSpPr>
        <p:spPr>
          <a:xfrm rot="10800000" flipV="1">
            <a:off x="1357290" y="2500306"/>
            <a:ext cx="1500198" cy="8572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16200000" flipH="1">
            <a:off x="3000364" y="3357562"/>
            <a:ext cx="1428760" cy="1428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16200000" flipH="1">
            <a:off x="4464843" y="3321843"/>
            <a:ext cx="1714512" cy="6429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5929322" y="2571744"/>
            <a:ext cx="1000132" cy="5000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57158" y="3500438"/>
            <a:ext cx="18573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   </a:t>
            </a:r>
            <a:r>
              <a:rPr lang="kk-KZ" sz="3200" b="1" dirty="0" smtClean="0"/>
              <a:t>Табиғи  </a:t>
            </a:r>
          </a:p>
          <a:p>
            <a:r>
              <a:rPr lang="kk-KZ" sz="3200" b="1" dirty="0" smtClean="0"/>
              <a:t>     тіл</a:t>
            </a:r>
            <a:endParaRPr lang="ru-RU" sz="32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2428860" y="4357694"/>
            <a:ext cx="20002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 smtClean="0"/>
              <a:t>Графиктік </a:t>
            </a:r>
          </a:p>
          <a:p>
            <a:r>
              <a:rPr lang="kk-KZ" sz="2800" b="1" dirty="0" smtClean="0"/>
              <a:t>      жол</a:t>
            </a:r>
            <a:endParaRPr lang="ru-RU" sz="28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5072066" y="4643446"/>
            <a:ext cx="278608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 smtClean="0"/>
              <a:t>Программалау  </a:t>
            </a:r>
          </a:p>
          <a:p>
            <a:r>
              <a:rPr lang="kk-KZ" sz="2800" b="1" dirty="0" smtClean="0"/>
              <a:t>          тілі</a:t>
            </a:r>
            <a:endParaRPr lang="ru-RU" sz="28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7000892" y="3000372"/>
            <a:ext cx="19288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 smtClean="0"/>
              <a:t>Түйінді сөздер</a:t>
            </a:r>
            <a:endParaRPr lang="ru-RU" sz="2800" b="1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551"/>
          <p:cNvSpPr>
            <a:spLocks noChangeArrowheads="1"/>
          </p:cNvSpPr>
          <p:nvPr/>
        </p:nvSpPr>
        <p:spPr bwMode="auto">
          <a:xfrm>
            <a:off x="0" y="700088"/>
            <a:ext cx="1841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100"/>
              <a:t/>
            </a:r>
            <a:br>
              <a:rPr lang="ru-RU" altLang="ru-RU" sz="1100"/>
            </a:br>
            <a:endParaRPr lang="ru-RU" altLang="ru-RU"/>
          </a:p>
          <a:p>
            <a:endParaRPr lang="ru-RU" altLang="ru-RU"/>
          </a:p>
        </p:txBody>
      </p:sp>
      <p:sp>
        <p:nvSpPr>
          <p:cNvPr id="99331" name="Rectangle 562"/>
          <p:cNvSpPr>
            <a:spLocks noChangeArrowheads="1"/>
          </p:cNvSpPr>
          <p:nvPr/>
        </p:nvSpPr>
        <p:spPr bwMode="auto">
          <a:xfrm>
            <a:off x="0" y="1509713"/>
            <a:ext cx="18415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 sz="1100"/>
          </a:p>
          <a:p>
            <a:endParaRPr lang="ru-RU" altLang="ru-RU"/>
          </a:p>
        </p:txBody>
      </p:sp>
      <p:sp>
        <p:nvSpPr>
          <p:cNvPr id="99480" name="Rectangle 829"/>
          <p:cNvSpPr>
            <a:spLocks noGrp="1" noChangeArrowheads="1"/>
          </p:cNvSpPr>
          <p:nvPr>
            <p:ph type="title" idx="4294967295"/>
          </p:nvPr>
        </p:nvSpPr>
        <p:spPr>
          <a:xfrm>
            <a:off x="285720" y="714356"/>
            <a:ext cx="8858280" cy="4286280"/>
          </a:xfrm>
        </p:spPr>
        <p:txBody>
          <a:bodyPr/>
          <a:lstStyle/>
          <a:p>
            <a:r>
              <a:rPr lang="kk-KZ" altLang="ru-RU" sz="4600" b="1" dirty="0" smtClean="0">
                <a:solidFill>
                  <a:srgbClr val="003399"/>
                </a:solidFill>
                <a:latin typeface="Galleria" pitchFamily="34" charset="-52"/>
              </a:rPr>
              <a:t>             Тапсырма:</a:t>
            </a:r>
            <a:br>
              <a:rPr lang="kk-KZ" altLang="ru-RU" sz="4600" b="1" dirty="0" smtClean="0">
                <a:solidFill>
                  <a:srgbClr val="003399"/>
                </a:solidFill>
                <a:latin typeface="Galleria" pitchFamily="34" charset="-52"/>
              </a:rPr>
            </a:br>
            <a:r>
              <a:rPr lang="kk-KZ" altLang="ru-RU" sz="4600" b="1" dirty="0" smtClean="0">
                <a:solidFill>
                  <a:srgbClr val="003399"/>
                </a:solidFill>
                <a:latin typeface="Galleria" pitchFamily="34" charset="-52"/>
              </a:rPr>
              <a:t>1. Киім өтектеу алгоритмі </a:t>
            </a:r>
            <a:br>
              <a:rPr lang="kk-KZ" altLang="ru-RU" sz="4600" b="1" dirty="0" smtClean="0">
                <a:solidFill>
                  <a:srgbClr val="003399"/>
                </a:solidFill>
                <a:latin typeface="Galleria" pitchFamily="34" charset="-52"/>
              </a:rPr>
            </a:br>
            <a:r>
              <a:rPr lang="kk-KZ" altLang="ru-RU" sz="4600" b="1" dirty="0" smtClean="0">
                <a:solidFill>
                  <a:srgbClr val="003399"/>
                </a:solidFill>
                <a:latin typeface="Galleria" pitchFamily="34" charset="-52"/>
              </a:rPr>
              <a:t>2. үй тапсырмасын орындау алгоритмі.</a:t>
            </a:r>
            <a:br>
              <a:rPr lang="kk-KZ" altLang="ru-RU" sz="4600" b="1" dirty="0" smtClean="0">
                <a:solidFill>
                  <a:srgbClr val="003399"/>
                </a:solidFill>
                <a:latin typeface="Galleria" pitchFamily="34" charset="-52"/>
              </a:rPr>
            </a:br>
            <a:r>
              <a:rPr lang="kk-KZ" altLang="ru-RU" sz="4600" b="1" dirty="0" smtClean="0">
                <a:solidFill>
                  <a:srgbClr val="003399"/>
                </a:solidFill>
                <a:latin typeface="Galleria" pitchFamily="34" charset="-52"/>
              </a:rPr>
              <a:t>3. Тамақ істеу алгоритмі.</a:t>
            </a:r>
            <a:br>
              <a:rPr lang="kk-KZ" altLang="ru-RU" sz="4600" b="1" dirty="0" smtClean="0">
                <a:solidFill>
                  <a:srgbClr val="003399"/>
                </a:solidFill>
                <a:latin typeface="Galleria" pitchFamily="34" charset="-52"/>
              </a:rPr>
            </a:br>
            <a:endParaRPr lang="ru-RU" altLang="ru-RU" sz="4600" b="1" dirty="0" smtClean="0">
              <a:solidFill>
                <a:srgbClr val="003399"/>
              </a:solidFill>
              <a:latin typeface="Galleria" pitchFamily="34" charset="-52"/>
            </a:endParaRPr>
          </a:p>
        </p:txBody>
      </p:sp>
      <p:grpSp>
        <p:nvGrpSpPr>
          <p:cNvPr id="99493" name="Group 7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99494" name="Group 8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99495" name="Picture 9" descr="пгшлпгш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9496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9497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99498" name="Picture 12" descr="пгшлпгш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715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0825" y="404813"/>
            <a:ext cx="8893175" cy="604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7158" name="WordArt 6"/>
          <p:cNvSpPr>
            <a:spLocks noChangeArrowheads="1" noChangeShapeType="1" noTextEdit="1"/>
          </p:cNvSpPr>
          <p:nvPr/>
        </p:nvSpPr>
        <p:spPr bwMode="auto">
          <a:xfrm>
            <a:off x="1835150" y="908050"/>
            <a:ext cx="5695950" cy="1573213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66667"/>
              </a:avLst>
            </a:prstTxWarp>
          </a:bodyPr>
          <a:lstStyle/>
          <a:p>
            <a:pPr algn="ctr"/>
            <a:r>
              <a:rPr lang="ru-RU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hlink"/>
                </a:solidFill>
                <a:latin typeface="KZ Script"/>
              </a:rPr>
              <a:t>Үйге тапсырма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hlink"/>
                </a:solidFill>
                <a:latin typeface="KZ Script"/>
              </a:rPr>
              <a:t>: </a:t>
            </a:r>
          </a:p>
        </p:txBody>
      </p:sp>
      <p:sp>
        <p:nvSpPr>
          <p:cNvPr id="177159" name="WordArt 7"/>
          <p:cNvSpPr>
            <a:spLocks noChangeArrowheads="1" noChangeShapeType="1" noTextEdit="1"/>
          </p:cNvSpPr>
          <p:nvPr/>
        </p:nvSpPr>
        <p:spPr bwMode="auto">
          <a:xfrm rot="-781051">
            <a:off x="4987925" y="1709738"/>
            <a:ext cx="2606675" cy="2592387"/>
          </a:xfrm>
          <a:prstGeom prst="rect">
            <a:avLst/>
          </a:prstGeom>
        </p:spPr>
        <p:txBody>
          <a:bodyPr wrap="none" fromWordArt="1">
            <a:prstTxWarp prst="textSlantDown">
              <a:avLst>
                <a:gd name="adj" fmla="val 66301"/>
              </a:avLst>
            </a:prstTxWarp>
          </a:bodyPr>
          <a:lstStyle/>
          <a:p>
            <a:pPr algn="ctr"/>
            <a:r>
              <a:rPr lang="ru-RU" sz="24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hlink"/>
                </a:solidFill>
                <a:latin typeface="KZ Script"/>
              </a:rPr>
              <a:t>7 </a:t>
            </a:r>
            <a:r>
              <a:rPr lang="ru-RU" sz="24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hlink"/>
                </a:solidFill>
                <a:latin typeface="KZ Script"/>
              </a:rPr>
              <a:t>тақырып</a:t>
            </a:r>
            <a:r>
              <a:rPr lang="ru-RU" sz="24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hlink"/>
                </a:solidFill>
                <a:latin typeface="KZ Script"/>
              </a:rPr>
              <a:t> </a:t>
            </a:r>
          </a:p>
          <a:p>
            <a:pPr algn="ctr"/>
            <a:r>
              <a:rPr lang="ru-RU" sz="24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hlink"/>
                </a:solidFill>
                <a:latin typeface="KZ Script"/>
              </a:rPr>
              <a:t>(36-43 бет),</a:t>
            </a:r>
          </a:p>
          <a:p>
            <a:pPr algn="ctr"/>
            <a:endParaRPr lang="ru-RU" sz="24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chemeClr val="hlink"/>
              </a:solidFill>
              <a:latin typeface="KZ Script"/>
            </a:endParaRPr>
          </a:p>
        </p:txBody>
      </p:sp>
      <p:sp>
        <p:nvSpPr>
          <p:cNvPr id="177160" name="WordArt 8"/>
          <p:cNvSpPr>
            <a:spLocks noChangeArrowheads="1" noChangeShapeType="1" noTextEdit="1"/>
          </p:cNvSpPr>
          <p:nvPr/>
        </p:nvSpPr>
        <p:spPr bwMode="auto">
          <a:xfrm>
            <a:off x="1835150" y="2205038"/>
            <a:ext cx="1944688" cy="6477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1185"/>
              </a:avLst>
            </a:prstTxWarp>
          </a:bodyPr>
          <a:lstStyle/>
          <a:p>
            <a:pPr algn="ctr"/>
            <a:r>
              <a:rPr lang="ru-RU" sz="2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hlink"/>
                </a:solidFill>
                <a:latin typeface="KZ Script"/>
              </a:rPr>
              <a:t>Оқулықтан: </a:t>
            </a:r>
          </a:p>
        </p:txBody>
      </p:sp>
      <p:grpSp>
        <p:nvGrpSpPr>
          <p:cNvPr id="51209" name="Group 7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51210" name="Group 8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51211" name="Picture 9" descr="пгшлпгш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212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213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51214" name="Picture 12" descr="пгшлпгш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4" name="TextBox 13"/>
          <p:cNvSpPr txBox="1"/>
          <p:nvPr/>
        </p:nvSpPr>
        <p:spPr>
          <a:xfrm rot="20914556">
            <a:off x="1142976" y="3714752"/>
            <a:ext cx="35004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solidFill>
                  <a:srgbClr val="663300"/>
                </a:solidFill>
              </a:rPr>
              <a:t>Алгоритм және оның  </a:t>
            </a:r>
          </a:p>
          <a:p>
            <a:r>
              <a:rPr lang="kk-KZ" sz="2400" b="1" dirty="0" smtClean="0">
                <a:solidFill>
                  <a:srgbClr val="663300"/>
                </a:solidFill>
              </a:rPr>
              <a:t>      атқарушылары </a:t>
            </a:r>
            <a:endParaRPr lang="ru-RU" sz="2400" b="1" dirty="0">
              <a:solidFill>
                <a:srgbClr val="6633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 rot="406382">
            <a:off x="5104108" y="3716078"/>
            <a:ext cx="20682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b="1" dirty="0" smtClean="0">
                <a:solidFill>
                  <a:srgbClr val="663300"/>
                </a:solidFill>
              </a:rPr>
              <a:t>Оқып келу</a:t>
            </a:r>
            <a:endParaRPr lang="ru-RU" sz="2800" b="1" dirty="0">
              <a:solidFill>
                <a:srgbClr val="663300"/>
              </a:solidFill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7" dur="1000"/>
                                        <p:tgtEl>
                                          <p:spTgt spid="177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" dur="500"/>
                                        <p:tgtEl>
                                          <p:spTgt spid="177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177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177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8" grpId="0" animBg="1"/>
      <p:bldP spid="177159" grpId="0" animBg="1"/>
      <p:bldP spid="177160" grpId="0" animBg="1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00FF"/>
            </a:gs>
            <a:gs pos="100000">
              <a:schemeClr val="accent1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8" name="AutoShape 6"/>
          <p:cNvSpPr>
            <a:spLocks noChangeArrowheads="1"/>
          </p:cNvSpPr>
          <p:nvPr/>
        </p:nvSpPr>
        <p:spPr bwMode="auto">
          <a:xfrm>
            <a:off x="323850" y="476250"/>
            <a:ext cx="4968875" cy="5689600"/>
          </a:xfrm>
          <a:prstGeom prst="verticalScroll">
            <a:avLst>
              <a:gd name="adj" fmla="val 12500"/>
            </a:avLst>
          </a:prstGeom>
          <a:solidFill>
            <a:srgbClr val="00FF00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ru-RU" altLang="ru-RU"/>
          </a:p>
        </p:txBody>
      </p:sp>
      <p:sp>
        <p:nvSpPr>
          <p:cNvPr id="120835" name="Rectangle 3"/>
          <p:cNvSpPr>
            <a:spLocks noChangeArrowheads="1"/>
          </p:cNvSpPr>
          <p:nvPr/>
        </p:nvSpPr>
        <p:spPr bwMode="auto">
          <a:xfrm>
            <a:off x="1116013" y="1433513"/>
            <a:ext cx="3384550" cy="954107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kk-KZ" altLang="ru-RU" sz="2800" dirty="0" smtClean="0">
                <a:latin typeface="Times New Roman" pitchFamily="18" charset="0"/>
                <a:cs typeface="Times New Roman" pitchFamily="18" charset="0"/>
              </a:rPr>
              <a:t>Ақпараттың өлшем бірліктері</a:t>
            </a:r>
            <a:endParaRPr lang="kk-KZ" alt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6" name="Picture 3" descr="C:\Program Files\Microsoft Office\CLIPART\PUB60COR\BS00100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16463" y="1557338"/>
            <a:ext cx="4284662" cy="339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0840" name="Rectangle 8"/>
          <p:cNvSpPr>
            <a:spLocks noChangeArrowheads="1"/>
          </p:cNvSpPr>
          <p:nvPr/>
        </p:nvSpPr>
        <p:spPr bwMode="auto">
          <a:xfrm>
            <a:off x="827088" y="3716338"/>
            <a:ext cx="388778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kk-KZ" altLang="ru-RU" sz="2000" dirty="0" smtClean="0">
                <a:latin typeface="KZ Parsek" pitchFamily="2" charset="0"/>
              </a:rPr>
              <a:t>Байт, бит</a:t>
            </a:r>
            <a:endParaRPr lang="kk-KZ" altLang="ru-RU" sz="2000" dirty="0">
              <a:latin typeface="KZ Parsek" pitchFamily="2" charset="0"/>
            </a:endParaRPr>
          </a:p>
        </p:txBody>
      </p:sp>
      <p:sp>
        <p:nvSpPr>
          <p:cNvPr id="6" name="Управляющая кнопка: возврат 5">
            <a:hlinkClick r:id="rId4" action="ppaction://hlinksldjump" highlightClick="1"/>
          </p:cNvPr>
          <p:cNvSpPr/>
          <p:nvPr/>
        </p:nvSpPr>
        <p:spPr>
          <a:xfrm>
            <a:off x="8072438" y="6143625"/>
            <a:ext cx="428625" cy="35718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23559" name="Group 7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23560" name="Group 8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23561" name="Picture 9" descr="пгшлпгш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3562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3563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23564" name="Picture 12" descr="пгшлпгш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0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20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20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8" grpId="0" animBg="1"/>
      <p:bldP spid="120835" grpId="0" animBg="1"/>
      <p:bldP spid="1208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99FF"/>
            </a:gs>
            <a:gs pos="100000">
              <a:schemeClr val="folHlink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AutoShape 2"/>
          <p:cNvSpPr>
            <a:spLocks noChangeArrowheads="1"/>
          </p:cNvSpPr>
          <p:nvPr/>
        </p:nvSpPr>
        <p:spPr bwMode="auto">
          <a:xfrm>
            <a:off x="323850" y="476250"/>
            <a:ext cx="4968875" cy="5689600"/>
          </a:xfrm>
          <a:prstGeom prst="verticalScroll">
            <a:avLst>
              <a:gd name="adj" fmla="val 12500"/>
            </a:avLst>
          </a:prstGeom>
          <a:solidFill>
            <a:srgbClr val="00FFFF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ru-RU" altLang="ru-RU"/>
          </a:p>
        </p:txBody>
      </p:sp>
      <p:sp>
        <p:nvSpPr>
          <p:cNvPr id="151555" name="Rectangle 3"/>
          <p:cNvSpPr>
            <a:spLocks noChangeArrowheads="1"/>
          </p:cNvSpPr>
          <p:nvPr/>
        </p:nvSpPr>
        <p:spPr bwMode="auto">
          <a:xfrm>
            <a:off x="1116013" y="1644650"/>
            <a:ext cx="3455987" cy="52322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kk-KZ" altLang="ru-RU" sz="2800" dirty="0" smtClean="0"/>
              <a:t>Бір байт неге тең? </a:t>
            </a:r>
            <a:endParaRPr lang="kk-KZ" altLang="ru-RU" sz="2800" dirty="0"/>
          </a:p>
        </p:txBody>
      </p:sp>
      <p:pic>
        <p:nvPicPr>
          <p:cNvPr id="24580" name="Picture 3" descr="C:\Program Files\Microsoft Office\CLIPART\PUB60COR\BS00100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87900" y="1700213"/>
            <a:ext cx="4105275" cy="325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1558" name="Rectangle 6"/>
          <p:cNvSpPr>
            <a:spLocks noChangeArrowheads="1"/>
          </p:cNvSpPr>
          <p:nvPr/>
        </p:nvSpPr>
        <p:spPr bwMode="auto">
          <a:xfrm>
            <a:off x="827088" y="3284538"/>
            <a:ext cx="388778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kk-KZ" altLang="ru-RU" sz="2000" dirty="0" smtClean="0"/>
              <a:t>8 битке</a:t>
            </a:r>
            <a:endParaRPr lang="kk-KZ" altLang="ru-RU" sz="2000" dirty="0"/>
          </a:p>
        </p:txBody>
      </p:sp>
      <p:sp>
        <p:nvSpPr>
          <p:cNvPr id="6" name="Управляющая кнопка: возврат 5">
            <a:hlinkClick r:id="rId4" action="ppaction://hlinksldjump" highlightClick="1"/>
          </p:cNvPr>
          <p:cNvSpPr/>
          <p:nvPr/>
        </p:nvSpPr>
        <p:spPr>
          <a:xfrm>
            <a:off x="8072438" y="6143625"/>
            <a:ext cx="428625" cy="35718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24583" name="Group 7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24584" name="Group 8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24585" name="Picture 9" descr="пгшлпгш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4586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4587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24588" name="Picture 12" descr="пгшлпгш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1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51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51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4" grpId="0" animBg="1"/>
      <p:bldP spid="151555" grpId="0" animBg="1"/>
      <p:bldP spid="15155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66FF"/>
            </a:gs>
            <a:gs pos="25000">
              <a:srgbClr val="01A78F"/>
            </a:gs>
            <a:gs pos="50000">
              <a:srgbClr val="FFFF00"/>
            </a:gs>
            <a:gs pos="75000">
              <a:srgbClr val="FF6633"/>
            </a:gs>
            <a:gs pos="100000">
              <a:srgbClr val="FF33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AutoShape 2"/>
          <p:cNvSpPr>
            <a:spLocks noChangeArrowheads="1"/>
          </p:cNvSpPr>
          <p:nvPr/>
        </p:nvSpPr>
        <p:spPr bwMode="auto">
          <a:xfrm>
            <a:off x="323850" y="476250"/>
            <a:ext cx="4968875" cy="5689600"/>
          </a:xfrm>
          <a:prstGeom prst="verticalScroll">
            <a:avLst>
              <a:gd name="adj" fmla="val 12500"/>
            </a:avLst>
          </a:prstGeom>
          <a:solidFill>
            <a:srgbClr val="FF00FF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ru-RU" altLang="ru-RU" sz="3200">
              <a:latin typeface="KZ Parsek" pitchFamily="2" charset="0"/>
            </a:endParaRPr>
          </a:p>
        </p:txBody>
      </p:sp>
      <p:sp>
        <p:nvSpPr>
          <p:cNvPr id="153603" name="Rectangle 3"/>
          <p:cNvSpPr>
            <a:spLocks noChangeArrowheads="1"/>
          </p:cNvSpPr>
          <p:nvPr/>
        </p:nvSpPr>
        <p:spPr bwMode="auto">
          <a:xfrm>
            <a:off x="1116013" y="1639888"/>
            <a:ext cx="3384550" cy="138499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kk-KZ" altLang="ru-RU" sz="2800" b="1" dirty="0" smtClean="0">
                <a:latin typeface="Times New Roman" pitchFamily="18" charset="0"/>
                <a:cs typeface="Times New Roman" pitchFamily="18" charset="0"/>
              </a:rPr>
              <a:t>Компьютердің негізгі құрылғыларын ата</a:t>
            </a:r>
            <a:endParaRPr lang="kk-KZ" alt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04" name="Picture 3" descr="C:\Program Files\Microsoft Office\CLIPART\PUB60COR\BS00100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59338" y="1700213"/>
            <a:ext cx="4105275" cy="325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06" name="Rectangle 6"/>
          <p:cNvSpPr>
            <a:spLocks noChangeArrowheads="1"/>
          </p:cNvSpPr>
          <p:nvPr/>
        </p:nvSpPr>
        <p:spPr bwMode="auto">
          <a:xfrm>
            <a:off x="1042988" y="3789363"/>
            <a:ext cx="36734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kk-KZ" altLang="ru-RU" sz="2400" dirty="0" smtClean="0">
                <a:latin typeface="KZ Parsek" pitchFamily="2" charset="0"/>
              </a:rPr>
              <a:t>Жүйелік блок, монитор, пернетақта</a:t>
            </a:r>
            <a:endParaRPr lang="kk-KZ" altLang="ru-RU" sz="2400" dirty="0">
              <a:latin typeface="KZ Parsek" pitchFamily="2" charset="0"/>
            </a:endParaRPr>
          </a:p>
        </p:txBody>
      </p:sp>
      <p:sp>
        <p:nvSpPr>
          <p:cNvPr id="6" name="Управляющая кнопка: возврат 5">
            <a:hlinkClick r:id="rId4" action="ppaction://hlinksldjump" highlightClick="1"/>
          </p:cNvPr>
          <p:cNvSpPr/>
          <p:nvPr/>
        </p:nvSpPr>
        <p:spPr>
          <a:xfrm>
            <a:off x="8072438" y="6143625"/>
            <a:ext cx="428625" cy="35718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25607" name="Group 7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25608" name="Group 8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25609" name="Picture 9" descr="пгшлпгш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5610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5611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25612" name="Picture 12" descr="пгшлпгш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3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53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53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2" grpId="0" animBg="1"/>
      <p:bldP spid="153603" grpId="0" animBg="1"/>
      <p:bldP spid="15360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AutoShape 2"/>
          <p:cNvSpPr>
            <a:spLocks noChangeArrowheads="1"/>
          </p:cNvSpPr>
          <p:nvPr/>
        </p:nvSpPr>
        <p:spPr bwMode="auto">
          <a:xfrm>
            <a:off x="214282" y="571480"/>
            <a:ext cx="4968875" cy="5689600"/>
          </a:xfrm>
          <a:prstGeom prst="verticalScroll">
            <a:avLst>
              <a:gd name="adj" fmla="val 12500"/>
            </a:avLst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ru-RU" altLang="ru-RU"/>
          </a:p>
        </p:txBody>
      </p:sp>
      <p:sp>
        <p:nvSpPr>
          <p:cNvPr id="155651" name="Rectangle 3"/>
          <p:cNvSpPr>
            <a:spLocks noChangeArrowheads="1"/>
          </p:cNvSpPr>
          <p:nvPr/>
        </p:nvSpPr>
        <p:spPr bwMode="auto">
          <a:xfrm>
            <a:off x="1116013" y="1431925"/>
            <a:ext cx="3384550" cy="954107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kk-KZ" altLang="ru-RU" sz="2800" b="1" dirty="0" smtClean="0">
                <a:latin typeface="Times New Roman" pitchFamily="18" charset="0"/>
                <a:cs typeface="Times New Roman" pitchFamily="18" charset="0"/>
              </a:rPr>
              <a:t>Пернетақтаның қызметі</a:t>
            </a:r>
            <a:endParaRPr lang="ru-RU" alt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628" name="Picture 3" descr="C:\Program Files\Microsoft Office\CLIPART\PUB60COR\BS00100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87900" y="1773238"/>
            <a:ext cx="4105275" cy="325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5654" name="Rectangle 6"/>
          <p:cNvSpPr>
            <a:spLocks noChangeArrowheads="1"/>
          </p:cNvSpPr>
          <p:nvPr/>
        </p:nvSpPr>
        <p:spPr bwMode="auto">
          <a:xfrm>
            <a:off x="827088" y="3644900"/>
            <a:ext cx="388778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kk-KZ" altLang="ru-RU" sz="3200" dirty="0" smtClean="0">
                <a:latin typeface="Times New Roman" pitchFamily="18" charset="0"/>
                <a:cs typeface="Times New Roman" pitchFamily="18" charset="0"/>
              </a:rPr>
              <a:t>Ақпарат еңгізу құрылғысы</a:t>
            </a:r>
            <a:endParaRPr lang="kk-KZ" alt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Управляющая кнопка: возврат 5">
            <a:hlinkClick r:id="rId4" action="ppaction://hlinksldjump" highlightClick="1"/>
          </p:cNvPr>
          <p:cNvSpPr/>
          <p:nvPr/>
        </p:nvSpPr>
        <p:spPr>
          <a:xfrm>
            <a:off x="8072438" y="6143625"/>
            <a:ext cx="428625" cy="35718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26631" name="Group 7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26632" name="Group 8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26633" name="Picture 9" descr="пгшлпгш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6634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6635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26636" name="Picture 12" descr="пгшлпгш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5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55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55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0" grpId="0" animBg="1"/>
      <p:bldP spid="155651" grpId="0" animBg="1"/>
      <p:bldP spid="15565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AutoShape 2"/>
          <p:cNvSpPr>
            <a:spLocks noChangeArrowheads="1"/>
          </p:cNvSpPr>
          <p:nvPr/>
        </p:nvSpPr>
        <p:spPr bwMode="auto">
          <a:xfrm>
            <a:off x="323850" y="476250"/>
            <a:ext cx="4968875" cy="5689600"/>
          </a:xfrm>
          <a:prstGeom prst="verticalScroll">
            <a:avLst>
              <a:gd name="adj" fmla="val 12500"/>
            </a:avLst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ru-RU" altLang="ru-RU"/>
          </a:p>
        </p:txBody>
      </p:sp>
      <p:sp>
        <p:nvSpPr>
          <p:cNvPr id="157699" name="Rectangle 3"/>
          <p:cNvSpPr>
            <a:spLocks noChangeArrowheads="1"/>
          </p:cNvSpPr>
          <p:nvPr/>
        </p:nvSpPr>
        <p:spPr bwMode="auto">
          <a:xfrm>
            <a:off x="1071538" y="1500174"/>
            <a:ext cx="3384550" cy="954107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ru-RU" sz="2800" b="1" dirty="0" smtClean="0">
                <a:latin typeface="Times New Roman" pitchFamily="18" charset="0"/>
                <a:cs typeface="Times New Roman" pitchFamily="18" charset="0"/>
              </a:rPr>
              <a:t>Delete </a:t>
            </a:r>
            <a:r>
              <a:rPr lang="kk-KZ" altLang="ru-RU" sz="2800" b="1" dirty="0" smtClean="0">
                <a:latin typeface="Times New Roman" pitchFamily="18" charset="0"/>
                <a:cs typeface="Times New Roman" pitchFamily="18" charset="0"/>
              </a:rPr>
              <a:t>пернесінің қызметі</a:t>
            </a:r>
            <a:endParaRPr lang="kk-KZ" alt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7652" name="Picture 3" descr="C:\Program Files\Microsoft Office\CLIPART\PUB60COR\BS00100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38725" y="2565400"/>
            <a:ext cx="4105275" cy="325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7702" name="Rectangle 6"/>
          <p:cNvSpPr>
            <a:spLocks noChangeArrowheads="1"/>
          </p:cNvSpPr>
          <p:nvPr/>
        </p:nvSpPr>
        <p:spPr bwMode="auto">
          <a:xfrm>
            <a:off x="900113" y="3644900"/>
            <a:ext cx="388778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kk-KZ" altLang="ru-RU" sz="3200" dirty="0" smtClean="0">
                <a:latin typeface="Times New Roman" pitchFamily="18" charset="0"/>
                <a:cs typeface="Times New Roman" pitchFamily="18" charset="0"/>
              </a:rPr>
              <a:t>Курсордың оң жақтағы батырмасын өшіреді</a:t>
            </a:r>
            <a:endParaRPr lang="kk-KZ" alt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Управляющая кнопка: возврат 5">
            <a:hlinkClick r:id="rId4" action="ppaction://hlinksldjump" highlightClick="1"/>
          </p:cNvPr>
          <p:cNvSpPr/>
          <p:nvPr/>
        </p:nvSpPr>
        <p:spPr>
          <a:xfrm>
            <a:off x="8072438" y="6143625"/>
            <a:ext cx="428625" cy="35718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27655" name="Group 7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27656" name="Group 8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27657" name="Picture 9" descr="пгшлпгш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7658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7659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27660" name="Picture 12" descr="пгшлпгш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7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57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57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698" grpId="0" animBg="1"/>
      <p:bldP spid="157699" grpId="0" animBg="1"/>
      <p:bldP spid="15770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66FF"/>
            </a:gs>
            <a:gs pos="25000">
              <a:srgbClr val="01A78F"/>
            </a:gs>
            <a:gs pos="50000">
              <a:srgbClr val="FFFF00"/>
            </a:gs>
            <a:gs pos="75000">
              <a:srgbClr val="FF6633"/>
            </a:gs>
            <a:gs pos="100000">
              <a:srgbClr val="FF33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AutoShape 2"/>
          <p:cNvSpPr>
            <a:spLocks noChangeArrowheads="1"/>
          </p:cNvSpPr>
          <p:nvPr/>
        </p:nvSpPr>
        <p:spPr bwMode="auto">
          <a:xfrm>
            <a:off x="285720" y="500042"/>
            <a:ext cx="4968875" cy="5689600"/>
          </a:xfrm>
          <a:prstGeom prst="verticalScroll">
            <a:avLst>
              <a:gd name="adj" fmla="val 12500"/>
            </a:avLst>
          </a:prstGeom>
          <a:solidFill>
            <a:srgbClr val="FF00FF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ru-RU" altLang="ru-RU"/>
          </a:p>
        </p:txBody>
      </p:sp>
      <p:sp>
        <p:nvSpPr>
          <p:cNvPr id="159747" name="Rectangle 3"/>
          <p:cNvSpPr>
            <a:spLocks noChangeArrowheads="1"/>
          </p:cNvSpPr>
          <p:nvPr/>
        </p:nvSpPr>
        <p:spPr bwMode="auto">
          <a:xfrm>
            <a:off x="1142976" y="1214422"/>
            <a:ext cx="3384550" cy="2246769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ru-RU" sz="2800" b="1" dirty="0" err="1" smtClean="0">
                <a:latin typeface="Times New Roman" pitchFamily="18" charset="0"/>
                <a:cs typeface="Times New Roman" pitchFamily="18" charset="0"/>
              </a:rPr>
              <a:t>Dr.Web</a:t>
            </a:r>
            <a:r>
              <a:rPr lang="en-US" altLang="ru-RU" sz="2800" b="1" dirty="0" smtClean="0">
                <a:latin typeface="Times New Roman" pitchFamily="18" charset="0"/>
                <a:cs typeface="Times New Roman" pitchFamily="18" charset="0"/>
              </a:rPr>
              <a:t>, Norton Antivirus, </a:t>
            </a:r>
            <a:r>
              <a:rPr lang="kk-KZ" altLang="ru-RU" sz="2800" b="1" dirty="0" smtClean="0">
                <a:latin typeface="Times New Roman" pitchFamily="18" charset="0"/>
                <a:cs typeface="Times New Roman" pitchFamily="18" charset="0"/>
              </a:rPr>
              <a:t>Касперский Антивирус қандай программалар?</a:t>
            </a:r>
            <a:endParaRPr lang="kk-KZ" alt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8676" name="Picture 3" descr="C:\Program Files\Microsoft Office\CLIPART\PUB60COR\BS00100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38725" y="2565400"/>
            <a:ext cx="4105275" cy="325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9750" name="Rectangle 6"/>
          <p:cNvSpPr>
            <a:spLocks noChangeArrowheads="1"/>
          </p:cNvSpPr>
          <p:nvPr/>
        </p:nvSpPr>
        <p:spPr bwMode="auto">
          <a:xfrm>
            <a:off x="827088" y="4076700"/>
            <a:ext cx="388778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kk-KZ" altLang="ru-RU" sz="2800" dirty="0" smtClean="0">
                <a:latin typeface="Times New Roman" pitchFamily="18" charset="0"/>
                <a:cs typeface="Times New Roman" pitchFamily="18" charset="0"/>
              </a:rPr>
              <a:t>Антивирус программалары</a:t>
            </a:r>
            <a:endParaRPr lang="kk-KZ" alt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Управляющая кнопка: возврат 5">
            <a:hlinkClick r:id="rId4" action="ppaction://hlinksldjump" highlightClick="1"/>
          </p:cNvPr>
          <p:cNvSpPr/>
          <p:nvPr/>
        </p:nvSpPr>
        <p:spPr>
          <a:xfrm>
            <a:off x="8072438" y="6143625"/>
            <a:ext cx="428625" cy="35718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28679" name="Group 7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28680" name="Group 8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28681" name="Picture 9" descr="пгшлпгш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8682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8683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28684" name="Picture 12" descr="пгшлпгш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9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59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59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6" grpId="0" animBg="1"/>
      <p:bldP spid="159747" grpId="0" animBg="1"/>
      <p:bldP spid="15975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Вертикальный свиток 4"/>
          <p:cNvSpPr>
            <a:spLocks noChangeArrowheads="1"/>
          </p:cNvSpPr>
          <p:nvPr/>
        </p:nvSpPr>
        <p:spPr bwMode="auto">
          <a:xfrm>
            <a:off x="323850" y="692150"/>
            <a:ext cx="4857750" cy="5429250"/>
          </a:xfrm>
          <a:prstGeom prst="verticalScroll">
            <a:avLst>
              <a:gd name="adj" fmla="val 12500"/>
            </a:avLst>
          </a:prstGeom>
          <a:solidFill>
            <a:srgbClr val="00FFFF"/>
          </a:solidFill>
          <a:ln w="38100" algn="ctr">
            <a:solidFill>
              <a:schemeClr val="tx1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dk1"/>
              </a:solidFill>
              <a:latin typeface="+mn-lt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9046" y="1562087"/>
            <a:ext cx="3500462" cy="350046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68968" name="Rectangle 8"/>
          <p:cNvSpPr>
            <a:spLocks noChangeArrowheads="1"/>
          </p:cNvSpPr>
          <p:nvPr/>
        </p:nvSpPr>
        <p:spPr bwMode="auto">
          <a:xfrm>
            <a:off x="1116013" y="1844675"/>
            <a:ext cx="3384550" cy="646331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kk-KZ" altLang="ru-RU" dirty="0" smtClean="0"/>
              <a:t>Операциялық жүйе дегеніміз не?</a:t>
            </a:r>
            <a:endParaRPr lang="ru-RU" altLang="ru-RU" dirty="0"/>
          </a:p>
        </p:txBody>
      </p:sp>
      <p:sp>
        <p:nvSpPr>
          <p:cNvPr id="168969" name="Rectangle 9"/>
          <p:cNvSpPr>
            <a:spLocks noChangeArrowheads="1"/>
          </p:cNvSpPr>
          <p:nvPr/>
        </p:nvSpPr>
        <p:spPr bwMode="auto">
          <a:xfrm>
            <a:off x="900113" y="3573463"/>
            <a:ext cx="388778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kk-KZ" altLang="ru-RU" sz="2400" dirty="0" smtClean="0"/>
              <a:t>Компьютердің жұмысын басқаратын басты программа</a:t>
            </a:r>
            <a:endParaRPr lang="kk-KZ" altLang="ru-RU" sz="2400" dirty="0"/>
          </a:p>
        </p:txBody>
      </p:sp>
      <p:sp>
        <p:nvSpPr>
          <p:cNvPr id="6" name="Управляющая кнопка: возврат 5">
            <a:hlinkClick r:id="rId3" action="ppaction://hlinksldjump" highlightClick="1"/>
          </p:cNvPr>
          <p:cNvSpPr/>
          <p:nvPr/>
        </p:nvSpPr>
        <p:spPr>
          <a:xfrm>
            <a:off x="8072438" y="6143625"/>
            <a:ext cx="428625" cy="35718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29704" name="Group 7"/>
          <p:cNvGrpSpPr>
            <a:grpSpLocks/>
          </p:cNvGrpSpPr>
          <p:nvPr/>
        </p:nvGrpSpPr>
        <p:grpSpPr bwMode="auto">
          <a:xfrm>
            <a:off x="0" y="0"/>
            <a:ext cx="9180513" cy="6892925"/>
            <a:chOff x="0" y="-17"/>
            <a:chExt cx="5783" cy="4342"/>
          </a:xfrm>
        </p:grpSpPr>
        <p:grpSp>
          <p:nvGrpSpPr>
            <p:cNvPr id="29705" name="Group 8"/>
            <p:cNvGrpSpPr>
              <a:grpSpLocks/>
            </p:cNvGrpSpPr>
            <p:nvPr/>
          </p:nvGrpSpPr>
          <p:grpSpPr bwMode="auto">
            <a:xfrm>
              <a:off x="0" y="-17"/>
              <a:ext cx="5783" cy="4337"/>
              <a:chOff x="0" y="-17"/>
              <a:chExt cx="5783" cy="4337"/>
            </a:xfrm>
          </p:grpSpPr>
          <p:pic>
            <p:nvPicPr>
              <p:cNvPr id="29706" name="Picture 9" descr="пгшлпгш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-2109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9707" name="Picture 10" descr="пгшлпгш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" y="-17"/>
                <a:ext cx="576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9708" name="Picture 11" descr="пгшлпгш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601" y="2138"/>
                <a:ext cx="429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29709" name="Picture 12" descr="пгшлпгш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25"/>
              <a:ext cx="5760" cy="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8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68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8" grpId="0" animBg="1"/>
      <p:bldP spid="168969" grpId="0"/>
    </p:bldLst>
  </p:timing>
</p:sld>
</file>

<file path=ppt/theme/theme1.xml><?xml version="1.0" encoding="utf-8"?>
<a:theme xmlns:a="http://schemas.openxmlformats.org/drawingml/2006/main" name="2_Скругленный">
  <a:themeElements>
    <a:clrScheme name="Скругленный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2_Скругленный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кругленный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кругленный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кругленный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1517</TotalTime>
  <Words>278</Words>
  <Application>Microsoft Office PowerPoint</Application>
  <PresentationFormat>Экран (4:3)</PresentationFormat>
  <Paragraphs>82</Paragraphs>
  <Slides>25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2_Скругленный</vt:lpstr>
      <vt:lpstr>Үй тапсырмасы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Алгоритм және оның атқарушылары</vt:lpstr>
      <vt:lpstr>Слайд 12</vt:lpstr>
      <vt:lpstr>Слайд 13</vt:lpstr>
      <vt:lpstr>Алгоритм дегеніміз- іс әрекеттің рет-ретімен орындалуы.</vt:lpstr>
      <vt:lpstr>Слайд 15</vt:lpstr>
      <vt:lpstr>Егер орындаушы командаларды бірінен соң бірін ілесу тәртібімен орындайтын болса, алгоритм сызықты деп аталады.</vt:lpstr>
      <vt:lpstr>Слайд 17</vt:lpstr>
      <vt:lpstr> Жеке командалар немесе команда топтары көп рет қайталанатын болса, алгоритм циклдік деп саналады.</vt:lpstr>
      <vt:lpstr>Мысалы: Студент болу                           үшін: 1. Мектепті тәмәмдау 2. ҰБТ-дан өту 3. Құжаттарды тиісті жерге өткізу 4. Конкурстан өту 5. таңдаған мамандығы бойынша оқитын ЖОО анықтау</vt:lpstr>
      <vt:lpstr> Сүт қайнату          алгоритмі:</vt:lpstr>
      <vt:lpstr>Ыдысқа сүт құю  Ыдысты плитаға қою Сіріңкені жағу Сіріңкені от жағатын жерге тақалту  Газ кранын ашу Сүт қайнағанша күту Газды өшіру</vt:lpstr>
      <vt:lpstr>Слайд 22</vt:lpstr>
      <vt:lpstr>          Алгоритм жазылу                              жолдары                                                            </vt:lpstr>
      <vt:lpstr>             Тапсырма: 1. Киім өтектеу алгоритмі  2. үй тапсырмасын орындау алгоритмі. 3. Тамақ істеу алгоритмі. </vt:lpstr>
      <vt:lpstr>Слайд 25</vt:lpstr>
    </vt:vector>
  </TitlesOfParts>
  <Company>Школа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 </cp:lastModifiedBy>
  <cp:revision>196</cp:revision>
  <dcterms:created xsi:type="dcterms:W3CDTF">2007-11-13T16:13:23Z</dcterms:created>
  <dcterms:modified xsi:type="dcterms:W3CDTF">2013-10-30T04:59:48Z</dcterms:modified>
</cp:coreProperties>
</file>