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18"/>
  </p:notesMasterIdLst>
  <p:handoutMasterIdLst>
    <p:handoutMasterId r:id="rId19"/>
  </p:handoutMasterIdLst>
  <p:sldIdLst>
    <p:sldId id="257" r:id="rId2"/>
    <p:sldId id="259" r:id="rId3"/>
    <p:sldId id="260" r:id="rId4"/>
    <p:sldId id="261" r:id="rId5"/>
    <p:sldId id="258" r:id="rId6"/>
    <p:sldId id="262" r:id="rId7"/>
    <p:sldId id="263" r:id="rId8"/>
    <p:sldId id="265" r:id="rId9"/>
    <p:sldId id="264" r:id="rId10"/>
    <p:sldId id="266" r:id="rId11"/>
    <p:sldId id="267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400" b="1" kern="1200">
        <a:solidFill>
          <a:srgbClr val="FF0066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b="1" kern="1200">
        <a:solidFill>
          <a:srgbClr val="FF0066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b="1" kern="1200">
        <a:solidFill>
          <a:srgbClr val="FF0066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b="1" kern="1200">
        <a:solidFill>
          <a:srgbClr val="FF0066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b="1" kern="1200">
        <a:solidFill>
          <a:srgbClr val="FF0066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rgbClr val="FF0066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rgbClr val="FF0066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rgbClr val="FF0066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rgbClr val="FF0066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006600"/>
    <a:srgbClr val="006699"/>
    <a:srgbClr val="990099"/>
    <a:srgbClr val="020764"/>
    <a:srgbClr val="08295E"/>
    <a:srgbClr val="003366"/>
    <a:srgbClr val="FF1D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7F436DA8-6FEC-48F9-B3DA-4DC0E558A840}" type="datetimeFigureOut">
              <a:rPr lang="ru-RU"/>
              <a:pPr>
                <a:defRPr/>
              </a:pPr>
              <a:t>16.03.2010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r>
              <a:rPr lang="ru-RU"/>
              <a:t>Сұлтанбаева Жеміс Баламұратқызы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FFE2E063-423E-4120-9C6F-0F7D718D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6589EA3-F55B-4480-A8D6-013BD766B823}" type="datetimeFigureOut">
              <a:rPr lang="ru-RU"/>
              <a:pPr>
                <a:defRPr/>
              </a:pPr>
              <a:t>16.03.2010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r>
              <a:rPr lang="ru-RU"/>
              <a:t>Сұлтанбаева Жеміс Баламұратқызы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BA7E2C3C-2719-4C4B-AE20-F59554768A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/>
              <a:t>Сұлтанбаева Жеміс Баламұратқызы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41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17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35AD38-BC5E-406A-B3D8-99D916A78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DA4933-A54C-49DD-AF7F-8CCCD8E95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EB200D-B180-4F08-A3E8-E98108FE1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0668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D07FBA-C489-4920-A3B5-DB8D71E3E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D0863D-38EA-481D-8F06-ABCAD99853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2C0F73A-2FB8-4994-A5BC-C1CAD920E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4E7F47C-D4E6-4C64-AFAB-BC5F4573C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F1B106-4DB2-4442-A407-9DCB6EBE7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EB856E-DD46-491A-A0C2-3D57F0957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4F42CD-C9DE-4A90-9E38-B9D538945E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614FB3-48A0-4750-ADE9-4E638996BF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BD9FBF-D45C-40EA-BC69-4F4A9B8E9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1379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380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1382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83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84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85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86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87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88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89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90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13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13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139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1394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r>
              <a:rPr lang="ru-RU"/>
              <a:t>Сұлтанбаева Ж. Б.  Ақтау қ. №20  М. Әуезов атындағы орта мектеп</a:t>
            </a:r>
          </a:p>
        </p:txBody>
      </p:sp>
      <p:sp>
        <p:nvSpPr>
          <p:cNvPr id="101395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FD1E0E0B-EFA6-49A3-8F87-36F61ADFD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3.wav"/><Relationship Id="rId1" Type="http://schemas.openxmlformats.org/officeDocument/2006/relationships/audio" Target="file:///C:\Documents%20and%20Settings\1\&#1056;&#1072;&#1073;&#1086;&#1095;&#1080;&#1081;%20&#1089;&#1090;&#1086;&#1083;\&#1051;&#1091;&#1095;&#1096;&#1080;&#1081;%20&#1069;&#1042;&#1052;\&#1050;&#1090;&#1086;%20&#1093;&#1086;&#1095;&#1077;&#1090;%20&#1089;&#1090;&#1072;&#1090;&#1100;%20&#1086;&#1090;&#1083;&#1080;&#1095;&#1085;&#1080;&#1082;&#1086;&#1084;\&#1079;&#1074;&#1091;&#1082;&#1080;\CHARGE%20(&#1090;&#1086;&#1088;&#1078;&#1077;&#1089;&#1090;&#1074;.).WAV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ChangeArrowheads="1"/>
          </p:cNvSpPr>
          <p:nvPr/>
        </p:nvSpPr>
        <p:spPr bwMode="auto">
          <a:xfrm rot="18722062">
            <a:off x="2852738" y="2173288"/>
            <a:ext cx="395922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600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болғысы </a:t>
            </a: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 rot="18722062">
            <a:off x="1293019" y="1451769"/>
            <a:ext cx="338296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kk-KZ" sz="600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үздік</a:t>
            </a:r>
            <a:endParaRPr lang="ru-RU" sz="6000">
              <a:solidFill>
                <a:srgbClr val="CC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 rot="18722062">
            <a:off x="-243681" y="451644"/>
            <a:ext cx="338296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600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Кімнің </a:t>
            </a: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 rot="18722062">
            <a:off x="3410744" y="3452019"/>
            <a:ext cx="574833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600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Келеді? </a:t>
            </a:r>
          </a:p>
        </p:txBody>
      </p:sp>
      <p:pic>
        <p:nvPicPr>
          <p:cNvPr id="3104" name="Picture 32">
            <a:hlinkClick r:id="" action="ppaction://media"/>
          </p:cNvPr>
          <p:cNvPicPr>
            <a:picLocks noGrp="1" noRot="1" noChangeAspect="1" noChangeArrowheads="1"/>
          </p:cNvPicPr>
          <p:nvPr>
            <p:ph sz="quarter" idx="1"/>
            <a:wavAudioFile r:embed="rId1" name="zal.wav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3850" y="333375"/>
            <a:ext cx="304800" cy="304800"/>
          </a:xfrm>
        </p:spPr>
      </p:pic>
      <p:pic>
        <p:nvPicPr>
          <p:cNvPr id="3106" name="Picture 34">
            <a:hlinkClick r:id="" action="ppaction://media"/>
          </p:cNvPr>
          <p:cNvPicPr>
            <a:picLocks noGrp="1" noRot="1" noChangeAspect="1" noChangeArrowheads="1"/>
          </p:cNvPicPr>
          <p:nvPr>
            <p:ph sz="quarter" idx="2"/>
            <a:wavAudioFile r:embed="rId1" name="zal.wav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604250" y="260350"/>
            <a:ext cx="304800" cy="304800"/>
          </a:xfrm>
          <a:noFill/>
        </p:spPr>
      </p:pic>
      <p:pic>
        <p:nvPicPr>
          <p:cNvPr id="3109" name="Picture 37">
            <a:hlinkClick r:id="" action="ppaction://media"/>
          </p:cNvPr>
          <p:cNvPicPr>
            <a:picLocks noGrp="1" noRot="1" noChangeAspect="1" noChangeArrowheads="1"/>
          </p:cNvPicPr>
          <p:nvPr>
            <p:ph sz="quarter" idx="3"/>
            <a:wavAudioFile r:embed="rId1" name="zal.wav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5949950"/>
            <a:ext cx="304800" cy="304800"/>
          </a:xfrm>
          <a:noFill/>
        </p:spPr>
      </p:pic>
      <p:pic>
        <p:nvPicPr>
          <p:cNvPr id="3112" name="Picture 40">
            <a:hlinkClick r:id="" action="ppaction://media"/>
          </p:cNvPr>
          <p:cNvPicPr>
            <a:picLocks noGrp="1" noRot="1" noChangeAspect="1" noChangeArrowheads="1"/>
          </p:cNvPicPr>
          <p:nvPr>
            <p:ph sz="quarter" idx="4"/>
            <a:wavAudioFile r:embed="rId1" name="zal.wav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459788" y="6165850"/>
            <a:ext cx="304800" cy="304800"/>
          </a:xfrm>
          <a:noFill/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214313" y="6215063"/>
            <a:ext cx="2895600" cy="457200"/>
          </a:xfrm>
        </p:spPr>
        <p:txBody>
          <a:bodyPr/>
          <a:lstStyle/>
          <a:p>
            <a:pPr algn="l"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</a:t>
            </a:r>
          </a:p>
          <a:p>
            <a:pPr algn="l">
              <a:defRPr/>
            </a:pP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</a:t>
            </a:r>
          </a:p>
          <a:p>
            <a:pPr algn="l">
              <a:defRPr/>
            </a:pPr>
            <a:r>
              <a:rPr lang="ru-RU" dirty="0">
                <a:solidFill>
                  <a:schemeClr val="bg1"/>
                </a:solidFill>
              </a:rPr>
              <a:t>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36" fill="hold"/>
                                        <p:tgtEl>
                                          <p:spTgt spid="3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36" fill="hold"/>
                                        <p:tgtEl>
                                          <p:spTgt spid="3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836" fill="hold"/>
                                        <p:tgtEl>
                                          <p:spTgt spid="3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36" fill="hold"/>
                                        <p:tgtEl>
                                          <p:spTgt spid="3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4"/>
                </p:tgtEl>
              </p:cMediaNode>
            </p:audio>
            <p:audio>
              <p:cMediaNode showWhenStopped="0"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6"/>
                </p:tgtEl>
              </p:cMediaNode>
            </p:audio>
            <p:audio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9"/>
                </p:tgtEl>
              </p:cMediaNode>
            </p:audio>
            <p:audio>
              <p:cMediaNode showWhenStopped="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2"/>
                </p:tgtEl>
              </p:cMediaNode>
            </p:audio>
          </p:childTnLst>
        </p:cTn>
      </p:par>
    </p:tnLst>
    <p:bldLst>
      <p:bldP spid="3082" grpId="0"/>
      <p:bldP spid="3084" grpId="0"/>
      <p:bldP spid="308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9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Компьютердің ішкі құрылғысы </a:t>
            </a:r>
          </a:p>
          <a:p>
            <a:r>
              <a:rPr lang="ru-RU"/>
              <a:t>қалай аталады?</a:t>
            </a:r>
            <a:endParaRPr lang="ru-RU">
              <a:solidFill>
                <a:srgbClr val="0000FF"/>
              </a:solidFill>
            </a:endParaRPr>
          </a:p>
        </p:txBody>
      </p:sp>
      <p:sp>
        <p:nvSpPr>
          <p:cNvPr id="29701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интерьер</a:t>
            </a:r>
          </a:p>
        </p:txBody>
      </p:sp>
      <p:sp>
        <p:nvSpPr>
          <p:cNvPr id="29702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архитектура</a:t>
            </a:r>
          </a:p>
        </p:txBody>
      </p:sp>
      <p:sp>
        <p:nvSpPr>
          <p:cNvPr id="2970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0000FF"/>
                </a:solidFill>
              </a:rPr>
              <a:t>C</a:t>
            </a:r>
            <a:r>
              <a:rPr lang="en-US" b="0">
                <a:solidFill>
                  <a:srgbClr val="0000FF"/>
                </a:solidFill>
              </a:rPr>
              <a:t>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анатомия</a:t>
            </a:r>
          </a:p>
        </p:txBody>
      </p:sp>
      <p:sp>
        <p:nvSpPr>
          <p:cNvPr id="2970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0000FF"/>
                </a:solidFill>
              </a:rPr>
              <a:t>D: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начинка</a:t>
            </a:r>
          </a:p>
        </p:txBody>
      </p:sp>
      <p:pic>
        <p:nvPicPr>
          <p:cNvPr id="29761" name="Picture 65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9063" y="6545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821" name="Group 125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816" name="Picture 12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817" name="Picture 12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>
          <a:xfrm>
            <a:off x="500063" y="6429375"/>
            <a:ext cx="5748337" cy="276225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0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61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98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314" fill="hold"/>
                                        <p:tgtEl>
                                          <p:spTgt spid="298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16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816"/>
                </p:tgtEl>
              </p:cMediaNode>
            </p:audio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817"/>
                </p:tgtEl>
              </p:cMediaNode>
            </p:audio>
          </p:childTnLst>
        </p:cTn>
      </p:par>
    </p:tnLst>
    <p:bldLst>
      <p:bldP spid="29700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10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Компьютер жады неге </a:t>
            </a:r>
          </a:p>
          <a:p>
            <a:r>
              <a:rPr lang="ru-RU"/>
              <a:t>арналмаған?</a:t>
            </a:r>
            <a:endParaRPr lang="ru-RU">
              <a:solidFill>
                <a:srgbClr val="0000FF"/>
              </a:solidFill>
            </a:endParaRPr>
          </a:p>
        </p:txBody>
      </p:sp>
      <p:sp>
        <p:nvSpPr>
          <p:cNvPr id="30725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ақпаратты </a:t>
            </a:r>
          </a:p>
          <a:p>
            <a:r>
              <a:rPr lang="ru-RU" sz="1600">
                <a:latin typeface="Tahoma" pitchFamily="34" charset="0"/>
              </a:rPr>
              <a:t>жазу</a:t>
            </a:r>
          </a:p>
        </p:txBody>
      </p:sp>
      <p:sp>
        <p:nvSpPr>
          <p:cNvPr id="30726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ақпаратты</a:t>
            </a:r>
          </a:p>
          <a:p>
            <a:r>
              <a:rPr lang="kk-KZ" sz="1600">
                <a:latin typeface="Tahoma" pitchFamily="34" charset="0"/>
              </a:rPr>
              <a:t>сақтау</a:t>
            </a:r>
            <a:endParaRPr lang="ru-RU" sz="1600">
              <a:latin typeface="Tahoma" pitchFamily="34" charset="0"/>
            </a:endParaRPr>
          </a:p>
        </p:txBody>
      </p:sp>
      <p:sp>
        <p:nvSpPr>
          <p:cNvPr id="3072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C: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ақпаратты</a:t>
            </a:r>
          </a:p>
          <a:p>
            <a:r>
              <a:rPr lang="kk-KZ" sz="1600">
                <a:latin typeface="Tahoma" pitchFamily="34" charset="0"/>
              </a:rPr>
              <a:t>беру</a:t>
            </a:r>
            <a:endParaRPr lang="ru-RU" sz="1600">
              <a:latin typeface="Tahoma" pitchFamily="34" charset="0"/>
            </a:endParaRPr>
          </a:p>
        </p:txBody>
      </p:sp>
      <p:sp>
        <p:nvSpPr>
          <p:cNvPr id="3072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D:</a:t>
            </a:r>
            <a:r>
              <a:rPr lang="ru-RU" sz="1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ақпаратты </a:t>
            </a:r>
          </a:p>
          <a:p>
            <a:r>
              <a:rPr lang="kk-KZ" sz="1600">
                <a:latin typeface="Tahoma" pitchFamily="34" charset="0"/>
              </a:rPr>
              <a:t>жеткізу</a:t>
            </a:r>
            <a:endParaRPr lang="ru-RU" sz="1600">
              <a:latin typeface="Tahoma" pitchFamily="34" charset="0"/>
            </a:endParaRPr>
          </a:p>
        </p:txBody>
      </p:sp>
      <p:pic>
        <p:nvPicPr>
          <p:cNvPr id="30785" name="Picture 65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9225" y="65436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843" name="Group 123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840" name="Picture 12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1" name="Picture 12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>
          <a:xfrm>
            <a:off x="571500" y="6429375"/>
            <a:ext cx="5676900" cy="276225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30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30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6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0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0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85"/>
                </p:tgtEl>
              </p:cMediaNode>
            </p:audio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08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314" fill="hold"/>
                                        <p:tgtEl>
                                          <p:spTgt spid="308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0"/>
                  </p:tgtEl>
                </p:cond>
              </p:nextCondLst>
            </p:seq>
            <p:audio>
              <p:cMediaNode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40"/>
                </p:tgtEl>
              </p:cMediaNode>
            </p:audio>
            <p:audio>
              <p:cMediaNode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41"/>
                </p:tgtEl>
              </p:cMediaNode>
            </p:audio>
          </p:childTnLst>
        </p:cTn>
      </p:par>
    </p:tnLst>
    <p:bldLst>
      <p:bldP spid="30724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684213" y="547688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1</a:t>
            </a:r>
            <a:r>
              <a:rPr lang="en-US" sz="3600">
                <a:solidFill>
                  <a:srgbClr val="0000FF"/>
                </a:solidFill>
              </a:rPr>
              <a:t>1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ДК қандай керемет</a:t>
            </a:r>
          </a:p>
          <a:p>
            <a:r>
              <a:rPr lang="ru-RU"/>
              <a:t> химиялық элементтің кристалы </a:t>
            </a:r>
          </a:p>
          <a:p>
            <a:r>
              <a:rPr lang="ru-RU"/>
              <a:t>болмаса болмаған болар еді?</a:t>
            </a:r>
          </a:p>
        </p:txBody>
      </p:sp>
      <p:sp>
        <p:nvSpPr>
          <p:cNvPr id="3277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 </a:t>
            </a:r>
            <a:r>
              <a:rPr lang="ru-RU" sz="1600">
                <a:latin typeface="Tahoma" pitchFamily="34" charset="0"/>
              </a:rPr>
              <a:t>кремний</a:t>
            </a:r>
          </a:p>
        </p:txBody>
      </p:sp>
      <p:sp>
        <p:nvSpPr>
          <p:cNvPr id="32774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темір</a:t>
            </a:r>
          </a:p>
        </p:txBody>
      </p:sp>
      <p:sp>
        <p:nvSpPr>
          <p:cNvPr id="3277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C: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мыс</a:t>
            </a:r>
          </a:p>
        </p:txBody>
      </p:sp>
      <p:sp>
        <p:nvSpPr>
          <p:cNvPr id="3277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D: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кальций</a:t>
            </a:r>
          </a:p>
        </p:txBody>
      </p:sp>
      <p:graphicFrame>
        <p:nvGraphicFramePr>
          <p:cNvPr id="32894" name="Group 126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888" name="Picture 12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650" y="6556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89" name="Picture 12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90" name="Picture 122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>
          <a:xfrm>
            <a:off x="428625" y="6429375"/>
            <a:ext cx="5819775" cy="276225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888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28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314" fill="hold"/>
                                        <p:tgtEl>
                                          <p:spTgt spid="328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889"/>
                  </p:tgtEl>
                </p:cond>
              </p:nextCondLst>
            </p:seq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889"/>
                </p:tgtEl>
              </p:cMediaNode>
            </p:audio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890"/>
                </p:tgtEl>
              </p:cMediaNode>
            </p:audio>
          </p:childTnLst>
        </p:cTn>
      </p:par>
    </p:tnLst>
    <p:bldLst>
      <p:bldP spid="32772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</a:p>
          <a:p>
            <a:r>
              <a:rPr lang="ru-RU" sz="3600">
                <a:solidFill>
                  <a:srgbClr val="0000FF"/>
                </a:solidFill>
              </a:rPr>
              <a:t>Сұрақ 12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Бүкіл әлемдік желідегі әр </a:t>
            </a:r>
          </a:p>
          <a:p>
            <a:r>
              <a:rPr lang="ru-RU"/>
              <a:t>сервердің аты қалай аталады?</a:t>
            </a:r>
            <a:endParaRPr lang="en-US"/>
          </a:p>
          <a:p>
            <a:endParaRPr lang="en-US"/>
          </a:p>
          <a:p>
            <a:endParaRPr lang="ru-RU"/>
          </a:p>
        </p:txBody>
      </p:sp>
      <p:sp>
        <p:nvSpPr>
          <p:cNvPr id="3379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 </a:t>
            </a:r>
            <a:r>
              <a:rPr lang="ru-RU" sz="1600">
                <a:latin typeface="Tahoma" pitchFamily="34" charset="0"/>
              </a:rPr>
              <a:t>сайт</a:t>
            </a:r>
          </a:p>
        </p:txBody>
      </p:sp>
      <p:sp>
        <p:nvSpPr>
          <p:cNvPr id="33798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домендік</a:t>
            </a:r>
          </a:p>
        </p:txBody>
      </p:sp>
      <p:sp>
        <p:nvSpPr>
          <p:cNvPr id="337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C: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kk-KZ" sz="1600">
                <a:latin typeface="Tahoma" pitchFamily="34" charset="0"/>
              </a:rPr>
              <a:t>почта</a:t>
            </a:r>
            <a:endParaRPr lang="ru-RU" sz="1600">
              <a:latin typeface="Tahoma" pitchFamily="34" charset="0"/>
            </a:endParaRPr>
          </a:p>
        </p:txBody>
      </p:sp>
      <p:sp>
        <p:nvSpPr>
          <p:cNvPr id="338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D: </a:t>
            </a:r>
            <a:r>
              <a:rPr lang="en-US" sz="1600">
                <a:solidFill>
                  <a:srgbClr val="FF1D1D"/>
                </a:solidFill>
              </a:rPr>
              <a:t>Wed -</a:t>
            </a:r>
            <a:r>
              <a:rPr lang="kk-KZ" sz="1600">
                <a:solidFill>
                  <a:srgbClr val="FF1D1D"/>
                </a:solidFill>
              </a:rPr>
              <a:t> беті</a:t>
            </a:r>
            <a:endParaRPr lang="ru-RU" sz="1600">
              <a:solidFill>
                <a:srgbClr val="FF1D1D"/>
              </a:solidFill>
              <a:latin typeface="Tahoma" pitchFamily="34" charset="0"/>
            </a:endParaRPr>
          </a:p>
        </p:txBody>
      </p:sp>
      <p:pic>
        <p:nvPicPr>
          <p:cNvPr id="33857" name="Picture 65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13" y="6542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3917" name="Group 125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3912" name="Picture 12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913" name="Picture 12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>
          <a:xfrm>
            <a:off x="428625" y="6429375"/>
            <a:ext cx="5819775" cy="276225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857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39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314" fill="hold"/>
                                        <p:tgtEl>
                                          <p:spTgt spid="339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912"/>
                  </p:tgtEl>
                </p:cond>
              </p:nextCondLst>
            </p:seq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912"/>
                </p:tgtEl>
              </p:cMediaNode>
            </p:audio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913"/>
                </p:tgtEl>
              </p:cMediaNode>
            </p:audio>
          </p:childTnLst>
        </p:cTn>
      </p:par>
    </p:tnLst>
    <p:bldLst>
      <p:bldP spid="33796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13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Қате болған кездегі дискіні </a:t>
            </a:r>
          </a:p>
          <a:p>
            <a:r>
              <a:rPr lang="ru-RU"/>
              <a:t>тексеру процесі қалай аталады?</a:t>
            </a:r>
          </a:p>
          <a:p>
            <a:endParaRPr lang="ru-RU" sz="4400">
              <a:solidFill>
                <a:srgbClr val="0000FF"/>
              </a:solidFill>
            </a:endParaRPr>
          </a:p>
        </p:txBody>
      </p:sp>
      <p:sp>
        <p:nvSpPr>
          <p:cNvPr id="34821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 </a:t>
            </a:r>
            <a:r>
              <a:rPr lang="ru-RU" sz="1600">
                <a:latin typeface="Tahoma" pitchFamily="34" charset="0"/>
              </a:rPr>
              <a:t>инсталлизация</a:t>
            </a:r>
          </a:p>
        </p:txBody>
      </p:sp>
      <p:sp>
        <p:nvSpPr>
          <p:cNvPr id="34822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форматтау</a:t>
            </a:r>
          </a:p>
        </p:txBody>
      </p:sp>
      <p:sp>
        <p:nvSpPr>
          <p:cNvPr id="3482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C: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сканерлеу</a:t>
            </a:r>
          </a:p>
        </p:txBody>
      </p:sp>
      <p:sp>
        <p:nvSpPr>
          <p:cNvPr id="3482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D: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дефрагментация</a:t>
            </a:r>
          </a:p>
        </p:txBody>
      </p:sp>
      <p:pic>
        <p:nvPicPr>
          <p:cNvPr id="34881" name="Picture 65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" y="6580188"/>
            <a:ext cx="3048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aphicFrame>
        <p:nvGraphicFramePr>
          <p:cNvPr id="34939" name="Group 123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4936" name="Picture 12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937" name="Picture 12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>
          <a:xfrm>
            <a:off x="357188" y="6500813"/>
            <a:ext cx="5891212" cy="204787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81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49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314" fill="hold"/>
                                        <p:tgtEl>
                                          <p:spTgt spid="349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936"/>
                  </p:tgtEl>
                </p:cond>
              </p:nextCondLst>
            </p:seq>
            <p:audio>
              <p:cMediaNode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936"/>
                </p:tgtEl>
              </p:cMediaNode>
            </p:audio>
            <p:audio>
              <p:cMediaNode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937"/>
                </p:tgtEl>
              </p:cMediaNode>
            </p:audio>
          </p:childTnLst>
        </p:cTn>
      </p:par>
    </p:tnLst>
    <p:bldLst>
      <p:bldP spid="34820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14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Компьютердің тұрақты жадысы</a:t>
            </a:r>
          </a:p>
          <a:p>
            <a:r>
              <a:rPr lang="ru-RU"/>
              <a:t> дегеніміз не?</a:t>
            </a:r>
          </a:p>
        </p:txBody>
      </p:sp>
      <p:sp>
        <p:nvSpPr>
          <p:cNvPr id="35845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 </a:t>
            </a:r>
            <a:r>
              <a:rPr lang="en-US" sz="1600">
                <a:latin typeface="Tahoma" pitchFamily="34" charset="0"/>
              </a:rPr>
              <a:t>RAM</a:t>
            </a:r>
            <a:endParaRPr lang="ru-RU" sz="1600">
              <a:latin typeface="Tahoma" pitchFamily="34" charset="0"/>
            </a:endParaRPr>
          </a:p>
        </p:txBody>
      </p:sp>
      <p:sp>
        <p:nvSpPr>
          <p:cNvPr id="35846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en-US" sz="1600">
                <a:latin typeface="Tahoma" pitchFamily="34" charset="0"/>
              </a:rPr>
              <a:t>ROM</a:t>
            </a:r>
            <a:endParaRPr lang="ru-RU" sz="1600">
              <a:latin typeface="Tahoma" pitchFamily="34" charset="0"/>
            </a:endParaRPr>
          </a:p>
        </p:txBody>
      </p:sp>
      <p:sp>
        <p:nvSpPr>
          <p:cNvPr id="3584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C: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en-US" sz="1600">
                <a:latin typeface="Tahoma" pitchFamily="34" charset="0"/>
              </a:rPr>
              <a:t>BIOS</a:t>
            </a:r>
            <a:endParaRPr lang="ru-RU" sz="1600">
              <a:latin typeface="Tahoma" pitchFamily="34" charset="0"/>
            </a:endParaRPr>
          </a:p>
        </p:txBody>
      </p:sp>
      <p:sp>
        <p:nvSpPr>
          <p:cNvPr id="3584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D: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en-US" sz="1600">
                <a:latin typeface="Tahoma" pitchFamily="34" charset="0"/>
              </a:rPr>
              <a:t>SETUP</a:t>
            </a:r>
            <a:endParaRPr lang="ru-RU" sz="1600">
              <a:latin typeface="Tahoma" pitchFamily="34" charset="0"/>
            </a:endParaRPr>
          </a:p>
        </p:txBody>
      </p:sp>
      <p:pic>
        <p:nvPicPr>
          <p:cNvPr id="35905" name="Picture 65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13" y="6545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5966" name="Group 126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5961" name="Picture 12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2" name="Picture 122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83638" y="28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>
          <a:xfrm>
            <a:off x="357188" y="6500813"/>
            <a:ext cx="5891212" cy="204787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05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9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314" fill="hold"/>
                                        <p:tgtEl>
                                          <p:spTgt spid="359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1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1"/>
                </p:tgtEl>
              </p:cMediaNode>
            </p:audio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2"/>
                </p:tgtEl>
              </p:cMediaNode>
            </p:audio>
          </p:childTnLst>
        </p:cTn>
      </p:par>
    </p:tnLst>
    <p:bldLst>
      <p:bldP spid="35844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15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Компьютердің жылдам есте</a:t>
            </a:r>
          </a:p>
          <a:p>
            <a:r>
              <a:rPr lang="ru-RU"/>
              <a:t>сақтау құрылғысы қандай?</a:t>
            </a:r>
          </a:p>
        </p:txBody>
      </p:sp>
      <p:sp>
        <p:nvSpPr>
          <p:cNvPr id="3686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 </a:t>
            </a:r>
            <a:r>
              <a:rPr lang="ru-RU" sz="1600">
                <a:latin typeface="Tahoma" pitchFamily="34" charset="0"/>
              </a:rPr>
              <a:t>тұрақты</a:t>
            </a:r>
          </a:p>
          <a:p>
            <a:r>
              <a:rPr lang="kk-KZ" sz="1600">
                <a:latin typeface="Tahoma" pitchFamily="34" charset="0"/>
              </a:rPr>
              <a:t>Сақтау</a:t>
            </a:r>
          </a:p>
          <a:p>
            <a:r>
              <a:rPr lang="kk-KZ" sz="1600">
                <a:latin typeface="Tahoma" pitchFamily="34" charset="0"/>
              </a:rPr>
              <a:t>құрылғысы</a:t>
            </a:r>
            <a:endParaRPr lang="ru-RU" sz="1600">
              <a:latin typeface="Tahoma" pitchFamily="34" charset="0"/>
            </a:endParaRPr>
          </a:p>
        </p:txBody>
      </p:sp>
      <p:sp>
        <p:nvSpPr>
          <p:cNvPr id="36870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ішкі</a:t>
            </a:r>
          </a:p>
          <a:p>
            <a:r>
              <a:rPr lang="kk-KZ" sz="1600">
                <a:latin typeface="Tahoma" pitchFamily="34" charset="0"/>
              </a:rPr>
              <a:t>Сақтау</a:t>
            </a:r>
          </a:p>
          <a:p>
            <a:r>
              <a:rPr lang="kk-KZ" sz="1600">
                <a:latin typeface="Tahoma" pitchFamily="34" charset="0"/>
              </a:rPr>
              <a:t>құрылғысы</a:t>
            </a:r>
            <a:endParaRPr lang="ru-RU" sz="1600">
              <a:latin typeface="Tahoma" pitchFamily="34" charset="0"/>
            </a:endParaRP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C</a:t>
            </a:r>
            <a:r>
              <a:rPr lang="en-US" sz="2800" b="0" i="1">
                <a:solidFill>
                  <a:srgbClr val="0000FF"/>
                </a:solidFill>
              </a:rPr>
              <a:t>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операциялық</a:t>
            </a:r>
          </a:p>
          <a:p>
            <a:r>
              <a:rPr lang="ru-RU" sz="1600">
                <a:latin typeface="Tahoma" pitchFamily="34" charset="0"/>
              </a:rPr>
              <a:t>сақтау </a:t>
            </a: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D: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кэш-память</a:t>
            </a:r>
          </a:p>
        </p:txBody>
      </p:sp>
      <p:graphicFrame>
        <p:nvGraphicFramePr>
          <p:cNvPr id="36944" name="Group 80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6940" name="CHARGE (торжеств.).WAV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41" name="Picture 77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Нижний колонтитул 58"/>
          <p:cNvSpPr>
            <a:spLocks noGrp="1"/>
          </p:cNvSpPr>
          <p:nvPr>
            <p:ph type="ftr" sz="quarter" idx="11"/>
          </p:nvPr>
        </p:nvSpPr>
        <p:spPr>
          <a:xfrm>
            <a:off x="642938" y="6500813"/>
            <a:ext cx="5605462" cy="204787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36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36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6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000"/>
                            </p:stCondLst>
                            <p:childTnLst>
                              <p:par>
                                <p:cTn id="7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9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3240" fill="hold"/>
                                        <p:tgtEl>
                                          <p:spTgt spid="369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940"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940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69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314" fill="hold"/>
                                        <p:tgtEl>
                                          <p:spTgt spid="369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941"/>
                  </p:tgtEl>
                </p:cond>
              </p:nextCondLst>
            </p:seq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941"/>
                </p:tgtEl>
              </p:cMediaNode>
            </p:audio>
          </p:childTnLst>
        </p:cTn>
      </p:par>
    </p:tnLst>
    <p:bldLst>
      <p:bldP spid="36868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684213" y="476250"/>
            <a:ext cx="5111750" cy="2952750"/>
          </a:xfrm>
          <a:prstGeom prst="roundRect">
            <a:avLst>
              <a:gd name="adj" fmla="val 16667"/>
            </a:avLst>
          </a:prstGeom>
          <a:blipFill dpi="0" rotWithShape="1">
            <a:blip r:embed="rId5" cstate="print"/>
            <a:srcRect/>
            <a:tile tx="0" ty="0" sx="100000" sy="100000" flip="none" algn="tl"/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1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Компьютер тілінде адам </a:t>
            </a:r>
          </a:p>
          <a:p>
            <a:r>
              <a:rPr lang="ru-RU"/>
              <a:t>қалай аталады?</a:t>
            </a:r>
          </a:p>
        </p:txBody>
      </p:sp>
      <p:sp>
        <p:nvSpPr>
          <p:cNvPr id="2150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</a:t>
            </a:r>
            <a:r>
              <a:rPr lang="ru-RU" sz="20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қолданушы</a:t>
            </a:r>
          </a:p>
        </p:txBody>
      </p:sp>
      <p:sp>
        <p:nvSpPr>
          <p:cNvPr id="21510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 algn="ctr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1600">
                <a:latin typeface="Tahoma" pitchFamily="34" charset="0"/>
              </a:rPr>
              <a:t> клиент</a:t>
            </a:r>
          </a:p>
        </p:txBody>
      </p:sp>
      <p:sp>
        <p:nvSpPr>
          <p:cNvPr id="2151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C: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емделуші</a:t>
            </a:r>
          </a:p>
        </p:txBody>
      </p:sp>
      <p:sp>
        <p:nvSpPr>
          <p:cNvPr id="2151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 algn="ctr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D:</a:t>
            </a:r>
            <a:r>
              <a:rPr lang="ru-RU" sz="1600">
                <a:latin typeface="Tahoma" pitchFamily="34" charset="0"/>
              </a:rPr>
              <a:t> жалдаушы</a:t>
            </a:r>
          </a:p>
        </p:txBody>
      </p:sp>
      <p:pic>
        <p:nvPicPr>
          <p:cNvPr id="21569" name="Picture 65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00" y="6588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626" name="Group 122"/>
          <p:cNvGraphicFramePr>
            <a:graphicFrameLocks noGrp="1"/>
          </p:cNvGraphicFramePr>
          <p:nvPr/>
        </p:nvGraphicFramePr>
        <p:xfrm>
          <a:off x="6300788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623" name="Picture 119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24" name="Picture 12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Нижний колонтитул 61"/>
          <p:cNvSpPr>
            <a:spLocks noGrp="1"/>
          </p:cNvSpPr>
          <p:nvPr>
            <p:ph type="ftr" sz="quarter" idx="11"/>
          </p:nvPr>
        </p:nvSpPr>
        <p:spPr>
          <a:xfrm>
            <a:off x="357188" y="6615113"/>
            <a:ext cx="5072062" cy="242887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69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6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314" fill="hold"/>
                                        <p:tgtEl>
                                          <p:spTgt spid="216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23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623"/>
                </p:tgtEl>
              </p:cMediaNode>
            </p:audio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624"/>
                </p:tgtEl>
              </p:cMediaNode>
            </p:audio>
          </p:childTnLst>
        </p:cTn>
      </p:par>
    </p:tnLst>
    <p:bldLst>
      <p:bldP spid="21508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684213" y="476250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2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Информатика саласына </a:t>
            </a:r>
          </a:p>
          <a:p>
            <a:r>
              <a:rPr lang="ru-RU"/>
              <a:t>қай өлшем бірлік тиісті?</a:t>
            </a:r>
          </a:p>
        </p:txBody>
      </p:sp>
      <p:sp>
        <p:nvSpPr>
          <p:cNvPr id="2253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 algn="ctr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</a:t>
            </a:r>
            <a:r>
              <a:rPr lang="ru-RU" sz="1600">
                <a:latin typeface="Tahoma" pitchFamily="34" charset="0"/>
              </a:rPr>
              <a:t> киловатт</a:t>
            </a:r>
          </a:p>
        </p:txBody>
      </p:sp>
      <p:sp>
        <p:nvSpPr>
          <p:cNvPr id="22534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килобайт</a:t>
            </a:r>
          </a:p>
        </p:txBody>
      </p:sp>
      <p:sp>
        <p:nvSpPr>
          <p:cNvPr id="2253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C: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килобар</a:t>
            </a:r>
          </a:p>
        </p:txBody>
      </p:sp>
      <p:sp>
        <p:nvSpPr>
          <p:cNvPr id="2253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chemeClr val="bg2"/>
                </a:solidFill>
              </a:rPr>
              <a:t>D</a:t>
            </a:r>
            <a:r>
              <a:rPr lang="en-US" sz="2800" b="0">
                <a:solidFill>
                  <a:srgbClr val="08295E"/>
                </a:solidFill>
              </a:rPr>
              <a:t>:</a:t>
            </a:r>
            <a:r>
              <a:rPr lang="ru-RU" b="0">
                <a:solidFill>
                  <a:srgbClr val="08295E"/>
                </a:solidFill>
              </a:rPr>
              <a:t> </a:t>
            </a:r>
            <a:r>
              <a:rPr lang="ru-RU" sz="1600">
                <a:solidFill>
                  <a:srgbClr val="FF1D1D"/>
                </a:solidFill>
                <a:latin typeface="Tahoma" pitchFamily="34" charset="0"/>
              </a:rPr>
              <a:t>киловольт</a:t>
            </a:r>
          </a:p>
        </p:txBody>
      </p:sp>
      <p:pic>
        <p:nvPicPr>
          <p:cNvPr id="22593" name="Picture 65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25" y="65309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653" name="Group 125"/>
          <p:cNvGraphicFramePr>
            <a:graphicFrameLocks noGrp="1"/>
          </p:cNvGraphicFramePr>
          <p:nvPr/>
        </p:nvGraphicFramePr>
        <p:xfrm>
          <a:off x="6551613" y="692150"/>
          <a:ext cx="2378105" cy="5943600"/>
        </p:xfrm>
        <a:graphic>
          <a:graphicData uri="http://schemas.openxmlformats.org/drawingml/2006/table">
            <a:tbl>
              <a:tblPr/>
              <a:tblGrid>
                <a:gridCol w="594162"/>
                <a:gridCol w="1783943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2648" name="Picture 12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49" name="Picture 12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>
          <a:xfrm>
            <a:off x="357188" y="6572250"/>
            <a:ext cx="5214937" cy="285750"/>
          </a:xfrm>
        </p:spPr>
        <p:txBody>
          <a:bodyPr/>
          <a:lstStyle/>
          <a:p>
            <a:pPr algn="l"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9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6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314" fill="hold"/>
                                        <p:tgtEl>
                                          <p:spTgt spid="226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48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648"/>
                </p:tgtEl>
              </p:cMediaNode>
            </p:audio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649"/>
                </p:tgtEl>
              </p:cMediaNode>
            </p:audio>
          </p:childTnLst>
        </p:cTn>
      </p:par>
    </p:tnLst>
    <p:bldLst>
      <p:bldP spid="22532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3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Қай санау жүйесі ЭЕМ-да </a:t>
            </a:r>
          </a:p>
          <a:p>
            <a:r>
              <a:rPr lang="ru-RU"/>
              <a:t>қолданылады?</a:t>
            </a:r>
          </a:p>
        </p:txBody>
      </p:sp>
      <p:sp>
        <p:nvSpPr>
          <p:cNvPr id="2355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</a:t>
            </a:r>
            <a:r>
              <a:rPr lang="ru-RU" sz="20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екілік</a:t>
            </a:r>
          </a:p>
        </p:txBody>
      </p:sp>
      <p:sp>
        <p:nvSpPr>
          <p:cNvPr id="23558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бестік</a:t>
            </a:r>
          </a:p>
        </p:txBody>
      </p:sp>
      <p:sp>
        <p:nvSpPr>
          <p:cNvPr id="2355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C</a:t>
            </a:r>
            <a:r>
              <a:rPr lang="en-US" b="0">
                <a:solidFill>
                  <a:srgbClr val="0000FF"/>
                </a:solidFill>
              </a:rPr>
              <a:t>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ондық</a:t>
            </a:r>
          </a:p>
        </p:txBody>
      </p:sp>
      <p:sp>
        <p:nvSpPr>
          <p:cNvPr id="2356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D: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алпыстық</a:t>
            </a:r>
          </a:p>
        </p:txBody>
      </p:sp>
      <p:pic>
        <p:nvPicPr>
          <p:cNvPr id="23617" name="Picture 65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363" y="65309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622" name="Group 70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3672" name="Picture 12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73" name="Picture 12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Нижний колонтитул 60"/>
          <p:cNvSpPr>
            <a:spLocks noGrp="1"/>
          </p:cNvSpPr>
          <p:nvPr>
            <p:ph type="ftr" sz="quarter" idx="11"/>
          </p:nvPr>
        </p:nvSpPr>
        <p:spPr>
          <a:xfrm>
            <a:off x="285750" y="6572250"/>
            <a:ext cx="5357813" cy="285750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617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6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314" fill="hold"/>
                                        <p:tgtEl>
                                          <p:spTgt spid="236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72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672"/>
                </p:tgtEl>
              </p:cMediaNode>
            </p:audio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673"/>
                </p:tgtEl>
              </p:cMediaNode>
            </p:audio>
          </p:childTnLst>
        </p:cTn>
      </p:par>
    </p:tnLst>
    <p:bldLst>
      <p:bldP spid="23556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19463" y="3890963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FF1D1D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компьютер өшкен </a:t>
            </a:r>
          </a:p>
          <a:p>
            <a:r>
              <a:rPr lang="ru-RU" sz="1600">
                <a:latin typeface="Tahoma" pitchFamily="34" charset="0"/>
              </a:rPr>
              <a:t>кезде тазалау</a:t>
            </a:r>
          </a:p>
          <a:p>
            <a:r>
              <a:rPr lang="ru-RU" sz="1600">
                <a:latin typeface="Tahoma" pitchFamily="34" charset="0"/>
              </a:rPr>
              <a:t> </a:t>
            </a:r>
          </a:p>
        </p:txBody>
      </p:sp>
      <p:sp>
        <p:nvSpPr>
          <p:cNvPr id="1434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/>
            <a:r>
              <a:rPr lang="en-US">
                <a:solidFill>
                  <a:srgbClr val="FF1D1D"/>
                </a:solidFill>
              </a:rPr>
              <a:t>C</a:t>
            </a:r>
            <a:r>
              <a:rPr lang="en-US" b="0">
                <a:solidFill>
                  <a:srgbClr val="FF1D1D"/>
                </a:solidFill>
              </a:rPr>
              <a:t>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ОЖ сақтау</a:t>
            </a:r>
          </a:p>
        </p:txBody>
      </p:sp>
      <p:sp>
        <p:nvSpPr>
          <p:cNvPr id="1434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/>
            <a:r>
              <a:rPr lang="en-US">
                <a:solidFill>
                  <a:srgbClr val="FF1D1D"/>
                </a:solidFill>
              </a:rPr>
              <a:t>D: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/>
              <a:t>компьютер өшкен </a:t>
            </a:r>
          </a:p>
          <a:p>
            <a:pPr marL="342900" indent="-342900"/>
            <a:r>
              <a:rPr lang="ru-RU" sz="1600"/>
              <a:t>кезде сақтау </a:t>
            </a:r>
          </a:p>
        </p:txBody>
      </p:sp>
      <p:sp>
        <p:nvSpPr>
          <p:cNvPr id="14410" name="AutoShape 74"/>
          <p:cNvSpPr>
            <a:spLocks noChangeArrowheads="1"/>
          </p:cNvSpPr>
          <p:nvPr/>
        </p:nvSpPr>
        <p:spPr bwMode="auto">
          <a:xfrm>
            <a:off x="817563" y="244475"/>
            <a:ext cx="5110162" cy="2951163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bg2"/>
            </a:solidFill>
            <a:round/>
            <a:headEnd/>
            <a:tailEnd/>
          </a:ln>
        </p:spPr>
        <p:txBody>
          <a:bodyPr wrap="none" lIns="0" tIns="0" rIns="0" bIns="0"/>
          <a:lstStyle/>
          <a:p>
            <a:endParaRPr lang="ru-RU" sz="3600">
              <a:solidFill>
                <a:srgbClr val="0000FF"/>
              </a:solidFill>
            </a:endParaRPr>
          </a:p>
          <a:p>
            <a:r>
              <a:rPr lang="ru-RU" sz="3600">
                <a:solidFill>
                  <a:srgbClr val="0000FF"/>
                </a:solidFill>
              </a:rPr>
              <a:t>Сұрақ 4</a:t>
            </a:r>
          </a:p>
        </p:txBody>
      </p:sp>
      <p:sp>
        <p:nvSpPr>
          <p:cNvPr id="14411" name="Text Box 75"/>
          <p:cNvSpPr txBox="1">
            <a:spLocks noChangeArrowheads="1"/>
          </p:cNvSpPr>
          <p:nvPr/>
        </p:nvSpPr>
        <p:spPr bwMode="auto">
          <a:xfrm>
            <a:off x="1065213" y="1844675"/>
            <a:ext cx="4681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ДК жады туралы: </a:t>
            </a:r>
          </a:p>
        </p:txBody>
      </p:sp>
      <p:sp>
        <p:nvSpPr>
          <p:cNvPr id="14414" name="AutoShape 7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/>
            <a:r>
              <a:rPr lang="ru-RU">
                <a:solidFill>
                  <a:srgbClr val="FF1D1D"/>
                </a:solidFill>
              </a:rPr>
              <a:t>А:</a:t>
            </a:r>
            <a:r>
              <a:rPr lang="ru-RU" sz="20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өзгерген файлды </a:t>
            </a:r>
          </a:p>
          <a:p>
            <a:pPr marL="342900" indent="-342900"/>
            <a:r>
              <a:rPr lang="ru-RU" sz="1600">
                <a:latin typeface="Tahoma" pitchFamily="34" charset="0"/>
              </a:rPr>
              <a:t>сақтау</a:t>
            </a:r>
          </a:p>
        </p:txBody>
      </p:sp>
      <p:pic>
        <p:nvPicPr>
          <p:cNvPr id="14416" name="Picture 8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13" y="65738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471" name="Group 135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468" name="Picture 132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69" name="Picture 133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Нижний колонтитул 60"/>
          <p:cNvSpPr>
            <a:spLocks noGrp="1"/>
          </p:cNvSpPr>
          <p:nvPr>
            <p:ph type="ftr" sz="quarter" idx="11"/>
          </p:nvPr>
        </p:nvSpPr>
        <p:spPr>
          <a:xfrm>
            <a:off x="500063" y="6500813"/>
            <a:ext cx="5748337" cy="204787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4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4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4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4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4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416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4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314" fill="hold"/>
                                        <p:tgtEl>
                                          <p:spTgt spid="144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68"/>
                  </p:tgtEl>
                </p:cond>
              </p:nextCondLst>
            </p:seq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468"/>
                </p:tgtEl>
              </p:cMediaNode>
            </p:audio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469"/>
                </p:tgtEl>
              </p:cMediaNode>
            </p:audio>
          </p:childTnLst>
        </p:cTn>
      </p:par>
    </p:tnLst>
    <p:bldLst>
      <p:bldP spid="14410" grpId="0" animBg="1"/>
      <p:bldP spid="144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5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Ойлау формасы мен </a:t>
            </a:r>
          </a:p>
          <a:p>
            <a:r>
              <a:rPr lang="ru-RU"/>
              <a:t>заңдылығы қалай аталады?</a:t>
            </a:r>
            <a:endParaRPr lang="ru-RU">
              <a:solidFill>
                <a:srgbClr val="0000FF"/>
              </a:solidFill>
            </a:endParaRPr>
          </a:p>
        </p:txBody>
      </p:sp>
      <p:sp>
        <p:nvSpPr>
          <p:cNvPr id="24581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логика</a:t>
            </a:r>
          </a:p>
        </p:txBody>
      </p:sp>
      <p:sp>
        <p:nvSpPr>
          <p:cNvPr id="24582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логистика</a:t>
            </a:r>
          </a:p>
        </p:txBody>
      </p:sp>
      <p:sp>
        <p:nvSpPr>
          <p:cNvPr id="2458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0000FF"/>
                </a:solidFill>
              </a:rPr>
              <a:t>C</a:t>
            </a:r>
            <a:r>
              <a:rPr lang="en-US" b="0">
                <a:solidFill>
                  <a:srgbClr val="0000FF"/>
                </a:solidFill>
              </a:rPr>
              <a:t>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логопедия</a:t>
            </a:r>
          </a:p>
        </p:txBody>
      </p:sp>
      <p:sp>
        <p:nvSpPr>
          <p:cNvPr id="2458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0000FF"/>
                </a:solidFill>
              </a:rPr>
              <a:t>D: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логарифмика</a:t>
            </a:r>
          </a:p>
        </p:txBody>
      </p:sp>
      <p:pic>
        <p:nvPicPr>
          <p:cNvPr id="24641" name="Picture 65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650" y="65595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701" name="Group 125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696" name="Picture 12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80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97" name="Picture 12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>
          <a:xfrm>
            <a:off x="500063" y="6581775"/>
            <a:ext cx="5819775" cy="276225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641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46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314" fill="hold"/>
                                        <p:tgtEl>
                                          <p:spTgt spid="246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96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696"/>
                </p:tgtEl>
              </p:cMediaNode>
            </p:audio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697"/>
                </p:tgtEl>
              </p:cMediaNode>
            </p:audio>
          </p:childTnLst>
        </p:cTn>
      </p:par>
    </p:tnLst>
    <p:bldLst>
      <p:bldP spid="2458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3600">
                <a:solidFill>
                  <a:srgbClr val="0000FF"/>
                </a:solidFill>
              </a:rPr>
              <a:t>Сұрақ 6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Интернет не үшін керек?</a:t>
            </a:r>
            <a:endParaRPr lang="ru-RU">
              <a:solidFill>
                <a:srgbClr val="0000FF"/>
              </a:solidFill>
            </a:endParaRPr>
          </a:p>
        </p:txBody>
      </p:sp>
      <p:sp>
        <p:nvSpPr>
          <p:cNvPr id="25605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ойнау</a:t>
            </a:r>
          </a:p>
        </p:txBody>
      </p:sp>
      <p:sp>
        <p:nvSpPr>
          <p:cNvPr id="25606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қарау</a:t>
            </a:r>
          </a:p>
        </p:txBody>
      </p:sp>
      <p:sp>
        <p:nvSpPr>
          <p:cNvPr id="2560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0000FF"/>
                </a:solidFill>
              </a:rPr>
              <a:t>C</a:t>
            </a:r>
            <a:r>
              <a:rPr lang="en-US" b="0">
                <a:solidFill>
                  <a:srgbClr val="0000FF"/>
                </a:solidFill>
              </a:rPr>
              <a:t>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керек емес</a:t>
            </a:r>
          </a:p>
        </p:txBody>
      </p:sp>
      <p:sp>
        <p:nvSpPr>
          <p:cNvPr id="2560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57563" y="51435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0000FF"/>
                </a:solidFill>
              </a:rPr>
              <a:t>D: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тексеру</a:t>
            </a:r>
          </a:p>
        </p:txBody>
      </p:sp>
      <p:pic>
        <p:nvPicPr>
          <p:cNvPr id="25665" name="Picture 65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13" y="65738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5723" name="Group 123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5720" name="Picture 12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21" name="Picture 12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>
          <a:xfrm>
            <a:off x="357188" y="6500813"/>
            <a:ext cx="5891212" cy="204787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65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57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314" fill="hold"/>
                                        <p:tgtEl>
                                          <p:spTgt spid="257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0"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720"/>
                </p:tgtEl>
              </p:cMediaNode>
            </p:audio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721"/>
                </p:tgtEl>
              </p:cMediaNode>
            </p:audio>
          </p:childTnLst>
        </p:cTn>
      </p:par>
    </p:tnLst>
    <p:bldLst>
      <p:bldP spid="25604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7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Орындаушы белгіленген </a:t>
            </a:r>
          </a:p>
          <a:p>
            <a:r>
              <a:rPr lang="ru-RU"/>
              <a:t>мақсатқа жетуге бағытталған </a:t>
            </a:r>
          </a:p>
          <a:p>
            <a:r>
              <a:rPr lang="ru-RU"/>
              <a:t>әрекеттер тізбегі?</a:t>
            </a:r>
            <a:endParaRPr lang="ru-RU">
              <a:solidFill>
                <a:srgbClr val="0000FF"/>
              </a:solidFill>
            </a:endParaRPr>
          </a:p>
        </p:txBody>
      </p:sp>
      <p:sp>
        <p:nvSpPr>
          <p:cNvPr id="2765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бағдарлама</a:t>
            </a:r>
          </a:p>
        </p:txBody>
      </p:sp>
      <p:sp>
        <p:nvSpPr>
          <p:cNvPr id="27654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алгоритм</a:t>
            </a:r>
          </a:p>
        </p:txBody>
      </p:sp>
      <p:sp>
        <p:nvSpPr>
          <p:cNvPr id="2765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0000FF"/>
                </a:solidFill>
              </a:rPr>
              <a:t>C</a:t>
            </a:r>
            <a:r>
              <a:rPr lang="en-US" b="0">
                <a:solidFill>
                  <a:srgbClr val="0000FF"/>
                </a:solidFill>
              </a:rPr>
              <a:t>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код</a:t>
            </a:r>
          </a:p>
        </p:txBody>
      </p:sp>
      <p:sp>
        <p:nvSpPr>
          <p:cNvPr id="2765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0000FF"/>
                </a:solidFill>
              </a:rPr>
              <a:t>D: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блок-схема</a:t>
            </a:r>
          </a:p>
        </p:txBody>
      </p:sp>
      <p:graphicFrame>
        <p:nvGraphicFramePr>
          <p:cNvPr id="27823" name="Group 175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819" name="Picture 17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1" name="ques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88" y="6516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820" name="Picture 172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Крик АХ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821" name="Picture 173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50na50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>
          <a:xfrm>
            <a:off x="500063" y="6429375"/>
            <a:ext cx="5748337" cy="276225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819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78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314" fill="hold"/>
                                        <p:tgtEl>
                                          <p:spTgt spid="278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820"/>
                  </p:tgtEl>
                </p:cond>
              </p:nextCondLst>
            </p:seq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820"/>
                </p:tgtEl>
              </p:cMediaNode>
            </p:audio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821"/>
                </p:tgtEl>
              </p:cMediaNode>
            </p:audio>
          </p:childTnLst>
        </p:cTn>
      </p:par>
    </p:tnLst>
    <p:bldLst>
      <p:bldP spid="27652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4400" b="0">
                <a:solidFill>
                  <a:schemeClr val="tx1"/>
                </a:solidFill>
              </a:rPr>
              <a:t> </a:t>
            </a:r>
            <a:r>
              <a:rPr lang="ru-RU" sz="3600">
                <a:solidFill>
                  <a:srgbClr val="0000FF"/>
                </a:solidFill>
              </a:rPr>
              <a:t>Сұрақ 8</a:t>
            </a:r>
            <a:r>
              <a:rPr lang="ru-RU" sz="4400">
                <a:solidFill>
                  <a:srgbClr val="0000FF"/>
                </a:solidFill>
              </a:rPr>
              <a:t> </a:t>
            </a:r>
          </a:p>
          <a:p>
            <a:r>
              <a:rPr lang="ru-RU"/>
              <a:t>Алгортитмнің графикалық </a:t>
            </a:r>
          </a:p>
          <a:p>
            <a:r>
              <a:rPr lang="ru-RU"/>
              <a:t>көрінісі қалай аталады?</a:t>
            </a:r>
            <a:endParaRPr lang="ru-RU">
              <a:solidFill>
                <a:srgbClr val="0000FF"/>
              </a:solidFill>
            </a:endParaRPr>
          </a:p>
        </p:txBody>
      </p:sp>
      <p:sp>
        <p:nvSpPr>
          <p:cNvPr id="2662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0">
                <a:solidFill>
                  <a:srgbClr val="0000FF"/>
                </a:solidFill>
              </a:rPr>
              <a:t>А: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модуль-эскиз</a:t>
            </a:r>
          </a:p>
        </p:txBody>
      </p:sp>
      <p:sp>
        <p:nvSpPr>
          <p:cNvPr id="26630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0">
                <a:solidFill>
                  <a:srgbClr val="0000FF"/>
                </a:solidFill>
              </a:rPr>
              <a:t>B:</a:t>
            </a:r>
            <a:r>
              <a:rPr lang="ru-RU" sz="2800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блок-схема</a:t>
            </a:r>
          </a:p>
        </p:txBody>
      </p:sp>
      <p:sp>
        <p:nvSpPr>
          <p:cNvPr id="2663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0000FF"/>
                </a:solidFill>
              </a:rPr>
              <a:t>C</a:t>
            </a:r>
            <a:r>
              <a:rPr lang="en-US" b="0">
                <a:solidFill>
                  <a:srgbClr val="0000FF"/>
                </a:solidFill>
              </a:rPr>
              <a:t>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панель-чертёж</a:t>
            </a:r>
          </a:p>
        </p:txBody>
      </p:sp>
      <p:sp>
        <p:nvSpPr>
          <p:cNvPr id="2663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noFill/>
          <a:ln w="57150">
            <a:solidFill>
              <a:srgbClr val="08295E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0000FF"/>
                </a:solidFill>
              </a:rPr>
              <a:t>D:</a:t>
            </a:r>
            <a:r>
              <a:rPr lang="ru-RU" b="0">
                <a:solidFill>
                  <a:srgbClr val="0000FF"/>
                </a:solidFill>
              </a:rPr>
              <a:t> </a:t>
            </a:r>
            <a:r>
              <a:rPr lang="ru-RU" sz="1600">
                <a:latin typeface="Tahoma" pitchFamily="34" charset="0"/>
              </a:rPr>
              <a:t>пакет-план</a:t>
            </a:r>
          </a:p>
        </p:txBody>
      </p:sp>
      <p:pic>
        <p:nvPicPr>
          <p:cNvPr id="26689" name="Picture 65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2" name="que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8" y="6529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747" name="Group 123"/>
          <p:cNvGraphicFramePr>
            <a:graphicFrameLocks noGrp="1"/>
          </p:cNvGraphicFramePr>
          <p:nvPr/>
        </p:nvGraphicFramePr>
        <p:xfrm>
          <a:off x="6551613" y="692150"/>
          <a:ext cx="2592387" cy="5943600"/>
        </p:xfrm>
        <a:graphic>
          <a:graphicData uri="http://schemas.openxmlformats.org/drawingml/2006/table">
            <a:tbl>
              <a:tblPr/>
              <a:tblGrid>
                <a:gridCol w="647700"/>
                <a:gridCol w="1944687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күймейтін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3.2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күймейтін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1.5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6744" name="Picture 120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3" name="Крик АХ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02688" y="652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45" name="Picture 121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wavAudioFile r:embed="rId4" name="50na50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39188" y="42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>
          <a:xfrm>
            <a:off x="500063" y="6429375"/>
            <a:ext cx="5748337" cy="276225"/>
          </a:xfrm>
        </p:spPr>
        <p:txBody>
          <a:bodyPr/>
          <a:lstStyle/>
          <a:p>
            <a:pPr>
              <a:defRPr/>
            </a:pPr>
            <a:r>
              <a:rPr lang="ru-RU" dirty="0" err="1">
                <a:solidFill>
                  <a:schemeClr val="bg1"/>
                </a:solidFill>
              </a:rPr>
              <a:t>Сұлтанбаева </a:t>
            </a:r>
            <a:r>
              <a:rPr lang="ru-RU" dirty="0">
                <a:solidFill>
                  <a:schemeClr val="bg1"/>
                </a:solidFill>
              </a:rPr>
              <a:t>Ж. Б.  </a:t>
            </a:r>
            <a:r>
              <a:rPr lang="ru-RU" dirty="0" err="1">
                <a:solidFill>
                  <a:schemeClr val="bg1"/>
                </a:solidFill>
              </a:rPr>
              <a:t>Ақтау қ.</a:t>
            </a:r>
            <a:r>
              <a:rPr lang="ru-RU" dirty="0">
                <a:solidFill>
                  <a:schemeClr val="bg1"/>
                </a:solidFill>
              </a:rPr>
              <a:t> №20  М. </a:t>
            </a:r>
            <a:r>
              <a:rPr lang="ru-RU" dirty="0" err="1">
                <a:solidFill>
                  <a:schemeClr val="bg1"/>
                </a:solidFill>
              </a:rPr>
              <a:t>Әуезов атындағы </a:t>
            </a:r>
            <a:r>
              <a:rPr lang="ru-RU" dirty="0">
                <a:solidFill>
                  <a:schemeClr val="bg1"/>
                </a:solidFill>
              </a:rPr>
              <a:t>орта </a:t>
            </a:r>
            <a:r>
              <a:rPr lang="ru-RU" dirty="0" err="1">
                <a:solidFill>
                  <a:schemeClr val="bg1"/>
                </a:solidFill>
              </a:rPr>
              <a:t>мектеп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89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7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314" fill="hold"/>
                                        <p:tgtEl>
                                          <p:spTgt spid="267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44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744"/>
                </p:tgtEl>
              </p:cMediaNode>
            </p:audio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745"/>
                </p:tgtEl>
              </p:cMediaNode>
            </p:audio>
          </p:childTnLst>
        </p:cTn>
      </p:par>
    </p:tnLst>
    <p:bldLst>
      <p:bldP spid="26628" grpId="0" build="allAtOnce" animBg="1"/>
    </p:bldLst>
  </p:timing>
</p:sld>
</file>

<file path=ppt/theme/theme1.xml><?xml version="1.0" encoding="utf-8"?>
<a:theme xmlns:a="http://schemas.openxmlformats.org/drawingml/2006/main" name="кто хоч. стать отличником">
  <a:themeElements>
    <a:clrScheme name="кто хоч. стать отличником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кто хоч. стать отличником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EBFA"/>
            </a:gs>
            <a:gs pos="30000">
              <a:srgbClr val="C4D6EB"/>
            </a:gs>
            <a:gs pos="60001">
              <a:srgbClr val="85C2FF"/>
            </a:gs>
            <a:gs pos="100000">
              <a:srgbClr val="5E9EFF"/>
            </a:gs>
          </a:gsLst>
          <a:path path="rect">
            <a:fillToRect l="50000" t="50000" r="50000" b="5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rgbClr val="FF0066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EBFA"/>
            </a:gs>
            <a:gs pos="30000">
              <a:srgbClr val="C4D6EB"/>
            </a:gs>
            <a:gs pos="60001">
              <a:srgbClr val="85C2FF"/>
            </a:gs>
            <a:gs pos="100000">
              <a:srgbClr val="5E9EFF"/>
            </a:gs>
          </a:gsLst>
          <a:path path="rect">
            <a:fillToRect l="50000" t="50000" r="50000" b="5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rgbClr val="FF0066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то хоч. стать отличником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то хоч. стать отличником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то хоч. стать отличником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то хоч. стать отличником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то хоч. стать отличником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то хоч. стать отличником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то хоч. стать отличником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то хоч. стать отличником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то хоч. стать отличником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кто хоч. стать отличником 2">
    <a:dk1>
      <a:srgbClr val="000099"/>
    </a:dk1>
    <a:lt1>
      <a:srgbClr val="FFFFFF"/>
    </a:lt1>
    <a:dk2>
      <a:srgbClr val="000066"/>
    </a:dk2>
    <a:lt2>
      <a:srgbClr val="EAEAEA"/>
    </a:lt2>
    <a:accent1>
      <a:srgbClr val="66CCFF"/>
    </a:accent1>
    <a:accent2>
      <a:srgbClr val="0066FF"/>
    </a:accent2>
    <a:accent3>
      <a:srgbClr val="AAAAB8"/>
    </a:accent3>
    <a:accent4>
      <a:srgbClr val="DADADA"/>
    </a:accent4>
    <a:accent5>
      <a:srgbClr val="B8E2FF"/>
    </a:accent5>
    <a:accent6>
      <a:srgbClr val="005CE7"/>
    </a:accent6>
    <a:hlink>
      <a:srgbClr val="FFFFCC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кто хоч. стать отличником</Template>
  <TotalTime>61</TotalTime>
  <Words>1095</Words>
  <Application>Microsoft Office PowerPoint</Application>
  <PresentationFormat>Экран (4:3)</PresentationFormat>
  <Paragraphs>593</Paragraphs>
  <Slides>16</Slides>
  <Notes>1</Notes>
  <HiddenSlides>0</HiddenSlides>
  <MMClips>48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кто хоч. стать отличником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Majitov Nurken</cp:lastModifiedBy>
  <cp:revision>6</cp:revision>
  <dcterms:created xsi:type="dcterms:W3CDTF">2010-02-18T00:36:15Z</dcterms:created>
  <dcterms:modified xsi:type="dcterms:W3CDTF">2010-03-16T14:26:27Z</dcterms:modified>
</cp:coreProperties>
</file>