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88" r:id="rId2"/>
  </p:sldMasterIdLst>
  <p:sldIdLst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0C79B-0B45-487A-A44A-13C9CB07E15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8917F4-FF75-4481-A2E6-50D233BECC64}">
      <dgm:prSet phldrT="[Текст]" custT="1"/>
      <dgm:spPr>
        <a:solidFill>
          <a:schemeClr val="tx2">
            <a:lumMod val="75000"/>
            <a:alpha val="66000"/>
          </a:schemeClr>
        </a:solidFill>
      </dgm:spPr>
      <dgm:t>
        <a:bodyPr/>
        <a:lstStyle/>
        <a:p>
          <a:r>
            <a:rPr lang="ru-RU" sz="2200" b="1" i="1" u="sng" dirty="0" smtClean="0">
              <a:solidFill>
                <a:srgbClr val="0070C0"/>
              </a:solidFill>
            </a:rPr>
            <a:t>Логика</a:t>
          </a:r>
          <a:r>
            <a:rPr lang="ru-RU" sz="2200" i="1" dirty="0" smtClean="0">
              <a:solidFill>
                <a:srgbClr val="0070C0"/>
              </a:solidFill>
            </a:rPr>
            <a:t> – это наука о формах и законах человеческого мышления и, в частности, о законах доказательных рассуждений</a:t>
          </a:r>
          <a:endParaRPr lang="ru-RU" sz="2200" dirty="0">
            <a:solidFill>
              <a:srgbClr val="0070C0"/>
            </a:solidFill>
          </a:endParaRPr>
        </a:p>
      </dgm:t>
    </dgm:pt>
    <dgm:pt modelId="{4928CE15-65DA-4373-8B91-9C5F6985815B}" type="parTrans" cxnId="{94651E8A-BAE3-43B3-8CF3-3659B082DB5D}">
      <dgm:prSet/>
      <dgm:spPr/>
      <dgm:t>
        <a:bodyPr/>
        <a:lstStyle/>
        <a:p>
          <a:endParaRPr lang="ru-RU"/>
        </a:p>
      </dgm:t>
    </dgm:pt>
    <dgm:pt modelId="{3C19E542-B2F8-4C91-9F2A-C90C8F253B31}" type="sibTrans" cxnId="{94651E8A-BAE3-43B3-8CF3-3659B082DB5D}">
      <dgm:prSet/>
      <dgm:spPr/>
      <dgm:t>
        <a:bodyPr/>
        <a:lstStyle/>
        <a:p>
          <a:endParaRPr lang="ru-RU"/>
        </a:p>
      </dgm:t>
    </dgm:pt>
    <dgm:pt modelId="{EFF033F6-816D-4104-A1D3-53004F93896E}">
      <dgm:prSet phldrT="[Текст]" custT="1"/>
      <dgm:spPr>
        <a:solidFill>
          <a:schemeClr val="tx2">
            <a:lumMod val="75000"/>
            <a:alpha val="69000"/>
          </a:schemeClr>
        </a:solidFill>
      </dgm:spPr>
      <dgm:t>
        <a:bodyPr/>
        <a:lstStyle/>
        <a:p>
          <a:r>
            <a:rPr lang="ru-RU" sz="2000" i="1" u="sng" dirty="0" smtClean="0">
              <a:solidFill>
                <a:srgbClr val="00B050"/>
              </a:solidFill>
            </a:rPr>
            <a:t>Формальная логика</a:t>
          </a:r>
          <a:r>
            <a:rPr lang="ru-RU" sz="2000" i="1" dirty="0" smtClean="0">
              <a:solidFill>
                <a:srgbClr val="00B050"/>
              </a:solidFill>
            </a:rPr>
            <a:t> связана с анализом наших обычных содержательных рассуждений, выражаемых разговорным языком.</a:t>
          </a:r>
          <a:endParaRPr lang="ru-RU" sz="2000" dirty="0">
            <a:solidFill>
              <a:srgbClr val="00B050"/>
            </a:solidFill>
          </a:endParaRPr>
        </a:p>
      </dgm:t>
    </dgm:pt>
    <dgm:pt modelId="{517ACAEF-E11D-4E27-B83A-0A6D6194C717}" type="parTrans" cxnId="{3CDEE12A-FBF6-4446-89A0-A5FD0D43A819}">
      <dgm:prSet/>
      <dgm:spPr/>
      <dgm:t>
        <a:bodyPr/>
        <a:lstStyle/>
        <a:p>
          <a:endParaRPr lang="ru-RU"/>
        </a:p>
      </dgm:t>
    </dgm:pt>
    <dgm:pt modelId="{F34BDE86-8A27-44EF-A20D-2D98DC0EC183}" type="sibTrans" cxnId="{3CDEE12A-FBF6-4446-89A0-A5FD0D43A819}">
      <dgm:prSet/>
      <dgm:spPr/>
      <dgm:t>
        <a:bodyPr/>
        <a:lstStyle/>
        <a:p>
          <a:endParaRPr lang="ru-RU"/>
        </a:p>
      </dgm:t>
    </dgm:pt>
    <dgm:pt modelId="{5A3328F7-BA67-4D49-A780-F028CFDDAB37}">
      <dgm:prSet/>
      <dgm:spPr>
        <a:solidFill>
          <a:schemeClr val="tx2">
            <a:lumMod val="75000"/>
            <a:alpha val="66000"/>
          </a:schemeClr>
        </a:solidFill>
      </dgm:spPr>
      <dgm:t>
        <a:bodyPr/>
        <a:lstStyle/>
        <a:p>
          <a:r>
            <a:rPr lang="ru-RU" i="1" u="none" dirty="0" smtClean="0">
              <a:solidFill>
                <a:srgbClr val="FF0000"/>
              </a:solidFill>
            </a:rPr>
            <a:t>Математическая логика является одной из частей формальной логики и изучает только рассуждения со строго определенными объектами и суждениями, для которых возможно однозначно решить, истинны они или ложны</a:t>
          </a:r>
          <a:r>
            <a:rPr lang="ru-RU" i="1" dirty="0" smtClean="0"/>
            <a:t>.</a:t>
          </a:r>
          <a:endParaRPr lang="ru-RU" dirty="0"/>
        </a:p>
      </dgm:t>
    </dgm:pt>
    <dgm:pt modelId="{80841E57-0A71-4654-BB8A-C455679360CA}" type="parTrans" cxnId="{C675B848-EF6C-4C21-9262-557FB8AAF96C}">
      <dgm:prSet/>
      <dgm:spPr/>
      <dgm:t>
        <a:bodyPr/>
        <a:lstStyle/>
        <a:p>
          <a:endParaRPr lang="ru-RU"/>
        </a:p>
      </dgm:t>
    </dgm:pt>
    <dgm:pt modelId="{D8FF5210-1CD3-4FD3-AF73-195ACD6D2827}" type="sibTrans" cxnId="{C675B848-EF6C-4C21-9262-557FB8AAF96C}">
      <dgm:prSet/>
      <dgm:spPr/>
      <dgm:t>
        <a:bodyPr/>
        <a:lstStyle/>
        <a:p>
          <a:endParaRPr lang="ru-RU"/>
        </a:p>
      </dgm:t>
    </dgm:pt>
    <dgm:pt modelId="{6883B0C0-F4A9-4AB4-8987-DDCB922F37D4}" type="pres">
      <dgm:prSet presAssocID="{49F0C79B-0B45-487A-A44A-13C9CB07E15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D6CEC7-A293-4BD3-ABA3-FDFE85BE9458}" type="pres">
      <dgm:prSet presAssocID="{B48917F4-FF75-4481-A2E6-50D233BECC6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3B6D6-5569-46DB-A4FE-A46216BB5558}" type="pres">
      <dgm:prSet presAssocID="{3C19E542-B2F8-4C91-9F2A-C90C8F253B31}" presName="sibTrans" presStyleCnt="0"/>
      <dgm:spPr/>
    </dgm:pt>
    <dgm:pt modelId="{526658BB-1A9D-4B1A-A3D5-C2BF3C3F93B6}" type="pres">
      <dgm:prSet presAssocID="{EFF033F6-816D-4104-A1D3-53004F93896E}" presName="node" presStyleLbl="node1" presStyleIdx="1" presStyleCnt="3" custLinFactNeighborX="-26215" custLinFactNeighborY="-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DE4B1-5763-4E6B-AB3B-9A60E6B93404}" type="pres">
      <dgm:prSet presAssocID="{F34BDE86-8A27-44EF-A20D-2D98DC0EC183}" presName="sibTrans" presStyleCnt="0"/>
      <dgm:spPr/>
    </dgm:pt>
    <dgm:pt modelId="{B96F706B-43D7-4D54-9086-9A78D6D4F0CD}" type="pres">
      <dgm:prSet presAssocID="{5A3328F7-BA67-4D49-A780-F028CFDDAB3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784870-B4A8-4CB3-A5B9-48A07A82714E}" type="presOf" srcId="{49F0C79B-0B45-487A-A44A-13C9CB07E15C}" destId="{6883B0C0-F4A9-4AB4-8987-DDCB922F37D4}" srcOrd="0" destOrd="0" presId="urn:microsoft.com/office/officeart/2005/8/layout/hList6"/>
    <dgm:cxn modelId="{94651E8A-BAE3-43B3-8CF3-3659B082DB5D}" srcId="{49F0C79B-0B45-487A-A44A-13C9CB07E15C}" destId="{B48917F4-FF75-4481-A2E6-50D233BECC64}" srcOrd="0" destOrd="0" parTransId="{4928CE15-65DA-4373-8B91-9C5F6985815B}" sibTransId="{3C19E542-B2F8-4C91-9F2A-C90C8F253B31}"/>
    <dgm:cxn modelId="{C675B848-EF6C-4C21-9262-557FB8AAF96C}" srcId="{49F0C79B-0B45-487A-A44A-13C9CB07E15C}" destId="{5A3328F7-BA67-4D49-A780-F028CFDDAB37}" srcOrd="2" destOrd="0" parTransId="{80841E57-0A71-4654-BB8A-C455679360CA}" sibTransId="{D8FF5210-1CD3-4FD3-AF73-195ACD6D2827}"/>
    <dgm:cxn modelId="{AD141D6C-E554-4A2C-AF5E-9E9F5A578FA6}" type="presOf" srcId="{5A3328F7-BA67-4D49-A780-F028CFDDAB37}" destId="{B96F706B-43D7-4D54-9086-9A78D6D4F0CD}" srcOrd="0" destOrd="0" presId="urn:microsoft.com/office/officeart/2005/8/layout/hList6"/>
    <dgm:cxn modelId="{3CDEE12A-FBF6-4446-89A0-A5FD0D43A819}" srcId="{49F0C79B-0B45-487A-A44A-13C9CB07E15C}" destId="{EFF033F6-816D-4104-A1D3-53004F93896E}" srcOrd="1" destOrd="0" parTransId="{517ACAEF-E11D-4E27-B83A-0A6D6194C717}" sibTransId="{F34BDE86-8A27-44EF-A20D-2D98DC0EC183}"/>
    <dgm:cxn modelId="{DE933287-2802-4E24-A77E-4429B4719D65}" type="presOf" srcId="{EFF033F6-816D-4104-A1D3-53004F93896E}" destId="{526658BB-1A9D-4B1A-A3D5-C2BF3C3F93B6}" srcOrd="0" destOrd="0" presId="urn:microsoft.com/office/officeart/2005/8/layout/hList6"/>
    <dgm:cxn modelId="{573344E2-D197-4F8D-8373-2A4207D29BC0}" type="presOf" srcId="{B48917F4-FF75-4481-A2E6-50D233BECC64}" destId="{CED6CEC7-A293-4BD3-ABA3-FDFE85BE9458}" srcOrd="0" destOrd="0" presId="urn:microsoft.com/office/officeart/2005/8/layout/hList6"/>
    <dgm:cxn modelId="{34A747B3-A937-453B-A9AD-2CED9034300B}" type="presParOf" srcId="{6883B0C0-F4A9-4AB4-8987-DDCB922F37D4}" destId="{CED6CEC7-A293-4BD3-ABA3-FDFE85BE9458}" srcOrd="0" destOrd="0" presId="urn:microsoft.com/office/officeart/2005/8/layout/hList6"/>
    <dgm:cxn modelId="{0C915C5A-A740-4A11-9021-12CFEC44923E}" type="presParOf" srcId="{6883B0C0-F4A9-4AB4-8987-DDCB922F37D4}" destId="{2AA3B6D6-5569-46DB-A4FE-A46216BB5558}" srcOrd="1" destOrd="0" presId="urn:microsoft.com/office/officeart/2005/8/layout/hList6"/>
    <dgm:cxn modelId="{70CC4FB2-0D70-458D-AEEF-584AEB83F009}" type="presParOf" srcId="{6883B0C0-F4A9-4AB4-8987-DDCB922F37D4}" destId="{526658BB-1A9D-4B1A-A3D5-C2BF3C3F93B6}" srcOrd="2" destOrd="0" presId="urn:microsoft.com/office/officeart/2005/8/layout/hList6"/>
    <dgm:cxn modelId="{6838D5B8-4940-42C1-85C0-DE3EE17D2A1C}" type="presParOf" srcId="{6883B0C0-F4A9-4AB4-8987-DDCB922F37D4}" destId="{C2EDE4B1-5763-4E6B-AB3B-9A60E6B93404}" srcOrd="3" destOrd="0" presId="urn:microsoft.com/office/officeart/2005/8/layout/hList6"/>
    <dgm:cxn modelId="{67856C71-CA9B-458F-B8F7-208E4B3C34C8}" type="presParOf" srcId="{6883B0C0-F4A9-4AB4-8987-DDCB922F37D4}" destId="{B96F706B-43D7-4D54-9086-9A78D6D4F0CD}" srcOrd="4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5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med" advClick="0" advTm="500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D63747-6BA6-4725-AB06-8CBFAC40E10A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4E2CA3-1DF7-4927-A99D-E9CEA331E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med" advClick="0" advTm="500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286116" y="5929330"/>
            <a:ext cx="5715040" cy="642934"/>
          </a:xfrm>
        </p:spPr>
        <p:txBody>
          <a:bodyPr/>
          <a:lstStyle/>
          <a:p>
            <a:pPr eaLnBrk="0" hangingPunct="0"/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Учитель информатики общей средней школы  №28 </a:t>
            </a:r>
          </a:p>
          <a:p>
            <a:pPr eaLnBrk="0" hangingPunct="0"/>
            <a:r>
              <a:rPr lang="ru-RU" sz="16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Канаева</a:t>
            </a:r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Балжан</a:t>
            </a:r>
            <a:r>
              <a:rPr lang="ru-RU" sz="1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Тастанбековна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305800" cy="1981200"/>
          </a:xfrm>
        </p:spPr>
        <p:txBody>
          <a:bodyPr/>
          <a:lstStyle/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Логика</a:t>
            </a:r>
            <a:endParaRPr lang="ru-RU" sz="7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71744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44"/>
            <a:ext cx="3357586" cy="3043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7425302" cy="373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kk-KZ" sz="2000" b="1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Заключение.</a:t>
            </a: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суждение? Приведите примеры.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бывают суждения?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примеры со связкой И, ИЛИ и отрицанием НЕ?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Логические основы компьютера.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kk-KZ" dirty="0" smtClean="0"/>
              <a:t>               </a:t>
            </a:r>
            <a:r>
              <a:rPr lang="ru-RU" dirty="0" smtClean="0">
                <a:solidFill>
                  <a:srgbClr val="7030A0"/>
                </a:solidFill>
              </a:rPr>
              <a:t>Цели урока: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kk-KZ" dirty="0" smtClean="0"/>
              <a:t>       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42910" y="785794"/>
            <a:ext cx="1714512" cy="1785950"/>
          </a:xfrm>
          <a:prstGeom prst="smileyFace">
            <a:avLst/>
          </a:prstGeom>
          <a:solidFill>
            <a:srgbClr val="FFFF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нта лицом вниз 4"/>
          <p:cNvSpPr/>
          <p:nvPr/>
        </p:nvSpPr>
        <p:spPr>
          <a:xfrm>
            <a:off x="2857488" y="1643050"/>
            <a:ext cx="5143536" cy="114300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определение логике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0" y="3286124"/>
            <a:ext cx="5143536" cy="114300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решать логические задачи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3786182" y="5286388"/>
            <a:ext cx="5143536" cy="114300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Сформулировать интерес к предмету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13576" cy="2914672"/>
          </a:xfrm>
        </p:spPr>
        <p:txBody>
          <a:bodyPr>
            <a:normAutofit/>
          </a:bodyPr>
          <a:lstStyle/>
          <a:p>
            <a:pPr algn="ctr"/>
            <a:r>
              <a:rPr lang="kk-KZ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Суждения – это некоторые высказывания, которые могут быть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Истинным</a:t>
            </a:r>
            <a:r>
              <a:rPr lang="kk-KZ" dirty="0" smtClean="0"/>
              <a:t>                                                </a:t>
            </a:r>
          </a:p>
          <a:p>
            <a:pPr algn="l"/>
            <a:r>
              <a:rPr lang="kk-KZ" dirty="0" smtClean="0"/>
              <a:t>                                                                   </a:t>
            </a:r>
            <a:r>
              <a:rPr lang="kk-KZ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Ложным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4500562" y="3286124"/>
            <a:ext cx="1357322" cy="785818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2786050" y="3214686"/>
            <a:ext cx="1428760" cy="9286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Суждения подразделяются на общие и частные.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28596" y="1214422"/>
            <a:ext cx="4714908" cy="2286016"/>
          </a:xfrm>
          <a:prstGeom prst="wedgeEllipseCallou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Частные суждения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выра-жают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конкретные факты, например «5+5&lt;12», «Сегодня был солнечный день».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3500430" y="3500438"/>
            <a:ext cx="4786346" cy="2500330"/>
          </a:xfrm>
          <a:prstGeom prst="wedgeEllipseCallou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Общие суждения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характери-зуют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свойства групп объектов или явлений, например, «Если  прошел дождь, то на улице мокро», «Любой квадрат является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параллело-граммом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681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В сложных ситуациях ответы на вопросы выражаются составными суждениями с использованием логических связок И, ИЛИ, НЕ.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714348" y="1714488"/>
            <a:ext cx="7572428" cy="3571900"/>
          </a:xfrm>
          <a:prstGeom prst="flowChartDecis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2400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Связка </a:t>
            </a:r>
            <a:r>
              <a:rPr lang="kk-KZ" sz="2400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kk-KZ" sz="2400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составных суждениях всегда предпологает дновременную истинность составляющих суждений</a:t>
            </a:r>
            <a:endParaRPr lang="kk-KZ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решение 4"/>
          <p:cNvSpPr/>
          <p:nvPr/>
        </p:nvSpPr>
        <p:spPr>
          <a:xfrm>
            <a:off x="571472" y="285728"/>
            <a:ext cx="5929354" cy="3286148"/>
          </a:xfrm>
          <a:prstGeom prst="flowChartDecis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Составное суждение со связкой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математике считается истинным, если истинно хотя бы одно из составляющих суждений  и считается ложным, если ложны все его составляющие.</a:t>
            </a:r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2786050" y="3357562"/>
            <a:ext cx="6357950" cy="3500438"/>
          </a:xfrm>
          <a:prstGeom prst="flowChartDecis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Отрицание истинно, если ложно исходное утверждение, и, на оборот ложно, если верно исходное утверждение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smtClean="0"/>
              <a:t>                                                                                                           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714488"/>
          <a:ext cx="7643866" cy="3143272"/>
        </p:xfrm>
        <a:graphic>
          <a:graphicData uri="http://schemas.openxmlformats.org/drawingml/2006/table">
            <a:tbl>
              <a:tblPr/>
              <a:tblGrid>
                <a:gridCol w="2547466"/>
                <a:gridCol w="2548200"/>
                <a:gridCol w="2548200"/>
              </a:tblGrid>
              <a:tr h="698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Сатурн – спутник Солнца.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девочки нашей школы любят гимнастику.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Принесите</a:t>
                      </a:r>
                      <a:r>
                        <a:rPr lang="ru-RU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пожалуйста, мне воды.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были в театре?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 я не пойду на каток.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будет дождь, то мы пойдем за грибами.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Некоторые люди имеют голубые глаза.</a:t>
                      </a:r>
                      <a:endParaRPr lang="ru-RU" sz="11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Мойте руки перед едой.</a:t>
                      </a:r>
                      <a:endParaRPr lang="ru-RU" sz="11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Дежурный, вытри доску.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здравствует мыло душистое и полотенце пушистое!</a:t>
                      </a:r>
                      <a:endParaRPr lang="ru-RU" sz="11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я поеду туда, то смогу ли вернуться?</a:t>
                      </a:r>
                      <a:endParaRPr lang="ru-RU" sz="1100" b="1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2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Уходя гасите свет.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16499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200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Задание1. Закрасьте ячейку зеленым цветом, если это суждение,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красным – в противном случае.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8920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i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2. Укажите для нижеприведенных суждений, составные или простые,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истинные или ложные, общие или частные.</a:t>
            </a:r>
            <a:endParaRPr kumimoji="0" lang="kk-KZ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4" y="1714484"/>
          <a:ext cx="8143931" cy="4625736"/>
        </p:xfrm>
        <a:graphic>
          <a:graphicData uri="http://schemas.openxmlformats.org/drawingml/2006/table">
            <a:tbl>
              <a:tblPr/>
              <a:tblGrid>
                <a:gridCol w="4515462"/>
                <a:gridCol w="1208969"/>
                <a:gridCol w="1209750"/>
                <a:gridCol w="1209750"/>
              </a:tblGrid>
              <a:tr h="696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Суждение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Простое или сложное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Истинное или ложное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или частное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Светит солнце.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две прямые перпендикулярны, то они пересекаются.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222 непростое.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Треугольники а равными сторонами не равнобедренны.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собаки имеют четыре лапы, кошки тоже четырехлапые.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следующем уроке будем либо рисавать, либо лепить из пластелина.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Собака – это не кошка.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Земля плоская.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смешать эти напитки, получится вкусный коктейль.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Любой квадрат является ромбом.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2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 премьера в нашем театре.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0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кролики любят капусту.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</TotalTime>
  <Words>442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Бумажная</vt:lpstr>
      <vt:lpstr>Открытая</vt:lpstr>
      <vt:lpstr>Логика</vt:lpstr>
      <vt:lpstr>               Цели урока:        </vt:lpstr>
      <vt:lpstr>Слайд 3</vt:lpstr>
      <vt:lpstr>Суждения – это некоторые высказывания, которые могут быть</vt:lpstr>
      <vt:lpstr> Суждения подразделяются на общие и частные.  </vt:lpstr>
      <vt:lpstr> В сложных ситуациях ответы на вопросы выражаются составными суждениями с использованием логических связок И, ИЛИ, НЕ.</vt:lpstr>
      <vt:lpstr>Слайд 7</vt:lpstr>
      <vt:lpstr>                                                                                                            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Логика</dc:title>
  <dc:creator>User</dc:creator>
  <cp:lastModifiedBy>User</cp:lastModifiedBy>
  <cp:revision>32</cp:revision>
  <dcterms:created xsi:type="dcterms:W3CDTF">2012-04-24T09:02:25Z</dcterms:created>
  <dcterms:modified xsi:type="dcterms:W3CDTF">2012-05-10T04:13:01Z</dcterms:modified>
</cp:coreProperties>
</file>