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363" r:id="rId2"/>
    <p:sldId id="349" r:id="rId3"/>
    <p:sldId id="351" r:id="rId4"/>
    <p:sldId id="352" r:id="rId5"/>
    <p:sldId id="353" r:id="rId6"/>
    <p:sldId id="354" r:id="rId7"/>
    <p:sldId id="355" r:id="rId8"/>
    <p:sldId id="358" r:id="rId9"/>
    <p:sldId id="356" r:id="rId10"/>
    <p:sldId id="350" r:id="rId11"/>
    <p:sldId id="360" r:id="rId12"/>
    <p:sldId id="362" r:id="rId13"/>
    <p:sldId id="364" r:id="rId14"/>
    <p:sldId id="365" r:id="rId15"/>
    <p:sldId id="366" r:id="rId16"/>
    <p:sldId id="368" r:id="rId17"/>
    <p:sldId id="367" r:id="rId18"/>
    <p:sldId id="369" r:id="rId19"/>
    <p:sldId id="370" r:id="rId20"/>
    <p:sldId id="371" r:id="rId21"/>
    <p:sldId id="359" r:id="rId22"/>
    <p:sldId id="3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FF53"/>
    <a:srgbClr val="AC00A4"/>
    <a:srgbClr val="00FFFF"/>
    <a:srgbClr val="0000CC"/>
    <a:srgbClr val="FFFF66"/>
    <a:srgbClr val="79DFFF"/>
    <a:srgbClr val="FF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93439" autoAdjust="0"/>
  </p:normalViewPr>
  <p:slideViewPr>
    <p:cSldViewPr>
      <p:cViewPr varScale="1">
        <p:scale>
          <a:sx n="102" d="100"/>
          <a:sy n="102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8E312-F8F4-4C25-A921-E52417E5CF6B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5E5BE-22F6-482B-9F27-FB290AE8A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FFB604-EC5E-4641-9EC1-E8E459496748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A185B2-74A6-441C-A209-1DC01FA795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A8BB-6518-40F7-B0FA-CC8E6CE72470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DB4CA-B573-4D35-9FE7-F89C67D916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15FC-FF0E-4EFD-8DCA-6C4F7B2737F7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820B8-50D4-439E-A27D-A0EE60A1BF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D31DC-66FE-4275-B4DC-3A6349339BD8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948EC-AE62-44C1-9CE6-81509E72DA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B62F-D57E-4FEC-8A08-66F4FB236A2D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95A11-7F21-4204-9E43-C6E4AC2AE1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E88D7-4F55-4C14-991E-80EBA3D39163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6C645-467C-4782-BB29-640D7E3F06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E851E-4986-4A05-984E-D44688193B9D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7F9F8-122B-40D2-BE25-280EB48A2C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1E949-5FF0-4C12-A5B0-42EDD084FA29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8A997-250A-49B5-8A11-2A317119A0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C5F7B-AF73-49F3-AD73-A01A1DB6B8D9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98A7F-CA84-4C62-9C08-DA9AD348B2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0A860-049A-41E9-9B05-6BE0718BC984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A2016-6706-4242-9B27-5D26C0CBCE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CD92A-F16A-4F71-A5EB-54B492FA73E6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CEE33-17E0-4294-9B37-CAA3A8E29F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C501FFDE-24D9-4E8E-BEA5-2224198B4C86}" type="datetimeFigureOut">
              <a:rPr lang="ru-RU"/>
              <a:pPr>
                <a:defRPr/>
              </a:pPr>
              <a:t>06.10.2011</a:t>
            </a:fld>
            <a:endParaRPr lang="ru-RU" dirty="0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EA5C54C-EB91-4EA0-B5BB-B0E5CDE4DF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602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602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8602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2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2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3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603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3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4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  <p:sp>
            <p:nvSpPr>
              <p:cNvPr id="8604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8604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8604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604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4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4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4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4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5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5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5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8605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05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8605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8606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8606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  <p:sp>
          <p:nvSpPr>
            <p:cNvPr id="8606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2571744"/>
            <a:ext cx="5109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Жұмбақ сан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357430"/>
            <a:ext cx="621869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командалары</a:t>
            </a:r>
          </a:p>
          <a:p>
            <a:pPr algn="ctr"/>
            <a:r>
              <a:rPr lang="kk-KZ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құрылымы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571480"/>
            <a:ext cx="72474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i="1" dirty="0" smtClean="0">
                <a:solidFill>
                  <a:schemeClr val="bg1"/>
                </a:solidFill>
              </a:rPr>
              <a:t>Алгоритм командалары есеп шартына </a:t>
            </a:r>
          </a:p>
          <a:p>
            <a:pPr algn="ctr"/>
            <a:r>
              <a:rPr lang="kk-KZ" sz="2800" b="1" i="1" dirty="0" smtClean="0">
                <a:solidFill>
                  <a:schemeClr val="bg1"/>
                </a:solidFill>
              </a:rPr>
              <a:t>байланысты  екіге бөлінеді:</a:t>
            </a:r>
          </a:p>
          <a:p>
            <a:endParaRPr lang="kk-KZ" sz="2000" b="1" i="1" dirty="0" smtClean="0">
              <a:solidFill>
                <a:schemeClr val="bg1"/>
              </a:solidFill>
            </a:endParaRPr>
          </a:p>
          <a:p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9609" y="2071678"/>
            <a:ext cx="4094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kk-KZ" b="1" i="1" dirty="0" smtClean="0">
                <a:solidFill>
                  <a:schemeClr val="bg1"/>
                </a:solidFill>
              </a:rPr>
              <a:t>Құрама (Күрделі)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1928802"/>
            <a:ext cx="1237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kk-KZ" sz="4000" b="1" i="1" dirty="0" smtClean="0">
                <a:solidFill>
                  <a:schemeClr val="bg1"/>
                </a:solidFill>
              </a:rPr>
              <a:t>Жай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715140" y="1571612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1643042" y="1500174"/>
            <a:ext cx="59552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465241" y="303529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1472" y="3429000"/>
            <a:ext cx="28849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Меншіктеу</a:t>
            </a:r>
          </a:p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Мәлімет енгізу</a:t>
            </a:r>
          </a:p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Нәтиже алу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6680215" y="296385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53127" y="3429000"/>
            <a:ext cx="38908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Сызықтық(тізбекті)</a:t>
            </a:r>
            <a:endParaRPr lang="kk-KZ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Тармақталу</a:t>
            </a:r>
            <a:endParaRPr lang="kk-KZ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Цикл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142984"/>
            <a:ext cx="897143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Әрекеттердің тізбектей орындалуын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сипаттайтын алгоритм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сызықтық алгоритм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деп аталады.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Сызықтық алгоритм тізбектеле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орналасқан командалардан,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 блок-схемалар бір сызық бойына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орналасқан тізбекті блоктардан тұрады.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42910" y="1214422"/>
            <a:ext cx="813273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Мысалы: 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rgbClr val="1DFF5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</a:t>
            </a: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үй тапсырмасын орындау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басы 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күнделікті алу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тиісті бетін ашу, үй тапсырмасын анықтау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үй тапсырмасын орындау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күнделікті орнына қою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соңы</a:t>
            </a:r>
            <a:endParaRPr kumimoji="0" lang="kk-KZ" sz="44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928794" y="500042"/>
            <a:ext cx="505343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y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=5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x</a:t>
            </a:r>
            <a:r>
              <a:rPr kumimoji="0" lang="ru-RU" sz="3200" b="1" i="1" u="none" strike="noStrike" cap="none" normalizeH="0" baseline="3000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2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-4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1DFF5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</a:t>
            </a: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 </a:t>
            </a: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функциясын есептеу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арг</a:t>
            </a: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нәт</a:t>
            </a: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басы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 енгізу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R1:=x*x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R2:=5*R1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Y:=R2-4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шығару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соңы</a:t>
            </a:r>
            <a:endParaRPr kumimoji="0" lang="kk-KZ" sz="4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5" name="AutoShape 9"/>
          <p:cNvSpPr>
            <a:spLocks noChangeArrowheads="1"/>
          </p:cNvSpPr>
          <p:nvPr/>
        </p:nvSpPr>
        <p:spPr bwMode="auto">
          <a:xfrm>
            <a:off x="1500166" y="1785926"/>
            <a:ext cx="1428760" cy="64294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басы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1428728" y="5000636"/>
            <a:ext cx="1500198" cy="61912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соңы</a:t>
            </a:r>
            <a:endParaRPr kumimoji="0" lang="kk-KZ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428728" y="3429000"/>
            <a:ext cx="1500198" cy="5159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У:=5x</a:t>
            </a:r>
            <a:r>
              <a:rPr kumimoji="0" lang="en-US" sz="2400" b="1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-4</a:t>
            </a:r>
            <a:endParaRPr kumimoji="0" lang="en-US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1428728" y="4214818"/>
            <a:ext cx="1500198" cy="571504"/>
          </a:xfrm>
          <a:prstGeom prst="flowChartDocumen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endParaRPr kumimoji="0" lang="kk-KZ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1357290" y="2714620"/>
            <a:ext cx="1571636" cy="500066"/>
          </a:xfrm>
          <a:prstGeom prst="parallelogram">
            <a:avLst>
              <a:gd name="adj" fmla="val 7511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 енг</a:t>
            </a:r>
            <a:endParaRPr kumimoji="0" lang="kk-KZ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2" name="AutoShape 6"/>
          <p:cNvSpPr>
            <a:spLocks noChangeShapeType="1"/>
          </p:cNvSpPr>
          <p:nvPr/>
        </p:nvSpPr>
        <p:spPr bwMode="auto">
          <a:xfrm>
            <a:off x="2143108" y="4786322"/>
            <a:ext cx="0" cy="2111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/>
          <p:cNvSpPr>
            <a:spLocks noChangeShapeType="1"/>
          </p:cNvSpPr>
          <p:nvPr/>
        </p:nvSpPr>
        <p:spPr bwMode="auto">
          <a:xfrm>
            <a:off x="2071670" y="3286124"/>
            <a:ext cx="0" cy="200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/>
          <p:cNvSpPr>
            <a:spLocks noChangeShapeType="1"/>
          </p:cNvSpPr>
          <p:nvPr/>
        </p:nvSpPr>
        <p:spPr bwMode="auto">
          <a:xfrm>
            <a:off x="2143108" y="4000504"/>
            <a:ext cx="0" cy="2016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697" name="AutoShape 1"/>
          <p:cNvSpPr>
            <a:spLocks noChangeShapeType="1"/>
          </p:cNvSpPr>
          <p:nvPr/>
        </p:nvSpPr>
        <p:spPr bwMode="auto">
          <a:xfrm>
            <a:off x="2071670" y="2428868"/>
            <a:ext cx="0" cy="2413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-285784" y="357166"/>
            <a:ext cx="9144000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r>
              <a:rPr kumimoji="0" lang="kk-KZ" sz="1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Мұндағы, 2 блок – х енгізу блогы, 3 блок – у функциясының мәнін</a:t>
            </a:r>
          </a:p>
          <a:p>
            <a:pPr eaLnBrk="0" hangingPunct="0">
              <a:tabLst>
                <a:tab pos="1868488" algn="l"/>
              </a:tabLst>
            </a:pPr>
            <a:r>
              <a:rPr lang="kk-KZ" sz="18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есептеуді, 5 блок – у функциясының нәтижесін басып шығарады.</a:t>
            </a:r>
            <a:endParaRPr lang="ru-RU" sz="11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r>
              <a:rPr kumimoji="0" lang="kk-KZ" sz="1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2000232" y="457200"/>
            <a:ext cx="7143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endParaRPr kumimoji="0" lang="kk-KZ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8488" algn="l"/>
              </a:tabLst>
            </a:pP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5-конечная звезда 15">
            <a:hlinkClick r:id="rId2" action="ppaction://hlinksldjump"/>
          </p:cNvPr>
          <p:cNvSpPr/>
          <p:nvPr/>
        </p:nvSpPr>
        <p:spPr>
          <a:xfrm>
            <a:off x="7072330" y="5572140"/>
            <a:ext cx="1428760" cy="9286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642974" y="714356"/>
            <a:ext cx="99094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Тармақталу алгоритмі. Тармақталу алгоритмінде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көбіне арифметакалық теңсіздік түрінде берілген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логикалық шарт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тексеріледі. Егер ол орындалса,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бір тармақпен, ал орындалмаса, екінші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тармақпен жүзеге асыралады да, соңында екі тармақ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қайта бірігеді.  Мұндай алгоритмдерде шартты тексеру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тармақталу командасы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деп аталады. Оны алгоритмдік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тілде өрнектегенде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егер, онда, әйтпесе, бітті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түйінді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сөздері қолданылады. Орындалу тәсіліне байланысты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толымды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және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толымсыз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болып екі түрге бөлінеді. </a:t>
            </a:r>
            <a:endParaRPr kumimoji="0" lang="kk-KZ" sz="4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-285784" y="1142984"/>
            <a:ext cx="921944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Тармақталу алгоритмдерінің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толымды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 түрі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rgbClr val="AC00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екі серияның бірін ғана таңдауды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іске асырады, мұнда берілген шарт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тексеріледі, егер ол шарт орындалса,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онда 1-серия жүзеге асырылып, содан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кейін келесі амалдарға көшеді. Ал егерде,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шарт орындалмаса, онда 2-серия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атқарылып, содан кейін ғана алгоритм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әрі қарай орындалады. </a:t>
            </a:r>
            <a:endParaRPr kumimoji="0" lang="kk-KZ" sz="4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4143372" y="1785926"/>
            <a:ext cx="1571636" cy="500066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шарт</a:t>
            </a:r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000364" y="2500306"/>
            <a:ext cx="1143008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1-серия</a:t>
            </a:r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643570" y="2500306"/>
            <a:ext cx="1231903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2-серия</a:t>
            </a:r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4" name="AutoShape 6"/>
          <p:cNvSpPr>
            <a:spLocks noChangeShapeType="1"/>
          </p:cNvSpPr>
          <p:nvPr/>
        </p:nvSpPr>
        <p:spPr bwMode="auto">
          <a:xfrm>
            <a:off x="4929190" y="3429000"/>
            <a:ext cx="0" cy="180975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4" name="Прямая соединительная линия 23"/>
          <p:cNvCxnSpPr>
            <a:stCxn id="32769" idx="2"/>
          </p:cNvCxnSpPr>
          <p:nvPr/>
        </p:nvCxnSpPr>
        <p:spPr>
          <a:xfrm rot="5400000">
            <a:off x="3321835" y="3178967"/>
            <a:ext cx="50006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71868" y="3429000"/>
            <a:ext cx="257176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894397" y="3178173"/>
            <a:ext cx="50006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322629" y="2249479"/>
            <a:ext cx="50006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894397" y="2249479"/>
            <a:ext cx="50006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3571868" y="2000240"/>
            <a:ext cx="561186" cy="103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715008" y="2000240"/>
            <a:ext cx="42704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786182" y="1643050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ИӘ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43570" y="164305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600" b="1" i="1" dirty="0" smtClean="0">
                <a:solidFill>
                  <a:schemeClr val="bg1"/>
                </a:solidFill>
              </a:rPr>
              <a:t>ЖОҚ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28794" y="4071942"/>
            <a:ext cx="439094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3200" b="1" i="1" dirty="0" smtClean="0">
                <a:solidFill>
                  <a:srgbClr val="1DFF53"/>
                </a:solidFill>
                <a:latin typeface="+mj-lt"/>
                <a:cs typeface="Times New Roman" pitchFamily="18" charset="0"/>
              </a:rPr>
              <a:t>Егер </a:t>
            </a:r>
            <a:r>
              <a:rPr lang="kk-KZ" sz="32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шарт</a:t>
            </a:r>
          </a:p>
          <a:p>
            <a:r>
              <a:rPr lang="kk-KZ" sz="3200" b="1" i="1" dirty="0" smtClean="0">
                <a:solidFill>
                  <a:srgbClr val="1DFF53"/>
                </a:solidFill>
                <a:latin typeface="+mj-lt"/>
                <a:cs typeface="Times New Roman" pitchFamily="18" charset="0"/>
              </a:rPr>
              <a:t>    Онда</a:t>
            </a:r>
            <a:r>
              <a:rPr lang="kk-KZ" sz="32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1-серия</a:t>
            </a:r>
          </a:p>
          <a:p>
            <a:r>
              <a:rPr lang="kk-KZ" sz="3200" b="1" i="1" dirty="0" smtClean="0">
                <a:solidFill>
                  <a:srgbClr val="1DFF53"/>
                </a:solidFill>
                <a:latin typeface="+mj-lt"/>
                <a:cs typeface="Times New Roman" pitchFamily="18" charset="0"/>
              </a:rPr>
              <a:t>    Әйтпесе</a:t>
            </a:r>
            <a:r>
              <a:rPr lang="kk-KZ" sz="32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2-серия</a:t>
            </a:r>
          </a:p>
          <a:p>
            <a:r>
              <a:rPr lang="kk-KZ" sz="3200" b="1" i="1" dirty="0" smtClean="0">
                <a:solidFill>
                  <a:srgbClr val="1DFF53"/>
                </a:solidFill>
                <a:latin typeface="+mj-lt"/>
                <a:cs typeface="Times New Roman" pitchFamily="18" charset="0"/>
              </a:rPr>
              <a:t>Бітті</a:t>
            </a:r>
          </a:p>
          <a:p>
            <a:endParaRPr lang="ru-RU" sz="2400" b="1" i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9" name="5-конечная звезда 38">
            <a:hlinkClick r:id="rId2" action="ppaction://hlinksldjump"/>
          </p:cNvPr>
          <p:cNvSpPr/>
          <p:nvPr/>
        </p:nvSpPr>
        <p:spPr>
          <a:xfrm>
            <a:off x="7000892" y="5286388"/>
            <a:ext cx="1643074" cy="10715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14282" y="1857364"/>
            <a:ext cx="876021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Тармақталу алгоритмдерінің  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rgbClr val="1DFF5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толымсыз түрі </a:t>
            </a:r>
            <a:endParaRPr kumimoji="0" lang="kk-KZ" sz="2800" b="1" i="1" u="none" strike="noStrike" cap="none" normalizeH="0" baseline="0" dirty="0" smtClean="0">
              <a:ln>
                <a:noFill/>
              </a:ln>
              <a:solidFill>
                <a:srgbClr val="1DFF5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тармақталу кезеңінде шарт орындалса,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алгоритм сериясы жүзеге асырылады да,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 шарт жалған болса, серияны аттап өтеді.</a:t>
            </a:r>
            <a:endParaRPr kumimoji="0" lang="kk-KZ" sz="4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14422"/>
            <a:ext cx="82868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Алгоритм </a:t>
            </a:r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жазудың неше түрі қабылданған?</a:t>
            </a:r>
          </a:p>
          <a:p>
            <a:pPr lvl="0" algn="ctr"/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1) 4</a:t>
            </a:r>
            <a:endParaRPr lang="ru-RU" sz="4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2) 2</a:t>
            </a:r>
            <a:endParaRPr lang="ru-RU" sz="4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3) 6</a:t>
            </a:r>
            <a:endParaRPr lang="ru-RU" sz="4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4) 3</a:t>
            </a:r>
            <a:endParaRPr lang="ru-RU" sz="4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5000628" y="2214554"/>
            <a:ext cx="1500198" cy="500066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шарт</a:t>
            </a:r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357950" y="3000372"/>
            <a:ext cx="1143008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2-серия</a:t>
            </a:r>
            <a:endParaRPr kumimoji="0" lang="kk-KZ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914400"/>
            <a:ext cx="478079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51363" algn="l"/>
              </a:tabLst>
            </a:pP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513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6643702" y="2714620"/>
            <a:ext cx="57150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429388" y="2428868"/>
            <a:ext cx="508796" cy="103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644496" y="3713958"/>
            <a:ext cx="57150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01422" y="3499644"/>
            <a:ext cx="157163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86446" y="4000504"/>
            <a:ext cx="11430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5572132" y="2000240"/>
            <a:ext cx="438152" cy="95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357950" y="200024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800" b="1" i="1" dirty="0" smtClean="0">
                <a:solidFill>
                  <a:schemeClr val="bg1"/>
                </a:solidFill>
              </a:rPr>
              <a:t>ИӘ</a:t>
            </a:r>
            <a:endParaRPr lang="ru-RU" sz="1800" b="1" i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0628" y="3214686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600" b="1" i="1" dirty="0" smtClean="0">
                <a:solidFill>
                  <a:schemeClr val="bg1"/>
                </a:solidFill>
              </a:rPr>
              <a:t>ЖОҚ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57290" y="2143116"/>
            <a:ext cx="35381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dirty="0" smtClean="0">
                <a:solidFill>
                  <a:srgbClr val="1DFF53"/>
                </a:solidFill>
              </a:rPr>
              <a:t>Егер</a:t>
            </a:r>
            <a:r>
              <a:rPr lang="kk-KZ" dirty="0" smtClean="0">
                <a:solidFill>
                  <a:schemeClr val="bg1"/>
                </a:solidFill>
              </a:rPr>
              <a:t> шарт</a:t>
            </a:r>
          </a:p>
          <a:p>
            <a:r>
              <a:rPr lang="kk-KZ" dirty="0" smtClean="0">
                <a:solidFill>
                  <a:schemeClr val="bg1"/>
                </a:solidFill>
              </a:rPr>
              <a:t> </a:t>
            </a:r>
            <a:r>
              <a:rPr lang="kk-KZ" dirty="0" smtClean="0">
                <a:solidFill>
                  <a:schemeClr val="bg1"/>
                </a:solidFill>
              </a:rPr>
              <a:t> </a:t>
            </a:r>
            <a:r>
              <a:rPr lang="kk-KZ" dirty="0" smtClean="0">
                <a:solidFill>
                  <a:srgbClr val="1DFF53"/>
                </a:solidFill>
              </a:rPr>
              <a:t>Онда</a:t>
            </a:r>
            <a:r>
              <a:rPr lang="kk-KZ" dirty="0" smtClean="0">
                <a:solidFill>
                  <a:schemeClr val="bg1"/>
                </a:solidFill>
              </a:rPr>
              <a:t> 1- серия</a:t>
            </a:r>
          </a:p>
          <a:p>
            <a:r>
              <a:rPr lang="kk-KZ" dirty="0" smtClean="0">
                <a:solidFill>
                  <a:srgbClr val="1DFF53"/>
                </a:solidFill>
              </a:rPr>
              <a:t>Бітті</a:t>
            </a:r>
            <a:endParaRPr lang="ru-RU" dirty="0">
              <a:solidFill>
                <a:srgbClr val="1DFF5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1928802"/>
            <a:ext cx="86224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 тапсырма       P функциясын есептеу.   P=(x+y)-2x</a:t>
            </a:r>
            <a:r>
              <a:rPr kumimoji="0" lang="kk-KZ" sz="28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AutoShape 1"/>
          <p:cNvSpPr>
            <a:spLocks/>
          </p:cNvSpPr>
          <p:nvPr/>
        </p:nvSpPr>
        <p:spPr bwMode="auto">
          <a:xfrm>
            <a:off x="4214810" y="4572008"/>
            <a:ext cx="285752" cy="642942"/>
          </a:xfrm>
          <a:prstGeom prst="leftBrace">
            <a:avLst>
              <a:gd name="adj1" fmla="val 15716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4000504"/>
            <a:ext cx="89297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  <a:tab pos="4511675" algn="l"/>
              </a:tabLst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тапсырма     Y функциясын есептеп шығару керек.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  <a:tab pos="4511675" algn="l"/>
              </a:tabLst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Y=       x</a:t>
            </a:r>
            <a:r>
              <a:rPr kumimoji="0" lang="kk-KZ" sz="28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-4x+5,  егер х≤3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  <a:tab pos="4511675" algn="l"/>
              </a:tabLst>
            </a:pP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		 3x</a:t>
            </a:r>
            <a:r>
              <a:rPr kumimoji="0" lang="kk-KZ" sz="2800" b="1" i="1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kk-KZ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+5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егер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&gt;2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428736"/>
            <a:ext cx="3388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Үйге тапсырма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428868"/>
            <a:ext cx="761291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Квадраттың 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ауданы мен периметрін 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табу</a:t>
            </a:r>
          </a:p>
          <a:p>
            <a:pPr marL="514350" indent="-514350"/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F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+11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-9, 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х≥1 </a:t>
            </a: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1/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+9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егер х≤2</a:t>
            </a: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AutoShape 2"/>
          <p:cNvSpPr>
            <a:spLocks/>
          </p:cNvSpPr>
          <p:nvPr/>
        </p:nvSpPr>
        <p:spPr bwMode="auto">
          <a:xfrm>
            <a:off x="1571604" y="3500438"/>
            <a:ext cx="204799" cy="539760"/>
          </a:xfrm>
          <a:prstGeom prst="leftBrace">
            <a:avLst>
              <a:gd name="adj1" fmla="val 33333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71634" y="1000108"/>
            <a:ext cx="102156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Түйінді </a:t>
            </a:r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сөздерді көрсет: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алг, басы, соңы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2) айнымалы, өрнек, алг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3) серия, арг, басы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4) басы, соңы, меншіктелу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400" b="1" i="1" dirty="0" smtClean="0">
                <a:solidFill>
                  <a:schemeClr val="bg1"/>
                </a:solidFill>
              </a:rPr>
              <a:t>  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214346" y="1000108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Алгоритмнің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бірінен кейін бірі орындалатын,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белгілі бір нәтиже беретін бірнеше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командасының  тізбегін не деп атайды?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1)серия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2</a:t>
            </a:r>
            <a:r>
              <a:rPr kumimoji="0" lang="kk-KZ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аргумент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3) меншіктелу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kk-KZ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4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алгоритм</a:t>
            </a:r>
            <a:endParaRPr kumimoji="0" lang="kk-KZ" sz="4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857232"/>
            <a:ext cx="807791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Меншіктелу </a:t>
            </a:r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командасының </a:t>
            </a: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жазылуын көрсет: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айнымалы:=өрнек, у:=а-в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өрнек:=айнымалы, у:=а-в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3) меншіктелу:=өрнек, у:=а+в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меншіктелу таңбасы, := 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7408503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Басы </a:t>
            </a:r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және соңы түйінді</a:t>
            </a:r>
          </a:p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сөздерімен шектеліп тұратын</a:t>
            </a:r>
          </a:p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бөлік қалай аталады?</a:t>
            </a:r>
          </a:p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алгоритм тұлғасы</a:t>
            </a:r>
            <a:endParaRPr lang="ru-RU" sz="4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0" indent="-74295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дене пішім</a:t>
            </a:r>
            <a:endParaRPr lang="ru-RU" sz="4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3) жиын тобы</a:t>
            </a:r>
            <a:endParaRPr lang="ru-RU" sz="4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kk-KZ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4)программа</a:t>
            </a:r>
            <a:endParaRPr lang="ru-RU" sz="4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Алгоритмнің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жалпы өрнектелуін көрсет: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1)алг           2)алг	  3)арг	4)басы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арг              нәт	    алг	   алг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нәт	         басы	    нәт	   арг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басы	         арг         басы	   нәт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.......           .......       </a:t>
            </a:r>
            <a:r>
              <a:rPr kumimoji="0" lang="kk-KZ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.......          .......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соңы         соңы      соңы        соңы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6838" algn="l"/>
              </a:tabLst>
            </a:pP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214282" y="214290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85852" y="1071546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2357422" y="2071678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3500430" y="3071810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4786314" y="4071942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6072198" y="4929198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714356"/>
            <a:ext cx="405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1714488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2643182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3643314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4643446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5572140"/>
            <a:ext cx="1095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 </a:t>
            </a:r>
            <a:r>
              <a:rPr lang="kk-KZ" dirty="0" smtClean="0">
                <a:solidFill>
                  <a:schemeClr val="bg1"/>
                </a:solidFill>
              </a:rPr>
              <a:t>  </a:t>
            </a:r>
            <a:r>
              <a:rPr lang="kk-KZ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214282" y="214290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1285852" y="1071546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2357422" y="2071678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3500430" y="3071810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4786314" y="4071942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6072198" y="4929198"/>
            <a:ext cx="1143008" cy="928694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714356"/>
            <a:ext cx="405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1714488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2643182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3643314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4643446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+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5572140"/>
            <a:ext cx="1116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 </a:t>
            </a:r>
            <a:r>
              <a:rPr lang="kk-KZ" dirty="0" smtClean="0">
                <a:solidFill>
                  <a:schemeClr val="bg1"/>
                </a:solidFill>
              </a:rPr>
              <a:t>  </a:t>
            </a:r>
            <a:r>
              <a:rPr lang="en-US" b="1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1080</TotalTime>
  <Words>529</Words>
  <Application>Microsoft Office PowerPoint</Application>
  <PresentationFormat>Экран (4:3)</PresentationFormat>
  <Paragraphs>160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Asemgul</cp:lastModifiedBy>
  <cp:revision>89</cp:revision>
  <dcterms:created xsi:type="dcterms:W3CDTF">2009-05-12T05:19:06Z</dcterms:created>
  <dcterms:modified xsi:type="dcterms:W3CDTF">2011-10-06T04:44:52Z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1776326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