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7" r:id="rId3"/>
    <p:sldId id="261" r:id="rId4"/>
    <p:sldId id="264" r:id="rId5"/>
    <p:sldId id="263" r:id="rId6"/>
    <p:sldId id="259" r:id="rId7"/>
    <p:sldId id="260" r:id="rId8"/>
    <p:sldId id="268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DEB01-569D-42D0-A42F-41981C12414D}" type="datetimeFigureOut">
              <a:rPr lang="ru-RU" smtClean="0"/>
              <a:t>05.09.2013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2A8E3-923F-41CA-AB00-BC30C5B18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21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9/5/2013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13" Type="http://schemas.openxmlformats.org/officeDocument/2006/relationships/image" Target="../media/image21.gif"/><Relationship Id="rId3" Type="http://schemas.openxmlformats.org/officeDocument/2006/relationships/image" Target="../media/image11.png"/><Relationship Id="rId7" Type="http://schemas.openxmlformats.org/officeDocument/2006/relationships/image" Target="../media/image15.gif"/><Relationship Id="rId12" Type="http://schemas.openxmlformats.org/officeDocument/2006/relationships/image" Target="../media/image20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11" Type="http://schemas.openxmlformats.org/officeDocument/2006/relationships/image" Target="../media/image19.gif"/><Relationship Id="rId5" Type="http://schemas.openxmlformats.org/officeDocument/2006/relationships/image" Target="../media/image13.gif"/><Relationship Id="rId10" Type="http://schemas.openxmlformats.org/officeDocument/2006/relationships/image" Target="../media/image18.gif"/><Relationship Id="rId4" Type="http://schemas.openxmlformats.org/officeDocument/2006/relationships/image" Target="../media/image12.png"/><Relationship Id="rId9" Type="http://schemas.openxmlformats.org/officeDocument/2006/relationships/image" Target="../media/image17.gif"/><Relationship Id="rId14" Type="http://schemas.openxmlformats.org/officeDocument/2006/relationships/image" Target="../media/image2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>
                <a:solidFill>
                  <a:srgbClr val="00B050"/>
                </a:solidFill>
                <a:effectLst/>
              </a:rPr>
              <a:t>Санау жүйелері: екілік, сегіздік, ондық, он алтылық.</a:t>
            </a:r>
            <a:endParaRPr lang="ru-RU" dirty="0">
              <a:solidFill>
                <a:srgbClr val="00B050"/>
              </a:solidFill>
            </a:endParaRPr>
          </a:p>
        </p:txBody>
      </p:sp>
      <p:grpSp>
        <p:nvGrpSpPr>
          <p:cNvPr id="4" name="Группа 9"/>
          <p:cNvGrpSpPr>
            <a:grpSpLocks/>
          </p:cNvGrpSpPr>
          <p:nvPr/>
        </p:nvGrpSpPr>
        <p:grpSpPr bwMode="auto">
          <a:xfrm>
            <a:off x="445827" y="4008482"/>
            <a:ext cx="2300757" cy="2156822"/>
            <a:chOff x="714348" y="2786058"/>
            <a:chExt cx="3559177" cy="1804987"/>
          </a:xfrm>
        </p:grpSpPr>
        <p:pic>
          <p:nvPicPr>
            <p:cNvPr id="5" name="Рисунок 7" descr="ysel3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012"/>
            <a:stretch>
              <a:fillRect/>
            </a:stretch>
          </p:blipFill>
          <p:spPr bwMode="auto">
            <a:xfrm>
              <a:off x="2571736" y="2786058"/>
              <a:ext cx="1701789" cy="178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Рисунок 10" descr="image00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348" y="2786058"/>
              <a:ext cx="1714500" cy="1804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88"/>
          <a:stretch/>
        </p:blipFill>
        <p:spPr>
          <a:xfrm>
            <a:off x="3131840" y="3864466"/>
            <a:ext cx="2880320" cy="230083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6" t="18013" b="4191"/>
          <a:stretch/>
        </p:blipFill>
        <p:spPr>
          <a:xfrm>
            <a:off x="6412230" y="3840480"/>
            <a:ext cx="2048202" cy="220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68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Ондық санау </a:t>
            </a:r>
            <a:r>
              <a:rPr lang="kk-KZ" sz="2000" b="1" dirty="0" smtClean="0">
                <a:latin typeface="Arial" pitchFamily="34" charset="0"/>
                <a:cs typeface="Arial" pitchFamily="34" charset="0"/>
              </a:rPr>
              <a:t>жүйесi</a:t>
            </a:r>
          </a:p>
          <a:p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err="1">
                <a:latin typeface="Arial" pitchFamily="34" charset="0"/>
                <a:cs typeface="Arial" pitchFamily="34" charset="0"/>
              </a:rPr>
              <a:t>Онды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қ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санау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ү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йес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нег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сандарды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ө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рнектеу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ү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ш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0-9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дей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араб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цифрлары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олданылады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:0,1,2,3,4,5,6,7,8,9.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>
                <a:latin typeface="Arial" pitchFamily="34" charset="0"/>
                <a:cs typeface="Arial" pitchFamily="34" charset="0"/>
              </a:rPr>
              <a:t>Мыс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234=200+30+4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   сан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ж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ү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зд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ктер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разрядынан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3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онды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тар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разрядынан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4-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ктер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разрядынан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т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рады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234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санын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осынды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т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ү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нде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былай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жазамыз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2*10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+3*10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+4*10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0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л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жазбада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ғ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10-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саны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санау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ү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йес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 нег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здеуш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Егер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сан ондық бөлшек болса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ол тер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с дәрежеде жазылады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Мыс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38,956=3*10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+8*10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+9*10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-1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+5*10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+6*10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-3</a:t>
            </a:r>
            <a:endParaRPr lang="kk-KZ" sz="2000" baseline="30000" dirty="0" smtClean="0">
              <a:latin typeface="Arial" pitchFamily="34" charset="0"/>
              <a:cs typeface="Arial" pitchFamily="34" charset="0"/>
            </a:endParaRPr>
          </a:p>
          <a:p>
            <a:endParaRPr lang="kk-KZ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kk-KZ" sz="2000" b="1" dirty="0" smtClean="0">
                <a:latin typeface="Arial" pitchFamily="34" charset="0"/>
                <a:cs typeface="Arial" pitchFamily="34" charset="0"/>
              </a:rPr>
              <a:t>Екілік санау жүйесі</a:t>
            </a:r>
          </a:p>
          <a:p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err="1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жүйеде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кез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келген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сан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0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1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цифрларының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көмег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жазылады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 сан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деп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аталады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санның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әрб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разрядын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цифрын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бит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деп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атайды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к жүйеде қосындыда нег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здеуш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рет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нде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санын қолданады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Мысалы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1001,11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ек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л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к сан үш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н қосынды мына түрде болады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1*2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+0*2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+0*2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+1*2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+1*2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-1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+1*2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-2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0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Сегiздiк санау жүйесi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000" dirty="0">
                <a:latin typeface="Arial" pitchFamily="34" charset="0"/>
                <a:cs typeface="Arial" pitchFamily="34" charset="0"/>
              </a:rPr>
              <a:t>Сегiздiк санау жүйесi, яғни сегiздiк негiздеушi санау жүйесi, сегiз цифрдың көмегiмен санды көрсетедi: 0,1,2,3,4,5,6,7.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dirty="0">
                <a:latin typeface="Arial" pitchFamily="34" charset="0"/>
                <a:cs typeface="Arial" pitchFamily="34" charset="0"/>
              </a:rPr>
              <a:t>Мысалы, 356 санын негiздеушi 8 қосындысы түрiнде жазайық: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dirty="0">
                <a:latin typeface="Arial" pitchFamily="34" charset="0"/>
                <a:cs typeface="Arial" pitchFamily="34" charset="0"/>
              </a:rPr>
              <a:t>356=3*8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+5*8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+6*8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 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Оналтылық санау жүйесi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000" dirty="0">
                <a:latin typeface="Arial" pitchFamily="34" charset="0"/>
                <a:cs typeface="Arial" pitchFamily="34" charset="0"/>
              </a:rPr>
              <a:t>Оналтылық санау жүйесiнде санды жазу үшiн ондық санау жүйесiнiң цифрлары 0,1,2,3,4,5,6,7,8,9 және жетпейтiн алты цифрды белгiлеу үшiн ондық сандарының мәнi 10,11,12,13,14,15 болатын сәйкес латын алфавитiнiң алғашқы үлкен әрiптерi: A,B,C,D,E,F қолданылады. Сондықтан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оналтылық 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сандарда, мысалы, 3Е5А түрi болуы мүмкiн. Осы санды негiздеушi 16 қосындысы түрiнде жазайық: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dirty="0">
                <a:latin typeface="Arial" pitchFamily="34" charset="0"/>
                <a:cs typeface="Arial" pitchFamily="34" charset="0"/>
              </a:rPr>
              <a:t>3Е5А=3*16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+Е*16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+5*16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+А*16</a:t>
            </a:r>
            <a:r>
              <a:rPr lang="kk-KZ" sz="2000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dirty="0">
                <a:latin typeface="Arial" pitchFamily="34" charset="0"/>
                <a:cs typeface="Arial" pitchFamily="34" charset="0"/>
              </a:rPr>
              <a:t> 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3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980728"/>
            <a:ext cx="8723863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solidFill>
                  <a:srgbClr val="FF0000"/>
                </a:solidFill>
              </a:rPr>
              <a:t>Үй тапсырмасы</a:t>
            </a:r>
          </a:p>
          <a:p>
            <a:r>
              <a:rPr lang="kk-KZ" sz="2400" dirty="0" smtClean="0"/>
              <a:t>1.Тақырыпты оқу, </a:t>
            </a:r>
          </a:p>
          <a:p>
            <a:r>
              <a:rPr lang="kk-KZ" sz="2400" dirty="0" smtClean="0"/>
              <a:t>2.Мына </a:t>
            </a:r>
            <a:r>
              <a:rPr lang="kk-KZ" sz="2400" smtClean="0"/>
              <a:t>сандарды </a:t>
            </a:r>
            <a:r>
              <a:rPr lang="kk-KZ" sz="2400" smtClean="0"/>
              <a:t>санау </a:t>
            </a:r>
            <a:r>
              <a:rPr lang="kk-KZ" sz="2400" dirty="0" smtClean="0"/>
              <a:t>жүйесінің негізімен жаз:</a:t>
            </a:r>
          </a:p>
          <a:p>
            <a:r>
              <a:rPr lang="kk-KZ" sz="2400" dirty="0" smtClean="0"/>
              <a:t>1257 ондық с.ж.</a:t>
            </a:r>
          </a:p>
          <a:p>
            <a:r>
              <a:rPr lang="kk-KZ" sz="2400" dirty="0" smtClean="0"/>
              <a:t>857 сегіздік с.ж</a:t>
            </a:r>
          </a:p>
          <a:p>
            <a:r>
              <a:rPr lang="kk-KZ" sz="2400" dirty="0" smtClean="0"/>
              <a:t>001110 екілік с.ж</a:t>
            </a:r>
          </a:p>
          <a:p>
            <a:r>
              <a:rPr lang="kk-KZ" sz="2400" dirty="0" smtClean="0"/>
              <a:t>3. Санау жүйесі туралы тест сұрақтарын жазып </a:t>
            </a:r>
            <a:r>
              <a:rPr lang="kk-KZ" sz="2400" dirty="0" smtClean="0"/>
              <a:t>келу</a:t>
            </a:r>
          </a:p>
          <a:p>
            <a:r>
              <a:rPr lang="kk-KZ" sz="2400" dirty="0" smtClean="0"/>
              <a:t>4. 2.2 практикум</a:t>
            </a:r>
            <a:endParaRPr lang="kk-KZ" sz="2400" dirty="0" smtClean="0"/>
          </a:p>
          <a:p>
            <a:endParaRPr lang="kk-KZ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51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1560" y="836712"/>
            <a:ext cx="8136904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 sz="2800" b="1" i="1" dirty="0">
                <a:latin typeface="Arial" pitchFamily="34" charset="0"/>
                <a:cs typeface="Arial" pitchFamily="34" charset="0"/>
              </a:rPr>
              <a:t>	</a:t>
            </a:r>
            <a:r>
              <a:rPr lang="kk-KZ" sz="2800" dirty="0"/>
              <a:t>Сандар арнайы символдар- </a:t>
            </a:r>
            <a:r>
              <a:rPr lang="kk-KZ" sz="2800" b="1" i="1" dirty="0"/>
              <a:t>цифрлардың </a:t>
            </a:r>
            <a:r>
              <a:rPr lang="kk-KZ" sz="2800" dirty="0"/>
              <a:t> көмегімен жазылады.</a:t>
            </a:r>
            <a:endParaRPr lang="ru-RU" sz="2800" dirty="0"/>
          </a:p>
          <a:p>
            <a:pPr>
              <a:spcBef>
                <a:spcPct val="50000"/>
              </a:spcBef>
            </a:pPr>
            <a:endParaRPr lang="kk-KZ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kk-KZ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kk-KZ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kk-KZ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kk-KZ" sz="2800" dirty="0" smtClean="0">
                <a:latin typeface="Arial" pitchFamily="34" charset="0"/>
                <a:cs typeface="Arial" pitchFamily="34" charset="0"/>
              </a:rPr>
              <a:t>Сандарды жазу және атау ережелері мен әдістерінің жинағы </a:t>
            </a:r>
            <a:r>
              <a:rPr lang="kk-KZ" sz="2800" b="1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kk-KZ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санау </a:t>
            </a:r>
            <a:r>
              <a:rPr lang="kk-KZ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жүйелері</a:t>
            </a:r>
            <a:r>
              <a:rPr lang="kk-KZ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dirty="0" smtClean="0">
                <a:latin typeface="Arial" pitchFamily="34" charset="0"/>
                <a:cs typeface="Arial" pitchFamily="34" charset="0"/>
              </a:rPr>
              <a:t>деп аталады.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88840"/>
            <a:ext cx="691276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836712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800" b="1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Санау</a:t>
            </a:r>
            <a:r>
              <a:rPr lang="ru-RU" sz="2800" b="1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жүйесінің</a:t>
            </a:r>
            <a:r>
              <a:rPr lang="ru-RU" sz="2800" b="1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негізі</a:t>
            </a:r>
            <a:r>
              <a:rPr lang="ru-RU" sz="2800" b="1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берілген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жүйедегі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сандарды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бейнелейтін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әртүрлі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таңбалар</a:t>
            </a:r>
            <a:r>
              <a:rPr lang="ru-RU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саны</a:t>
            </a:r>
          </a:p>
          <a:p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Цифраның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сандағы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позициясы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разряд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деп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аталады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kk-KZ" sz="2800" b="1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kk-KZ" sz="28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                                       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08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2"/>
          <a:stretch>
            <a:fillRect/>
          </a:stretch>
        </p:blipFill>
        <p:spPr bwMode="auto">
          <a:xfrm>
            <a:off x="899592" y="3212976"/>
            <a:ext cx="3744416" cy="2983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5" descr="seroba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593" y="3322154"/>
            <a:ext cx="3276863" cy="2051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292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357188" y="2391493"/>
            <a:ext cx="4032250" cy="17575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Цифраның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мәні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оның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сандағы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позициясына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тәуелді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емес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4456765" y="2390452"/>
            <a:ext cx="4178300" cy="175862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Цифраның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мәні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оның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тұрған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орнына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б</a:t>
            </a:r>
            <a:r>
              <a:rPr lang="kk-KZ" sz="2000" b="1" dirty="0" smtClean="0">
                <a:latin typeface="Arial" pitchFamily="34" charset="0"/>
                <a:cs typeface="Arial" pitchFamily="34" charset="0"/>
              </a:rPr>
              <a:t>айланысты өзгереді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85750" y="548679"/>
            <a:ext cx="8462714" cy="1841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ru-RU" sz="1000" b="1" kern="0" dirty="0">
              <a:latin typeface="Arial" pitchFamily="34" charset="0"/>
              <a:cs typeface="Arial" pitchFamily="34" charset="0"/>
            </a:endParaRPr>
          </a:p>
          <a:p>
            <a:pPr marL="609600" indent="-609600" algn="ctr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r>
              <a:rPr lang="ru-RU" sz="3200" b="1" kern="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Санау</a:t>
            </a:r>
            <a:r>
              <a:rPr lang="ru-RU" sz="3200" b="1" kern="0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kern="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жүйелері</a:t>
            </a:r>
            <a:endParaRPr lang="ru-RU" sz="3200" b="1" kern="0" dirty="0">
              <a:solidFill>
                <a:srgbClr val="91012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kk-KZ" sz="3200" b="1" kern="0" dirty="0" smtClean="0">
              <a:solidFill>
                <a:srgbClr val="91012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ru-RU" sz="3200" b="1" kern="0" dirty="0" smtClean="0">
              <a:solidFill>
                <a:srgbClr val="91012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r>
              <a:rPr lang="ru-RU" sz="3200" b="1" kern="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позициялық</a:t>
            </a:r>
            <a:r>
              <a:rPr lang="ru-RU" sz="3200" b="1" kern="0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kern="0" dirty="0" err="1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3200" b="1" kern="0" dirty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3200" b="1" kern="0" dirty="0" err="1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позициялық</a:t>
            </a:r>
            <a:endParaRPr lang="ru-RU" sz="2000" b="1" kern="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kk-KZ" sz="3200" b="1" kern="0" dirty="0" smtClean="0">
              <a:solidFill>
                <a:srgbClr val="91012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ru-RU" sz="3200" b="1" kern="0" dirty="0">
              <a:solidFill>
                <a:srgbClr val="91012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algn="l">
              <a:lnSpc>
                <a:spcPct val="65000"/>
              </a:lnSpc>
              <a:spcBef>
                <a:spcPct val="20000"/>
              </a:spcBef>
              <a:buClr>
                <a:schemeClr val="bg2"/>
              </a:buClr>
              <a:defRPr/>
            </a:pPr>
            <a:endParaRPr lang="ru-RU" sz="2000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 rot="-2460277">
            <a:off x="5142219" y="1104977"/>
            <a:ext cx="107950" cy="681037"/>
          </a:xfrm>
          <a:prstGeom prst="downArrow">
            <a:avLst>
              <a:gd name="adj1" fmla="val 50000"/>
              <a:gd name="adj2" fmla="val 788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 rot="2460277" flipH="1">
            <a:off x="3364787" y="1088590"/>
            <a:ext cx="80314" cy="6477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8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50196" y="1319230"/>
            <a:ext cx="8159227" cy="500887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kk-KZ" sz="2400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Позициялық емес санау жүйесінің түрлері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: ерте гректің бестік, мысырлық, славяндық санау жүйелері.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ru-RU" sz="240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Римдік</a:t>
            </a:r>
            <a:r>
              <a:rPr lang="ru-RU" sz="2400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санау</a:t>
            </a:r>
            <a:r>
              <a:rPr lang="ru-RU" sz="2400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жүйесі</a:t>
            </a:r>
            <a:r>
              <a:rPr lang="ru-RU" sz="2400" dirty="0" smtClean="0">
                <a:solidFill>
                  <a:srgbClr val="284C6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сандарды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жазу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латын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алфавитінің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әріптері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қолданылады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1- 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әрбір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үлкен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санның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сол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жағына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жазылған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таңба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сол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саннан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алынып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тасталады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2-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әрбір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үлкен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санның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оң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жағына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жазылған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таңба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сол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санға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қосылады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Сандарды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жазу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үшін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екі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ереже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rgbClr val="910120"/>
                </a:solidFill>
                <a:latin typeface="Comic Sans MS" pitchFamily="66" charset="0"/>
              </a:rPr>
              <a:t>қолданылады</a:t>
            </a:r>
            <a:r>
              <a:rPr lang="ru-RU" sz="2400" b="1" dirty="0" smtClean="0">
                <a:solidFill>
                  <a:srgbClr val="910120"/>
                </a:solidFill>
                <a:latin typeface="Comic Sans MS" pitchFamily="66" charset="0"/>
              </a:rPr>
              <a:t>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kk-KZ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IX</a:t>
            </a:r>
            <a:r>
              <a:rPr lang="kk-KZ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XII</a:t>
            </a:r>
            <a:endParaRPr lang="kk-KZ" sz="2800" b="1" kern="0" dirty="0" smtClean="0">
              <a:solidFill>
                <a:srgbClr val="9101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r>
              <a:rPr lang="kk-KZ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9 = 10 -1</a:t>
            </a:r>
            <a:r>
              <a:rPr lang="kk-KZ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kern="0" dirty="0" smtClean="0">
                <a:solidFill>
                  <a:srgbClr val="910120"/>
                </a:solidFill>
                <a:latin typeface="Times New Roman" pitchFamily="18" charset="0"/>
                <a:cs typeface="Times New Roman" pitchFamily="18" charset="0"/>
              </a:rPr>
              <a:t>12 = 10 + 1 + 1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Clr>
                <a:schemeClr val="bg2"/>
              </a:buClr>
            </a:pPr>
            <a:endParaRPr lang="en-US" sz="2800" b="1" kern="0" dirty="0">
              <a:solidFill>
                <a:srgbClr val="9101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52722" y="620688"/>
            <a:ext cx="7740461" cy="681373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000" b="1" dirty="0" smtClean="0">
                <a:solidFill>
                  <a:srgbClr val="910120"/>
                </a:solidFill>
                <a:latin typeface="Arial" pitchFamily="34" charset="0"/>
                <a:cs typeface="Arial" pitchFamily="34" charset="0"/>
              </a:rPr>
              <a:t>ПОЗИЦИЯЛЫҚ ЕМЕС САНАУ ЖҮЙЕСІ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7" descr="7dd7354b22ae53bee0b06982a72e295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9" t="17686" r="22716" b="7860"/>
          <a:stretch>
            <a:fillRect/>
          </a:stretch>
        </p:blipFill>
        <p:spPr bwMode="auto">
          <a:xfrm>
            <a:off x="7794045" y="4581128"/>
            <a:ext cx="808522" cy="1746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66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84213" y="560388"/>
            <a:ext cx="777557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 sz="2200" dirty="0" smtClean="0"/>
              <a:t> Римдік </a:t>
            </a:r>
            <a:r>
              <a:rPr lang="kk-KZ" sz="2200" dirty="0"/>
              <a:t>санау жүйесінің негізінде  1 саны үшін І белгісі (бір саусақ), 5 саны үшін </a:t>
            </a:r>
            <a:r>
              <a:rPr lang="en-US" sz="2200" dirty="0"/>
              <a:t>V</a:t>
            </a:r>
            <a:r>
              <a:rPr lang="kk-KZ" sz="2200" dirty="0"/>
              <a:t> (ашылған алақан) белгісі, 10 саны үшін Х (айқасқан алақандар) белгісі, ал 100, 500 және 1000 сандарын өрнектеу үшін сәйкес латын сөздерінің (</a:t>
            </a:r>
            <a:r>
              <a:rPr lang="en-US" sz="2200" dirty="0"/>
              <a:t>centum</a:t>
            </a:r>
            <a:r>
              <a:rPr lang="kk-KZ" sz="2200" dirty="0"/>
              <a:t> – жүз, </a:t>
            </a:r>
            <a:r>
              <a:rPr lang="en-US" sz="2200" dirty="0" err="1"/>
              <a:t>demimille</a:t>
            </a:r>
            <a:r>
              <a:rPr lang="kk-KZ" sz="2200" dirty="0"/>
              <a:t> – мыңның жартысы, </a:t>
            </a:r>
            <a:r>
              <a:rPr lang="en-US" sz="2200" dirty="0"/>
              <a:t> mille</a:t>
            </a:r>
            <a:r>
              <a:rPr lang="kk-KZ" sz="2200" dirty="0"/>
              <a:t> – мың) алғашқы әріптері қолданылады. </a:t>
            </a:r>
            <a:endParaRPr lang="ru-RU" sz="2200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339752" y="3212976"/>
            <a:ext cx="38163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2000" b="1" dirty="0">
                <a:solidFill>
                  <a:srgbClr val="C00000"/>
                </a:solidFill>
              </a:rPr>
              <a:t>Римдік цифрлар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Group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3548406"/>
              </p:ext>
            </p:extLst>
          </p:nvPr>
        </p:nvGraphicFramePr>
        <p:xfrm>
          <a:off x="723900" y="3717032"/>
          <a:ext cx="7696200" cy="1280160"/>
        </p:xfrm>
        <a:graphic>
          <a:graphicData uri="http://schemas.openxmlformats.org/drawingml/2006/table">
            <a:tbl>
              <a:tblPr/>
              <a:tblGrid>
                <a:gridCol w="1100138"/>
                <a:gridCol w="1098550"/>
                <a:gridCol w="1100137"/>
                <a:gridCol w="1098550"/>
                <a:gridCol w="1100138"/>
                <a:gridCol w="1098550"/>
                <a:gridCol w="1100137"/>
              </a:tblGrid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500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80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39553" y="401638"/>
            <a:ext cx="8064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3200" b="1" dirty="0">
                <a:solidFill>
                  <a:schemeClr val="accent2"/>
                </a:solidFill>
              </a:rPr>
              <a:t>Позициялық санау жүйелері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graphicFrame>
        <p:nvGraphicFramePr>
          <p:cNvPr id="3" name="Group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786922"/>
              </p:ext>
            </p:extLst>
          </p:nvPr>
        </p:nvGraphicFramePr>
        <p:xfrm>
          <a:off x="539553" y="1438275"/>
          <a:ext cx="8064896" cy="3651252"/>
        </p:xfrm>
        <a:graphic>
          <a:graphicData uri="http://schemas.openxmlformats.org/drawingml/2006/table">
            <a:tbl>
              <a:tblPr/>
              <a:tblGrid>
                <a:gridCol w="2687801"/>
                <a:gridCol w="1660085"/>
                <a:gridCol w="371701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Санау жүйесі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Негізі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Цифр алфавиті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Ондық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0,1,2,3,4,5,6,7,8,9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Екілік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Сегіздік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0,1,2,3,4,5,6,7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Он алтылық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0,1,2,3,4,5,6,7,8,9,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A(10), B(11), C(12), D(13), E(14), F(15)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3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Еске сақтайық!</a:t>
            </a:r>
          </a:p>
          <a:p>
            <a:pPr algn="just"/>
            <a:endParaRPr lang="kk-KZ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400" i="1" dirty="0" smtClean="0">
                <a:latin typeface="Arial" pitchFamily="34" charset="0"/>
                <a:cs typeface="Arial" pitchFamily="34" charset="0"/>
              </a:rPr>
              <a:t>Сандардың </a:t>
            </a:r>
            <a:r>
              <a:rPr lang="kk-KZ" sz="2400" i="1" dirty="0">
                <a:latin typeface="Arial" pitchFamily="34" charset="0"/>
                <a:cs typeface="Arial" pitchFamily="34" charset="0"/>
              </a:rPr>
              <a:t>қандай сандық жүйеде тұрғанын бiлу үшiн, оның төменгi жағына </a:t>
            </a:r>
            <a:r>
              <a:rPr lang="kk-KZ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индекс </a:t>
            </a:r>
            <a:r>
              <a:rPr lang="kk-KZ" sz="2400" i="1" dirty="0">
                <a:latin typeface="Arial" pitchFamily="34" charset="0"/>
                <a:cs typeface="Arial" pitchFamily="34" charset="0"/>
              </a:rPr>
              <a:t>жазылады және 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индекс санның </a:t>
            </a:r>
            <a:r>
              <a:rPr lang="kk-KZ" sz="2400" i="1" dirty="0">
                <a:latin typeface="Arial" pitchFamily="34" charset="0"/>
                <a:cs typeface="Arial" pitchFamily="34" charset="0"/>
              </a:rPr>
              <a:t>қандай жүйеде екенi көрсетiледi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kk-KZ" sz="2400" i="1" dirty="0" smtClean="0">
                <a:latin typeface="Arial" pitchFamily="34" charset="0"/>
                <a:cs typeface="Arial" pitchFamily="34" charset="0"/>
              </a:rPr>
              <a:t>Санды білгілі бір санақ жүйесінде қосындылауыш түрінде жазу үшін сол санды оңнан солға қарай 0-ден бастап нөмірлеп аламыз да, </a:t>
            </a:r>
            <a:r>
              <a:rPr lang="kk-KZ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санның негізінің дәрежесі 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түрінде көрсетеміз.</a:t>
            </a:r>
            <a:r>
              <a:rPr lang="kk-KZ" sz="2400" dirty="0"/>
              <a:t> Ал бөлшектен кейінгі сандар теріс таңбамен алынады.</a:t>
            </a:r>
            <a:endParaRPr lang="ru-RU" sz="2000" dirty="0">
              <a:latin typeface="Times New Roman"/>
              <a:ea typeface="Times New Roman"/>
            </a:endParaRPr>
          </a:p>
          <a:p>
            <a:pPr algn="just"/>
            <a:endParaRPr lang="kk-KZ" sz="24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Мысалы:</a:t>
            </a:r>
          </a:p>
          <a:p>
            <a:pPr algn="just"/>
            <a:r>
              <a:rPr lang="kk-KZ" sz="2400" i="1" baseline="-25000" dirty="0" smtClean="0">
                <a:latin typeface="Arial" pitchFamily="34" charset="0"/>
                <a:cs typeface="Arial" pitchFamily="34" charset="0"/>
              </a:rPr>
              <a:t>  3  2  1  0 </a:t>
            </a:r>
          </a:p>
          <a:p>
            <a:pPr algn="just"/>
            <a:r>
              <a:rPr lang="kk-KZ" sz="2400" i="1" dirty="0" smtClean="0">
                <a:latin typeface="Arial" pitchFamily="34" charset="0"/>
                <a:cs typeface="Arial" pitchFamily="34" charset="0"/>
              </a:rPr>
              <a:t> 3ЕС8</a:t>
            </a:r>
            <a:r>
              <a:rPr lang="kk-KZ" sz="2400" i="1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= 3*16</a:t>
            </a:r>
            <a:r>
              <a:rPr lang="kk-KZ" sz="2400" i="1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+Е*16</a:t>
            </a:r>
            <a:r>
              <a:rPr lang="kk-KZ" sz="2400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+С*16</a:t>
            </a:r>
            <a:r>
              <a:rPr lang="kk-KZ" sz="2400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kk-KZ" sz="2400" i="1" dirty="0" smtClean="0">
                <a:latin typeface="Arial" pitchFamily="34" charset="0"/>
                <a:cs typeface="Arial" pitchFamily="34" charset="0"/>
              </a:rPr>
              <a:t>+8*16</a:t>
            </a:r>
            <a:r>
              <a:rPr lang="kk-KZ" sz="2400" i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kk-KZ" sz="24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6054" y="1000125"/>
            <a:ext cx="8524419" cy="5023445"/>
            <a:chOff x="296054" y="1000125"/>
            <a:chExt cx="8524419" cy="5023445"/>
          </a:xfrm>
        </p:grpSpPr>
        <p:pic>
          <p:nvPicPr>
            <p:cNvPr id="3" name="Picture 24" descr="1198520702_1194200028_computer_desktop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032" y="1714500"/>
              <a:ext cx="2000250" cy="2000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13" descr="пальцы0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40" t="10207" r="41313" b="24550"/>
            <a:stretch>
              <a:fillRect/>
            </a:stretch>
          </p:blipFill>
          <p:spPr bwMode="auto">
            <a:xfrm>
              <a:off x="785813" y="1714500"/>
              <a:ext cx="2757487" cy="1800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Рисунок 28" descr="0002.gi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371" r="-11456" b="-11765"/>
            <a:stretch>
              <a:fillRect/>
            </a:stretch>
          </p:blipFill>
          <p:spPr bwMode="auto">
            <a:xfrm>
              <a:off x="7786688" y="1546494"/>
              <a:ext cx="785813" cy="1357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Заголовок 1"/>
            <p:cNvSpPr txBox="1">
              <a:spLocks/>
            </p:cNvSpPr>
            <p:nvPr/>
          </p:nvSpPr>
          <p:spPr bwMode="auto">
            <a:xfrm>
              <a:off x="296054" y="1000125"/>
              <a:ext cx="4286250" cy="642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>
                <a:defRPr/>
              </a:pPr>
              <a:r>
                <a:rPr lang="kk-KZ" sz="2800" b="1" kern="0" dirty="0" smtClean="0">
                  <a:latin typeface="Comic Sans MS" pitchFamily="66" charset="0"/>
                  <a:ea typeface="+mj-ea"/>
                  <a:cs typeface="Times New Roman" pitchFamily="18" charset="0"/>
                </a:rPr>
                <a:t>Ондық санау жүйесі</a:t>
              </a:r>
              <a:endParaRPr lang="ru-RU" sz="2800" b="1" kern="0" dirty="0">
                <a:latin typeface="Comic Sans MS" pitchFamily="66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8" name="Заголовок 1"/>
            <p:cNvSpPr txBox="1">
              <a:spLocks/>
            </p:cNvSpPr>
            <p:nvPr/>
          </p:nvSpPr>
          <p:spPr bwMode="auto">
            <a:xfrm>
              <a:off x="4961706" y="1000125"/>
              <a:ext cx="3714750" cy="642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>
                <a:defRPr/>
              </a:pPr>
              <a:r>
                <a:rPr lang="kk-KZ" sz="2800" b="1" kern="0" dirty="0" smtClean="0">
                  <a:latin typeface="Comic Sans MS" pitchFamily="66" charset="0"/>
                  <a:ea typeface="+mj-ea"/>
                  <a:cs typeface="Times New Roman" pitchFamily="18" charset="0"/>
                </a:rPr>
                <a:t>Екілік санау жүйесі</a:t>
              </a:r>
              <a:endParaRPr lang="ru-RU" sz="2800" b="1" kern="0" dirty="0">
                <a:latin typeface="Comic Sans MS" pitchFamily="66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9" name="Подзаголовок 2"/>
            <p:cNvSpPr txBox="1">
              <a:spLocks/>
            </p:cNvSpPr>
            <p:nvPr/>
          </p:nvSpPr>
          <p:spPr>
            <a:xfrm>
              <a:off x="7072313" y="2928938"/>
              <a:ext cx="571500" cy="714375"/>
            </a:xfrm>
            <a:prstGeom prst="rect">
              <a:avLst/>
            </a:prstGeom>
          </p:spPr>
          <p:txBody>
            <a:bodyPr/>
            <a:lstStyle>
              <a:lvl1pPr marL="265176" indent="-265176" algn="l" rtl="0" eaLnBrk="1" latinLnBrk="0" hangingPunct="1"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28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548640" indent="-201168" algn="l" rtl="0" eaLnBrk="1" latinLnBrk="0" hangingPunct="1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/>
                <a:buChar char="◦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86384" indent="-182880" algn="l" rtl="0" eaLnBrk="1" latinLnBrk="0" hangingPunct="1">
                <a:spcBef>
                  <a:spcPts val="250"/>
                </a:spcBef>
                <a:buClr>
                  <a:schemeClr val="accent2">
                    <a:tint val="85000"/>
                    <a:satMod val="285000"/>
                  </a:schemeClr>
                </a:buClr>
                <a:buSzPct val="100000"/>
                <a:buFont typeface="Wingdings 2"/>
                <a:buChar char=""/>
                <a:defRPr kumimoji="0"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4128" indent="-182880" algn="l" rtl="0" eaLnBrk="1" latinLnBrk="0" hangingPunct="1">
                <a:spcBef>
                  <a:spcPts val="230"/>
                </a:spcBef>
                <a:buClr>
                  <a:schemeClr val="accent2">
                    <a:tint val="85000"/>
                    <a:satMod val="285000"/>
                  </a:schemeClr>
                </a:buClr>
                <a:buSzPct val="112000"/>
                <a:buFont typeface="Verdana"/>
                <a:buChar char="◦"/>
                <a:defRPr kumimoji="0"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80160" indent="-182880" algn="l" rtl="0" eaLnBrk="1" latinLnBrk="0" hangingPunct="1">
                <a:spcBef>
                  <a:spcPts val="250"/>
                </a:spcBef>
                <a:buClr>
                  <a:schemeClr val="accent3">
                    <a:tint val="85000"/>
                    <a:satMod val="275000"/>
                  </a:schemeClr>
                </a:buClr>
                <a:buSzPct val="100000"/>
                <a:buFont typeface="Wingdings 2"/>
                <a:buChar char="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90472" indent="-182880" algn="l" rtl="0" eaLnBrk="1" latinLnBrk="0" hangingPunct="1">
                <a:spcBef>
                  <a:spcPts val="250"/>
                </a:spcBef>
                <a:buClr>
                  <a:schemeClr val="accent3">
                    <a:tint val="85000"/>
                    <a:satMod val="275000"/>
                  </a:schemeClr>
                </a:buClr>
                <a:buSzPct val="100000"/>
                <a:buFont typeface="Verdana"/>
                <a:buChar char="◦"/>
                <a:defRPr kumimoji="0" sz="17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784" indent="-182880" algn="l" rtl="0" eaLnBrk="1" latinLnBrk="0" hangingPunct="1">
                <a:spcBef>
                  <a:spcPts val="255"/>
                </a:spcBef>
                <a:buClr>
                  <a:schemeClr val="accent3">
                    <a:tint val="85000"/>
                    <a:satMod val="275000"/>
                  </a:schemeClr>
                </a:buClr>
                <a:buSzPct val="100000"/>
                <a:buFont typeface="Wingdings 2"/>
                <a:buChar char=""/>
                <a:defRPr kumimoji="0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spcBef>
                  <a:spcPts val="257"/>
                </a:spcBef>
                <a:buClr>
                  <a:schemeClr val="accent3">
                    <a:tint val="85000"/>
                    <a:satMod val="275000"/>
                  </a:schemeClr>
                </a:buClr>
                <a:buSzPct val="100000"/>
                <a:buFont typeface="Verdana"/>
                <a:buChar char="◦"/>
                <a:defRPr kumimoji="0" sz="15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48840" indent="-182880" algn="l" rtl="0" eaLnBrk="1" latinLnBrk="0" hangingPunct="1">
                <a:spcBef>
                  <a:spcPts val="255"/>
                </a:spcBef>
                <a:buClr>
                  <a:schemeClr val="accent3">
                    <a:tint val="85000"/>
                    <a:satMod val="275000"/>
                  </a:schemeClr>
                </a:buClr>
                <a:buSzPct val="100000"/>
                <a:buFont typeface="Wingdings 2"/>
                <a:buChar char=""/>
                <a:defRPr kumimoji="0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0" indent="0">
                <a:buNone/>
              </a:pPr>
              <a:r>
                <a:rPr lang="ru-RU" sz="36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pic>
          <p:nvPicPr>
            <p:cNvPr id="10" name="Рисунок 28" descr="0002.gi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270"/>
            <a:stretch>
              <a:fillRect/>
            </a:stretch>
          </p:blipFill>
          <p:spPr bwMode="auto">
            <a:xfrm>
              <a:off x="6929438" y="1643063"/>
              <a:ext cx="857250" cy="1214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одзаголовок 2"/>
            <p:cNvSpPr txBox="1">
              <a:spLocks/>
            </p:cNvSpPr>
            <p:nvPr/>
          </p:nvSpPr>
          <p:spPr bwMode="auto">
            <a:xfrm>
              <a:off x="7893844" y="2857500"/>
              <a:ext cx="57150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lnSpc>
                  <a:spcPct val="125000"/>
                </a:lnSpc>
                <a:spcBef>
                  <a:spcPct val="20000"/>
                </a:spcBef>
                <a:buClr>
                  <a:schemeClr val="bg2"/>
                </a:buClr>
                <a:defRPr/>
              </a:pPr>
              <a:r>
                <a:rPr lang="ru-RU" sz="3600" b="1" kern="0" dirty="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" name="Заголовок 1"/>
            <p:cNvSpPr txBox="1">
              <a:spLocks/>
            </p:cNvSpPr>
            <p:nvPr/>
          </p:nvSpPr>
          <p:spPr bwMode="auto">
            <a:xfrm>
              <a:off x="296055" y="4077072"/>
              <a:ext cx="8524418" cy="1946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l" eaLnBrk="0" hangingPunct="0">
                <a:defRPr/>
              </a:pPr>
              <a:r>
                <a:rPr lang="kk-KZ" sz="2800" b="1" kern="0" dirty="0" smtClean="0">
                  <a:latin typeface="Arial" pitchFamily="34" charset="0"/>
                  <a:ea typeface="+mj-ea"/>
                  <a:cs typeface="Arial" pitchFamily="34" charset="0"/>
                </a:rPr>
                <a:t>Сегіздік санау жүйесі</a:t>
              </a:r>
              <a:endParaRPr lang="ru-RU" sz="2800" b="1" kern="0" dirty="0" smtClean="0">
                <a:latin typeface="Arial" pitchFamily="34" charset="0"/>
                <a:ea typeface="+mj-ea"/>
                <a:cs typeface="Arial" pitchFamily="34" charset="0"/>
              </a:endParaRPr>
            </a:p>
            <a:p>
              <a:pPr algn="l" eaLnBrk="0" hangingPunct="0">
                <a:defRPr/>
              </a:pPr>
              <a:r>
                <a:rPr lang="ru-RU" sz="2800" b="1" kern="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0, 1, 2, 3, 4, 5, 6, </a:t>
              </a:r>
              <a:r>
                <a:rPr lang="ru-RU" sz="2800" b="1" kern="0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7                               (8 </a:t>
              </a:r>
              <a:r>
                <a:rPr lang="ru-RU" sz="2800" b="1" kern="0" dirty="0" err="1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орын</a:t>
              </a:r>
              <a:r>
                <a:rPr lang="ru-RU" sz="2800" b="1" kern="0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algn="l" eaLnBrk="0" hangingPunct="0">
                <a:defRPr/>
              </a:pPr>
              <a:r>
                <a:rPr lang="kk-KZ" sz="2800" b="1" kern="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Он алтылық санау жүйесі</a:t>
              </a:r>
              <a:endParaRPr lang="ru-RU" sz="28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l" eaLnBrk="0" hangingPunct="0">
                <a:defRPr/>
              </a:pPr>
              <a:r>
                <a:rPr lang="ru-RU" sz="2800" b="1" kern="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0, 1, 2, 3, 4, 5, 6, 7, 8, 9, </a:t>
              </a:r>
              <a:r>
                <a:rPr lang="en-US" sz="2800" b="1" kern="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A, B, C, D, E, </a:t>
              </a:r>
              <a:r>
                <a:rPr lang="en-US" sz="2800" b="1" kern="0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lang="kk-KZ" sz="2800" b="1" kern="0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 (16 орын)</a:t>
              </a:r>
              <a:endParaRPr lang="ru-RU" sz="2800" b="1" kern="0" dirty="0"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pSp>
          <p:nvGrpSpPr>
            <p:cNvPr id="13" name="Группа 26"/>
            <p:cNvGrpSpPr>
              <a:grpSpLocks/>
            </p:cNvGrpSpPr>
            <p:nvPr/>
          </p:nvGrpSpPr>
          <p:grpSpPr bwMode="auto">
            <a:xfrm>
              <a:off x="296055" y="3585415"/>
              <a:ext cx="4295775" cy="428625"/>
              <a:chOff x="2490781" y="1357297"/>
              <a:chExt cx="4295798" cy="428629"/>
            </a:xfrm>
          </p:grpSpPr>
          <p:pic>
            <p:nvPicPr>
              <p:cNvPr id="14" name="Picture 12" descr="6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066" y="1357298"/>
                <a:ext cx="428629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13" descr="7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0694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14" descr="8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29322" y="1357298"/>
                <a:ext cx="428629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5" descr="9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57950" y="1357298"/>
                <a:ext cx="428629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" name="Picture 9" descr="3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86182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Picture 10" descr="4"/>
              <p:cNvPicPr>
                <a:picLocks noChangeAspect="1" noChangeArrowheads="1" noCrop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16396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11" descr="5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43438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6" descr="0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90781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7" descr="1"/>
              <p:cNvPicPr>
                <a:picLocks noChangeAspect="1" noChangeArrowheads="1" noCrop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926" y="1357297"/>
                <a:ext cx="427041" cy="4270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8" descr="2"/>
              <p:cNvPicPr>
                <a:picLocks noChangeAspect="1" noChangeArrowheads="1" noCrop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55968" y="1357298"/>
                <a:ext cx="428628" cy="428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23313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392</TotalTime>
  <Words>645</Words>
  <Application>Microsoft Office PowerPoint</Application>
  <PresentationFormat>Экран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Санау жүйелері: екілік, сегіздік, ондық, он алтылық.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Санау жүйелері: екілік, сегіздік, ондық, он алтылық.</dc:title>
  <dc:creator>Сейлова</dc:creator>
  <cp:lastModifiedBy>Сейлова</cp:lastModifiedBy>
  <cp:revision>53</cp:revision>
  <dcterms:created xsi:type="dcterms:W3CDTF">2013-05-11T09:24:40Z</dcterms:created>
  <dcterms:modified xsi:type="dcterms:W3CDTF">2013-09-05T06:54:00Z</dcterms:modified>
</cp:coreProperties>
</file>