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13.05.2013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13.05.2013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13.05.2013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13.05.2013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13.05.2013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484784"/>
            <a:ext cx="7772400" cy="1974081"/>
          </a:xfrm>
        </p:spPr>
        <p:txBody>
          <a:bodyPr>
            <a:normAutofit fontScale="90000"/>
          </a:bodyPr>
          <a:lstStyle/>
          <a:p>
            <a:pPr algn="ctr"/>
            <a:r>
              <a:rPr lang="kk-KZ" dirty="0">
                <a:latin typeface="Arial" pitchFamily="34" charset="0"/>
                <a:cs typeface="Arial" pitchFamily="34" charset="0"/>
              </a:rPr>
              <a:t>Сандарды бір санау жүйесінен екіншісіне ауыстыру.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28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836712"/>
            <a:ext cx="811716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k-KZ" b="1" dirty="0" smtClean="0">
                <a:solidFill>
                  <a:srgbClr val="C00000"/>
                </a:solidFill>
              </a:rPr>
              <a:t>Ауыстыру ережесі:</a:t>
            </a:r>
          </a:p>
          <a:p>
            <a:pPr algn="just"/>
            <a:r>
              <a:rPr lang="kk-KZ" dirty="0" smtClean="0"/>
              <a:t>Бүтін оң ондық санды екілік(сегіздік, он алтылық) санау жүйесіне ауыстыру үшін санды 2-ге(8-ге, 16-ға) бөлінді екіден(сегізден, он алтыдан) кіші болғанға дейін бөлу керек. Нәтижесін ең соңғы бөліндіден бастап кері ретпен жазамыз.</a:t>
            </a:r>
          </a:p>
          <a:p>
            <a:pPr algn="just"/>
            <a:r>
              <a:rPr lang="kk-KZ" dirty="0" smtClean="0"/>
              <a:t>Мысалы:</a:t>
            </a:r>
          </a:p>
          <a:p>
            <a:pPr algn="just"/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2293540"/>
              </p:ext>
            </p:extLst>
          </p:nvPr>
        </p:nvGraphicFramePr>
        <p:xfrm>
          <a:off x="251521" y="2564904"/>
          <a:ext cx="8405196" cy="4032448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801732"/>
                <a:gridCol w="2801732"/>
                <a:gridCol w="2801732"/>
              </a:tblGrid>
              <a:tr h="1161486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dirty="0" smtClean="0"/>
                        <a:t>Екілік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dirty="0" smtClean="0"/>
                        <a:t>Сегіздік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dirty="0" smtClean="0"/>
                        <a:t>Он алтылық</a:t>
                      </a:r>
                      <a:endParaRPr lang="ru-RU" dirty="0"/>
                    </a:p>
                  </a:txBody>
                  <a:tcPr anchor="ctr"/>
                </a:tc>
              </a:tr>
              <a:tr h="1709476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</a:tr>
              <a:tr h="1161486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1001011</a:t>
                      </a:r>
                      <a:r>
                        <a:rPr lang="ru-RU" baseline="-25000" dirty="0"/>
                        <a:t>2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113</a:t>
                      </a:r>
                      <a:r>
                        <a:rPr lang="ru-RU" baseline="-25000" dirty="0"/>
                        <a:t>8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4B</a:t>
                      </a:r>
                      <a:r>
                        <a:rPr lang="en-US" baseline="-25000" dirty="0"/>
                        <a:t>16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1025" name="Picture 1" descr="http://sch10ptz.ru/projects/002/inf/pic/per_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305868"/>
            <a:ext cx="2484586" cy="1824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sch10ptz.ru/projects/002/inf/pic/per_2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3377876"/>
            <a:ext cx="1512168" cy="1707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http://sch10ptz.ru/projects/002/inf/pic/per_3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284984"/>
            <a:ext cx="2016224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12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39552" y="836712"/>
            <a:ext cx="813690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Екілік</a:t>
            </a:r>
            <a:r>
              <a:rPr lang="ru-RU" sz="2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санды</a:t>
            </a:r>
            <a:r>
              <a:rPr lang="ru-RU" sz="2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ондық</a:t>
            </a:r>
            <a:r>
              <a:rPr lang="ru-RU" sz="2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санау</a:t>
            </a:r>
            <a:r>
              <a:rPr lang="ru-RU" sz="2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жүйесіне</a:t>
            </a:r>
            <a:r>
              <a:rPr lang="ru-RU" sz="2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ауыстыру</a:t>
            </a:r>
            <a:endParaRPr lang="ru-RU" sz="22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200" baseline="30000" dirty="0"/>
              <a:t>3 2 1 0</a:t>
            </a:r>
            <a:r>
              <a:rPr lang="ru-RU" sz="2200" dirty="0"/>
              <a:t> </a:t>
            </a:r>
            <a:br>
              <a:rPr lang="ru-RU" sz="2200" dirty="0"/>
            </a:br>
            <a:r>
              <a:rPr lang="ru-RU" sz="2200" dirty="0"/>
              <a:t>1101</a:t>
            </a:r>
            <a:r>
              <a:rPr lang="ru-RU" sz="2200" baseline="-25000" dirty="0"/>
              <a:t>2</a:t>
            </a:r>
            <a:r>
              <a:rPr lang="ru-RU" sz="2200" dirty="0"/>
              <a:t> = 1*2</a:t>
            </a:r>
            <a:r>
              <a:rPr lang="ru-RU" sz="2200" baseline="30000" dirty="0"/>
              <a:t>3</a:t>
            </a:r>
            <a:r>
              <a:rPr lang="ru-RU" sz="2200" dirty="0"/>
              <a:t> + 1*2</a:t>
            </a:r>
            <a:r>
              <a:rPr lang="ru-RU" sz="2200" baseline="30000" dirty="0"/>
              <a:t>2</a:t>
            </a:r>
            <a:r>
              <a:rPr lang="ru-RU" sz="2200" dirty="0"/>
              <a:t> + 0*2</a:t>
            </a:r>
            <a:r>
              <a:rPr lang="ru-RU" sz="2200" baseline="30000" dirty="0"/>
              <a:t>1</a:t>
            </a:r>
            <a:r>
              <a:rPr lang="ru-RU" sz="2200" dirty="0"/>
              <a:t> + 1*2</a:t>
            </a:r>
            <a:r>
              <a:rPr lang="ru-RU" sz="2200" baseline="30000" dirty="0"/>
              <a:t>0</a:t>
            </a:r>
            <a:r>
              <a:rPr lang="ru-RU" sz="2200" dirty="0"/>
              <a:t> = 8 + 4 + 0 + 1 = 13</a:t>
            </a:r>
            <a:r>
              <a:rPr lang="ru-RU" sz="2200" baseline="-25000" dirty="0"/>
              <a:t>10</a:t>
            </a:r>
            <a:endParaRPr lang="ru-RU" sz="2200" dirty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2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2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Сегіздік санау жүйесіндегі санды ондық санау жүйесіне ауыстыру</a:t>
            </a:r>
            <a:endParaRPr lang="ru-RU" sz="22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200" baseline="30000" dirty="0"/>
              <a:t>2 1 0</a:t>
            </a:r>
            <a:r>
              <a:rPr lang="ru-RU" sz="2200" dirty="0"/>
              <a:t> </a:t>
            </a:r>
            <a:br>
              <a:rPr lang="ru-RU" sz="2200" dirty="0"/>
            </a:br>
            <a:r>
              <a:rPr lang="ru-RU" sz="2200" dirty="0"/>
              <a:t>157</a:t>
            </a:r>
            <a:r>
              <a:rPr lang="ru-RU" sz="2200" baseline="-25000" dirty="0"/>
              <a:t>8</a:t>
            </a:r>
            <a:r>
              <a:rPr lang="ru-RU" sz="2200" dirty="0"/>
              <a:t> = 1*8</a:t>
            </a:r>
            <a:r>
              <a:rPr lang="ru-RU" sz="2200" baseline="30000" dirty="0"/>
              <a:t>2</a:t>
            </a:r>
            <a:r>
              <a:rPr lang="ru-RU" sz="2200" dirty="0"/>
              <a:t> + 5*8</a:t>
            </a:r>
            <a:r>
              <a:rPr lang="ru-RU" sz="2200" baseline="30000" dirty="0"/>
              <a:t>1</a:t>
            </a:r>
            <a:r>
              <a:rPr lang="ru-RU" sz="2200" dirty="0"/>
              <a:t> + 7*8</a:t>
            </a:r>
            <a:r>
              <a:rPr lang="ru-RU" sz="2200" baseline="30000" dirty="0"/>
              <a:t>0</a:t>
            </a:r>
            <a:r>
              <a:rPr lang="ru-RU" sz="2200" dirty="0"/>
              <a:t> = 64 + 40 + 7 = 111</a:t>
            </a:r>
            <a:r>
              <a:rPr lang="ru-RU" sz="2200" baseline="-25000" dirty="0"/>
              <a:t>10</a:t>
            </a:r>
            <a:endParaRPr lang="ru-RU" sz="2200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2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Он </a:t>
            </a:r>
            <a:r>
              <a:rPr lang="ru-RU" sz="2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алтылық</a:t>
            </a:r>
            <a:r>
              <a:rPr lang="ru-RU" sz="2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санау</a:t>
            </a:r>
            <a:r>
              <a:rPr lang="ru-RU" sz="2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жүйесінен</a:t>
            </a:r>
            <a:r>
              <a:rPr lang="ru-RU" sz="2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ондық</a:t>
            </a:r>
            <a:r>
              <a:rPr lang="ru-RU" sz="2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санау</a:t>
            </a:r>
            <a:r>
              <a:rPr lang="ru-RU" sz="2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жүйесіне</a:t>
            </a:r>
            <a:r>
              <a:rPr lang="ru-RU" sz="2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ауыстыру</a:t>
            </a:r>
            <a:endParaRPr lang="ru-RU" sz="22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sz="22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2200" baseline="30000" dirty="0" smtClean="0"/>
              <a:t> </a:t>
            </a:r>
            <a:r>
              <a:rPr lang="en-US" sz="2200" baseline="30000" dirty="0" smtClean="0"/>
              <a:t>2 </a:t>
            </a:r>
            <a:r>
              <a:rPr lang="en-US" sz="2200" baseline="30000" dirty="0"/>
              <a:t>1 0</a:t>
            </a:r>
            <a:r>
              <a:rPr lang="en-US" sz="2200" dirty="0"/>
              <a:t> </a:t>
            </a:r>
            <a:br>
              <a:rPr lang="en-US" sz="2200" dirty="0"/>
            </a:br>
            <a:r>
              <a:rPr lang="en-US" sz="2200" dirty="0"/>
              <a:t>1F3</a:t>
            </a:r>
            <a:r>
              <a:rPr lang="en-US" sz="2200" baseline="-25000" dirty="0"/>
              <a:t>16</a:t>
            </a:r>
            <a:r>
              <a:rPr lang="en-US" sz="2200" dirty="0"/>
              <a:t> = 1*16</a:t>
            </a:r>
            <a:r>
              <a:rPr lang="en-US" sz="2200" baseline="30000" dirty="0"/>
              <a:t>2</a:t>
            </a:r>
            <a:r>
              <a:rPr lang="en-US" sz="2200" dirty="0"/>
              <a:t> + 15*16</a:t>
            </a:r>
            <a:r>
              <a:rPr lang="en-US" sz="2200" baseline="30000" dirty="0"/>
              <a:t>1</a:t>
            </a:r>
            <a:r>
              <a:rPr lang="en-US" sz="2200" dirty="0"/>
              <a:t> + 3*16</a:t>
            </a:r>
            <a:r>
              <a:rPr lang="en-US" sz="2200" baseline="30000" dirty="0"/>
              <a:t>0</a:t>
            </a:r>
            <a:r>
              <a:rPr lang="en-US" sz="2200" dirty="0"/>
              <a:t> = 499</a:t>
            </a:r>
            <a:r>
              <a:rPr lang="en-US" sz="2200" baseline="-25000" dirty="0"/>
              <a:t>10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683273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518498"/>
            <a:ext cx="8334846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>
                <a:latin typeface="Arial" pitchFamily="34" charset="0"/>
                <a:cs typeface="Arial" pitchFamily="34" charset="0"/>
              </a:rPr>
              <a:t>Сегіздік және он алтылық санау жүйесіндегі сандарды екілік санау жүйесіне</a:t>
            </a:r>
          </a:p>
          <a:p>
            <a:r>
              <a:rPr lang="kk-KZ" dirty="0" smtClean="0">
                <a:latin typeface="Arial" pitchFamily="34" charset="0"/>
                <a:cs typeface="Arial" pitchFamily="34" charset="0"/>
              </a:rPr>
              <a:t> ауыстыру мысалдары: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537</a:t>
            </a:r>
            <a:r>
              <a:rPr lang="ru-RU" dirty="0">
                <a:solidFill>
                  <a:srgbClr val="0070C0"/>
                </a:solidFill>
              </a:rPr>
              <a:t>, 1</a:t>
            </a:r>
            <a:r>
              <a:rPr lang="ru-RU" baseline="-25000" dirty="0">
                <a:solidFill>
                  <a:srgbClr val="0070C0"/>
                </a:solidFill>
              </a:rPr>
              <a:t>8</a:t>
            </a:r>
            <a:r>
              <a:rPr lang="ru-RU" dirty="0">
                <a:solidFill>
                  <a:srgbClr val="0070C0"/>
                </a:solidFill>
              </a:rPr>
              <a:t> = 101 011 111, 001</a:t>
            </a:r>
            <a:r>
              <a:rPr lang="ru-RU" baseline="-25000" dirty="0">
                <a:solidFill>
                  <a:srgbClr val="0070C0"/>
                </a:solidFill>
              </a:rPr>
              <a:t>2</a:t>
            </a:r>
            <a:r>
              <a:rPr lang="ru-RU" dirty="0">
                <a:solidFill>
                  <a:srgbClr val="0070C0"/>
                </a:solidFill>
              </a:rPr>
              <a:t/>
            </a:r>
            <a:br>
              <a:rPr lang="ru-RU" dirty="0">
                <a:solidFill>
                  <a:srgbClr val="0070C0"/>
                </a:solidFill>
              </a:rPr>
            </a:br>
            <a:r>
              <a:rPr lang="ru-RU" dirty="0" err="1" smtClean="0"/>
              <a:t>Төмендегі</a:t>
            </a:r>
            <a:r>
              <a:rPr lang="ru-RU" dirty="0" smtClean="0"/>
              <a:t> </a:t>
            </a:r>
            <a:r>
              <a:rPr lang="ru-RU" dirty="0" err="1" smtClean="0"/>
              <a:t>кестеге</a:t>
            </a:r>
            <a:r>
              <a:rPr lang="ru-RU" dirty="0" smtClean="0"/>
              <a:t> </a:t>
            </a:r>
            <a:r>
              <a:rPr lang="ru-RU" dirty="0" err="1" smtClean="0"/>
              <a:t>сай</a:t>
            </a:r>
            <a:r>
              <a:rPr lang="ru-RU" dirty="0" smtClean="0"/>
              <a:t>  </a:t>
            </a:r>
            <a:r>
              <a:rPr lang="ru-RU" dirty="0"/>
              <a:t>5 = 101; 3 = 011; 7 = 111; 1 = 001.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1A3</a:t>
            </a:r>
            <a:r>
              <a:rPr lang="ru-RU" dirty="0">
                <a:solidFill>
                  <a:srgbClr val="0070C0"/>
                </a:solidFill>
              </a:rPr>
              <a:t>, F</a:t>
            </a:r>
            <a:r>
              <a:rPr lang="ru-RU" baseline="-25000" dirty="0">
                <a:solidFill>
                  <a:srgbClr val="0070C0"/>
                </a:solidFill>
              </a:rPr>
              <a:t>16</a:t>
            </a:r>
            <a:r>
              <a:rPr lang="ru-RU" dirty="0">
                <a:solidFill>
                  <a:srgbClr val="0070C0"/>
                </a:solidFill>
              </a:rPr>
              <a:t> = 1 1010 0011, 1111</a:t>
            </a:r>
            <a:r>
              <a:rPr lang="ru-RU" baseline="-25000" dirty="0">
                <a:solidFill>
                  <a:srgbClr val="0070C0"/>
                </a:solidFill>
              </a:rPr>
              <a:t>2</a:t>
            </a:r>
            <a:r>
              <a:rPr lang="ru-RU" dirty="0">
                <a:solidFill>
                  <a:srgbClr val="0070C0"/>
                </a:solidFill>
              </a:rPr>
              <a:t/>
            </a:r>
            <a:br>
              <a:rPr lang="ru-RU" dirty="0">
                <a:solidFill>
                  <a:srgbClr val="0070C0"/>
                </a:solidFill>
              </a:rPr>
            </a:br>
            <a:r>
              <a:rPr lang="ru-RU" dirty="0" err="1" smtClean="0"/>
              <a:t>кестеге</a:t>
            </a:r>
            <a:r>
              <a:rPr lang="ru-RU" dirty="0" smtClean="0"/>
              <a:t> </a:t>
            </a:r>
            <a:r>
              <a:rPr lang="ru-RU" dirty="0" err="1" smtClean="0"/>
              <a:t>сай</a:t>
            </a:r>
            <a:r>
              <a:rPr lang="ru-RU" dirty="0" smtClean="0"/>
              <a:t>  </a:t>
            </a:r>
            <a:r>
              <a:rPr lang="ru-RU" dirty="0"/>
              <a:t>1 = 1; A = 1010; 3 = 0011; F = 1111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ru-RU" dirty="0" smtClean="0">
                <a:solidFill>
                  <a:srgbClr val="0070C0"/>
                </a:solidFill>
              </a:rPr>
              <a:t>10 </a:t>
            </a:r>
            <a:r>
              <a:rPr lang="ru-RU" dirty="0">
                <a:solidFill>
                  <a:srgbClr val="0070C0"/>
                </a:solidFill>
              </a:rPr>
              <a:t>101 001, 101 110</a:t>
            </a:r>
            <a:r>
              <a:rPr lang="ru-RU" baseline="-25000" dirty="0">
                <a:solidFill>
                  <a:srgbClr val="0070C0"/>
                </a:solidFill>
              </a:rPr>
              <a:t>2</a:t>
            </a:r>
            <a:r>
              <a:rPr lang="ru-RU" dirty="0">
                <a:solidFill>
                  <a:srgbClr val="0070C0"/>
                </a:solidFill>
              </a:rPr>
              <a:t> = 251, 56</a:t>
            </a:r>
            <a:r>
              <a:rPr lang="ru-RU" baseline="-25000" dirty="0">
                <a:solidFill>
                  <a:srgbClr val="0070C0"/>
                </a:solidFill>
              </a:rPr>
              <a:t>8</a:t>
            </a:r>
            <a:r>
              <a:rPr lang="ru-RU" dirty="0">
                <a:solidFill>
                  <a:srgbClr val="0070C0"/>
                </a:solidFill>
              </a:rPr>
              <a:t/>
            </a:r>
            <a:br>
              <a:rPr lang="ru-RU" dirty="0">
                <a:solidFill>
                  <a:srgbClr val="0070C0"/>
                </a:solidFill>
              </a:rPr>
            </a:br>
            <a:r>
              <a:rPr lang="kk-KZ" dirty="0" smtClean="0"/>
              <a:t>кестеге сай</a:t>
            </a:r>
            <a:r>
              <a:rPr lang="ru-RU" dirty="0" smtClean="0"/>
              <a:t> </a:t>
            </a:r>
            <a:r>
              <a:rPr lang="ru-RU" dirty="0"/>
              <a:t>10 = 2; 101 = 5; 001 = 1; 101 = 5; 110 = 6.</a:t>
            </a:r>
          </a:p>
          <a:p>
            <a:r>
              <a:rPr lang="ru-RU" dirty="0">
                <a:solidFill>
                  <a:srgbClr val="0070C0"/>
                </a:solidFill>
              </a:rPr>
              <a:t>1010 1001, 1011 1000</a:t>
            </a:r>
            <a:r>
              <a:rPr lang="ru-RU" baseline="-25000" dirty="0">
                <a:solidFill>
                  <a:srgbClr val="0070C0"/>
                </a:solidFill>
              </a:rPr>
              <a:t>2</a:t>
            </a:r>
            <a:r>
              <a:rPr lang="ru-RU" dirty="0">
                <a:solidFill>
                  <a:srgbClr val="0070C0"/>
                </a:solidFill>
              </a:rPr>
              <a:t> = A9,B8</a:t>
            </a:r>
            <a:r>
              <a:rPr lang="ru-RU" baseline="-25000" dirty="0">
                <a:solidFill>
                  <a:srgbClr val="0070C0"/>
                </a:solidFill>
              </a:rPr>
              <a:t>16</a:t>
            </a:r>
            <a:r>
              <a:rPr lang="ru-RU" dirty="0">
                <a:solidFill>
                  <a:srgbClr val="0070C0"/>
                </a:solidFill>
              </a:rPr>
              <a:t/>
            </a:r>
            <a:br>
              <a:rPr lang="ru-RU" dirty="0">
                <a:solidFill>
                  <a:srgbClr val="0070C0"/>
                </a:solidFill>
              </a:rPr>
            </a:br>
            <a:r>
              <a:rPr lang="ru-RU" dirty="0" err="1" smtClean="0"/>
              <a:t>кестеге</a:t>
            </a:r>
            <a:r>
              <a:rPr lang="ru-RU" dirty="0" smtClean="0"/>
              <a:t> </a:t>
            </a:r>
            <a:r>
              <a:rPr lang="ru-RU" dirty="0" err="1" smtClean="0"/>
              <a:t>сай</a:t>
            </a:r>
            <a:r>
              <a:rPr lang="ru-RU" dirty="0" smtClean="0"/>
              <a:t> </a:t>
            </a:r>
            <a:r>
              <a:rPr lang="ru-RU" dirty="0"/>
              <a:t>1010 = A; 1001 = 9; 1011 = B; 1000 = 8</a:t>
            </a:r>
            <a:r>
              <a:rPr lang="ru-RU" dirty="0" smtClean="0"/>
              <a:t>.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2685129"/>
              </p:ext>
            </p:extLst>
          </p:nvPr>
        </p:nvGraphicFramePr>
        <p:xfrm>
          <a:off x="251520" y="3573016"/>
          <a:ext cx="8712964" cy="2377440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459589"/>
                <a:gridCol w="538738"/>
                <a:gridCol w="380159"/>
                <a:gridCol w="459871"/>
                <a:gridCol w="536187"/>
                <a:gridCol w="638635"/>
                <a:gridCol w="280544"/>
                <a:gridCol w="382992"/>
                <a:gridCol w="306394"/>
                <a:gridCol w="536187"/>
                <a:gridCol w="536187"/>
                <a:gridCol w="459589"/>
                <a:gridCol w="612785"/>
                <a:gridCol w="459589"/>
                <a:gridCol w="689385"/>
                <a:gridCol w="689385"/>
                <a:gridCol w="746748"/>
              </a:tblGrid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СЖ</a:t>
                      </a:r>
                      <a:endParaRPr lang="ru-RU" sz="1200" b="1" dirty="0"/>
                    </a:p>
                  </a:txBody>
                  <a:tcPr anchor="ctr"/>
                </a:tc>
                <a:tc gridSpan="16">
                  <a:txBody>
                    <a:bodyPr/>
                    <a:lstStyle/>
                    <a:p>
                      <a:pPr algn="ctr"/>
                      <a:r>
                        <a:rPr lang="ru-RU" sz="20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Сандардың</a:t>
                      </a:r>
                      <a:r>
                        <a:rPr lang="ru-RU" sz="20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санау</a:t>
                      </a:r>
                      <a:r>
                        <a:rPr lang="ru-RU" sz="20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жүйелерінде</a:t>
                      </a:r>
                      <a:r>
                        <a:rPr lang="ru-RU" sz="20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жазылуы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/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/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13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 smtClean="0"/>
                        <a:t>14</a:t>
                      </a:r>
                      <a:endParaRPr lang="ru-RU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 smtClean="0"/>
                        <a:t>15</a:t>
                      </a:r>
                      <a:endParaRPr lang="ru-RU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101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110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111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1000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1001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1010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/>
                        <a:t>1011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/>
                        <a:t>1100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1101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1110</a:t>
                      </a:r>
                      <a:endParaRPr lang="ru-RU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1111</a:t>
                      </a:r>
                      <a:endParaRPr lang="ru-RU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/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/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15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16</a:t>
                      </a:r>
                      <a:endParaRPr lang="ru-RU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17</a:t>
                      </a:r>
                      <a:endParaRPr lang="ru-RU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/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D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E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F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9464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8034441"/>
              </p:ext>
            </p:extLst>
          </p:nvPr>
        </p:nvGraphicFramePr>
        <p:xfrm>
          <a:off x="503238" y="1268761"/>
          <a:ext cx="8183562" cy="4824535"/>
        </p:xfrm>
        <a:graphic>
          <a:graphicData uri="http://schemas.openxmlformats.org/drawingml/2006/table">
            <a:tbl>
              <a:tblPr/>
              <a:tblGrid>
                <a:gridCol w="2727854"/>
                <a:gridCol w="2727854"/>
                <a:gridCol w="2727854"/>
              </a:tblGrid>
              <a:tr h="576063"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екілік</a:t>
                      </a:r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DE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сегіздік</a:t>
                      </a:r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DE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Он алтылық</a:t>
                      </a:r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DEB3"/>
                    </a:solidFill>
                  </a:tcPr>
                </a:tc>
              </a:tr>
              <a:tr h="3528392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0, 01011</a:t>
                      </a:r>
                      <a:r>
                        <a:rPr lang="ru-RU" baseline="-25000" dirty="0"/>
                        <a:t>2</a:t>
                      </a:r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DE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0, 263</a:t>
                      </a:r>
                      <a:r>
                        <a:rPr lang="ru-RU" baseline="-25000" dirty="0"/>
                        <a:t>8</a:t>
                      </a:r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DE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0, 59</a:t>
                      </a:r>
                      <a:r>
                        <a:rPr lang="ru-RU" baseline="-25000" dirty="0"/>
                        <a:t>16</a:t>
                      </a:r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DEB3"/>
                    </a:solidFill>
                  </a:tcPr>
                </a:tc>
              </a:tr>
            </a:tbl>
          </a:graphicData>
        </a:graphic>
      </p:graphicFrame>
      <p:pic>
        <p:nvPicPr>
          <p:cNvPr id="4097" name="Picture 1" descr="http://sch10ptz.ru/projects/002/inf/pic/per_4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29664"/>
            <a:ext cx="2376264" cy="3399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http://sch10ptz.ru/projects/002/inf/pic/per_5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988840"/>
            <a:ext cx="2160240" cy="338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http://sch10ptz.ru/projects/002/inf/pic/per_6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988840"/>
            <a:ext cx="2376264" cy="3240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55576" y="533871"/>
            <a:ext cx="74989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Бөлшек сандарды санау жүйелеріне ауыстыру </a:t>
            </a:r>
            <a:endParaRPr lang="ru-RU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6555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597655"/>
              </p:ext>
            </p:extLst>
          </p:nvPr>
        </p:nvGraphicFramePr>
        <p:xfrm>
          <a:off x="2018462" y="1988840"/>
          <a:ext cx="5008800" cy="4110381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2575060"/>
                <a:gridCol w="2433740"/>
              </a:tblGrid>
              <a:tr h="456709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Екiлiк жүйе</a:t>
                      </a:r>
                      <a:endParaRPr lang="ru-RU" sz="16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Сегiздiк жүйе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456709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000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6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456709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001</a:t>
                      </a:r>
                      <a:endParaRPr lang="ru-RU" sz="16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456709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010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456709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011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456709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456709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101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456709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110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456709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111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16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74390" y="404664"/>
            <a:ext cx="849694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Екiлiк санау жүйесiндегi санды сегiздiк және он алтылық санау жүйелерiне ауыстыру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Екiлiк жүйедегi санды сегiздiк жүйеге аудару үшiн екiлiк санды оңнан солға қарай цифрларды үштен жеке-жеке топқа бөледi. Содан кейiн цифрлардың әрбiр тобын кестеде көрсетiлген цифр түрiнде жазады.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540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04664"/>
            <a:ext cx="835292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dirty="0" smtClean="0"/>
              <a:t> Екiлiк </a:t>
            </a:r>
            <a:r>
              <a:rPr lang="kk-KZ" dirty="0"/>
              <a:t>жүйедегi санды оналтылық жүйесiне аудару сегiздiкке ұқсас жүредi, тек айырмашылықы әрбiр түрленетiн екiлiк сан оңнан солға қарай цифрларды төрттен жеке-жеке топқа бөлiп, цифрлардың әрбiр тобын кестеде көрсетiлген цифр түрiнде жазады.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0210054"/>
              </p:ext>
            </p:extLst>
          </p:nvPr>
        </p:nvGraphicFramePr>
        <p:xfrm>
          <a:off x="1547664" y="1881989"/>
          <a:ext cx="5688632" cy="4643363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1824270"/>
                <a:gridCol w="1825027"/>
                <a:gridCol w="2039335"/>
              </a:tblGrid>
              <a:tr h="273139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Ондық </a:t>
                      </a:r>
                      <a:r>
                        <a:rPr lang="kk-KZ" sz="12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жүйе</a:t>
                      </a:r>
                      <a:endParaRPr lang="ru-RU" sz="16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Екiлiк жүйе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Оналтылық жүйе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73139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0000</a:t>
                      </a:r>
                      <a:endParaRPr lang="ru-RU" sz="16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73139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0001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73139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0010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73139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0011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73139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0100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73139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0101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73139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0110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73139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0111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73139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1000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73139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1001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73139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1010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73139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1011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73139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1100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73139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1101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73139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1110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E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73139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Arial" pitchFamily="34" charset="0"/>
                          <a:cs typeface="Arial" pitchFamily="34" charset="0"/>
                        </a:rPr>
                        <a:t>1111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endParaRPr lang="ru-RU" sz="16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488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143</TotalTime>
  <Words>296</Words>
  <Application>Microsoft Office PowerPoint</Application>
  <PresentationFormat>Экран (4:3)</PresentationFormat>
  <Paragraphs>174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Аспект</vt:lpstr>
      <vt:lpstr>Сандарды бір санау жүйесінен екіншісіне ауыстыру.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Сандарды бір санау жүйесінен екіншісіне ауыстыру.</dc:title>
  <dc:creator>1</dc:creator>
  <cp:lastModifiedBy>Сейлова</cp:lastModifiedBy>
  <cp:revision>36</cp:revision>
  <dcterms:created xsi:type="dcterms:W3CDTF">2013-05-13T05:35:54Z</dcterms:created>
  <dcterms:modified xsi:type="dcterms:W3CDTF">2013-05-13T10:52:06Z</dcterms:modified>
</cp:coreProperties>
</file>