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50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13.05.2013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13.05.2013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13.05.2013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13.05.2013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13.05.2013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13.05.2013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13.05.2013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13.05.2013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13.05.2013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13.05.2013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13.05.2013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3D4A8"/>
            </a:gs>
            <a:gs pos="25000">
              <a:srgbClr val="21D6E0"/>
            </a:gs>
            <a:gs pos="75000">
              <a:srgbClr val="0087E6"/>
            </a:gs>
            <a:gs pos="100000">
              <a:srgbClr val="005CBF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t>13.05.2013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gi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gi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1484784"/>
            <a:ext cx="7772400" cy="1974081"/>
          </a:xfrm>
        </p:spPr>
        <p:txBody>
          <a:bodyPr>
            <a:normAutofit fontScale="90000"/>
          </a:bodyPr>
          <a:lstStyle/>
          <a:p>
            <a:pPr algn="ctr"/>
            <a:r>
              <a:rPr lang="kk-KZ" dirty="0">
                <a:latin typeface="Arial" pitchFamily="34" charset="0"/>
                <a:cs typeface="Arial" pitchFamily="34" charset="0"/>
              </a:rPr>
              <a:t>Сандарды бір санау жүйесінен екіншісіне ауыстыру.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128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9552" y="836712"/>
            <a:ext cx="811716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kk-KZ" b="1" dirty="0" smtClean="0">
                <a:solidFill>
                  <a:srgbClr val="C00000"/>
                </a:solidFill>
              </a:rPr>
              <a:t>Ауыстыру ережесі:</a:t>
            </a:r>
          </a:p>
          <a:p>
            <a:pPr algn="just"/>
            <a:r>
              <a:rPr lang="kk-KZ" dirty="0" smtClean="0"/>
              <a:t>Бүтін оң ондық санды екілік(сегіздік, он алтылық) санау жүйесіне ауыстыру үшін санды 2-ге(8-ге, 16-ға) бөлінді екіден(сегізден, он алтыдан) кіші болғанға дейін бөлу керек. Нәтижесін ең соңғы бөліндіден бастап кері ретпен жазамыз.</a:t>
            </a:r>
          </a:p>
          <a:p>
            <a:pPr algn="just"/>
            <a:r>
              <a:rPr lang="kk-KZ" dirty="0" smtClean="0"/>
              <a:t>Мысалы:</a:t>
            </a:r>
          </a:p>
          <a:p>
            <a:pPr algn="just"/>
            <a:endParaRPr lang="ru-RU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2293540"/>
              </p:ext>
            </p:extLst>
          </p:nvPr>
        </p:nvGraphicFramePr>
        <p:xfrm>
          <a:off x="251521" y="2564904"/>
          <a:ext cx="8405196" cy="4032448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2801732"/>
                <a:gridCol w="2801732"/>
                <a:gridCol w="2801732"/>
              </a:tblGrid>
              <a:tr h="1161486"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k-KZ" dirty="0" smtClean="0"/>
                        <a:t>Екілік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k-KZ" dirty="0" smtClean="0"/>
                        <a:t>Сегіздік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k-KZ" dirty="0" smtClean="0"/>
                        <a:t>Он алтылық</a:t>
                      </a:r>
                      <a:endParaRPr lang="ru-RU" dirty="0"/>
                    </a:p>
                  </a:txBody>
                  <a:tcPr anchor="ctr"/>
                </a:tc>
              </a:tr>
              <a:tr h="1709476"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anchor="ctr"/>
                </a:tc>
              </a:tr>
              <a:tr h="1161486"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1001011</a:t>
                      </a:r>
                      <a:r>
                        <a:rPr lang="ru-RU" baseline="-25000" dirty="0"/>
                        <a:t>2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113</a:t>
                      </a:r>
                      <a:r>
                        <a:rPr lang="ru-RU" baseline="-25000" dirty="0"/>
                        <a:t>8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4B</a:t>
                      </a:r>
                      <a:r>
                        <a:rPr lang="en-US" baseline="-25000" dirty="0"/>
                        <a:t>16</a:t>
                      </a:r>
                      <a:endParaRPr lang="en-US" dirty="0"/>
                    </a:p>
                  </a:txBody>
                  <a:tcPr anchor="ctr"/>
                </a:tc>
              </a:tr>
            </a:tbl>
          </a:graphicData>
        </a:graphic>
      </p:graphicFrame>
      <p:pic>
        <p:nvPicPr>
          <p:cNvPr id="1025" name="Picture 1" descr="http://sch10ptz.ru/projects/002/inf/pic/per_1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305868"/>
            <a:ext cx="2484586" cy="1824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://sch10ptz.ru/projects/002/inf/pic/per_2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3377876"/>
            <a:ext cx="1512168" cy="1707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http://sch10ptz.ru/projects/002/inf/pic/per_3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3284984"/>
            <a:ext cx="2016224" cy="1728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127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10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539552" y="836712"/>
            <a:ext cx="8136904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2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Екілік</a:t>
            </a:r>
            <a:r>
              <a:rPr lang="ru-RU" sz="22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санды</a:t>
            </a:r>
            <a:r>
              <a:rPr lang="ru-RU" sz="22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ондық</a:t>
            </a:r>
            <a:r>
              <a:rPr lang="ru-RU" sz="22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санау</a:t>
            </a:r>
            <a:r>
              <a:rPr lang="ru-RU" sz="22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жүйесіне</a:t>
            </a:r>
            <a:r>
              <a:rPr lang="ru-RU" sz="22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ауыстыру</a:t>
            </a:r>
            <a:endParaRPr lang="ru-RU" sz="22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200" baseline="30000" dirty="0"/>
              <a:t>3 2 1 0</a:t>
            </a:r>
            <a:r>
              <a:rPr lang="ru-RU" sz="2200" dirty="0"/>
              <a:t> </a:t>
            </a:r>
            <a:br>
              <a:rPr lang="ru-RU" sz="2200" dirty="0"/>
            </a:br>
            <a:r>
              <a:rPr lang="ru-RU" sz="2200" dirty="0"/>
              <a:t>1101</a:t>
            </a:r>
            <a:r>
              <a:rPr lang="ru-RU" sz="2200" baseline="-25000" dirty="0"/>
              <a:t>2</a:t>
            </a:r>
            <a:r>
              <a:rPr lang="ru-RU" sz="2200" dirty="0"/>
              <a:t> = 1*2</a:t>
            </a:r>
            <a:r>
              <a:rPr lang="ru-RU" sz="2200" baseline="30000" dirty="0"/>
              <a:t>3</a:t>
            </a:r>
            <a:r>
              <a:rPr lang="ru-RU" sz="2200" dirty="0"/>
              <a:t> + 1*2</a:t>
            </a:r>
            <a:r>
              <a:rPr lang="ru-RU" sz="2200" baseline="30000" dirty="0"/>
              <a:t>2</a:t>
            </a:r>
            <a:r>
              <a:rPr lang="ru-RU" sz="2200" dirty="0"/>
              <a:t> + 0*2</a:t>
            </a:r>
            <a:r>
              <a:rPr lang="ru-RU" sz="2200" baseline="30000" dirty="0"/>
              <a:t>1</a:t>
            </a:r>
            <a:r>
              <a:rPr lang="ru-RU" sz="2200" dirty="0"/>
              <a:t> + 1*2</a:t>
            </a:r>
            <a:r>
              <a:rPr lang="ru-RU" sz="2200" baseline="30000" dirty="0"/>
              <a:t>0</a:t>
            </a:r>
            <a:r>
              <a:rPr lang="ru-RU" sz="2200" dirty="0"/>
              <a:t> = 8 + 4 + 0 + 1 = 13</a:t>
            </a:r>
            <a:r>
              <a:rPr lang="ru-RU" sz="2200" baseline="-25000" dirty="0"/>
              <a:t>10</a:t>
            </a:r>
            <a:endParaRPr lang="ru-RU" sz="2200" dirty="0"/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sz="22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kk-KZ" sz="22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Сегіздік санау жүйесіндегі санды ондық санау жүйесіне ауыстыру</a:t>
            </a:r>
            <a:endParaRPr lang="ru-RU" sz="22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200" baseline="30000" dirty="0"/>
              <a:t>2 1 0</a:t>
            </a:r>
            <a:r>
              <a:rPr lang="ru-RU" sz="2200" dirty="0"/>
              <a:t> </a:t>
            </a:r>
            <a:br>
              <a:rPr lang="ru-RU" sz="2200" dirty="0"/>
            </a:br>
            <a:r>
              <a:rPr lang="ru-RU" sz="2200" dirty="0"/>
              <a:t>157</a:t>
            </a:r>
            <a:r>
              <a:rPr lang="ru-RU" sz="2200" baseline="-25000" dirty="0"/>
              <a:t>8</a:t>
            </a:r>
            <a:r>
              <a:rPr lang="ru-RU" sz="2200" dirty="0"/>
              <a:t> = 1*8</a:t>
            </a:r>
            <a:r>
              <a:rPr lang="ru-RU" sz="2200" baseline="30000" dirty="0"/>
              <a:t>2</a:t>
            </a:r>
            <a:r>
              <a:rPr lang="ru-RU" sz="2200" dirty="0"/>
              <a:t> + 5*8</a:t>
            </a:r>
            <a:r>
              <a:rPr lang="ru-RU" sz="2200" baseline="30000" dirty="0"/>
              <a:t>1</a:t>
            </a:r>
            <a:r>
              <a:rPr lang="ru-RU" sz="2200" dirty="0"/>
              <a:t> + 7*8</a:t>
            </a:r>
            <a:r>
              <a:rPr lang="ru-RU" sz="2200" baseline="30000" dirty="0"/>
              <a:t>0</a:t>
            </a:r>
            <a:r>
              <a:rPr lang="ru-RU" sz="2200" dirty="0"/>
              <a:t> = 64 + 40 + 7 = 111</a:t>
            </a:r>
            <a:r>
              <a:rPr lang="ru-RU" sz="2200" baseline="-25000" dirty="0"/>
              <a:t>10</a:t>
            </a:r>
            <a:endParaRPr lang="ru-RU" sz="2200" dirty="0"/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2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2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Он </a:t>
            </a:r>
            <a:r>
              <a:rPr lang="ru-RU" sz="22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алтылық</a:t>
            </a:r>
            <a:r>
              <a:rPr lang="ru-RU" sz="22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санау</a:t>
            </a:r>
            <a:r>
              <a:rPr lang="ru-RU" sz="22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жүйесінен</a:t>
            </a:r>
            <a:r>
              <a:rPr lang="ru-RU" sz="22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ондық</a:t>
            </a:r>
            <a:r>
              <a:rPr lang="ru-RU" sz="22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санау</a:t>
            </a:r>
            <a:r>
              <a:rPr lang="ru-RU" sz="22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жүйесіне</a:t>
            </a:r>
            <a:r>
              <a:rPr lang="ru-RU" sz="22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ауыстыру</a:t>
            </a:r>
            <a:endParaRPr lang="ru-RU" sz="22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kk-KZ" sz="22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kk-KZ" sz="2200" baseline="30000" dirty="0" smtClean="0"/>
              <a:t> </a:t>
            </a:r>
            <a:r>
              <a:rPr lang="en-US" sz="2200" baseline="30000" dirty="0" smtClean="0"/>
              <a:t>2 </a:t>
            </a:r>
            <a:r>
              <a:rPr lang="en-US" sz="2200" baseline="30000" dirty="0"/>
              <a:t>1 0</a:t>
            </a:r>
            <a:r>
              <a:rPr lang="en-US" sz="2200" dirty="0"/>
              <a:t> </a:t>
            </a:r>
            <a:br>
              <a:rPr lang="en-US" sz="2200" dirty="0"/>
            </a:br>
            <a:r>
              <a:rPr lang="en-US" sz="2200" dirty="0"/>
              <a:t>1F3</a:t>
            </a:r>
            <a:r>
              <a:rPr lang="en-US" sz="2200" baseline="-25000" dirty="0"/>
              <a:t>16</a:t>
            </a:r>
            <a:r>
              <a:rPr lang="en-US" sz="2200" dirty="0"/>
              <a:t> = 1*16</a:t>
            </a:r>
            <a:r>
              <a:rPr lang="en-US" sz="2200" baseline="30000" dirty="0"/>
              <a:t>2</a:t>
            </a:r>
            <a:r>
              <a:rPr lang="en-US" sz="2200" dirty="0"/>
              <a:t> + 15*16</a:t>
            </a:r>
            <a:r>
              <a:rPr lang="en-US" sz="2200" baseline="30000" dirty="0"/>
              <a:t>1</a:t>
            </a:r>
            <a:r>
              <a:rPr lang="en-US" sz="2200" dirty="0"/>
              <a:t> + 3*16</a:t>
            </a:r>
            <a:r>
              <a:rPr lang="en-US" sz="2200" baseline="30000" dirty="0"/>
              <a:t>0</a:t>
            </a:r>
            <a:r>
              <a:rPr lang="en-US" sz="2200" dirty="0"/>
              <a:t> = 499</a:t>
            </a:r>
            <a:r>
              <a:rPr lang="en-US" sz="2200" baseline="-25000" dirty="0"/>
              <a:t>10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6832735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 tmFilter="0,0; .5, 1; 1, 1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 tmFilter="0,0; .5, 1; 1, 1"/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520" y="518498"/>
            <a:ext cx="8334846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dirty="0" smtClean="0">
                <a:latin typeface="Arial" pitchFamily="34" charset="0"/>
                <a:cs typeface="Arial" pitchFamily="34" charset="0"/>
              </a:rPr>
              <a:t>Сегіздік және он алтылық санау жүйесіндегі сандарды екілік санау жүйесіне</a:t>
            </a:r>
          </a:p>
          <a:p>
            <a:r>
              <a:rPr lang="kk-KZ" dirty="0" smtClean="0">
                <a:latin typeface="Arial" pitchFamily="34" charset="0"/>
                <a:cs typeface="Arial" pitchFamily="34" charset="0"/>
              </a:rPr>
              <a:t> ауыстыру мысалдары:</a:t>
            </a:r>
          </a:p>
          <a:p>
            <a:r>
              <a:rPr lang="ru-RU" dirty="0" smtClean="0">
                <a:solidFill>
                  <a:srgbClr val="0070C0"/>
                </a:solidFill>
              </a:rPr>
              <a:t>537</a:t>
            </a:r>
            <a:r>
              <a:rPr lang="ru-RU" dirty="0">
                <a:solidFill>
                  <a:srgbClr val="0070C0"/>
                </a:solidFill>
              </a:rPr>
              <a:t>, 1</a:t>
            </a:r>
            <a:r>
              <a:rPr lang="ru-RU" baseline="-25000" dirty="0">
                <a:solidFill>
                  <a:srgbClr val="0070C0"/>
                </a:solidFill>
              </a:rPr>
              <a:t>8</a:t>
            </a:r>
            <a:r>
              <a:rPr lang="ru-RU" dirty="0">
                <a:solidFill>
                  <a:srgbClr val="0070C0"/>
                </a:solidFill>
              </a:rPr>
              <a:t> = 101 011 111, 001</a:t>
            </a:r>
            <a:r>
              <a:rPr lang="ru-RU" baseline="-25000" dirty="0">
                <a:solidFill>
                  <a:srgbClr val="0070C0"/>
                </a:solidFill>
              </a:rPr>
              <a:t>2</a:t>
            </a:r>
            <a:r>
              <a:rPr lang="ru-RU" dirty="0">
                <a:solidFill>
                  <a:srgbClr val="0070C0"/>
                </a:solidFill>
              </a:rPr>
              <a:t/>
            </a:r>
            <a:br>
              <a:rPr lang="ru-RU" dirty="0">
                <a:solidFill>
                  <a:srgbClr val="0070C0"/>
                </a:solidFill>
              </a:rPr>
            </a:br>
            <a:r>
              <a:rPr lang="ru-RU" dirty="0" err="1" smtClean="0"/>
              <a:t>Төмендегі</a:t>
            </a:r>
            <a:r>
              <a:rPr lang="ru-RU" dirty="0" smtClean="0"/>
              <a:t> </a:t>
            </a:r>
            <a:r>
              <a:rPr lang="ru-RU" dirty="0" err="1" smtClean="0"/>
              <a:t>кестеге</a:t>
            </a:r>
            <a:r>
              <a:rPr lang="ru-RU" dirty="0" smtClean="0"/>
              <a:t> </a:t>
            </a:r>
            <a:r>
              <a:rPr lang="ru-RU" dirty="0" err="1" smtClean="0"/>
              <a:t>сай</a:t>
            </a:r>
            <a:r>
              <a:rPr lang="ru-RU" dirty="0" smtClean="0"/>
              <a:t>  </a:t>
            </a:r>
            <a:r>
              <a:rPr lang="ru-RU" dirty="0"/>
              <a:t>5 = 101; 3 = 011; 7 = 111; 1 = 001.</a:t>
            </a:r>
          </a:p>
          <a:p>
            <a:r>
              <a:rPr lang="ru-RU" dirty="0" smtClean="0">
                <a:solidFill>
                  <a:srgbClr val="0070C0"/>
                </a:solidFill>
              </a:rPr>
              <a:t>1A3</a:t>
            </a:r>
            <a:r>
              <a:rPr lang="ru-RU" dirty="0">
                <a:solidFill>
                  <a:srgbClr val="0070C0"/>
                </a:solidFill>
              </a:rPr>
              <a:t>, F</a:t>
            </a:r>
            <a:r>
              <a:rPr lang="ru-RU" baseline="-25000" dirty="0">
                <a:solidFill>
                  <a:srgbClr val="0070C0"/>
                </a:solidFill>
              </a:rPr>
              <a:t>16</a:t>
            </a:r>
            <a:r>
              <a:rPr lang="ru-RU" dirty="0">
                <a:solidFill>
                  <a:srgbClr val="0070C0"/>
                </a:solidFill>
              </a:rPr>
              <a:t> = 1 1010 0011, 1111</a:t>
            </a:r>
            <a:r>
              <a:rPr lang="ru-RU" baseline="-25000" dirty="0">
                <a:solidFill>
                  <a:srgbClr val="0070C0"/>
                </a:solidFill>
              </a:rPr>
              <a:t>2</a:t>
            </a:r>
            <a:r>
              <a:rPr lang="ru-RU" dirty="0">
                <a:solidFill>
                  <a:srgbClr val="0070C0"/>
                </a:solidFill>
              </a:rPr>
              <a:t/>
            </a:r>
            <a:br>
              <a:rPr lang="ru-RU" dirty="0">
                <a:solidFill>
                  <a:srgbClr val="0070C0"/>
                </a:solidFill>
              </a:rPr>
            </a:br>
            <a:r>
              <a:rPr lang="ru-RU" dirty="0" err="1" smtClean="0"/>
              <a:t>кестеге</a:t>
            </a:r>
            <a:r>
              <a:rPr lang="ru-RU" dirty="0" smtClean="0"/>
              <a:t> </a:t>
            </a:r>
            <a:r>
              <a:rPr lang="ru-RU" dirty="0" err="1" smtClean="0"/>
              <a:t>сай</a:t>
            </a:r>
            <a:r>
              <a:rPr lang="ru-RU" dirty="0" smtClean="0"/>
              <a:t>  </a:t>
            </a:r>
            <a:r>
              <a:rPr lang="ru-RU" dirty="0"/>
              <a:t>1 = 1; A = 1010; 3 = 0011; F = 1111</a:t>
            </a:r>
            <a:r>
              <a:rPr lang="ru-RU" dirty="0" smtClean="0"/>
              <a:t>.</a:t>
            </a:r>
            <a:endParaRPr lang="en-US" dirty="0" smtClean="0"/>
          </a:p>
          <a:p>
            <a:r>
              <a:rPr lang="ru-RU" dirty="0" smtClean="0">
                <a:solidFill>
                  <a:srgbClr val="0070C0"/>
                </a:solidFill>
              </a:rPr>
              <a:t>10 </a:t>
            </a:r>
            <a:r>
              <a:rPr lang="ru-RU" dirty="0">
                <a:solidFill>
                  <a:srgbClr val="0070C0"/>
                </a:solidFill>
              </a:rPr>
              <a:t>101 001, 101 110</a:t>
            </a:r>
            <a:r>
              <a:rPr lang="ru-RU" baseline="-25000" dirty="0">
                <a:solidFill>
                  <a:srgbClr val="0070C0"/>
                </a:solidFill>
              </a:rPr>
              <a:t>2</a:t>
            </a:r>
            <a:r>
              <a:rPr lang="ru-RU" dirty="0">
                <a:solidFill>
                  <a:srgbClr val="0070C0"/>
                </a:solidFill>
              </a:rPr>
              <a:t> = 251, 56</a:t>
            </a:r>
            <a:r>
              <a:rPr lang="ru-RU" baseline="-25000" dirty="0">
                <a:solidFill>
                  <a:srgbClr val="0070C0"/>
                </a:solidFill>
              </a:rPr>
              <a:t>8</a:t>
            </a:r>
            <a:r>
              <a:rPr lang="ru-RU" dirty="0">
                <a:solidFill>
                  <a:srgbClr val="0070C0"/>
                </a:solidFill>
              </a:rPr>
              <a:t/>
            </a:r>
            <a:br>
              <a:rPr lang="ru-RU" dirty="0">
                <a:solidFill>
                  <a:srgbClr val="0070C0"/>
                </a:solidFill>
              </a:rPr>
            </a:br>
            <a:r>
              <a:rPr lang="kk-KZ" dirty="0" smtClean="0"/>
              <a:t>кестеге сай</a:t>
            </a:r>
            <a:r>
              <a:rPr lang="ru-RU" dirty="0" smtClean="0"/>
              <a:t> </a:t>
            </a:r>
            <a:r>
              <a:rPr lang="ru-RU" dirty="0"/>
              <a:t>10 = 2; 101 = 5; 001 = 1; 101 = 5; 110 = 6.</a:t>
            </a:r>
          </a:p>
          <a:p>
            <a:r>
              <a:rPr lang="ru-RU" dirty="0">
                <a:solidFill>
                  <a:srgbClr val="0070C0"/>
                </a:solidFill>
              </a:rPr>
              <a:t>1010 1001, 1011 1000</a:t>
            </a:r>
            <a:r>
              <a:rPr lang="ru-RU" baseline="-25000" dirty="0">
                <a:solidFill>
                  <a:srgbClr val="0070C0"/>
                </a:solidFill>
              </a:rPr>
              <a:t>2</a:t>
            </a:r>
            <a:r>
              <a:rPr lang="ru-RU" dirty="0">
                <a:solidFill>
                  <a:srgbClr val="0070C0"/>
                </a:solidFill>
              </a:rPr>
              <a:t> = A9,B8</a:t>
            </a:r>
            <a:r>
              <a:rPr lang="ru-RU" baseline="-25000" dirty="0">
                <a:solidFill>
                  <a:srgbClr val="0070C0"/>
                </a:solidFill>
              </a:rPr>
              <a:t>16</a:t>
            </a:r>
            <a:r>
              <a:rPr lang="ru-RU" dirty="0">
                <a:solidFill>
                  <a:srgbClr val="0070C0"/>
                </a:solidFill>
              </a:rPr>
              <a:t/>
            </a:r>
            <a:br>
              <a:rPr lang="ru-RU" dirty="0">
                <a:solidFill>
                  <a:srgbClr val="0070C0"/>
                </a:solidFill>
              </a:rPr>
            </a:br>
            <a:r>
              <a:rPr lang="ru-RU" dirty="0" err="1" smtClean="0"/>
              <a:t>кестеге</a:t>
            </a:r>
            <a:r>
              <a:rPr lang="ru-RU" dirty="0" smtClean="0"/>
              <a:t> </a:t>
            </a:r>
            <a:r>
              <a:rPr lang="ru-RU" dirty="0" err="1" smtClean="0"/>
              <a:t>сай</a:t>
            </a:r>
            <a:r>
              <a:rPr lang="ru-RU" dirty="0" smtClean="0"/>
              <a:t> </a:t>
            </a:r>
            <a:r>
              <a:rPr lang="ru-RU" dirty="0"/>
              <a:t>1010 = A; 1001 = 9; 1011 = B; 1000 = 8</a:t>
            </a:r>
            <a:r>
              <a:rPr lang="ru-RU" dirty="0" smtClean="0"/>
              <a:t>.</a:t>
            </a:r>
            <a:endParaRPr lang="ru-RU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62685129"/>
              </p:ext>
            </p:extLst>
          </p:nvPr>
        </p:nvGraphicFramePr>
        <p:xfrm>
          <a:off x="251520" y="3573016"/>
          <a:ext cx="8712964" cy="2377440"/>
        </p:xfrm>
        <a:graphic>
          <a:graphicData uri="http://schemas.openxmlformats.org/drawingml/2006/table">
            <a:tbl>
              <a:tblPr>
                <a:tableStyleId>{BDBED569-4797-4DF1-A0F4-6AAB3CD982D8}</a:tableStyleId>
              </a:tblPr>
              <a:tblGrid>
                <a:gridCol w="459589"/>
                <a:gridCol w="538738"/>
                <a:gridCol w="380159"/>
                <a:gridCol w="459871"/>
                <a:gridCol w="536187"/>
                <a:gridCol w="638635"/>
                <a:gridCol w="280544"/>
                <a:gridCol w="382992"/>
                <a:gridCol w="306394"/>
                <a:gridCol w="536187"/>
                <a:gridCol w="536187"/>
                <a:gridCol w="459589"/>
                <a:gridCol w="612785"/>
                <a:gridCol w="459589"/>
                <a:gridCol w="689385"/>
                <a:gridCol w="689385"/>
                <a:gridCol w="746748"/>
              </a:tblGrid>
              <a:tr h="640080"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/>
                        <a:t>СЖ</a:t>
                      </a:r>
                      <a:endParaRPr lang="ru-RU" sz="1200" b="1" dirty="0"/>
                    </a:p>
                  </a:txBody>
                  <a:tcPr anchor="ctr"/>
                </a:tc>
                <a:tc gridSpan="16">
                  <a:txBody>
                    <a:bodyPr/>
                    <a:lstStyle/>
                    <a:p>
                      <a:pPr algn="ctr"/>
                      <a:r>
                        <a:rPr lang="ru-RU" sz="2000" b="1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Сандардың</a:t>
                      </a:r>
                      <a:r>
                        <a:rPr lang="ru-RU" sz="2000" b="1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2000" b="1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санау</a:t>
                      </a:r>
                      <a:r>
                        <a:rPr lang="ru-RU" sz="2000" b="1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2000" b="1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жүйелерінде</a:t>
                      </a:r>
                      <a:r>
                        <a:rPr lang="ru-RU" sz="2000" b="1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2000" b="1" dirty="0" err="1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жазылуы</a:t>
                      </a:r>
                      <a:endParaRPr lang="ru-RU" sz="2000" b="1" dirty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/>
                        <a:t>10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/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/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/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/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/>
                        <a:t>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/>
                        <a:t>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/>
                        <a:t>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/>
                        <a:t>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/>
                        <a:t>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/>
                        <a:t>10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/>
                        <a:t>11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/>
                        <a:t>12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/>
                        <a:t>13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200" dirty="0" smtClean="0"/>
                        <a:t>14</a:t>
                      </a:r>
                      <a:endParaRPr lang="ru-RU" sz="1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200" dirty="0" smtClean="0"/>
                        <a:t>15</a:t>
                      </a:r>
                      <a:endParaRPr lang="ru-RU" sz="1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640080"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/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/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/>
                        <a:t>10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/>
                        <a:t>11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/>
                        <a:t>100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/>
                        <a:t>101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/>
                        <a:t>110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/>
                        <a:t>111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/>
                        <a:t>1000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/>
                        <a:t>1001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/>
                        <a:t>1010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/>
                        <a:t>1011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/>
                        <a:t>1100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/>
                        <a:t>1101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1110</a:t>
                      </a:r>
                      <a:endParaRPr lang="ru-RU" sz="1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1111</a:t>
                      </a:r>
                      <a:endParaRPr lang="ru-RU" sz="1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/>
                        <a:t>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/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/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/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/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/>
                        <a:t>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/>
                        <a:t>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/>
                        <a:t>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/>
                        <a:t>10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/>
                        <a:t>11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/>
                        <a:t>12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/>
                        <a:t>13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/>
                        <a:t>14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/>
                        <a:t>15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16</a:t>
                      </a:r>
                      <a:endParaRPr lang="ru-RU" sz="1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17</a:t>
                      </a:r>
                      <a:endParaRPr lang="ru-RU" sz="1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/>
                        <a:t>16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/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/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/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/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/>
                        <a:t>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/>
                        <a:t>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/>
                        <a:t>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/>
                        <a:t>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/>
                        <a:t>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B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C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D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E</a:t>
                      </a:r>
                      <a:endParaRPr 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F</a:t>
                      </a:r>
                      <a:endParaRPr 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79464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08034441"/>
              </p:ext>
            </p:extLst>
          </p:nvPr>
        </p:nvGraphicFramePr>
        <p:xfrm>
          <a:off x="503238" y="1268761"/>
          <a:ext cx="8183562" cy="4824535"/>
        </p:xfrm>
        <a:graphic>
          <a:graphicData uri="http://schemas.openxmlformats.org/drawingml/2006/table">
            <a:tbl>
              <a:tblPr/>
              <a:tblGrid>
                <a:gridCol w="2727854"/>
                <a:gridCol w="2727854"/>
                <a:gridCol w="2727854"/>
              </a:tblGrid>
              <a:tr h="576063">
                <a:tc>
                  <a:txBody>
                    <a:bodyPr/>
                    <a:lstStyle/>
                    <a:p>
                      <a:pPr algn="ctr"/>
                      <a:r>
                        <a:rPr lang="kk-KZ" dirty="0" smtClean="0"/>
                        <a:t>екілік</a:t>
                      </a:r>
                      <a:endParaRPr lang="ru-RU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DEB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dirty="0" smtClean="0"/>
                        <a:t>сегіздік</a:t>
                      </a:r>
                      <a:endParaRPr lang="ru-RU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DEB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dirty="0" smtClean="0"/>
                        <a:t>Он алтылық</a:t>
                      </a:r>
                      <a:endParaRPr lang="ru-RU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DEB3"/>
                    </a:solidFill>
                  </a:tcPr>
                </a:tc>
              </a:tr>
              <a:tr h="3528392"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720080"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0, 01011</a:t>
                      </a:r>
                      <a:r>
                        <a:rPr lang="ru-RU" baseline="-25000" dirty="0"/>
                        <a:t>2</a:t>
                      </a:r>
                      <a:endParaRPr lang="ru-RU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DEB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0, 263</a:t>
                      </a:r>
                      <a:r>
                        <a:rPr lang="ru-RU" baseline="-25000" dirty="0"/>
                        <a:t>8</a:t>
                      </a:r>
                      <a:endParaRPr lang="ru-RU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DEB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0, 59</a:t>
                      </a:r>
                      <a:r>
                        <a:rPr lang="ru-RU" baseline="-25000" dirty="0"/>
                        <a:t>16</a:t>
                      </a:r>
                      <a:endParaRPr lang="ru-RU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DEB3"/>
                    </a:solidFill>
                  </a:tcPr>
                </a:tc>
              </a:tr>
            </a:tbl>
          </a:graphicData>
        </a:graphic>
      </p:graphicFrame>
      <p:pic>
        <p:nvPicPr>
          <p:cNvPr id="4097" name="Picture 1" descr="http://sch10ptz.ru/projects/002/inf/pic/per_4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829664"/>
            <a:ext cx="2376264" cy="3399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http://sch10ptz.ru/projects/002/inf/pic/per_5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1988840"/>
            <a:ext cx="2160240" cy="3384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http://sch10ptz.ru/projects/002/inf/pic/per_6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1988840"/>
            <a:ext cx="2376264" cy="3240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755576" y="533871"/>
            <a:ext cx="74989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Бөлшек сандарды санау жүйелеріне ауыстыру </a:t>
            </a:r>
            <a:endParaRPr lang="ru-RU" sz="24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6555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0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0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0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597655"/>
              </p:ext>
            </p:extLst>
          </p:nvPr>
        </p:nvGraphicFramePr>
        <p:xfrm>
          <a:off x="2018462" y="1988840"/>
          <a:ext cx="5008800" cy="4110381"/>
        </p:xfrm>
        <a:graphic>
          <a:graphicData uri="http://schemas.openxmlformats.org/drawingml/2006/table">
            <a:tbl>
              <a:tblPr>
                <a:tableStyleId>{5DA37D80-6434-44D0-A028-1B22A696006F}</a:tableStyleId>
              </a:tblPr>
              <a:tblGrid>
                <a:gridCol w="2575060"/>
                <a:gridCol w="2433740"/>
              </a:tblGrid>
              <a:tr h="456709"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kk-KZ" sz="12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Екiлiк жүйе</a:t>
                      </a:r>
                      <a:endParaRPr lang="ru-RU" sz="1600" b="1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kk-KZ" sz="1200" b="1">
                          <a:effectLst/>
                          <a:latin typeface="Arial" pitchFamily="34" charset="0"/>
                          <a:cs typeface="Arial" pitchFamily="34" charset="0"/>
                        </a:rPr>
                        <a:t>Сегiздiк жүйе</a:t>
                      </a:r>
                      <a:endParaRPr lang="ru-RU" sz="1600" b="1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456709"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kk-KZ" sz="1200" b="1">
                          <a:effectLst/>
                          <a:latin typeface="Arial" pitchFamily="34" charset="0"/>
                          <a:cs typeface="Arial" pitchFamily="34" charset="0"/>
                        </a:rPr>
                        <a:t>000</a:t>
                      </a:r>
                      <a:endParaRPr lang="ru-RU" sz="1600" b="1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kk-KZ" sz="12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ru-RU" sz="1600" b="1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456709"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kk-KZ" sz="12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001</a:t>
                      </a:r>
                      <a:endParaRPr lang="ru-RU" sz="1600" b="1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kk-KZ" sz="1200" b="1">
                          <a:effectLst/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ru-RU" sz="1600" b="1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456709"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kk-KZ" sz="1200" b="1">
                          <a:effectLst/>
                          <a:latin typeface="Arial" pitchFamily="34" charset="0"/>
                          <a:cs typeface="Arial" pitchFamily="34" charset="0"/>
                        </a:rPr>
                        <a:t>010</a:t>
                      </a:r>
                      <a:endParaRPr lang="ru-RU" sz="1600" b="1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kk-KZ" sz="1200" b="1">
                          <a:effectLst/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ru-RU" sz="1600" b="1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456709"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kk-KZ" sz="1200" b="1">
                          <a:effectLst/>
                          <a:latin typeface="Arial" pitchFamily="34" charset="0"/>
                          <a:cs typeface="Arial" pitchFamily="34" charset="0"/>
                        </a:rPr>
                        <a:t>011</a:t>
                      </a:r>
                      <a:endParaRPr lang="ru-RU" sz="1600" b="1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kk-KZ" sz="1200" b="1">
                          <a:effectLst/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endParaRPr lang="ru-RU" sz="1600" b="1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456709"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kk-KZ" sz="1200" b="1">
                          <a:effectLst/>
                          <a:latin typeface="Arial" pitchFamily="34" charset="0"/>
                          <a:cs typeface="Arial" pitchFamily="34" charset="0"/>
                        </a:rPr>
                        <a:t>100</a:t>
                      </a:r>
                      <a:endParaRPr lang="ru-RU" sz="1600" b="1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kk-KZ" sz="1200" b="1">
                          <a:effectLst/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  <a:endParaRPr lang="ru-RU" sz="1600" b="1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456709"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kk-KZ" sz="1200" b="1">
                          <a:effectLst/>
                          <a:latin typeface="Arial" pitchFamily="34" charset="0"/>
                          <a:cs typeface="Arial" pitchFamily="34" charset="0"/>
                        </a:rPr>
                        <a:t>101</a:t>
                      </a:r>
                      <a:endParaRPr lang="ru-RU" sz="1600" b="1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kk-KZ" sz="1200" b="1">
                          <a:effectLst/>
                          <a:latin typeface="Arial" pitchFamily="34" charset="0"/>
                          <a:cs typeface="Arial" pitchFamily="34" charset="0"/>
                        </a:rPr>
                        <a:t>5</a:t>
                      </a:r>
                      <a:endParaRPr lang="ru-RU" sz="1600" b="1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456709"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kk-KZ" sz="1200" b="1">
                          <a:effectLst/>
                          <a:latin typeface="Arial" pitchFamily="34" charset="0"/>
                          <a:cs typeface="Arial" pitchFamily="34" charset="0"/>
                        </a:rPr>
                        <a:t>110</a:t>
                      </a:r>
                      <a:endParaRPr lang="ru-RU" sz="1600" b="1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kk-KZ" sz="1200" b="1">
                          <a:effectLst/>
                          <a:latin typeface="Arial" pitchFamily="34" charset="0"/>
                          <a:cs typeface="Arial" pitchFamily="34" charset="0"/>
                        </a:rPr>
                        <a:t>6</a:t>
                      </a:r>
                      <a:endParaRPr lang="ru-RU" sz="1600" b="1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456709"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kk-KZ" sz="1200" b="1">
                          <a:effectLst/>
                          <a:latin typeface="Arial" pitchFamily="34" charset="0"/>
                          <a:cs typeface="Arial" pitchFamily="34" charset="0"/>
                        </a:rPr>
                        <a:t>111</a:t>
                      </a:r>
                      <a:endParaRPr lang="ru-RU" sz="1600" b="1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kk-KZ" sz="12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7</a:t>
                      </a:r>
                      <a:endParaRPr lang="ru-RU" sz="1600" b="1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274390" y="404664"/>
            <a:ext cx="8496944" cy="18158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Екiлiк санау жүйесiндегi санды сегiздiк және он алтылық санау жүйелерiне ауыстыру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	</a:t>
            </a:r>
            <a:r>
              <a:rPr kumimoji="0" lang="kk-KZ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Екiлiк жүйедегi санды сегiздiк жүйеге аудару үшiн екiлiк санды оңнан солға қарай цифрларды үштен жеке-жеке топқа бөледi. Содан кейiн цифрлардың әрбiр тобын кестеде көрсетiлген цифр түрiнде жазады.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5407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404664"/>
            <a:ext cx="835292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kk-KZ" dirty="0" smtClean="0"/>
              <a:t> Екiлiк </a:t>
            </a:r>
            <a:r>
              <a:rPr lang="kk-KZ" dirty="0"/>
              <a:t>жүйедегi санды оналтылық жүйесiне аудару сегiздiкке ұқсас жүредi, тек айырмашылықы әрбiр түрленетiн екiлiк сан оңнан солға қарай цифрларды төрттен жеке-жеке топқа бөлiп, цифрлардың әрбiр тобын кестеде көрсетiлген цифр түрiнде жазады.</a:t>
            </a:r>
            <a:endParaRPr lang="ru-RU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20210054"/>
              </p:ext>
            </p:extLst>
          </p:nvPr>
        </p:nvGraphicFramePr>
        <p:xfrm>
          <a:off x="1547664" y="1881989"/>
          <a:ext cx="5688632" cy="4643363"/>
        </p:xfrm>
        <a:graphic>
          <a:graphicData uri="http://schemas.openxmlformats.org/drawingml/2006/table">
            <a:tbl>
              <a:tblPr>
                <a:tableStyleId>{5DA37D80-6434-44D0-A028-1B22A696006F}</a:tableStyleId>
              </a:tblPr>
              <a:tblGrid>
                <a:gridCol w="1824270"/>
                <a:gridCol w="1825027"/>
                <a:gridCol w="2039335"/>
              </a:tblGrid>
              <a:tr h="273139"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kk-KZ" sz="1200" b="1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Ондық </a:t>
                      </a:r>
                      <a:r>
                        <a:rPr lang="kk-KZ" sz="12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жүйе</a:t>
                      </a:r>
                      <a:endParaRPr lang="ru-RU" sz="1600" b="1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kk-KZ" sz="1200" b="1">
                          <a:effectLst/>
                          <a:latin typeface="Arial" pitchFamily="34" charset="0"/>
                          <a:cs typeface="Arial" pitchFamily="34" charset="0"/>
                        </a:rPr>
                        <a:t>Екiлiк жүйе</a:t>
                      </a:r>
                      <a:endParaRPr lang="ru-RU" sz="1600" b="1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kk-KZ" sz="1200" b="1">
                          <a:effectLst/>
                          <a:latin typeface="Arial" pitchFamily="34" charset="0"/>
                          <a:cs typeface="Arial" pitchFamily="34" charset="0"/>
                        </a:rPr>
                        <a:t>Оналтылық жүйе</a:t>
                      </a:r>
                      <a:endParaRPr lang="ru-RU" sz="1600" b="1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273139"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kk-KZ" sz="1200" b="1">
                          <a:effectLst/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ru-RU" sz="1600" b="1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kk-KZ" sz="12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0000</a:t>
                      </a:r>
                      <a:endParaRPr lang="ru-RU" sz="1600" b="1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kk-KZ" sz="1200" b="1">
                          <a:effectLst/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ru-RU" sz="1600" b="1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273139"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kk-KZ" sz="1200" b="1">
                          <a:effectLst/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ru-RU" sz="1600" b="1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kk-KZ" sz="1200" b="1">
                          <a:effectLst/>
                          <a:latin typeface="Arial" pitchFamily="34" charset="0"/>
                          <a:cs typeface="Arial" pitchFamily="34" charset="0"/>
                        </a:rPr>
                        <a:t>0001</a:t>
                      </a:r>
                      <a:endParaRPr lang="ru-RU" sz="1600" b="1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kk-KZ" sz="1200" b="1">
                          <a:effectLst/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ru-RU" sz="1600" b="1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273139"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kk-KZ" sz="1200" b="1">
                          <a:effectLst/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ru-RU" sz="1600" b="1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kk-KZ" sz="1200" b="1">
                          <a:effectLst/>
                          <a:latin typeface="Arial" pitchFamily="34" charset="0"/>
                          <a:cs typeface="Arial" pitchFamily="34" charset="0"/>
                        </a:rPr>
                        <a:t>0010</a:t>
                      </a:r>
                      <a:endParaRPr lang="ru-RU" sz="1600" b="1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kk-KZ" sz="1200" b="1">
                          <a:effectLst/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ru-RU" sz="1600" b="1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273139"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kk-KZ" sz="1200" b="1">
                          <a:effectLst/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endParaRPr lang="ru-RU" sz="1600" b="1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kk-KZ" sz="1200" b="1">
                          <a:effectLst/>
                          <a:latin typeface="Arial" pitchFamily="34" charset="0"/>
                          <a:cs typeface="Arial" pitchFamily="34" charset="0"/>
                        </a:rPr>
                        <a:t>0011</a:t>
                      </a:r>
                      <a:endParaRPr lang="ru-RU" sz="1600" b="1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kk-KZ" sz="1200" b="1">
                          <a:effectLst/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endParaRPr lang="ru-RU" sz="1600" b="1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273139"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kk-KZ" sz="1200" b="1">
                          <a:effectLst/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  <a:endParaRPr lang="ru-RU" sz="1600" b="1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kk-KZ" sz="1200" b="1">
                          <a:effectLst/>
                          <a:latin typeface="Arial" pitchFamily="34" charset="0"/>
                          <a:cs typeface="Arial" pitchFamily="34" charset="0"/>
                        </a:rPr>
                        <a:t>0100</a:t>
                      </a:r>
                      <a:endParaRPr lang="ru-RU" sz="1600" b="1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kk-KZ" sz="1200" b="1">
                          <a:effectLst/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  <a:endParaRPr lang="ru-RU" sz="1600" b="1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273139"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kk-KZ" sz="1200" b="1">
                          <a:effectLst/>
                          <a:latin typeface="Arial" pitchFamily="34" charset="0"/>
                          <a:cs typeface="Arial" pitchFamily="34" charset="0"/>
                        </a:rPr>
                        <a:t>5</a:t>
                      </a:r>
                      <a:endParaRPr lang="ru-RU" sz="1600" b="1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kk-KZ" sz="1200" b="1">
                          <a:effectLst/>
                          <a:latin typeface="Arial" pitchFamily="34" charset="0"/>
                          <a:cs typeface="Arial" pitchFamily="34" charset="0"/>
                        </a:rPr>
                        <a:t>0101</a:t>
                      </a:r>
                      <a:endParaRPr lang="ru-RU" sz="1600" b="1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kk-KZ" sz="1200" b="1">
                          <a:effectLst/>
                          <a:latin typeface="Arial" pitchFamily="34" charset="0"/>
                          <a:cs typeface="Arial" pitchFamily="34" charset="0"/>
                        </a:rPr>
                        <a:t>5</a:t>
                      </a:r>
                      <a:endParaRPr lang="ru-RU" sz="1600" b="1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273139"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kk-KZ" sz="1200" b="1">
                          <a:effectLst/>
                          <a:latin typeface="Arial" pitchFamily="34" charset="0"/>
                          <a:cs typeface="Arial" pitchFamily="34" charset="0"/>
                        </a:rPr>
                        <a:t>6</a:t>
                      </a:r>
                      <a:endParaRPr lang="ru-RU" sz="1600" b="1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kk-KZ" sz="1200" b="1">
                          <a:effectLst/>
                          <a:latin typeface="Arial" pitchFamily="34" charset="0"/>
                          <a:cs typeface="Arial" pitchFamily="34" charset="0"/>
                        </a:rPr>
                        <a:t>0110</a:t>
                      </a:r>
                      <a:endParaRPr lang="ru-RU" sz="1600" b="1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kk-KZ" sz="1200" b="1">
                          <a:effectLst/>
                          <a:latin typeface="Arial" pitchFamily="34" charset="0"/>
                          <a:cs typeface="Arial" pitchFamily="34" charset="0"/>
                        </a:rPr>
                        <a:t>6</a:t>
                      </a:r>
                      <a:endParaRPr lang="ru-RU" sz="1600" b="1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273139"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kk-KZ" sz="1200" b="1">
                          <a:effectLst/>
                          <a:latin typeface="Arial" pitchFamily="34" charset="0"/>
                          <a:cs typeface="Arial" pitchFamily="34" charset="0"/>
                        </a:rPr>
                        <a:t>7</a:t>
                      </a:r>
                      <a:endParaRPr lang="ru-RU" sz="1600" b="1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kk-KZ" sz="1200" b="1">
                          <a:effectLst/>
                          <a:latin typeface="Arial" pitchFamily="34" charset="0"/>
                          <a:cs typeface="Arial" pitchFamily="34" charset="0"/>
                        </a:rPr>
                        <a:t>0111</a:t>
                      </a:r>
                      <a:endParaRPr lang="ru-RU" sz="1600" b="1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kk-KZ" sz="1200" b="1">
                          <a:effectLst/>
                          <a:latin typeface="Arial" pitchFamily="34" charset="0"/>
                          <a:cs typeface="Arial" pitchFamily="34" charset="0"/>
                        </a:rPr>
                        <a:t>7</a:t>
                      </a:r>
                      <a:endParaRPr lang="ru-RU" sz="1600" b="1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273139"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kk-KZ" sz="1200" b="1">
                          <a:effectLst/>
                          <a:latin typeface="Arial" pitchFamily="34" charset="0"/>
                          <a:cs typeface="Arial" pitchFamily="34" charset="0"/>
                        </a:rPr>
                        <a:t>8</a:t>
                      </a:r>
                      <a:endParaRPr lang="ru-RU" sz="1600" b="1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kk-KZ" sz="1200" b="1">
                          <a:effectLst/>
                          <a:latin typeface="Arial" pitchFamily="34" charset="0"/>
                          <a:cs typeface="Arial" pitchFamily="34" charset="0"/>
                        </a:rPr>
                        <a:t>1000</a:t>
                      </a:r>
                      <a:endParaRPr lang="ru-RU" sz="1600" b="1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kk-KZ" sz="1200" b="1">
                          <a:effectLst/>
                          <a:latin typeface="Arial" pitchFamily="34" charset="0"/>
                          <a:cs typeface="Arial" pitchFamily="34" charset="0"/>
                        </a:rPr>
                        <a:t>8</a:t>
                      </a:r>
                      <a:endParaRPr lang="ru-RU" sz="1600" b="1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273139"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kk-KZ" sz="1200" b="1">
                          <a:effectLst/>
                          <a:latin typeface="Arial" pitchFamily="34" charset="0"/>
                          <a:cs typeface="Arial" pitchFamily="34" charset="0"/>
                        </a:rPr>
                        <a:t>9</a:t>
                      </a:r>
                      <a:endParaRPr lang="ru-RU" sz="1600" b="1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kk-KZ" sz="1200" b="1">
                          <a:effectLst/>
                          <a:latin typeface="Arial" pitchFamily="34" charset="0"/>
                          <a:cs typeface="Arial" pitchFamily="34" charset="0"/>
                        </a:rPr>
                        <a:t>1001</a:t>
                      </a:r>
                      <a:endParaRPr lang="ru-RU" sz="1600" b="1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kk-KZ" sz="1200" b="1">
                          <a:effectLst/>
                          <a:latin typeface="Arial" pitchFamily="34" charset="0"/>
                          <a:cs typeface="Arial" pitchFamily="34" charset="0"/>
                        </a:rPr>
                        <a:t>9</a:t>
                      </a:r>
                      <a:endParaRPr lang="ru-RU" sz="1600" b="1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273139"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kk-KZ" sz="1200" b="1">
                          <a:effectLst/>
                          <a:latin typeface="Arial" pitchFamily="34" charset="0"/>
                          <a:cs typeface="Arial" pitchFamily="34" charset="0"/>
                        </a:rPr>
                        <a:t>10</a:t>
                      </a:r>
                      <a:endParaRPr lang="ru-RU" sz="1600" b="1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kk-KZ" sz="1200" b="1">
                          <a:effectLst/>
                          <a:latin typeface="Arial" pitchFamily="34" charset="0"/>
                          <a:cs typeface="Arial" pitchFamily="34" charset="0"/>
                        </a:rPr>
                        <a:t>1010</a:t>
                      </a:r>
                      <a:endParaRPr lang="ru-RU" sz="1600" b="1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kk-KZ" sz="1200" b="1">
                          <a:effectLst/>
                          <a:latin typeface="Arial" pitchFamily="34" charset="0"/>
                          <a:cs typeface="Arial" pitchFamily="34" charset="0"/>
                        </a:rPr>
                        <a:t>A</a:t>
                      </a:r>
                      <a:endParaRPr lang="ru-RU" sz="1600" b="1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273139"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kk-KZ" sz="1200" b="1">
                          <a:effectLst/>
                          <a:latin typeface="Arial" pitchFamily="34" charset="0"/>
                          <a:cs typeface="Arial" pitchFamily="34" charset="0"/>
                        </a:rPr>
                        <a:t>11</a:t>
                      </a:r>
                      <a:endParaRPr lang="ru-RU" sz="1600" b="1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kk-KZ" sz="1200" b="1">
                          <a:effectLst/>
                          <a:latin typeface="Arial" pitchFamily="34" charset="0"/>
                          <a:cs typeface="Arial" pitchFamily="34" charset="0"/>
                        </a:rPr>
                        <a:t>1011</a:t>
                      </a:r>
                      <a:endParaRPr lang="ru-RU" sz="1600" b="1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kk-KZ" sz="1200" b="1">
                          <a:effectLst/>
                          <a:latin typeface="Arial" pitchFamily="34" charset="0"/>
                          <a:cs typeface="Arial" pitchFamily="34" charset="0"/>
                        </a:rPr>
                        <a:t>B</a:t>
                      </a:r>
                      <a:endParaRPr lang="ru-RU" sz="1600" b="1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273139"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kk-KZ" sz="1200" b="1">
                          <a:effectLst/>
                          <a:latin typeface="Arial" pitchFamily="34" charset="0"/>
                          <a:cs typeface="Arial" pitchFamily="34" charset="0"/>
                        </a:rPr>
                        <a:t>12</a:t>
                      </a:r>
                      <a:endParaRPr lang="ru-RU" sz="1600" b="1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kk-KZ" sz="1200" b="1">
                          <a:effectLst/>
                          <a:latin typeface="Arial" pitchFamily="34" charset="0"/>
                          <a:cs typeface="Arial" pitchFamily="34" charset="0"/>
                        </a:rPr>
                        <a:t>1100</a:t>
                      </a:r>
                      <a:endParaRPr lang="ru-RU" sz="1600" b="1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kk-KZ" sz="1200" b="1">
                          <a:effectLst/>
                          <a:latin typeface="Arial" pitchFamily="34" charset="0"/>
                          <a:cs typeface="Arial" pitchFamily="34" charset="0"/>
                        </a:rPr>
                        <a:t>C</a:t>
                      </a:r>
                      <a:endParaRPr lang="ru-RU" sz="1600" b="1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273139"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kk-KZ" sz="1200" b="1">
                          <a:effectLst/>
                          <a:latin typeface="Arial" pitchFamily="34" charset="0"/>
                          <a:cs typeface="Arial" pitchFamily="34" charset="0"/>
                        </a:rPr>
                        <a:t>13</a:t>
                      </a:r>
                      <a:endParaRPr lang="ru-RU" sz="1600" b="1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kk-KZ" sz="1200" b="1">
                          <a:effectLst/>
                          <a:latin typeface="Arial" pitchFamily="34" charset="0"/>
                          <a:cs typeface="Arial" pitchFamily="34" charset="0"/>
                        </a:rPr>
                        <a:t>1101</a:t>
                      </a:r>
                      <a:endParaRPr lang="ru-RU" sz="1600" b="1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kk-KZ" sz="1200" b="1">
                          <a:effectLst/>
                          <a:latin typeface="Arial" pitchFamily="34" charset="0"/>
                          <a:cs typeface="Arial" pitchFamily="34" charset="0"/>
                        </a:rPr>
                        <a:t>D</a:t>
                      </a:r>
                      <a:endParaRPr lang="ru-RU" sz="1600" b="1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273139"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kk-KZ" sz="1200" b="1">
                          <a:effectLst/>
                          <a:latin typeface="Arial" pitchFamily="34" charset="0"/>
                          <a:cs typeface="Arial" pitchFamily="34" charset="0"/>
                        </a:rPr>
                        <a:t>14</a:t>
                      </a:r>
                      <a:endParaRPr lang="ru-RU" sz="1600" b="1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kk-KZ" sz="1200" b="1">
                          <a:effectLst/>
                          <a:latin typeface="Arial" pitchFamily="34" charset="0"/>
                          <a:cs typeface="Arial" pitchFamily="34" charset="0"/>
                        </a:rPr>
                        <a:t>1110</a:t>
                      </a:r>
                      <a:endParaRPr lang="ru-RU" sz="1600" b="1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kk-KZ" sz="1200" b="1">
                          <a:effectLst/>
                          <a:latin typeface="Arial" pitchFamily="34" charset="0"/>
                          <a:cs typeface="Arial" pitchFamily="34" charset="0"/>
                        </a:rPr>
                        <a:t>E</a:t>
                      </a:r>
                      <a:endParaRPr lang="ru-RU" sz="1600" b="1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273139"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kk-KZ" sz="1200" b="1">
                          <a:effectLst/>
                          <a:latin typeface="Arial" pitchFamily="34" charset="0"/>
                          <a:cs typeface="Arial" pitchFamily="34" charset="0"/>
                        </a:rPr>
                        <a:t>15</a:t>
                      </a:r>
                      <a:endParaRPr lang="ru-RU" sz="1600" b="1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kk-KZ" sz="1200" b="1">
                          <a:effectLst/>
                          <a:latin typeface="Arial" pitchFamily="34" charset="0"/>
                          <a:cs typeface="Arial" pitchFamily="34" charset="0"/>
                        </a:rPr>
                        <a:t>1111</a:t>
                      </a:r>
                      <a:endParaRPr lang="ru-RU" sz="1600" b="1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kk-KZ" sz="12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F</a:t>
                      </a:r>
                      <a:endParaRPr lang="ru-RU" sz="1600" b="1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1488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143</TotalTime>
  <Words>296</Words>
  <Application>Microsoft Office PowerPoint</Application>
  <PresentationFormat>Экран (4:3)</PresentationFormat>
  <Paragraphs>174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Аспект</vt:lpstr>
      <vt:lpstr>Сандарды бір санау жүйесінен екіншісіне ауыстыру.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Сандарды бір санау жүйесінен екіншісіне ауыстыру.</dc:title>
  <dc:creator>1</dc:creator>
  <cp:lastModifiedBy>Сейлова</cp:lastModifiedBy>
  <cp:revision>36</cp:revision>
  <dcterms:created xsi:type="dcterms:W3CDTF">2013-05-13T05:35:54Z</dcterms:created>
  <dcterms:modified xsi:type="dcterms:W3CDTF">2013-05-13T10:52:06Z</dcterms:modified>
</cp:coreProperties>
</file>