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974081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>
                <a:latin typeface="Arial" pitchFamily="34" charset="0"/>
                <a:cs typeface="Arial" pitchFamily="34" charset="0"/>
              </a:rPr>
              <a:t>Сандарды бір санау жүйесінен екіншісіне ауыстыру.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81171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b="1" dirty="0" smtClean="0">
                <a:solidFill>
                  <a:srgbClr val="C00000"/>
                </a:solidFill>
              </a:rPr>
              <a:t>Ауыстыру ережесі:</a:t>
            </a:r>
          </a:p>
          <a:p>
            <a:pPr algn="just"/>
            <a:r>
              <a:rPr lang="kk-KZ" dirty="0" smtClean="0"/>
              <a:t>Бүтін оң ондық санды екілік(сегіздік, он алтылық) санау жүйесіне ауыстыру үшін санды 2-ге(8-ге, 16-ға) бөлінді екіден(сегізден, он алтыдан) кіші болғанға дейін бөлу керек. Нәтижесін ең соңғы бөліндіден бастап кері ретпен жазамыз.</a:t>
            </a:r>
          </a:p>
          <a:p>
            <a:pPr algn="just"/>
            <a:r>
              <a:rPr lang="kk-KZ" dirty="0" smtClean="0"/>
              <a:t>Мысалы:</a:t>
            </a:r>
          </a:p>
          <a:p>
            <a:pPr algn="just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93540"/>
              </p:ext>
            </p:extLst>
          </p:nvPr>
        </p:nvGraphicFramePr>
        <p:xfrm>
          <a:off x="251521" y="2564904"/>
          <a:ext cx="8405196" cy="40324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01732"/>
                <a:gridCol w="2801732"/>
                <a:gridCol w="2801732"/>
              </a:tblGrid>
              <a:tr h="116148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dirty="0" smtClean="0"/>
                        <a:t>Екілік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dirty="0" smtClean="0"/>
                        <a:t>Сегіздік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dirty="0" smtClean="0"/>
                        <a:t>Он алтылық</a:t>
                      </a:r>
                      <a:endParaRPr lang="ru-RU" dirty="0"/>
                    </a:p>
                  </a:txBody>
                  <a:tcPr anchor="ctr"/>
                </a:tc>
              </a:tr>
              <a:tr h="170947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16148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1001011</a:t>
                      </a:r>
                      <a:r>
                        <a:rPr lang="ru-RU" baseline="-25000" dirty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113</a:t>
                      </a:r>
                      <a:r>
                        <a:rPr lang="ru-RU" baseline="-25000" dirty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4B</a:t>
                      </a:r>
                      <a:r>
                        <a:rPr lang="en-US" baseline="-25000" dirty="0"/>
                        <a:t>16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5" name="Picture 1" descr="http://sch10ptz.ru/projects/002/inf/pic/per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05868"/>
            <a:ext cx="2484586" cy="182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ch10ptz.ru/projects/002/inf/pic/per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77876"/>
            <a:ext cx="1512168" cy="17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sch10ptz.ru/projects/002/inf/pic/per_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84984"/>
            <a:ext cx="201622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9552" y="836712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Екілік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санды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ондық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санау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жүйесіне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ауыстыру</a:t>
            </a:r>
            <a:endParaRPr lang="ru-RU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baseline="30000" dirty="0"/>
              <a:t>3 2 1 0</a:t>
            </a:r>
            <a:r>
              <a:rPr lang="ru-RU" sz="2200" dirty="0"/>
              <a:t> </a:t>
            </a:r>
            <a:br>
              <a:rPr lang="ru-RU" sz="2200" dirty="0"/>
            </a:br>
            <a:r>
              <a:rPr lang="ru-RU" sz="2200" dirty="0"/>
              <a:t>1101</a:t>
            </a:r>
            <a:r>
              <a:rPr lang="ru-RU" sz="2200" baseline="-25000" dirty="0"/>
              <a:t>2</a:t>
            </a:r>
            <a:r>
              <a:rPr lang="ru-RU" sz="2200" dirty="0"/>
              <a:t> = 1*2</a:t>
            </a:r>
            <a:r>
              <a:rPr lang="ru-RU" sz="2200" baseline="30000" dirty="0"/>
              <a:t>3</a:t>
            </a:r>
            <a:r>
              <a:rPr lang="ru-RU" sz="2200" dirty="0"/>
              <a:t> + 1*2</a:t>
            </a:r>
            <a:r>
              <a:rPr lang="ru-RU" sz="2200" baseline="30000" dirty="0"/>
              <a:t>2</a:t>
            </a:r>
            <a:r>
              <a:rPr lang="ru-RU" sz="2200" dirty="0"/>
              <a:t> + 0*2</a:t>
            </a:r>
            <a:r>
              <a:rPr lang="ru-RU" sz="2200" baseline="30000" dirty="0"/>
              <a:t>1</a:t>
            </a:r>
            <a:r>
              <a:rPr lang="ru-RU" sz="2200" dirty="0"/>
              <a:t> + 1*2</a:t>
            </a:r>
            <a:r>
              <a:rPr lang="ru-RU" sz="2200" baseline="30000" dirty="0"/>
              <a:t>0</a:t>
            </a:r>
            <a:r>
              <a:rPr lang="ru-RU" sz="2200" dirty="0"/>
              <a:t> = 8 + 4 + 0 + 1 = 13</a:t>
            </a:r>
            <a:r>
              <a:rPr lang="ru-RU" sz="2200" baseline="-25000" dirty="0"/>
              <a:t>10</a:t>
            </a:r>
            <a:endParaRPr lang="ru-RU" sz="22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Сегіздік санау жүйесіндегі санды ондық санау жүйесіне ауыстыру</a:t>
            </a:r>
            <a:endParaRPr lang="ru-RU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aseline="30000" dirty="0"/>
              <a:t>2 1 0</a:t>
            </a:r>
            <a:r>
              <a:rPr lang="ru-RU" sz="2200" dirty="0"/>
              <a:t> </a:t>
            </a:r>
            <a:br>
              <a:rPr lang="ru-RU" sz="2200" dirty="0"/>
            </a:br>
            <a:r>
              <a:rPr lang="ru-RU" sz="2200" dirty="0"/>
              <a:t>157</a:t>
            </a:r>
            <a:r>
              <a:rPr lang="ru-RU" sz="2200" baseline="-25000" dirty="0"/>
              <a:t>8</a:t>
            </a:r>
            <a:r>
              <a:rPr lang="ru-RU" sz="2200" dirty="0"/>
              <a:t> = 1*8</a:t>
            </a:r>
            <a:r>
              <a:rPr lang="ru-RU" sz="2200" baseline="30000" dirty="0"/>
              <a:t>2</a:t>
            </a:r>
            <a:r>
              <a:rPr lang="ru-RU" sz="2200" dirty="0"/>
              <a:t> + 5*8</a:t>
            </a:r>
            <a:r>
              <a:rPr lang="ru-RU" sz="2200" baseline="30000" dirty="0"/>
              <a:t>1</a:t>
            </a:r>
            <a:r>
              <a:rPr lang="ru-RU" sz="2200" dirty="0"/>
              <a:t> + 7*8</a:t>
            </a:r>
            <a:r>
              <a:rPr lang="ru-RU" sz="2200" baseline="30000" dirty="0"/>
              <a:t>0</a:t>
            </a:r>
            <a:r>
              <a:rPr lang="ru-RU" sz="2200" dirty="0"/>
              <a:t> = 64 + 40 + 7 = 111</a:t>
            </a:r>
            <a:r>
              <a:rPr lang="ru-RU" sz="2200" baseline="-25000" dirty="0"/>
              <a:t>10</a:t>
            </a:r>
            <a:endParaRPr lang="ru-RU" sz="2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алтылық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санау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жүйесінен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ондық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санау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жүйесіне</a:t>
            </a: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ауыстыру</a:t>
            </a:r>
            <a:endParaRPr lang="ru-RU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200" baseline="30000" dirty="0" smtClean="0"/>
              <a:t> </a:t>
            </a:r>
            <a:r>
              <a:rPr lang="en-US" sz="2200" baseline="30000" dirty="0" smtClean="0"/>
              <a:t>2 </a:t>
            </a:r>
            <a:r>
              <a:rPr lang="en-US" sz="2200" baseline="30000" dirty="0"/>
              <a:t>1 0</a:t>
            </a:r>
            <a:r>
              <a:rPr lang="en-US" sz="2200" dirty="0"/>
              <a:t> </a:t>
            </a:r>
            <a:br>
              <a:rPr lang="en-US" sz="2200" dirty="0"/>
            </a:br>
            <a:r>
              <a:rPr lang="en-US" sz="2200" dirty="0"/>
              <a:t>1F3</a:t>
            </a:r>
            <a:r>
              <a:rPr lang="en-US" sz="2200" baseline="-25000" dirty="0"/>
              <a:t>16</a:t>
            </a:r>
            <a:r>
              <a:rPr lang="en-US" sz="2200" dirty="0"/>
              <a:t> = 1*16</a:t>
            </a:r>
            <a:r>
              <a:rPr lang="en-US" sz="2200" baseline="30000" dirty="0"/>
              <a:t>2</a:t>
            </a:r>
            <a:r>
              <a:rPr lang="en-US" sz="2200" dirty="0"/>
              <a:t> + 15*16</a:t>
            </a:r>
            <a:r>
              <a:rPr lang="en-US" sz="2200" baseline="30000" dirty="0"/>
              <a:t>1</a:t>
            </a:r>
            <a:r>
              <a:rPr lang="en-US" sz="2200" dirty="0"/>
              <a:t> + 3*16</a:t>
            </a:r>
            <a:r>
              <a:rPr lang="en-US" sz="2200" baseline="30000" dirty="0"/>
              <a:t>0</a:t>
            </a:r>
            <a:r>
              <a:rPr lang="en-US" sz="2200" dirty="0"/>
              <a:t> = 499</a:t>
            </a:r>
            <a:r>
              <a:rPr lang="en-US" sz="2200" baseline="-25000" dirty="0"/>
              <a:t>10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327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18498"/>
            <a:ext cx="83348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Сегіздік және он алтылық санау жүйесіндегі сандарды екілік санау жүйесіне</a:t>
            </a:r>
          </a:p>
          <a:p>
            <a:r>
              <a:rPr lang="kk-KZ" dirty="0" smtClean="0">
                <a:latin typeface="Arial" pitchFamily="34" charset="0"/>
                <a:cs typeface="Arial" pitchFamily="34" charset="0"/>
              </a:rPr>
              <a:t> ауыстыру мысалдары: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537</a:t>
            </a:r>
            <a:r>
              <a:rPr lang="ru-RU" dirty="0">
                <a:solidFill>
                  <a:srgbClr val="0070C0"/>
                </a:solidFill>
              </a:rPr>
              <a:t>, 1</a:t>
            </a:r>
            <a:r>
              <a:rPr lang="ru-RU" baseline="-25000" dirty="0">
                <a:solidFill>
                  <a:srgbClr val="0070C0"/>
                </a:solidFill>
              </a:rPr>
              <a:t>8</a:t>
            </a:r>
            <a:r>
              <a:rPr lang="ru-RU" dirty="0">
                <a:solidFill>
                  <a:srgbClr val="0070C0"/>
                </a:solidFill>
              </a:rPr>
              <a:t> = 101 011 111, 001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err="1" smtClean="0"/>
              <a:t>Төмендегі</a:t>
            </a:r>
            <a:r>
              <a:rPr lang="ru-RU" dirty="0" smtClean="0"/>
              <a:t> </a:t>
            </a:r>
            <a:r>
              <a:rPr lang="ru-RU" dirty="0" err="1" smtClean="0"/>
              <a:t>кестеге</a:t>
            </a:r>
            <a:r>
              <a:rPr lang="ru-RU" dirty="0" smtClean="0"/>
              <a:t> </a:t>
            </a:r>
            <a:r>
              <a:rPr lang="ru-RU" dirty="0" err="1" smtClean="0"/>
              <a:t>сай</a:t>
            </a:r>
            <a:r>
              <a:rPr lang="ru-RU" dirty="0" smtClean="0"/>
              <a:t>  </a:t>
            </a:r>
            <a:r>
              <a:rPr lang="ru-RU" dirty="0"/>
              <a:t>5 = 101; 3 = 011; 7 = 111; 1 = 001.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1A3</a:t>
            </a:r>
            <a:r>
              <a:rPr lang="ru-RU" dirty="0">
                <a:solidFill>
                  <a:srgbClr val="0070C0"/>
                </a:solidFill>
              </a:rPr>
              <a:t>, F</a:t>
            </a:r>
            <a:r>
              <a:rPr lang="ru-RU" baseline="-25000" dirty="0">
                <a:solidFill>
                  <a:srgbClr val="0070C0"/>
                </a:solidFill>
              </a:rPr>
              <a:t>16</a:t>
            </a:r>
            <a:r>
              <a:rPr lang="ru-RU" dirty="0">
                <a:solidFill>
                  <a:srgbClr val="0070C0"/>
                </a:solidFill>
              </a:rPr>
              <a:t> = 1 1010 0011, 1111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err="1" smtClean="0"/>
              <a:t>кестеге</a:t>
            </a:r>
            <a:r>
              <a:rPr lang="ru-RU" dirty="0" smtClean="0"/>
              <a:t> </a:t>
            </a:r>
            <a:r>
              <a:rPr lang="ru-RU" dirty="0" err="1" smtClean="0"/>
              <a:t>сай</a:t>
            </a:r>
            <a:r>
              <a:rPr lang="ru-RU" dirty="0" smtClean="0"/>
              <a:t>  </a:t>
            </a:r>
            <a:r>
              <a:rPr lang="ru-RU" dirty="0"/>
              <a:t>1 = 1; A = 1010; 3 = 0011; F = 1111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10 </a:t>
            </a:r>
            <a:r>
              <a:rPr lang="ru-RU" dirty="0">
                <a:solidFill>
                  <a:srgbClr val="0070C0"/>
                </a:solidFill>
              </a:rPr>
              <a:t>101 001, 101 110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 = 251, 56</a:t>
            </a:r>
            <a:r>
              <a:rPr lang="ru-RU" baseline="-25000" dirty="0">
                <a:solidFill>
                  <a:srgbClr val="0070C0"/>
                </a:solidFill>
              </a:rPr>
              <a:t>8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kk-KZ" dirty="0" smtClean="0"/>
              <a:t>кестеге сай</a:t>
            </a:r>
            <a:r>
              <a:rPr lang="ru-RU" dirty="0" smtClean="0"/>
              <a:t> </a:t>
            </a:r>
            <a:r>
              <a:rPr lang="ru-RU" dirty="0"/>
              <a:t>10 = 2; 101 = 5; 001 = 1; 101 = 5; 110 = 6.</a:t>
            </a:r>
          </a:p>
          <a:p>
            <a:r>
              <a:rPr lang="ru-RU" dirty="0">
                <a:solidFill>
                  <a:srgbClr val="0070C0"/>
                </a:solidFill>
              </a:rPr>
              <a:t>1010 1001, 1011 1000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 = A9,B8</a:t>
            </a:r>
            <a:r>
              <a:rPr lang="ru-RU" baseline="-25000" dirty="0">
                <a:solidFill>
                  <a:srgbClr val="0070C0"/>
                </a:solidFill>
              </a:rPr>
              <a:t>16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err="1" smtClean="0"/>
              <a:t>кестеге</a:t>
            </a:r>
            <a:r>
              <a:rPr lang="ru-RU" dirty="0" smtClean="0"/>
              <a:t> </a:t>
            </a:r>
            <a:r>
              <a:rPr lang="ru-RU" dirty="0" err="1" smtClean="0"/>
              <a:t>сай</a:t>
            </a:r>
            <a:r>
              <a:rPr lang="ru-RU" dirty="0" smtClean="0"/>
              <a:t> </a:t>
            </a:r>
            <a:r>
              <a:rPr lang="ru-RU" dirty="0"/>
              <a:t>1010 = A; 1001 = 9; 1011 = B; 1000 = 8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85129"/>
              </p:ext>
            </p:extLst>
          </p:nvPr>
        </p:nvGraphicFramePr>
        <p:xfrm>
          <a:off x="251520" y="3573016"/>
          <a:ext cx="8712964" cy="23774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59589"/>
                <a:gridCol w="538738"/>
                <a:gridCol w="380159"/>
                <a:gridCol w="459871"/>
                <a:gridCol w="536187"/>
                <a:gridCol w="638635"/>
                <a:gridCol w="280544"/>
                <a:gridCol w="382992"/>
                <a:gridCol w="306394"/>
                <a:gridCol w="536187"/>
                <a:gridCol w="536187"/>
                <a:gridCol w="459589"/>
                <a:gridCol w="612785"/>
                <a:gridCol w="459589"/>
                <a:gridCol w="689385"/>
                <a:gridCol w="689385"/>
                <a:gridCol w="746748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СЖ</a:t>
                      </a:r>
                      <a:endParaRPr lang="ru-RU" sz="1200" b="1" dirty="0"/>
                    </a:p>
                  </a:txBody>
                  <a:tcPr anchor="ctr"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Сандардың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санау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жүйелерінде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жазылуы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14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15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1101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1110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1111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4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34441"/>
              </p:ext>
            </p:extLst>
          </p:nvPr>
        </p:nvGraphicFramePr>
        <p:xfrm>
          <a:off x="503238" y="1268761"/>
          <a:ext cx="8183562" cy="4824535"/>
        </p:xfrm>
        <a:graphic>
          <a:graphicData uri="http://schemas.openxmlformats.org/drawingml/2006/table">
            <a:tbl>
              <a:tblPr/>
              <a:tblGrid>
                <a:gridCol w="2727854"/>
                <a:gridCol w="2727854"/>
                <a:gridCol w="2727854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екілік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сегіздік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Он алтылық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EB3"/>
                    </a:solidFill>
                  </a:tcPr>
                </a:tc>
              </a:tr>
              <a:tr h="352839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0, 01011</a:t>
                      </a:r>
                      <a:r>
                        <a:rPr lang="ru-RU" baseline="-25000" dirty="0"/>
                        <a:t>2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0, 263</a:t>
                      </a:r>
                      <a:r>
                        <a:rPr lang="ru-RU" baseline="-25000" dirty="0"/>
                        <a:t>8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0, 59</a:t>
                      </a:r>
                      <a:r>
                        <a:rPr lang="ru-RU" baseline="-25000" dirty="0"/>
                        <a:t>16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DEB3"/>
                    </a:solidFill>
                  </a:tcPr>
                </a:tc>
              </a:tr>
            </a:tbl>
          </a:graphicData>
        </a:graphic>
      </p:graphicFrame>
      <p:pic>
        <p:nvPicPr>
          <p:cNvPr id="4097" name="Picture 1" descr="http://sch10ptz.ru/projects/002/inf/pic/per_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29664"/>
            <a:ext cx="2376264" cy="339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sch10ptz.ru/projects/002/inf/pic/per_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88840"/>
            <a:ext cx="216024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ttp://sch10ptz.ru/projects/002/inf/pic/per_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88840"/>
            <a:ext cx="2376264" cy="32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533871"/>
            <a:ext cx="7498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Бөлшек сандарды санау жүйелеріне ауыстыру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5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97655"/>
              </p:ext>
            </p:extLst>
          </p:nvPr>
        </p:nvGraphicFramePr>
        <p:xfrm>
          <a:off x="2018462" y="1988840"/>
          <a:ext cx="5008800" cy="411038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575060"/>
                <a:gridCol w="2433740"/>
              </a:tblGrid>
              <a:tr h="4567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Екiлiк жүйе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Сегiздiк жүйе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7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7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001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7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010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7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011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7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7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7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7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4390" y="404664"/>
            <a:ext cx="849694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Екiлiк санау жүйесiндегi санды сегiздiк және он алтылық санау жүйелерiне ауыстыру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Екiлiк жүйедегi санды сегiздiк жүйеге аудару үшiн екiлiк санды оңнан солға қарай цифрларды үштен жеке-жеке топқа бөледi. Содан кейiн цифрлардың әрбiр тобын кестеде көрсетiлген цифр түрiнде жазады.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4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/>
              <a:t> Екiлiк </a:t>
            </a:r>
            <a:r>
              <a:rPr lang="kk-KZ" dirty="0"/>
              <a:t>жүйедегi санды оналтылық жүйесiне аудару сегiздiкке ұқсас жүредi, тек айырмашылықы әрбiр түрленетiн екiлiк сан оңнан солға қарай цифрларды төрттен жеке-жеке топқа бөлiп, цифрлардың әрбiр тобын кестеде көрсетiлген цифр түрiнде жазады.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210054"/>
              </p:ext>
            </p:extLst>
          </p:nvPr>
        </p:nvGraphicFramePr>
        <p:xfrm>
          <a:off x="1547664" y="1881989"/>
          <a:ext cx="5688632" cy="464336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824270"/>
                <a:gridCol w="1825027"/>
                <a:gridCol w="2039335"/>
              </a:tblGrid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Ондық </a:t>
                      </a:r>
                      <a:r>
                        <a:rPr lang="kk-KZ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жүйе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Екiлiк жүйе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Оналтылық жүйе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0000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0001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0010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0011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0100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0101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0110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0111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1001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1010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1011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1100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1101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1110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3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1111</a:t>
                      </a:r>
                      <a:endParaRPr lang="ru-RU" sz="16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</TotalTime>
  <Words>296</Words>
  <Application>Microsoft Office PowerPoint</Application>
  <PresentationFormat>Экран (4:3)</PresentationFormat>
  <Paragraphs>174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Сандарды бір санау жүйесінен екіншісіне ауыстыру.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Сандарды бір санау жүйесінен екіншісіне ауыстыру.</dc:title>
  <dc:creator>1</dc:creator>
  <cp:lastModifiedBy>Сейлова</cp:lastModifiedBy>
  <cp:revision>36</cp:revision>
  <dcterms:created xsi:type="dcterms:W3CDTF">2013-05-13T05:35:54Z</dcterms:created>
  <dcterms:modified xsi:type="dcterms:W3CDTF">2013-05-13T10:52:06Z</dcterms:modified>
</cp:coreProperties>
</file>