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67" r:id="rId2"/>
    <p:sldId id="268" r:id="rId3"/>
    <p:sldId id="260" r:id="rId4"/>
    <p:sldId id="263" r:id="rId5"/>
    <p:sldId id="273" r:id="rId6"/>
    <p:sldId id="262" r:id="rId7"/>
    <p:sldId id="258" r:id="rId8"/>
    <p:sldId id="264" r:id="rId9"/>
    <p:sldId id="265" r:id="rId10"/>
    <p:sldId id="266" r:id="rId11"/>
    <p:sldId id="269" r:id="rId12"/>
    <p:sldId id="270" r:id="rId13"/>
    <p:sldId id="272" r:id="rId1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42A9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0A1B5D5-9B99-4C35-A422-299274C87663}" styleName="Средний стиль 1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0660B408-B3CF-4A94-85FC-2B1E0A45F4A2}" styleName="Темный стиль 2 - акцент 1/акцент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2" d="100"/>
          <a:sy n="112" d="100"/>
        </p:scale>
        <p:origin x="-115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50FBA0A-CC4B-4399-A94B-0BC1B9E37881}" type="doc">
      <dgm:prSet loTypeId="urn:microsoft.com/office/officeart/2005/8/layout/venn1" loCatId="relationship" qsTypeId="urn:microsoft.com/office/officeart/2005/8/quickstyle/simple1" qsCatId="simple" csTypeId="urn:microsoft.com/office/officeart/2005/8/colors/accent1_2" csCatId="accent1" phldr="1"/>
      <dgm:spPr/>
    </dgm:pt>
    <dgm:pt modelId="{49C255CB-5922-41F8-B250-EBA6AA3447BA}">
      <dgm:prSet phldrT="[Текст]" phldr="1"/>
      <dgm:spPr>
        <a:solidFill>
          <a:schemeClr val="bg1"/>
        </a:solidFill>
        <a:ln>
          <a:solidFill>
            <a:schemeClr val="accent1"/>
          </a:solidFill>
        </a:ln>
      </dgm:spPr>
      <dgm:t>
        <a:bodyPr/>
        <a:lstStyle/>
        <a:p>
          <a:endParaRPr lang="ru-RU" dirty="0"/>
        </a:p>
      </dgm:t>
    </dgm:pt>
    <dgm:pt modelId="{C93056D3-078F-49A6-97AE-1D1A2A2E64C7}" type="parTrans" cxnId="{43B3B70A-EE29-471F-869D-5414B76AE6A0}">
      <dgm:prSet/>
      <dgm:spPr/>
      <dgm:t>
        <a:bodyPr/>
        <a:lstStyle/>
        <a:p>
          <a:endParaRPr lang="ru-RU"/>
        </a:p>
      </dgm:t>
    </dgm:pt>
    <dgm:pt modelId="{8145CE0C-A549-42A1-BAD3-152CBD0EFF3A}" type="sibTrans" cxnId="{43B3B70A-EE29-471F-869D-5414B76AE6A0}">
      <dgm:prSet/>
      <dgm:spPr/>
      <dgm:t>
        <a:bodyPr/>
        <a:lstStyle/>
        <a:p>
          <a:endParaRPr lang="ru-RU"/>
        </a:p>
      </dgm:t>
    </dgm:pt>
    <dgm:pt modelId="{C9BA9A0A-BB72-4FD9-9D89-3901AB89836D}">
      <dgm:prSet phldrT="[Текст]" phldr="1"/>
      <dgm:spPr>
        <a:solidFill>
          <a:schemeClr val="bg1">
            <a:alpha val="50000"/>
          </a:schemeClr>
        </a:solidFill>
        <a:ln>
          <a:solidFill>
            <a:schemeClr val="accent1"/>
          </a:solidFill>
        </a:ln>
      </dgm:spPr>
      <dgm:t>
        <a:bodyPr/>
        <a:lstStyle/>
        <a:p>
          <a:endParaRPr lang="ru-RU"/>
        </a:p>
      </dgm:t>
    </dgm:pt>
    <dgm:pt modelId="{DB9443B2-F141-4CFC-8C44-DD56F65D0CBD}" type="parTrans" cxnId="{106AF051-F363-4E3F-9567-A6C7630933C6}">
      <dgm:prSet/>
      <dgm:spPr/>
      <dgm:t>
        <a:bodyPr/>
        <a:lstStyle/>
        <a:p>
          <a:endParaRPr lang="ru-RU"/>
        </a:p>
      </dgm:t>
    </dgm:pt>
    <dgm:pt modelId="{2B89BB22-BA6C-4B60-9FFD-1F90AD56AF8D}" type="sibTrans" cxnId="{106AF051-F363-4E3F-9567-A6C7630933C6}">
      <dgm:prSet/>
      <dgm:spPr/>
      <dgm:t>
        <a:bodyPr/>
        <a:lstStyle/>
        <a:p>
          <a:endParaRPr lang="ru-RU"/>
        </a:p>
      </dgm:t>
    </dgm:pt>
    <dgm:pt modelId="{986D62C6-C170-4BBF-B05D-4F47A780BEBC}" type="pres">
      <dgm:prSet presAssocID="{250FBA0A-CC4B-4399-A94B-0BC1B9E37881}" presName="compositeShape" presStyleCnt="0">
        <dgm:presLayoutVars>
          <dgm:chMax val="7"/>
          <dgm:dir/>
          <dgm:resizeHandles val="exact"/>
        </dgm:presLayoutVars>
      </dgm:prSet>
      <dgm:spPr/>
    </dgm:pt>
    <dgm:pt modelId="{91949D06-8F77-49E6-9C1E-1878F88BE469}" type="pres">
      <dgm:prSet presAssocID="{49C255CB-5922-41F8-B250-EBA6AA3447BA}" presName="circ1" presStyleLbl="vennNode1" presStyleIdx="0" presStyleCnt="2"/>
      <dgm:spPr/>
      <dgm:t>
        <a:bodyPr/>
        <a:lstStyle/>
        <a:p>
          <a:endParaRPr lang="ru-RU"/>
        </a:p>
      </dgm:t>
    </dgm:pt>
    <dgm:pt modelId="{4865D8ED-5674-4ADA-B338-03FFC182031C}" type="pres">
      <dgm:prSet presAssocID="{49C255CB-5922-41F8-B250-EBA6AA3447BA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C4D9492-BD40-4C7A-9D9F-B4ADDA62CE2B}" type="pres">
      <dgm:prSet presAssocID="{C9BA9A0A-BB72-4FD9-9D89-3901AB89836D}" presName="circ2" presStyleLbl="vennNode1" presStyleIdx="1" presStyleCnt="2"/>
      <dgm:spPr/>
      <dgm:t>
        <a:bodyPr/>
        <a:lstStyle/>
        <a:p>
          <a:endParaRPr lang="ru-RU"/>
        </a:p>
      </dgm:t>
    </dgm:pt>
    <dgm:pt modelId="{D8DB4997-4EDE-445C-8042-3265041EAF2F}" type="pres">
      <dgm:prSet presAssocID="{C9BA9A0A-BB72-4FD9-9D89-3901AB89836D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4344AF0-E361-4C26-8B31-95FD7E3C209B}" type="presOf" srcId="{49C255CB-5922-41F8-B250-EBA6AA3447BA}" destId="{91949D06-8F77-49E6-9C1E-1878F88BE469}" srcOrd="0" destOrd="0" presId="urn:microsoft.com/office/officeart/2005/8/layout/venn1"/>
    <dgm:cxn modelId="{43B3B70A-EE29-471F-869D-5414B76AE6A0}" srcId="{250FBA0A-CC4B-4399-A94B-0BC1B9E37881}" destId="{49C255CB-5922-41F8-B250-EBA6AA3447BA}" srcOrd="0" destOrd="0" parTransId="{C93056D3-078F-49A6-97AE-1D1A2A2E64C7}" sibTransId="{8145CE0C-A549-42A1-BAD3-152CBD0EFF3A}"/>
    <dgm:cxn modelId="{8B92FA1D-E982-4EB4-AD5D-FA7787ACC539}" type="presOf" srcId="{C9BA9A0A-BB72-4FD9-9D89-3901AB89836D}" destId="{D8DB4997-4EDE-445C-8042-3265041EAF2F}" srcOrd="1" destOrd="0" presId="urn:microsoft.com/office/officeart/2005/8/layout/venn1"/>
    <dgm:cxn modelId="{38285710-3D24-40C8-BC8B-1015EAF27929}" type="presOf" srcId="{C9BA9A0A-BB72-4FD9-9D89-3901AB89836D}" destId="{3C4D9492-BD40-4C7A-9D9F-B4ADDA62CE2B}" srcOrd="0" destOrd="0" presId="urn:microsoft.com/office/officeart/2005/8/layout/venn1"/>
    <dgm:cxn modelId="{84A3F3CD-A4DF-4B43-B5BF-D98268189ABA}" type="presOf" srcId="{49C255CB-5922-41F8-B250-EBA6AA3447BA}" destId="{4865D8ED-5674-4ADA-B338-03FFC182031C}" srcOrd="1" destOrd="0" presId="urn:microsoft.com/office/officeart/2005/8/layout/venn1"/>
    <dgm:cxn modelId="{106AF051-F363-4E3F-9567-A6C7630933C6}" srcId="{250FBA0A-CC4B-4399-A94B-0BC1B9E37881}" destId="{C9BA9A0A-BB72-4FD9-9D89-3901AB89836D}" srcOrd="1" destOrd="0" parTransId="{DB9443B2-F141-4CFC-8C44-DD56F65D0CBD}" sibTransId="{2B89BB22-BA6C-4B60-9FFD-1F90AD56AF8D}"/>
    <dgm:cxn modelId="{94C0FD38-F8B8-4D01-9A18-0A8A4627CB9F}" type="presOf" srcId="{250FBA0A-CC4B-4399-A94B-0BC1B9E37881}" destId="{986D62C6-C170-4BBF-B05D-4F47A780BEBC}" srcOrd="0" destOrd="0" presId="urn:microsoft.com/office/officeart/2005/8/layout/venn1"/>
    <dgm:cxn modelId="{8BF555A9-BFB7-46C3-922E-547BE2A5CF8D}" type="presParOf" srcId="{986D62C6-C170-4BBF-B05D-4F47A780BEBC}" destId="{91949D06-8F77-49E6-9C1E-1878F88BE469}" srcOrd="0" destOrd="0" presId="urn:microsoft.com/office/officeart/2005/8/layout/venn1"/>
    <dgm:cxn modelId="{51C9DCC2-5532-4A17-A05D-C9E497456CE1}" type="presParOf" srcId="{986D62C6-C170-4BBF-B05D-4F47A780BEBC}" destId="{4865D8ED-5674-4ADA-B338-03FFC182031C}" srcOrd="1" destOrd="0" presId="urn:microsoft.com/office/officeart/2005/8/layout/venn1"/>
    <dgm:cxn modelId="{17E5ABF6-D2AB-4809-A50A-6F3A31CD770E}" type="presParOf" srcId="{986D62C6-C170-4BBF-B05D-4F47A780BEBC}" destId="{3C4D9492-BD40-4C7A-9D9F-B4ADDA62CE2B}" srcOrd="2" destOrd="0" presId="urn:microsoft.com/office/officeart/2005/8/layout/venn1"/>
    <dgm:cxn modelId="{BB21DE71-DDF8-44C8-AB9D-FCC5362D7E16}" type="presParOf" srcId="{986D62C6-C170-4BBF-B05D-4F47A780BEBC}" destId="{D8DB4997-4EDE-445C-8042-3265041EAF2F}" srcOrd="3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1949D06-8F77-49E6-9C1E-1878F88BE469}">
      <dsp:nvSpPr>
        <dsp:cNvPr id="0" name=""/>
        <dsp:cNvSpPr/>
      </dsp:nvSpPr>
      <dsp:spPr>
        <a:xfrm>
          <a:off x="725978" y="10968"/>
          <a:ext cx="4010511" cy="4010511"/>
        </a:xfrm>
        <a:prstGeom prst="ellipse">
          <a:avLst/>
        </a:prstGeom>
        <a:solidFill>
          <a:schemeClr val="bg1"/>
        </a:solidFill>
        <a:ln w="25400" cap="flat" cmpd="sng" algn="ctr">
          <a:solidFill>
            <a:schemeClr val="accent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6500" kern="1200" dirty="0"/>
        </a:p>
      </dsp:txBody>
      <dsp:txXfrm>
        <a:off x="1286005" y="483893"/>
        <a:ext cx="2312366" cy="3064660"/>
      </dsp:txXfrm>
    </dsp:sp>
    <dsp:sp modelId="{3C4D9492-BD40-4C7A-9D9F-B4ADDA62CE2B}">
      <dsp:nvSpPr>
        <dsp:cNvPr id="0" name=""/>
        <dsp:cNvSpPr/>
      </dsp:nvSpPr>
      <dsp:spPr>
        <a:xfrm>
          <a:off x="3616437" y="10968"/>
          <a:ext cx="4010511" cy="4010511"/>
        </a:xfrm>
        <a:prstGeom prst="ellipse">
          <a:avLst/>
        </a:prstGeom>
        <a:solidFill>
          <a:schemeClr val="bg1">
            <a:alpha val="50000"/>
          </a:schemeClr>
        </a:solidFill>
        <a:ln w="25400" cap="flat" cmpd="sng" algn="ctr">
          <a:solidFill>
            <a:schemeClr val="accent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6500" kern="1200"/>
        </a:p>
      </dsp:txBody>
      <dsp:txXfrm>
        <a:off x="4754555" y="483893"/>
        <a:ext cx="2312366" cy="306466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62A8EC28-F339-4522-8353-78BA9D10E59B}" type="datetimeFigureOut">
              <a:rPr lang="ru-RU"/>
              <a:pPr>
                <a:defRPr/>
              </a:pPr>
              <a:t>18.12.2012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2E52E47B-6FE5-473D-9924-123676EBD1A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892176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6387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638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766FBE40-E8E3-42D1-BF67-ACF311ECDBBA}" type="slidenum">
              <a:rPr lang="ru-RU" smtClean="0"/>
              <a:pPr eaLnBrk="1" hangingPunct="1"/>
              <a:t>1</a:t>
            </a:fld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7411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7412" name="Номер слайда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/>
            <a:fld id="{D17F5ABD-85DA-4D19-9BB4-2D2D1424FE90}" type="slidenum">
              <a:rPr lang="ru-RU" sz="1200"/>
              <a:pPr algn="r" eaLnBrk="1" hangingPunct="1"/>
              <a:t>2</a:t>
            </a:fld>
            <a:endParaRPr lang="ru-RU" sz="120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09F035-4FA4-4048-8B9C-F89CEA50EE16}" type="datetimeFigureOut">
              <a:rPr lang="ru-RU"/>
              <a:pPr>
                <a:defRPr/>
              </a:pPr>
              <a:t>18.12.2012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F95082-3BF4-47D8-B989-397E909CD6D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81539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204310-3FFE-4CA0-9EDF-F3C9DB817875}" type="datetimeFigureOut">
              <a:rPr lang="ru-RU"/>
              <a:pPr>
                <a:defRPr/>
              </a:pPr>
              <a:t>18.12.2012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AB401B-F64B-4F35-B4F3-49573D147FE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25254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4A5FA4-B285-49E0-865F-10F73EE7ACA0}" type="datetimeFigureOut">
              <a:rPr lang="ru-RU"/>
              <a:pPr>
                <a:defRPr/>
              </a:pPr>
              <a:t>18.12.2012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0B66FD-CE00-45D1-8A6A-C0F77079E35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39971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DD5B24-FB7F-4268-BF63-18DEE3D97A85}" type="datetimeFigureOut">
              <a:rPr lang="ru-RU"/>
              <a:pPr>
                <a:defRPr/>
              </a:pPr>
              <a:t>18.12.2012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DC5BA9-D0DD-4BAC-A7EA-D3D8CF1369E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12139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2ED8EA-7E8E-4DC0-BCB5-A2DCE512CFDD}" type="datetimeFigureOut">
              <a:rPr lang="ru-RU"/>
              <a:pPr>
                <a:defRPr/>
              </a:pPr>
              <a:t>18.12.2012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700E07-8F87-448F-B8CE-078DE4EBF52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90059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738423-4E0F-4904-A3D1-EEA5E8B715A6}" type="datetimeFigureOut">
              <a:rPr lang="ru-RU"/>
              <a:pPr>
                <a:defRPr/>
              </a:pPr>
              <a:t>18.12.2012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5E9650-FB91-452E-B3E4-D49A9839F4D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32750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243D34-08C6-4641-AB83-7DE2646109E4}" type="datetimeFigureOut">
              <a:rPr lang="ru-RU"/>
              <a:pPr>
                <a:defRPr/>
              </a:pPr>
              <a:t>18.12.2012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9E23AC-38CC-465D-B044-7271D7596B8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16423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05FD3B-6557-4545-9F9C-636E0D2E5BF6}" type="datetimeFigureOut">
              <a:rPr lang="ru-RU"/>
              <a:pPr>
                <a:defRPr/>
              </a:pPr>
              <a:t>18.12.2012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6A323A-42E9-4EBA-8920-51DCE6C8DFF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27183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1A334D-847D-4A20-8671-21CBC7D44E29}" type="datetimeFigureOut">
              <a:rPr lang="ru-RU"/>
              <a:pPr>
                <a:defRPr/>
              </a:pPr>
              <a:t>18.12.2012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2E7AB9-9AAB-4026-95FA-4E35A20F9BF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54565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9486C2-4957-467F-BF7F-ADF27DF0DA81}" type="datetimeFigureOut">
              <a:rPr lang="ru-RU"/>
              <a:pPr>
                <a:defRPr/>
              </a:pPr>
              <a:t>18.12.2012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283A46-7961-403F-957E-77EFED97042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03894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F51E8F-26C3-439A-98F3-1102A53025AB}" type="datetimeFigureOut">
              <a:rPr lang="ru-RU"/>
              <a:pPr>
                <a:defRPr/>
              </a:pPr>
              <a:t>18.12.2012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946864-DA6F-4CC8-A794-48E444C4A5E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76723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842A9C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C361188E-4577-4C73-87C2-33D92A35C2F9}" type="datetimeFigureOut">
              <a:rPr lang="ru-RU"/>
              <a:pPr>
                <a:defRPr/>
              </a:pPr>
              <a:t>18.12.2012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F3BA3DBD-074A-46FA-ADAC-47A2CB2ED63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mailto:ahmetov@soros.krg.kz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1" descr="lines18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875" y="357188"/>
            <a:ext cx="18288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21" descr="lines18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0250" y="357188"/>
            <a:ext cx="18288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21" descr="lines18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6375" y="357188"/>
            <a:ext cx="18288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3" name="Picture 21" descr="lines18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3750" y="357188"/>
            <a:ext cx="18288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4" name="Picture 21" descr="lines18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43313" y="357188"/>
            <a:ext cx="18288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5" name="Picture 21" descr="lines18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875" y="6215063"/>
            <a:ext cx="18288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6" name="Picture 21" descr="lines18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0250" y="6215063"/>
            <a:ext cx="18288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7" name="Picture 21" descr="lines18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6375" y="6215063"/>
            <a:ext cx="18288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8" name="Picture 21" descr="lines18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3750" y="6215063"/>
            <a:ext cx="18288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9" name="Picture 21" descr="lines18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43313" y="6215063"/>
            <a:ext cx="18288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Прямоугольник 13"/>
          <p:cNvSpPr/>
          <p:nvPr/>
        </p:nvSpPr>
        <p:spPr>
          <a:xfrm>
            <a:off x="1214414" y="2000240"/>
            <a:ext cx="7413055" cy="3170099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kk-KZ" sz="4000" i="1" cap="all" dirty="0">
                <a:ln w="0"/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Компьютердің көмегімен хабарларды </a:t>
            </a:r>
          </a:p>
          <a:p>
            <a:pPr>
              <a:defRPr/>
            </a:pPr>
            <a:r>
              <a:rPr lang="kk-KZ" sz="4000" i="1" cap="all" dirty="0">
                <a:ln w="0"/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 жеткізу  және қабылдау. Жергілікті  желі. </a:t>
            </a:r>
          </a:p>
          <a:p>
            <a:pPr>
              <a:defRPr/>
            </a:pPr>
            <a:r>
              <a:rPr lang="kk-KZ" sz="4000" i="1" cap="all" dirty="0">
                <a:ln w="0"/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Электрондық пошта</a:t>
            </a:r>
            <a:endParaRPr lang="ru-RU" sz="4000" i="1" cap="all" dirty="0">
              <a:ln w="0"/>
              <a:effectLst>
                <a:reflection blurRad="12700" stA="50000" endPos="50000" dist="5000" dir="5400000" sy="-100000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928662" y="857232"/>
            <a:ext cx="7747794" cy="64633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kk-KZ" sz="36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Сабақтың тақырыбы.</a:t>
            </a:r>
            <a:endParaRPr lang="ru-RU" sz="36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Заголовок 1"/>
          <p:cNvSpPr>
            <a:spLocks noGrp="1"/>
          </p:cNvSpPr>
          <p:nvPr>
            <p:ph type="ctrTitle"/>
          </p:nvPr>
        </p:nvSpPr>
        <p:spPr>
          <a:xfrm>
            <a:off x="642938" y="285750"/>
            <a:ext cx="7772400" cy="1470025"/>
          </a:xfrm>
        </p:spPr>
        <p:txBody>
          <a:bodyPr/>
          <a:lstStyle/>
          <a:p>
            <a:pPr eaLnBrk="1" hangingPunct="1"/>
            <a:r>
              <a:rPr lang="kk-KZ" smtClean="0"/>
              <a:t>ТЕСТ </a:t>
            </a:r>
            <a:endParaRPr lang="ru-RU" smtClean="0"/>
          </a:p>
        </p:txBody>
      </p:sp>
      <p:sp>
        <p:nvSpPr>
          <p:cNvPr id="11267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28750" y="1714500"/>
            <a:ext cx="6400800" cy="1752600"/>
          </a:xfrm>
        </p:spPr>
        <p:txBody>
          <a:bodyPr/>
          <a:lstStyle/>
          <a:p>
            <a:pPr eaLnBrk="1" hangingPunct="1"/>
            <a:r>
              <a:rPr lang="kk-KZ" sz="40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Электрондық оқулықтан</a:t>
            </a:r>
            <a:endParaRPr lang="ru-RU" sz="400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1"/>
          <p:cNvSpPr>
            <a:spLocks noChangeArrowheads="1"/>
          </p:cNvSpPr>
          <p:nvPr/>
        </p:nvSpPr>
        <p:spPr bwMode="auto">
          <a:xfrm>
            <a:off x="1331913" y="541338"/>
            <a:ext cx="6408737" cy="3232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eaLnBrk="0" hangingPunct="0"/>
            <a:r>
              <a:rPr lang="kk-KZ" sz="4400" b="1">
                <a:latin typeface="Times New Roman" pitchFamily="18" charset="0"/>
                <a:cs typeface="Times New Roman" pitchFamily="18" charset="0"/>
              </a:rPr>
              <a:t>Бағалау шкаласы  </a:t>
            </a:r>
          </a:p>
          <a:p>
            <a:pPr eaLnBrk="0" hangingPunct="0"/>
            <a:endParaRPr lang="kk-KZ" sz="3200" b="1">
              <a:latin typeface="Times New Roman" pitchFamily="18" charset="0"/>
              <a:cs typeface="Times New Roman" pitchFamily="18" charset="0"/>
            </a:endParaRPr>
          </a:p>
          <a:p>
            <a:pPr eaLnBrk="0" hangingPunct="0"/>
            <a:r>
              <a:rPr lang="kk-KZ" sz="3200" b="1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kk-KZ" sz="3200">
                <a:latin typeface="Times New Roman" pitchFamily="18" charset="0"/>
                <a:cs typeface="Times New Roman" pitchFamily="18" charset="0"/>
              </a:rPr>
              <a:t>«5» -        100-85 пайыз,</a:t>
            </a:r>
            <a:endParaRPr lang="en-GB" sz="3200">
              <a:latin typeface="Times New Roman" pitchFamily="18" charset="0"/>
              <a:cs typeface="Times New Roman" pitchFamily="18" charset="0"/>
            </a:endParaRPr>
          </a:p>
          <a:p>
            <a:pPr eaLnBrk="0" hangingPunct="0"/>
            <a:r>
              <a:rPr lang="kk-KZ" sz="3200">
                <a:latin typeface="Times New Roman" pitchFamily="18" charset="0"/>
                <a:cs typeface="Times New Roman" pitchFamily="18" charset="0"/>
              </a:rPr>
              <a:t> «4»-         70- 85 пайыз</a:t>
            </a:r>
            <a:endParaRPr lang="en-GB" sz="3200">
              <a:latin typeface="Times New Roman" pitchFamily="18" charset="0"/>
              <a:cs typeface="Times New Roman" pitchFamily="18" charset="0"/>
            </a:endParaRPr>
          </a:p>
          <a:p>
            <a:pPr eaLnBrk="0" hangingPunct="0"/>
            <a:r>
              <a:rPr lang="kk-KZ" sz="3200">
                <a:latin typeface="Times New Roman" pitchFamily="18" charset="0"/>
                <a:cs typeface="Times New Roman" pitchFamily="18" charset="0"/>
              </a:rPr>
              <a:t> «3» -        55-70 пайыз</a:t>
            </a:r>
          </a:p>
          <a:p>
            <a:pPr eaLnBrk="0" hangingPunct="0"/>
            <a:r>
              <a:rPr lang="kk-KZ" sz="3200">
                <a:latin typeface="Times New Roman" pitchFamily="18" charset="0"/>
                <a:cs typeface="Times New Roman" pitchFamily="18" charset="0"/>
              </a:rPr>
              <a:t> «2» -        55 пайыздан төмен</a:t>
            </a:r>
            <a:r>
              <a:rPr lang="ru-RU" sz="320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Прямоугольник 1"/>
          <p:cNvSpPr>
            <a:spLocks noChangeArrowheads="1"/>
          </p:cNvSpPr>
          <p:nvPr/>
        </p:nvSpPr>
        <p:spPr bwMode="auto">
          <a:xfrm>
            <a:off x="395288" y="620713"/>
            <a:ext cx="8064500" cy="261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kk-KZ" sz="4400" b="1">
                <a:latin typeface="Times New Roman" pitchFamily="18" charset="0"/>
                <a:cs typeface="Times New Roman" pitchFamily="18" charset="0"/>
              </a:rPr>
              <a:t>Үйге:</a:t>
            </a:r>
          </a:p>
          <a:p>
            <a:r>
              <a:rPr lang="kk-KZ" sz="400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kk-KZ" sz="4000" i="1">
                <a:latin typeface="Times New Roman" pitchFamily="18" charset="0"/>
                <a:cs typeface="Times New Roman" pitchFamily="18" charset="0"/>
              </a:rPr>
              <a:t>желі, интернет тақырыптарын оқып, осы тақырыпқа сөзжұмбақ құрастыру</a:t>
            </a:r>
            <a:endParaRPr lang="ru-RU" sz="4000" i="1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49006" y="548680"/>
            <a:ext cx="6104941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4800" b="1" cap="all" dirty="0" err="1">
                <a:ln w="0"/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Қорытындылау</a:t>
            </a:r>
            <a:r>
              <a:rPr lang="ru-RU" sz="5400" b="1" cap="all" dirty="0" err="1">
                <a:ln w="0"/>
                <a:effectLst>
                  <a:reflection blurRad="12700" stA="50000" endPos="50000" dist="5000" dir="5400000" sy="-100000" rotWithShape="0"/>
                </a:effectLst>
              </a:rPr>
              <a:t>.</a:t>
            </a:r>
            <a:endParaRPr lang="ru-RU" sz="5400" b="1" cap="all" dirty="0">
              <a:ln w="0"/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537585" y="2967335"/>
            <a:ext cx="6562438" cy="255454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>
              <a:defRPr/>
            </a:pPr>
            <a:r>
              <a:rPr lang="kk-KZ" sz="4000" i="1" dirty="0">
                <a:ln>
                  <a:prstDash val="solid"/>
                </a:ln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Бүгінгі сабақта не үйрендік?</a:t>
            </a:r>
          </a:p>
          <a:p>
            <a:pPr algn="ctr">
              <a:defRPr/>
            </a:pPr>
            <a:r>
              <a:rPr lang="kk-KZ" sz="4000" i="1" dirty="0">
                <a:ln>
                  <a:prstDash val="solid"/>
                </a:ln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Өздеріңе пайдалы ақпарат</a:t>
            </a:r>
          </a:p>
          <a:p>
            <a:pPr algn="ctr">
              <a:defRPr/>
            </a:pPr>
            <a:r>
              <a:rPr lang="kk-KZ" sz="4000" i="1" dirty="0">
                <a:ln>
                  <a:prstDash val="solid"/>
                </a:ln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 алдыңдар? </a:t>
            </a:r>
          </a:p>
          <a:p>
            <a:pPr algn="ctr">
              <a:defRPr/>
            </a:pPr>
            <a:r>
              <a:rPr lang="kk-KZ" sz="4000" i="1" dirty="0">
                <a:ln>
                  <a:prstDash val="solid"/>
                </a:ln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Сабақ ұнады ма?</a:t>
            </a:r>
            <a:endParaRPr lang="ru-RU" sz="4000" i="1" dirty="0">
              <a:ln>
                <a:prstDash val="solid"/>
              </a:ln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11" descr="lines14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28625"/>
            <a:ext cx="4572000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11" descr="lines14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428625"/>
            <a:ext cx="4572000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11" descr="lines14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86500"/>
            <a:ext cx="4572000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Picture 11" descr="lines14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6286500"/>
            <a:ext cx="4572000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8" name="WordArt 8"/>
          <p:cNvSpPr>
            <a:spLocks noChangeArrowheads="1" noChangeShapeType="1" noTextEdit="1"/>
          </p:cNvSpPr>
          <p:nvPr/>
        </p:nvSpPr>
        <p:spPr bwMode="auto">
          <a:xfrm>
            <a:off x="4140200" y="5589588"/>
            <a:ext cx="4457700" cy="48418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endParaRPr lang="ru-RU" sz="3600" b="1" kern="10">
              <a:ln w="12700">
                <a:solidFill>
                  <a:srgbClr val="000099"/>
                </a:solidFill>
                <a:round/>
                <a:headEnd/>
                <a:tailEnd/>
              </a:ln>
              <a:solidFill>
                <a:srgbClr val="33CCFF"/>
              </a:solidFill>
              <a:effectLst>
                <a:outerShdw dist="125724" dir="18900000" algn="ctr" rotWithShape="0">
                  <a:srgbClr val="000099"/>
                </a:outerShdw>
              </a:effectLst>
              <a:latin typeface="KZ Parsek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357158" y="928670"/>
            <a:ext cx="7505324" cy="101566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6000" i="1" spc="300" dirty="0" err="1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Сабақтың мақсаты</a:t>
            </a:r>
            <a:endParaRPr lang="ru-RU" sz="6000" i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899592" y="2285992"/>
            <a:ext cx="7387184" cy="255454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kk-KZ" sz="4000" i="1" dirty="0">
                <a:latin typeface="Times New Roman" pitchFamily="18" charset="0"/>
                <a:cs typeface="Times New Roman" pitchFamily="18" charset="0"/>
              </a:rPr>
              <a:t>ақпараттық – коммуникациялық технологияның мүмкіндіктерін </a:t>
            </a:r>
          </a:p>
          <a:p>
            <a:pPr>
              <a:defRPr/>
            </a:pPr>
            <a:r>
              <a:rPr lang="kk-KZ" sz="4000" i="1" dirty="0">
                <a:latin typeface="Times New Roman" pitchFamily="18" charset="0"/>
                <a:cs typeface="Times New Roman" pitchFamily="18" charset="0"/>
              </a:rPr>
              <a:t>үйрету арқылы оқушылардың </a:t>
            </a:r>
          </a:p>
          <a:p>
            <a:pPr>
              <a:defRPr/>
            </a:pPr>
            <a:r>
              <a:rPr lang="kk-KZ" sz="4000" i="1" dirty="0">
                <a:latin typeface="Times New Roman" pitchFamily="18" charset="0"/>
                <a:cs typeface="Times New Roman" pitchFamily="18" charset="0"/>
              </a:rPr>
              <a:t>қызығушылықтарын артыру</a:t>
            </a:r>
            <a:endParaRPr lang="ru-RU" sz="4000" i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Box 8"/>
          <p:cNvSpPr txBox="1">
            <a:spLocks noChangeArrowheads="1"/>
          </p:cNvSpPr>
          <p:nvPr/>
        </p:nvSpPr>
        <p:spPr bwMode="auto">
          <a:xfrm>
            <a:off x="500063" y="571500"/>
            <a:ext cx="7929562" cy="6062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kk-KZ" sz="2800" b="1">
                <a:latin typeface="Times New Roman" pitchFamily="18" charset="0"/>
                <a:cs typeface="Times New Roman" pitchFamily="18" charset="0"/>
              </a:rPr>
              <a:t>Ой қозғау.</a:t>
            </a:r>
          </a:p>
          <a:p>
            <a:pPr algn="ctr" eaLnBrk="1" hangingPunct="1"/>
            <a:endParaRPr lang="kk-KZ" sz="800" b="1"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/>
            <a:r>
              <a:rPr lang="kk-KZ" sz="2800" b="1">
                <a:latin typeface="Times New Roman" pitchFamily="18" charset="0"/>
                <a:cs typeface="Times New Roman" pitchFamily="18" charset="0"/>
              </a:rPr>
              <a:t>Ы.Алтынсарин   “Өнер білім бар жұрттар”</a:t>
            </a:r>
          </a:p>
          <a:p>
            <a:pPr algn="ctr" eaLnBrk="1" hangingPunct="1"/>
            <a:endParaRPr lang="kk-KZ" sz="800" b="1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/>
            <a:r>
              <a:rPr lang="kk-KZ" sz="3600" b="1" i="1">
                <a:latin typeface="Times New Roman" pitchFamily="18" charset="0"/>
                <a:cs typeface="Times New Roman" pitchFamily="18" charset="0"/>
              </a:rPr>
              <a:t>Өнер білім бар жұрттар,</a:t>
            </a:r>
          </a:p>
          <a:p>
            <a:pPr algn="ctr" eaLnBrk="1" hangingPunct="1"/>
            <a:r>
              <a:rPr lang="kk-KZ" sz="3600" b="1" i="1">
                <a:latin typeface="Times New Roman" pitchFamily="18" charset="0"/>
                <a:cs typeface="Times New Roman" pitchFamily="18" charset="0"/>
              </a:rPr>
              <a:t>Тастан сарай салғызды.</a:t>
            </a:r>
          </a:p>
          <a:p>
            <a:pPr algn="ctr" eaLnBrk="1" hangingPunct="1"/>
            <a:r>
              <a:rPr lang="kk-KZ" sz="3600" b="1" i="1">
                <a:latin typeface="Times New Roman" pitchFamily="18" charset="0"/>
                <a:cs typeface="Times New Roman" pitchFamily="18" charset="0"/>
              </a:rPr>
              <a:t>Айшылық  алыс жерлерден,</a:t>
            </a:r>
          </a:p>
          <a:p>
            <a:pPr algn="ctr" eaLnBrk="1" hangingPunct="1"/>
            <a:r>
              <a:rPr lang="kk-KZ" sz="3600" b="1" i="1">
                <a:latin typeface="Times New Roman" pitchFamily="18" charset="0"/>
                <a:cs typeface="Times New Roman" pitchFamily="18" charset="0"/>
              </a:rPr>
              <a:t>Көзіңді ашып-жұмғанша </a:t>
            </a:r>
          </a:p>
          <a:p>
            <a:pPr algn="ctr" eaLnBrk="1" hangingPunct="1"/>
            <a:r>
              <a:rPr lang="kk-KZ" sz="3600" b="1" i="1">
                <a:latin typeface="Times New Roman" pitchFamily="18" charset="0"/>
                <a:cs typeface="Times New Roman" pitchFamily="18" charset="0"/>
              </a:rPr>
              <a:t>Жылдам хабар алғызды.</a:t>
            </a:r>
          </a:p>
          <a:p>
            <a:pPr algn="ctr" eaLnBrk="1" hangingPunct="1"/>
            <a:r>
              <a:rPr lang="kk-KZ" sz="3600" b="1" i="1">
                <a:latin typeface="Times New Roman" pitchFamily="18" charset="0"/>
                <a:cs typeface="Times New Roman" pitchFamily="18" charset="0"/>
              </a:rPr>
              <a:t>Аты жоқ құр арбаны,</a:t>
            </a:r>
          </a:p>
          <a:p>
            <a:pPr algn="ctr" eaLnBrk="1" hangingPunct="1"/>
            <a:r>
              <a:rPr lang="kk-KZ" sz="3600" b="1" i="1">
                <a:latin typeface="Times New Roman" pitchFamily="18" charset="0"/>
                <a:cs typeface="Times New Roman" pitchFamily="18" charset="0"/>
              </a:rPr>
              <a:t>Күн жарымда барғызды.</a:t>
            </a:r>
          </a:p>
          <a:p>
            <a:pPr algn="ctr" eaLnBrk="1" hangingPunct="1"/>
            <a:r>
              <a:rPr lang="kk-KZ" sz="3600" b="1" i="1">
                <a:latin typeface="Times New Roman" pitchFamily="18" charset="0"/>
                <a:cs typeface="Times New Roman" pitchFamily="18" charset="0"/>
              </a:rPr>
              <a:t>Адамды құстай ұшырды.</a:t>
            </a:r>
          </a:p>
          <a:p>
            <a:pPr algn="ctr" eaLnBrk="1" hangingPunct="1"/>
            <a:endParaRPr lang="ru-RU" sz="2800" b="1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Box 2"/>
          <p:cNvSpPr txBox="1">
            <a:spLocks noChangeArrowheads="1"/>
          </p:cNvSpPr>
          <p:nvPr/>
        </p:nvSpPr>
        <p:spPr bwMode="auto">
          <a:xfrm>
            <a:off x="468313" y="908050"/>
            <a:ext cx="7786687" cy="3478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kk-KZ" sz="6000" b="1">
                <a:latin typeface="Times New Roman" pitchFamily="18" charset="0"/>
                <a:cs typeface="Times New Roman" pitchFamily="18" charset="0"/>
              </a:rPr>
              <a:t>Топтық жұмыс. </a:t>
            </a:r>
          </a:p>
          <a:p>
            <a:pPr eaLnBrk="1" hangingPunct="1"/>
            <a:endParaRPr lang="kk-KZ" sz="3200" i="1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endParaRPr lang="kk-KZ" sz="3200" i="1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kk-KZ" sz="4800" b="1" i="1">
                <a:latin typeface="Times New Roman" pitchFamily="18" charset="0"/>
                <a:cs typeface="Times New Roman" pitchFamily="18" charset="0"/>
              </a:rPr>
              <a:t>Постерге түсінгенін салу. </a:t>
            </a:r>
          </a:p>
          <a:p>
            <a:pPr eaLnBrk="1" hangingPunct="1"/>
            <a:r>
              <a:rPr lang="kk-KZ" sz="4800" b="1" i="1">
                <a:latin typeface="Times New Roman" pitchFamily="18" charset="0"/>
                <a:cs typeface="Times New Roman" pitchFamily="18" charset="0"/>
              </a:rPr>
              <a:t>Жұмыстарын қорғау.</a:t>
            </a:r>
            <a:endParaRPr lang="ru-RU" sz="4800" b="1" i="1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33500" y="1628800"/>
            <a:ext cx="6441572" cy="230832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kk-KZ" sz="5400" b="1" dirty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Электрондық</a:t>
            </a:r>
          </a:p>
          <a:p>
            <a:pPr algn="ctr">
              <a:defRPr/>
            </a:pPr>
            <a:r>
              <a:rPr lang="kk-KZ" sz="5400" b="1" dirty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kk-KZ" sz="5400" b="1" dirty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оқулықпен</a:t>
            </a:r>
            <a:r>
              <a:rPr lang="kk-KZ" sz="5400" b="1" dirty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жұмыс</a:t>
            </a:r>
          </a:p>
          <a:p>
            <a:pPr algn="ctr">
              <a:defRPr/>
            </a:pPr>
            <a:r>
              <a:rPr lang="kk-KZ" sz="3600" i="1" dirty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Өз бетінше жұмыс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Box 1"/>
          <p:cNvSpPr txBox="1">
            <a:spLocks noChangeArrowheads="1"/>
          </p:cNvSpPr>
          <p:nvPr/>
        </p:nvSpPr>
        <p:spPr bwMode="auto">
          <a:xfrm>
            <a:off x="2214563" y="571500"/>
            <a:ext cx="485775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kk-KZ" sz="360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kk-KZ" sz="2800" b="1">
                <a:latin typeface="Times New Roman" pitchFamily="18" charset="0"/>
                <a:cs typeface="Times New Roman" pitchFamily="18" charset="0"/>
              </a:rPr>
              <a:t>Мағынаны ажырату</a:t>
            </a:r>
            <a:endParaRPr lang="ru-RU" sz="2800" b="1">
              <a:latin typeface="Calibri" pitchFamily="34" charset="0"/>
            </a:endParaRPr>
          </a:p>
        </p:txBody>
      </p:sp>
      <p:sp>
        <p:nvSpPr>
          <p:cNvPr id="7171" name="Rectangle 12"/>
          <p:cNvSpPr>
            <a:spLocks noChangeArrowheads="1"/>
          </p:cNvSpPr>
          <p:nvPr/>
        </p:nvSpPr>
        <p:spPr bwMode="auto">
          <a:xfrm>
            <a:off x="285750" y="1143000"/>
            <a:ext cx="8501063" cy="526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eaLnBrk="0" hangingPunct="0">
              <a:tabLst>
                <a:tab pos="457200" algn="l"/>
              </a:tabLst>
            </a:pPr>
            <a:r>
              <a:rPr lang="kk-KZ" sz="2400">
                <a:latin typeface="Times New Roman" pitchFamily="18" charset="0"/>
                <a:cs typeface="Times New Roman" pitchFamily="18" charset="0"/>
              </a:rPr>
              <a:t>Компьютерлік желі-бұл бір – бірімен әр түрлі ресурстарды ортақ пайдалану үшін біріктірілген компьютерлер тобы. Компьютерлік желінің 3 түрі бар:</a:t>
            </a:r>
            <a:endParaRPr lang="ru-RU" sz="2400">
              <a:latin typeface="Times New Roman" pitchFamily="18" charset="0"/>
              <a:cs typeface="Times New Roman" pitchFamily="18" charset="0"/>
            </a:endParaRPr>
          </a:p>
          <a:p>
            <a:pPr eaLnBrk="0" hangingPunct="0">
              <a:buFontTx/>
              <a:buChar char="•"/>
              <a:tabLst>
                <a:tab pos="457200" algn="l"/>
              </a:tabLst>
            </a:pPr>
            <a:r>
              <a:rPr lang="kk-KZ" sz="2400">
                <a:latin typeface="Times New Roman" pitchFamily="18" charset="0"/>
                <a:cs typeface="Times New Roman" pitchFamily="18" charset="0"/>
              </a:rPr>
              <a:t>Жергілікті  желі-бір бөлменің немесе ғимараттың аумағында біріктірілген компьютерлер тобы;</a:t>
            </a:r>
            <a:endParaRPr lang="ru-RU" sz="2400">
              <a:latin typeface="Times New Roman" pitchFamily="18" charset="0"/>
              <a:cs typeface="Times New Roman" pitchFamily="18" charset="0"/>
            </a:endParaRPr>
          </a:p>
          <a:p>
            <a:pPr eaLnBrk="0" hangingPunct="0">
              <a:buFontTx/>
              <a:buChar char="•"/>
              <a:tabLst>
                <a:tab pos="457200" algn="l"/>
              </a:tabLst>
            </a:pPr>
            <a:r>
              <a:rPr lang="kk-KZ" sz="2400">
                <a:latin typeface="Times New Roman" pitchFamily="18" charset="0"/>
                <a:cs typeface="Times New Roman" pitchFamily="18" charset="0"/>
              </a:rPr>
              <a:t>Аймақтық желі- қала, облыс, ел шегінде  біріктірілген компьютерлер тобы;</a:t>
            </a:r>
            <a:endParaRPr lang="ru-RU" sz="2400">
              <a:latin typeface="Times New Roman" pitchFamily="18" charset="0"/>
              <a:cs typeface="Times New Roman" pitchFamily="18" charset="0"/>
            </a:endParaRPr>
          </a:p>
          <a:p>
            <a:pPr eaLnBrk="0" hangingPunct="0">
              <a:buFontTx/>
              <a:buChar char="•"/>
              <a:tabLst>
                <a:tab pos="457200" algn="l"/>
              </a:tabLst>
            </a:pPr>
            <a:r>
              <a:rPr lang="kk-KZ" sz="2400">
                <a:latin typeface="Times New Roman" pitchFamily="18" charset="0"/>
                <a:cs typeface="Times New Roman" pitchFamily="18" charset="0"/>
              </a:rPr>
              <a:t>Интернет желісі- бүкіл дүние жүзімен байланыс орнатуға болатын желі.</a:t>
            </a:r>
            <a:endParaRPr lang="ru-RU" sz="2400">
              <a:latin typeface="Times New Roman" pitchFamily="18" charset="0"/>
              <a:cs typeface="Times New Roman" pitchFamily="18" charset="0"/>
            </a:endParaRPr>
          </a:p>
          <a:p>
            <a:pPr eaLnBrk="0" hangingPunct="0">
              <a:tabLst>
                <a:tab pos="457200" algn="l"/>
              </a:tabLst>
            </a:pPr>
            <a:r>
              <a:rPr lang="kk-KZ" sz="2400">
                <a:latin typeface="Times New Roman" pitchFamily="18" charset="0"/>
                <a:cs typeface="Times New Roman" pitchFamily="18" charset="0"/>
              </a:rPr>
              <a:t>Компьютерлік желілердің  көмегімен  дүние жүзі деңгейінде хабарды жіберуге және алуға болады.</a:t>
            </a:r>
            <a:endParaRPr lang="ru-RU" sz="2400">
              <a:latin typeface="Times New Roman" pitchFamily="18" charset="0"/>
              <a:cs typeface="Times New Roman" pitchFamily="18" charset="0"/>
            </a:endParaRPr>
          </a:p>
          <a:p>
            <a:pPr eaLnBrk="0" hangingPunct="0">
              <a:tabLst>
                <a:tab pos="457200" algn="l"/>
              </a:tabLst>
            </a:pPr>
            <a:r>
              <a:rPr lang="kk-KZ" sz="2400">
                <a:latin typeface="Times New Roman" pitchFamily="18" charset="0"/>
                <a:cs typeface="Times New Roman" pitchFamily="18" charset="0"/>
              </a:rPr>
              <a:t>Желі арқылы хабар алмасу жүйесін электрондық пошта (e-mail) деп атайды. Электрондық пошта Интернеттің ең кең тараған қызметі болып  табылады.</a:t>
            </a:r>
            <a:endParaRPr lang="ru-RU" sz="240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/>
          <p:cNvSpPr>
            <a:spLocks noGrp="1"/>
          </p:cNvSpPr>
          <p:nvPr>
            <p:ph type="title"/>
          </p:nvPr>
        </p:nvSpPr>
        <p:spPr>
          <a:xfrm>
            <a:off x="428625" y="571500"/>
            <a:ext cx="8258175" cy="5715000"/>
          </a:xfrm>
        </p:spPr>
        <p:txBody>
          <a:bodyPr/>
          <a:lstStyle/>
          <a:p>
            <a:pPr algn="l">
              <a:tabLst>
                <a:tab pos="457200" algn="l"/>
              </a:tabLst>
            </a:pPr>
            <a:r>
              <a:rPr lang="ru-RU" sz="2800" smtClean="0">
                <a:latin typeface="Times New Roman" pitchFamily="18" charset="0"/>
                <a:cs typeface="Times New Roman" pitchFamily="18" charset="0"/>
              </a:rPr>
              <a:t>Электрондық адрес латын әріптерімен жазылады.</a:t>
            </a:r>
            <a:br>
              <a:rPr lang="ru-RU" sz="280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smtClean="0">
                <a:latin typeface="Times New Roman" pitchFamily="18" charset="0"/>
                <a:cs typeface="Times New Roman" pitchFamily="18" charset="0"/>
              </a:rPr>
              <a:t>Мысалы:</a:t>
            </a:r>
            <a:r>
              <a:rPr lang="en-GB" sz="280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en-GB" sz="2800" smtClean="0">
                <a:latin typeface="Times New Roman" pitchFamily="18" charset="0"/>
                <a:cs typeface="Times New Roman" pitchFamily="18" charset="0"/>
                <a:hlinkClick r:id="rId2"/>
              </a:rPr>
              <a:t>ahmetov</a:t>
            </a:r>
            <a:r>
              <a:rPr lang="ru-RU" sz="2800" smtClean="0">
                <a:latin typeface="Times New Roman" pitchFamily="18" charset="0"/>
                <a:cs typeface="Times New Roman" pitchFamily="18" charset="0"/>
                <a:hlinkClick r:id="rId2"/>
              </a:rPr>
              <a:t>@</a:t>
            </a:r>
            <a:r>
              <a:rPr lang="en-GB" sz="2800" smtClean="0">
                <a:latin typeface="Times New Roman" pitchFamily="18" charset="0"/>
                <a:cs typeface="Times New Roman" pitchFamily="18" charset="0"/>
                <a:hlinkClick r:id="rId2"/>
              </a:rPr>
              <a:t>soros</a:t>
            </a:r>
            <a:r>
              <a:rPr lang="ru-RU" sz="2800" smtClean="0">
                <a:latin typeface="Times New Roman" pitchFamily="18" charset="0"/>
                <a:cs typeface="Times New Roman" pitchFamily="18" charset="0"/>
                <a:hlinkClick r:id="rId2"/>
              </a:rPr>
              <a:t>.</a:t>
            </a:r>
            <a:r>
              <a:rPr lang="en-GB" sz="2800" smtClean="0">
                <a:latin typeface="Times New Roman" pitchFamily="18" charset="0"/>
                <a:cs typeface="Times New Roman" pitchFamily="18" charset="0"/>
                <a:hlinkClick r:id="rId2"/>
              </a:rPr>
              <a:t>krg</a:t>
            </a:r>
            <a:r>
              <a:rPr lang="ru-RU" sz="2800" smtClean="0">
                <a:latin typeface="Times New Roman" pitchFamily="18" charset="0"/>
                <a:cs typeface="Times New Roman" pitchFamily="18" charset="0"/>
                <a:hlinkClick r:id="rId2"/>
              </a:rPr>
              <a:t>.</a:t>
            </a:r>
            <a:r>
              <a:rPr lang="en-GB" sz="2800" smtClean="0">
                <a:latin typeface="Times New Roman" pitchFamily="18" charset="0"/>
                <a:cs typeface="Times New Roman" pitchFamily="18" charset="0"/>
                <a:hlinkClick r:id="rId2"/>
              </a:rPr>
              <a:t>kz</a:t>
            </a:r>
            <a:r>
              <a:rPr lang="ru-RU" sz="280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smtClean="0">
                <a:latin typeface="Times New Roman" pitchFamily="18" charset="0"/>
                <a:cs typeface="Times New Roman" pitchFamily="18" charset="0"/>
              </a:rPr>
              <a:t>Мұндағы: </a:t>
            </a:r>
            <a:r>
              <a:rPr lang="en-GB" sz="2800" smtClean="0">
                <a:latin typeface="Times New Roman" pitchFamily="18" charset="0"/>
                <a:cs typeface="Times New Roman" pitchFamily="18" charset="0"/>
              </a:rPr>
              <a:t>soros</a:t>
            </a:r>
            <a:r>
              <a:rPr lang="ru-RU" sz="2800" smtClean="0">
                <a:latin typeface="Times New Roman" pitchFamily="18" charset="0"/>
                <a:cs typeface="Times New Roman" pitchFamily="18" charset="0"/>
              </a:rPr>
              <a:t>- пошта сервері (пошта бөлімшесі)</a:t>
            </a:r>
            <a:br>
              <a:rPr lang="ru-RU" sz="2800" smtClean="0">
                <a:latin typeface="Times New Roman" pitchFamily="18" charset="0"/>
                <a:cs typeface="Times New Roman" pitchFamily="18" charset="0"/>
              </a:rPr>
            </a:br>
            <a:r>
              <a:rPr lang="en-GB" sz="2800" smtClean="0">
                <a:latin typeface="Times New Roman" pitchFamily="18" charset="0"/>
                <a:cs typeface="Times New Roman" pitchFamily="18" charset="0"/>
              </a:rPr>
              <a:t>Krg</a:t>
            </a:r>
            <a:r>
              <a:rPr lang="ru-RU" sz="2800" smtClean="0">
                <a:latin typeface="Times New Roman" pitchFamily="18" charset="0"/>
                <a:cs typeface="Times New Roman" pitchFamily="18" charset="0"/>
              </a:rPr>
              <a:t>- қала аты (Қарағанды)-кейде қала аты болмауы да мүмкін.</a:t>
            </a:r>
            <a:br>
              <a:rPr lang="ru-RU" sz="2800" smtClean="0">
                <a:latin typeface="Times New Roman" pitchFamily="18" charset="0"/>
                <a:cs typeface="Times New Roman" pitchFamily="18" charset="0"/>
              </a:rPr>
            </a:br>
            <a:r>
              <a:rPr lang="en-GB" sz="2800" smtClean="0">
                <a:latin typeface="Times New Roman" pitchFamily="18" charset="0"/>
                <a:cs typeface="Times New Roman" pitchFamily="18" charset="0"/>
              </a:rPr>
              <a:t>Kz</a:t>
            </a:r>
            <a:r>
              <a:rPr lang="ru-RU" sz="2800" smtClean="0">
                <a:latin typeface="Times New Roman" pitchFamily="18" charset="0"/>
                <a:cs typeface="Times New Roman" pitchFamily="18" charset="0"/>
              </a:rPr>
              <a:t>- ел аты(Қазақстан)</a:t>
            </a:r>
            <a:br>
              <a:rPr lang="ru-RU" sz="2800" smtClean="0">
                <a:latin typeface="Times New Roman" pitchFamily="18" charset="0"/>
                <a:cs typeface="Times New Roman" pitchFamily="18" charset="0"/>
              </a:rPr>
            </a:br>
            <a:r>
              <a:rPr lang="en-GB" sz="2800" smtClean="0">
                <a:latin typeface="Times New Roman" pitchFamily="18" charset="0"/>
                <a:cs typeface="Times New Roman" pitchFamily="18" charset="0"/>
              </a:rPr>
              <a:t>Aumetov</a:t>
            </a:r>
            <a:r>
              <a:rPr lang="ru-RU" sz="2800" smtClean="0">
                <a:latin typeface="Times New Roman" pitchFamily="18" charset="0"/>
                <a:cs typeface="Times New Roman" pitchFamily="18" charset="0"/>
              </a:rPr>
              <a:t>- пошта жәшігінің аты</a:t>
            </a:r>
            <a:br>
              <a:rPr lang="ru-RU" sz="280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smtClean="0">
                <a:latin typeface="Times New Roman" pitchFamily="18" charset="0"/>
                <a:cs typeface="Times New Roman" pitchFamily="18" charset="0"/>
              </a:rPr>
              <a:t>@ (Эт,сабачка) және нүктелер- бөлгіш белгілер.</a:t>
            </a:r>
            <a:br>
              <a:rPr lang="ru-RU" sz="280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smtClean="0">
                <a:latin typeface="Times New Roman" pitchFamily="18" charset="0"/>
                <a:cs typeface="Times New Roman" pitchFamily="18" charset="0"/>
              </a:rPr>
              <a:t>Тема (тақырып)өрісіне мысалы:хат</a:t>
            </a:r>
            <a:br>
              <a:rPr lang="ru-RU" sz="280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smtClean="0">
                <a:latin typeface="Times New Roman" pitchFamily="18" charset="0"/>
                <a:cs typeface="Times New Roman" pitchFamily="18" charset="0"/>
              </a:rPr>
              <a:t>Электрондық поштамен хабар жазғанда сыпайылық ережелерін сақтауларың керек. Сөйлемдеріңізді грамматикалық жағынан сауатты құрастыруға тырысыңдар. Себебі: сауатсыз жазылған хабарламаларды оқу да, түсіну де мүмкін емес. </a:t>
            </a:r>
            <a:br>
              <a:rPr lang="ru-RU" sz="2800" smtClean="0">
                <a:latin typeface="Times New Roman" pitchFamily="18" charset="0"/>
                <a:cs typeface="Times New Roman" pitchFamily="18" charset="0"/>
              </a:rPr>
            </a:br>
            <a:endParaRPr lang="ru-RU" sz="28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Box 4"/>
          <p:cNvSpPr txBox="1">
            <a:spLocks noChangeArrowheads="1"/>
          </p:cNvSpPr>
          <p:nvPr/>
        </p:nvSpPr>
        <p:spPr bwMode="auto">
          <a:xfrm>
            <a:off x="179388" y="981075"/>
            <a:ext cx="8650287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kk-KZ" sz="3600">
                <a:latin typeface="Times New Roman" pitchFamily="18" charset="0"/>
                <a:cs typeface="Times New Roman" pitchFamily="18" charset="0"/>
              </a:rPr>
              <a:t>Электрондық пошта            Кәдімгі пошта</a:t>
            </a:r>
            <a:endParaRPr lang="ru-RU" sz="36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219" name="TextBox 4"/>
          <p:cNvSpPr txBox="1">
            <a:spLocks noChangeArrowheads="1"/>
          </p:cNvSpPr>
          <p:nvPr/>
        </p:nvSpPr>
        <p:spPr bwMode="auto">
          <a:xfrm>
            <a:off x="611188" y="260350"/>
            <a:ext cx="785812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kk-KZ" sz="4000" b="1">
                <a:latin typeface="Times New Roman" pitchFamily="18" charset="0"/>
                <a:cs typeface="Times New Roman" pitchFamily="18" charset="0"/>
              </a:rPr>
              <a:t>Постер қорғау. Топтық жұмыс</a:t>
            </a:r>
            <a:endParaRPr lang="ru-RU" sz="4000" b="1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" name="Схема 5"/>
          <p:cNvGraphicFramePr/>
          <p:nvPr/>
        </p:nvGraphicFramePr>
        <p:xfrm>
          <a:off x="467544" y="2060848"/>
          <a:ext cx="8352928" cy="40324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3"/>
          <p:cNvSpPr>
            <a:spLocks noGrp="1"/>
          </p:cNvSpPr>
          <p:nvPr>
            <p:ph type="ctrTitle"/>
          </p:nvPr>
        </p:nvSpPr>
        <p:spPr>
          <a:xfrm>
            <a:off x="539750" y="404813"/>
            <a:ext cx="7772400" cy="1470025"/>
          </a:xfrm>
        </p:spPr>
        <p:txBody>
          <a:bodyPr/>
          <a:lstStyle/>
          <a:p>
            <a:r>
              <a:rPr lang="kk-KZ" b="1" smtClean="0">
                <a:latin typeface="Times New Roman" pitchFamily="18" charset="0"/>
                <a:cs typeface="Times New Roman" pitchFamily="18" charset="0"/>
              </a:rPr>
              <a:t>Жұппен жұмыс</a:t>
            </a:r>
            <a:r>
              <a:rPr lang="ru-RU" smtClean="0"/>
              <a:t/>
            </a:r>
            <a:br>
              <a:rPr lang="ru-RU" smtClean="0"/>
            </a:br>
            <a:r>
              <a:rPr lang="en-GB" b="1" smtClean="0"/>
              <a:t> </a:t>
            </a:r>
            <a:endParaRPr lang="ru-RU" smtClean="0"/>
          </a:p>
        </p:txBody>
      </p:sp>
      <p:sp>
        <p:nvSpPr>
          <p:cNvPr id="10243" name="Прямоугольник 4"/>
          <p:cNvSpPr>
            <a:spLocks noChangeArrowheads="1"/>
          </p:cNvSpPr>
          <p:nvPr/>
        </p:nvSpPr>
        <p:spPr bwMode="auto">
          <a:xfrm>
            <a:off x="1042988" y="1773238"/>
            <a:ext cx="741680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kk-KZ" sz="3600" i="1">
                <a:latin typeface="Times New Roman" pitchFamily="18" charset="0"/>
                <a:cs typeface="Times New Roman" pitchFamily="18" charset="0"/>
              </a:rPr>
              <a:t>Локальдық желі арқылы бір-бірімен хабар алмасу</a:t>
            </a:r>
            <a:endParaRPr lang="ru-RU" sz="3600" i="1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411</TotalTime>
  <Words>202</Words>
  <Application>Microsoft Office PowerPoint</Application>
  <PresentationFormat>Экран (4:3)</PresentationFormat>
  <Paragraphs>57</Paragraphs>
  <Slides>13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7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Электрондық адрес латын әріптерімен жазылады. Мысалы: ahmetov@soros.krg.kz Мұндағы: soros- пошта сервері (пошта бөлімшесі) Krg- қала аты (Қарағанды)-кейде қала аты болмауы да мүмкін. Kz- ел аты(Қазақстан) Aumetov- пошта жәшігінің аты @ (Эт,сабачка) және нүктелер- бөлгіш белгілер. Тема (тақырып)өрісіне мысалы:хат Электрондық поштамен хабар жазғанда сыпайылық ережелерін сақтауларың керек. Сөйлемдеріңізді грамматикалық жағынан сауатты құрастыруға тырысыңдар. Себебі: сауатсыз жазылған хабарламаларды оқу да, түсіну де мүмкін емес.  </vt:lpstr>
      <vt:lpstr>Презентация PowerPoint</vt:lpstr>
      <vt:lpstr>Жұппен жұмыс  </vt:lpstr>
      <vt:lpstr>ТЕСТ </vt:lpstr>
      <vt:lpstr>Презентация PowerPoint</vt:lpstr>
      <vt:lpstr>Презентация PowerPoint</vt:lpstr>
      <vt:lpstr>Презентация PowerPoint</vt:lpstr>
    </vt:vector>
  </TitlesOfParts>
  <Company>WolfishLair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Интернет – бүкіләлемдік агықтама</dc:title>
  <dc:creator>Алмас</dc:creator>
  <cp:lastModifiedBy>Nurken</cp:lastModifiedBy>
  <cp:revision>39</cp:revision>
  <dcterms:created xsi:type="dcterms:W3CDTF">2010-04-04T14:36:33Z</dcterms:created>
  <dcterms:modified xsi:type="dcterms:W3CDTF">2012-12-18T05:57:20Z</dcterms:modified>
</cp:coreProperties>
</file>