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97" r:id="rId3"/>
  </p:sldMasterIdLst>
  <p:notesMasterIdLst>
    <p:notesMasterId r:id="rId31"/>
  </p:notesMasterIdLst>
  <p:sldIdLst>
    <p:sldId id="303" r:id="rId4"/>
    <p:sldId id="283" r:id="rId5"/>
    <p:sldId id="266" r:id="rId6"/>
    <p:sldId id="305" r:id="rId7"/>
    <p:sldId id="320" r:id="rId8"/>
    <p:sldId id="321" r:id="rId9"/>
    <p:sldId id="337" r:id="rId10"/>
    <p:sldId id="336" r:id="rId11"/>
    <p:sldId id="338" r:id="rId12"/>
    <p:sldId id="340" r:id="rId13"/>
    <p:sldId id="343" r:id="rId14"/>
    <p:sldId id="351" r:id="rId15"/>
    <p:sldId id="344" r:id="rId16"/>
    <p:sldId id="352" r:id="rId17"/>
    <p:sldId id="345" r:id="rId18"/>
    <p:sldId id="346" r:id="rId19"/>
    <p:sldId id="353" r:id="rId20"/>
    <p:sldId id="361" r:id="rId21"/>
    <p:sldId id="335" r:id="rId22"/>
    <p:sldId id="360" r:id="rId23"/>
    <p:sldId id="354" r:id="rId24"/>
    <p:sldId id="355" r:id="rId25"/>
    <p:sldId id="356" r:id="rId26"/>
    <p:sldId id="362" r:id="rId27"/>
    <p:sldId id="357" r:id="rId28"/>
    <p:sldId id="359" r:id="rId29"/>
    <p:sldId id="33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D60093"/>
    <a:srgbClr val="993366"/>
    <a:srgbClr val="008000"/>
    <a:srgbClr val="660066"/>
    <a:srgbClr val="FF33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92" autoAdjust="0"/>
    <p:restoredTop sz="94664" autoAdjust="0"/>
  </p:normalViewPr>
  <p:slideViewPr>
    <p:cSldViewPr>
      <p:cViewPr>
        <p:scale>
          <a:sx n="70" d="100"/>
          <a:sy n="70" d="100"/>
        </p:scale>
        <p:origin x="-171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00FFA40D-B438-423F-9CC0-5AF9FEC47249}" type="datetimeFigureOut">
              <a:rPr lang="ru-RU"/>
              <a:pPr>
                <a:defRPr/>
              </a:pPr>
              <a:t>21.10.2012</a:t>
            </a:fld>
            <a:endParaRPr lang="ru-RU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6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96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1344F9D5-5821-4CF8-AE51-7CCD544FF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21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E52E6-7363-4E7C-B00A-67F0D61D0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93277"/>
      </p:ext>
    </p:extLst>
  </p:cSld>
  <p:clrMapOvr>
    <a:masterClrMapping/>
  </p:clrMapOvr>
  <p:transition advClick="0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F8681-C559-4647-ACF6-37863F503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34334"/>
      </p:ext>
    </p:extLst>
  </p:cSld>
  <p:clrMapOvr>
    <a:masterClrMapping/>
  </p:clrMapOvr>
  <p:transition advClick="0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BACAD-FA6C-420F-8D11-2717511F8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35852"/>
      </p:ext>
    </p:extLst>
  </p:cSld>
  <p:clrMapOvr>
    <a:masterClrMapping/>
  </p:clrMapOvr>
  <p:transition advClick="0"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F1A67-2258-491F-BF8C-EAEE25EB1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428932"/>
      </p:ext>
    </p:extLst>
  </p:cSld>
  <p:clrMapOvr>
    <a:masterClrMapping/>
  </p:clrMapOvr>
  <p:transition advClick="0">
    <p:pull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0361E-370E-4BE5-8C4B-9B2FA7A65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521705"/>
      </p:ext>
    </p:extLst>
  </p:cSld>
  <p:clrMapOvr>
    <a:masterClrMapping/>
  </p:clrMapOvr>
  <p:transition advClick="0">
    <p:pull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346A32-32F6-433B-AEEB-5FF0D1083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743411"/>
      </p:ext>
    </p:extLst>
  </p:cSld>
  <p:clrMapOvr>
    <a:masterClrMapping/>
  </p:clrMapOvr>
  <p:transition advClick="0">
    <p:pull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EAC64-921D-495D-ABE3-DE3EE9855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937740"/>
      </p:ext>
    </p:extLst>
  </p:cSld>
  <p:clrMapOvr>
    <a:masterClrMapping/>
  </p:clrMapOvr>
  <p:transition advClick="0">
    <p:pull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D7137-1373-45EE-891B-9D670C76A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744583"/>
      </p:ext>
    </p:extLst>
  </p:cSld>
  <p:clrMapOvr>
    <a:masterClrMapping/>
  </p:clrMapOvr>
  <p:transition advClick="0">
    <p:pull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61751-76F1-4659-B331-42E006857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338672"/>
      </p:ext>
    </p:extLst>
  </p:cSld>
  <p:clrMapOvr>
    <a:masterClrMapping/>
  </p:clrMapOvr>
  <p:transition advClick="0">
    <p:pull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A9253-7982-48F6-8507-C749B5480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594820"/>
      </p:ext>
    </p:extLst>
  </p:cSld>
  <p:clrMapOvr>
    <a:masterClrMapping/>
  </p:clrMapOvr>
  <p:transition advClick="0">
    <p:pull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4134F-8DE9-4E21-BBAF-D8859EF4C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860142"/>
      </p:ext>
    </p:extLst>
  </p:cSld>
  <p:clrMapOvr>
    <a:masterClrMapping/>
  </p:clrMapOvr>
  <p:transition advClick="0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01350-C006-414E-BECA-52000B30A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79367"/>
      </p:ext>
    </p:extLst>
  </p:cSld>
  <p:clrMapOvr>
    <a:masterClrMapping/>
  </p:clrMapOvr>
  <p:transition advClick="0">
    <p:pull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D6DAF-E2FC-4F1C-B03F-61E308F6C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65491"/>
      </p:ext>
    </p:extLst>
  </p:cSld>
  <p:clrMapOvr>
    <a:masterClrMapping/>
  </p:clrMapOvr>
  <p:transition advClick="0">
    <p:pull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7E429-9DBE-46A8-85D8-E56B9C7E66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235982"/>
      </p:ext>
    </p:extLst>
  </p:cSld>
  <p:clrMapOvr>
    <a:masterClrMapping/>
  </p:clrMapOvr>
  <p:transition advClick="0">
    <p:pull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8DB33-C0F3-4C60-903D-5D5C1F802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737891"/>
      </p:ext>
    </p:extLst>
  </p:cSld>
  <p:clrMapOvr>
    <a:masterClrMapping/>
  </p:clrMapOvr>
  <p:transition advClick="0">
    <p:pull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822 w 3985"/>
              <a:gd name="T1" fmla="*/ 0 h 3619"/>
              <a:gd name="T2" fmla="*/ 0 w 3985"/>
              <a:gd name="T3" fmla="*/ 975 h 3619"/>
              <a:gd name="T4" fmla="*/ 2169 w 3985"/>
              <a:gd name="T5" fmla="*/ 3619 h 3619"/>
              <a:gd name="T6" fmla="*/ 3985 w 3985"/>
              <a:gd name="T7" fmla="*/ 1125 h 3619"/>
              <a:gd name="T8" fmla="*/ 2822 w 3985"/>
              <a:gd name="T9" fmla="*/ 0 h 3619"/>
              <a:gd name="T10" fmla="*/ 2822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794 w 794"/>
                <a:gd name="T1" fmla="*/ 395 h 414"/>
                <a:gd name="T2" fmla="*/ 710 w 794"/>
                <a:gd name="T3" fmla="*/ 318 h 414"/>
                <a:gd name="T4" fmla="*/ 556 w 794"/>
                <a:gd name="T5" fmla="*/ 210 h 414"/>
                <a:gd name="T6" fmla="*/ 71 w 794"/>
                <a:gd name="T7" fmla="*/ 0 h 414"/>
                <a:gd name="T8" fmla="*/ 23 w 794"/>
                <a:gd name="T9" fmla="*/ 20 h 414"/>
                <a:gd name="T10" fmla="*/ 0 w 794"/>
                <a:gd name="T11" fmla="*/ 83 h 414"/>
                <a:gd name="T12" fmla="*/ 28 w 794"/>
                <a:gd name="T13" fmla="*/ 155 h 414"/>
                <a:gd name="T14" fmla="*/ 570 w 794"/>
                <a:gd name="T15" fmla="*/ 409 h 414"/>
                <a:gd name="T16" fmla="*/ 689 w 794"/>
                <a:gd name="T17" fmla="*/ 393 h 414"/>
                <a:gd name="T18" fmla="*/ 785 w 794"/>
                <a:gd name="T19" fmla="*/ 414 h 414"/>
                <a:gd name="T20" fmla="*/ 794 w 794"/>
                <a:gd name="T21" fmla="*/ 395 h 414"/>
                <a:gd name="T22" fmla="*/ 794 w 794"/>
                <a:gd name="T23" fmla="*/ 395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137 w 1586"/>
                <a:gd name="T1" fmla="*/ 0 h 821"/>
                <a:gd name="T2" fmla="*/ 1331 w 1586"/>
                <a:gd name="T3" fmla="*/ 519 h 821"/>
                <a:gd name="T4" fmla="*/ 1428 w 1586"/>
                <a:gd name="T5" fmla="*/ 638 h 821"/>
                <a:gd name="T6" fmla="*/ 1586 w 1586"/>
                <a:gd name="T7" fmla="*/ 792 h 821"/>
                <a:gd name="T8" fmla="*/ 1565 w 1586"/>
                <a:gd name="T9" fmla="*/ 821 h 821"/>
                <a:gd name="T10" fmla="*/ 1350 w 1586"/>
                <a:gd name="T11" fmla="*/ 787 h 821"/>
                <a:gd name="T12" fmla="*/ 1145 w 1586"/>
                <a:gd name="T13" fmla="*/ 811 h 821"/>
                <a:gd name="T14" fmla="*/ 42 w 1586"/>
                <a:gd name="T15" fmla="*/ 298 h 821"/>
                <a:gd name="T16" fmla="*/ 0 w 1586"/>
                <a:gd name="T17" fmla="*/ 150 h 821"/>
                <a:gd name="T18" fmla="*/ 46 w 1586"/>
                <a:gd name="T19" fmla="*/ 32 h 821"/>
                <a:gd name="T20" fmla="*/ 137 w 1586"/>
                <a:gd name="T21" fmla="*/ 0 h 821"/>
                <a:gd name="T22" fmla="*/ 137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>
                <a:gd name="T0" fmla="*/ 0 w 1049"/>
                <a:gd name="T1" fmla="*/ 325 h 747"/>
                <a:gd name="T2" fmla="*/ 922 w 1049"/>
                <a:gd name="T3" fmla="*/ 747 h 747"/>
                <a:gd name="T4" fmla="*/ 939 w 1049"/>
                <a:gd name="T5" fmla="*/ 534 h 747"/>
                <a:gd name="T6" fmla="*/ 1049 w 1049"/>
                <a:gd name="T7" fmla="*/ 422 h 747"/>
                <a:gd name="T8" fmla="*/ 78 w 1049"/>
                <a:gd name="T9" fmla="*/ 0 h 747"/>
                <a:gd name="T10" fmla="*/ 0 w 1049"/>
                <a:gd name="T11" fmla="*/ 127 h 747"/>
                <a:gd name="T12" fmla="*/ 0 w 1049"/>
                <a:gd name="T13" fmla="*/ 325 h 747"/>
                <a:gd name="T14" fmla="*/ 0 w 1049"/>
                <a:gd name="T15" fmla="*/ 325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10 w 150"/>
                  <a:gd name="T1" fmla="*/ 0 h 173"/>
                  <a:gd name="T2" fmla="*/ 40 w 150"/>
                  <a:gd name="T3" fmla="*/ 66 h 173"/>
                  <a:gd name="T4" fmla="*/ 0 w 150"/>
                  <a:gd name="T5" fmla="*/ 173 h 173"/>
                  <a:gd name="T6" fmla="*/ 80 w 150"/>
                  <a:gd name="T7" fmla="*/ 160 h 173"/>
                  <a:gd name="T8" fmla="*/ 103 w 150"/>
                  <a:gd name="T9" fmla="*/ 84 h 173"/>
                  <a:gd name="T10" fmla="*/ 150 w 150"/>
                  <a:gd name="T11" fmla="*/ 27 h 173"/>
                  <a:gd name="T12" fmla="*/ 110 w 150"/>
                  <a:gd name="T13" fmla="*/ 0 h 173"/>
                  <a:gd name="T14" fmla="*/ 110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156 w 1684"/>
                  <a:gd name="T1" fmla="*/ 0 h 880"/>
                  <a:gd name="T2" fmla="*/ 63 w 1684"/>
                  <a:gd name="T3" fmla="*/ 52 h 880"/>
                  <a:gd name="T4" fmla="*/ 0 w 1684"/>
                  <a:gd name="T5" fmla="*/ 208 h 880"/>
                  <a:gd name="T6" fmla="*/ 67 w 1684"/>
                  <a:gd name="T7" fmla="*/ 358 h 880"/>
                  <a:gd name="T8" fmla="*/ 1182 w 1684"/>
                  <a:gd name="T9" fmla="*/ 867 h 880"/>
                  <a:gd name="T10" fmla="*/ 1422 w 1684"/>
                  <a:gd name="T11" fmla="*/ 835 h 880"/>
                  <a:gd name="T12" fmla="*/ 1616 w 1684"/>
                  <a:gd name="T13" fmla="*/ 880 h 880"/>
                  <a:gd name="T14" fmla="*/ 1684 w 1684"/>
                  <a:gd name="T15" fmla="*/ 808 h 880"/>
                  <a:gd name="T16" fmla="*/ 1502 w 1684"/>
                  <a:gd name="T17" fmla="*/ 664 h 880"/>
                  <a:gd name="T18" fmla="*/ 1428 w 1684"/>
                  <a:gd name="T19" fmla="*/ 512 h 880"/>
                  <a:gd name="T20" fmla="*/ 1369 w 1684"/>
                  <a:gd name="T21" fmla="*/ 527 h 880"/>
                  <a:gd name="T22" fmla="*/ 1439 w 1684"/>
                  <a:gd name="T23" fmla="*/ 664 h 880"/>
                  <a:gd name="T24" fmla="*/ 1578 w 1684"/>
                  <a:gd name="T25" fmla="*/ 810 h 880"/>
                  <a:gd name="T26" fmla="*/ 1413 w 1684"/>
                  <a:gd name="T27" fmla="*/ 787 h 880"/>
                  <a:gd name="T28" fmla="*/ 1219 w 1684"/>
                  <a:gd name="T29" fmla="*/ 814 h 880"/>
                  <a:gd name="T30" fmla="*/ 1255 w 1684"/>
                  <a:gd name="T31" fmla="*/ 650 h 880"/>
                  <a:gd name="T32" fmla="*/ 1338 w 1684"/>
                  <a:gd name="T33" fmla="*/ 538 h 880"/>
                  <a:gd name="T34" fmla="*/ 1241 w 1684"/>
                  <a:gd name="T35" fmla="*/ 552 h 880"/>
                  <a:gd name="T36" fmla="*/ 1165 w 1684"/>
                  <a:gd name="T37" fmla="*/ 658 h 880"/>
                  <a:gd name="T38" fmla="*/ 1139 w 1684"/>
                  <a:gd name="T39" fmla="*/ 791 h 880"/>
                  <a:gd name="T40" fmla="*/ 107 w 1684"/>
                  <a:gd name="T41" fmla="*/ 310 h 880"/>
                  <a:gd name="T42" fmla="*/ 80 w 1684"/>
                  <a:gd name="T43" fmla="*/ 215 h 880"/>
                  <a:gd name="T44" fmla="*/ 103 w 1684"/>
                  <a:gd name="T45" fmla="*/ 95 h 880"/>
                  <a:gd name="T46" fmla="*/ 217 w 1684"/>
                  <a:gd name="T47" fmla="*/ 0 h 880"/>
                  <a:gd name="T48" fmla="*/ 156 w 1684"/>
                  <a:gd name="T49" fmla="*/ 0 h 880"/>
                  <a:gd name="T50" fmla="*/ 156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00 w 1190"/>
                  <a:gd name="T1" fmla="*/ 0 h 500"/>
                  <a:gd name="T2" fmla="*/ 1190 w 1190"/>
                  <a:gd name="T3" fmla="*/ 490 h 500"/>
                  <a:gd name="T4" fmla="*/ 1076 w 1190"/>
                  <a:gd name="T5" fmla="*/ 500 h 500"/>
                  <a:gd name="T6" fmla="*/ 0 w 1190"/>
                  <a:gd name="T7" fmla="*/ 27 h 500"/>
                  <a:gd name="T8" fmla="*/ 100 w 1190"/>
                  <a:gd name="T9" fmla="*/ 0 h 500"/>
                  <a:gd name="T10" fmla="*/ 100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>
                  <a:gd name="T0" fmla="*/ 116 w 160"/>
                  <a:gd name="T1" fmla="*/ 0 h 335"/>
                  <a:gd name="T2" fmla="*/ 19 w 160"/>
                  <a:gd name="T3" fmla="*/ 106 h 335"/>
                  <a:gd name="T4" fmla="*/ 0 w 160"/>
                  <a:gd name="T5" fmla="*/ 230 h 335"/>
                  <a:gd name="T6" fmla="*/ 33 w 160"/>
                  <a:gd name="T7" fmla="*/ 314 h 335"/>
                  <a:gd name="T8" fmla="*/ 94 w 160"/>
                  <a:gd name="T9" fmla="*/ 335 h 335"/>
                  <a:gd name="T10" fmla="*/ 76 w 160"/>
                  <a:gd name="T11" fmla="*/ 154 h 335"/>
                  <a:gd name="T12" fmla="*/ 160 w 160"/>
                  <a:gd name="T13" fmla="*/ 17 h 335"/>
                  <a:gd name="T14" fmla="*/ 116 w 160"/>
                  <a:gd name="T15" fmla="*/ 0 h 335"/>
                  <a:gd name="T16" fmla="*/ 116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>
                  <a:gd name="T0" fmla="*/ 14 w 489"/>
                  <a:gd name="T1" fmla="*/ 34 h 296"/>
                  <a:gd name="T2" fmla="*/ 160 w 489"/>
                  <a:gd name="T3" fmla="*/ 66 h 296"/>
                  <a:gd name="T4" fmla="*/ 324 w 489"/>
                  <a:gd name="T5" fmla="*/ 137 h 296"/>
                  <a:gd name="T6" fmla="*/ 440 w 489"/>
                  <a:gd name="T7" fmla="*/ 243 h 296"/>
                  <a:gd name="T8" fmla="*/ 326 w 489"/>
                  <a:gd name="T9" fmla="*/ 230 h 296"/>
                  <a:gd name="T10" fmla="*/ 139 w 489"/>
                  <a:gd name="T11" fmla="*/ 146 h 296"/>
                  <a:gd name="T12" fmla="*/ 50 w 489"/>
                  <a:gd name="T13" fmla="*/ 80 h 296"/>
                  <a:gd name="T14" fmla="*/ 107 w 489"/>
                  <a:gd name="T15" fmla="*/ 163 h 296"/>
                  <a:gd name="T16" fmla="*/ 272 w 489"/>
                  <a:gd name="T17" fmla="*/ 270 h 296"/>
                  <a:gd name="T18" fmla="*/ 466 w 489"/>
                  <a:gd name="T19" fmla="*/ 296 h 296"/>
                  <a:gd name="T20" fmla="*/ 489 w 489"/>
                  <a:gd name="T21" fmla="*/ 224 h 296"/>
                  <a:gd name="T22" fmla="*/ 394 w 489"/>
                  <a:gd name="T23" fmla="*/ 120 h 296"/>
                  <a:gd name="T24" fmla="*/ 170 w 489"/>
                  <a:gd name="T25" fmla="*/ 17 h 296"/>
                  <a:gd name="T26" fmla="*/ 0 w 489"/>
                  <a:gd name="T27" fmla="*/ 0 h 296"/>
                  <a:gd name="T28" fmla="*/ 14 w 489"/>
                  <a:gd name="T29" fmla="*/ 34 h 296"/>
                  <a:gd name="T30" fmla="*/ 14 w 489"/>
                  <a:gd name="T31" fmla="*/ 3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816 w 4288"/>
              <a:gd name="T3" fmla="*/ 256 h 459"/>
              <a:gd name="T4" fmla="*/ 1560 w 4288"/>
              <a:gd name="T5" fmla="*/ 144 h 459"/>
              <a:gd name="T6" fmla="*/ 1856 w 4288"/>
              <a:gd name="T7" fmla="*/ 376 h 459"/>
              <a:gd name="T8" fmla="*/ 2344 w 4288"/>
              <a:gd name="T9" fmla="*/ 152 h 459"/>
              <a:gd name="T10" fmla="*/ 3536 w 4288"/>
              <a:gd name="T11" fmla="*/ 456 h 459"/>
              <a:gd name="T12" fmla="*/ 4288 w 4288"/>
              <a:gd name="T13" fmla="*/ 136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32 h 240"/>
              <a:gd name="T2" fmla="*/ 280 w 560"/>
              <a:gd name="T3" fmla="*/ 144 h 240"/>
              <a:gd name="T4" fmla="*/ 448 w 560"/>
              <a:gd name="T5" fmla="*/ 16 h 240"/>
              <a:gd name="T6" fmla="*/ 560 w 560"/>
              <a:gd name="T7" fmla="*/ 24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B5F27-C228-4482-93F2-74F8B7C6B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881890"/>
      </p:ext>
    </p:extLst>
  </p:cSld>
  <p:clrMapOvr>
    <a:masterClrMapping/>
  </p:clrMapOvr>
  <p:transition advClick="0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A7AB9-4C9A-41DC-B58E-54B9CBDFA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834877"/>
      </p:ext>
    </p:extLst>
  </p:cSld>
  <p:clrMapOvr>
    <a:masterClrMapping/>
  </p:clrMapOvr>
  <p:transition advClick="0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98A8A0-6F61-4AF6-85B4-AEB941F7D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772389"/>
      </p:ext>
    </p:extLst>
  </p:cSld>
  <p:clrMapOvr>
    <a:masterClrMapping/>
  </p:clrMapOvr>
  <p:transition advClick="0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E9536-2F4C-4D8E-BFFE-F735440DA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480768"/>
      </p:ext>
    </p:extLst>
  </p:cSld>
  <p:clrMapOvr>
    <a:masterClrMapping/>
  </p:clrMapOvr>
  <p:transition advClick="0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7AEAB-35AF-4E59-B7A2-3C90378F2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67308"/>
      </p:ext>
    </p:extLst>
  </p:cSld>
  <p:clrMapOvr>
    <a:masterClrMapping/>
  </p:clrMapOvr>
  <p:transition advClick="0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BFB69-C667-4C13-8FCC-195E95C32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059235"/>
      </p:ext>
    </p:extLst>
  </p:cSld>
  <p:clrMapOvr>
    <a:masterClrMapping/>
  </p:clrMapOvr>
  <p:transition advClick="0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16401-D620-4B9A-90E1-CA76EC5C8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116065"/>
      </p:ext>
    </p:extLst>
  </p:cSld>
  <p:clrMapOvr>
    <a:masterClrMapping/>
  </p:clrMapOvr>
  <p:transition advClick="0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7160C-1DAA-4ADE-866C-77F4499FB3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061030"/>
      </p:ext>
    </p:extLst>
  </p:cSld>
  <p:clrMapOvr>
    <a:masterClrMapping/>
  </p:clrMapOvr>
  <p:transition advClick="0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D93A7BC3-A7C1-48F3-8474-EE7BFD2F4A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 advClick="0"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BD7698A7-0DD7-4D2A-89F4-034C0A002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advClick="0"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6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8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6D38EC0-2478-42BC-A498-45D7F0F45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ransition advClick="0">
    <p:pull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slide" Target="slide2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slide" Target="slide5.x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kz/" TargetMode="External"/><Relationship Id="rId2" Type="http://schemas.openxmlformats.org/officeDocument/2006/relationships/hyperlink" Target="http://www.ustaz.kz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image" Target="../media/image2.gif"/><Relationship Id="rId7" Type="http://schemas.openxmlformats.org/officeDocument/2006/relationships/slide" Target="slide2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26.xml"/><Relationship Id="rId11" Type="http://schemas.openxmlformats.org/officeDocument/2006/relationships/image" Target="../media/image3.gif"/><Relationship Id="rId5" Type="http://schemas.openxmlformats.org/officeDocument/2006/relationships/slide" Target="slide18.xml"/><Relationship Id="rId10" Type="http://schemas.openxmlformats.org/officeDocument/2006/relationships/slide" Target="slide27.xml"/><Relationship Id="rId4" Type="http://schemas.openxmlformats.org/officeDocument/2006/relationships/slide" Target="slide7.xml"/><Relationship Id="rId9" Type="http://schemas.openxmlformats.org/officeDocument/2006/relationships/slide" Target="slide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5.gif"/><Relationship Id="rId3" Type="http://schemas.openxmlformats.org/officeDocument/2006/relationships/slide" Target="slide8.xml"/><Relationship Id="rId7" Type="http://schemas.openxmlformats.org/officeDocument/2006/relationships/slide" Target="slide9.xml"/><Relationship Id="rId12" Type="http://schemas.openxmlformats.org/officeDocument/2006/relationships/slide" Target="slide1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6" Type="http://schemas.openxmlformats.org/officeDocument/2006/relationships/slide" Target="slide10.xml"/><Relationship Id="rId11" Type="http://schemas.openxmlformats.org/officeDocument/2006/relationships/slide" Target="slide14.xml"/><Relationship Id="rId5" Type="http://schemas.openxmlformats.org/officeDocument/2006/relationships/slide" Target="slide11.xml"/><Relationship Id="rId10" Type="http://schemas.openxmlformats.org/officeDocument/2006/relationships/slide" Target="slide15.xml"/><Relationship Id="rId4" Type="http://schemas.openxmlformats.org/officeDocument/2006/relationships/slide" Target="slide12.xml"/><Relationship Id="rId9" Type="http://schemas.openxmlformats.org/officeDocument/2006/relationships/slide" Target="slide16.xml"/><Relationship Id="rId1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WINDOWS\clock.avi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rrowheads="1"/>
          </p:cNvSpPr>
          <p:nvPr/>
        </p:nvSpPr>
        <p:spPr bwMode="auto">
          <a:xfrm>
            <a:off x="2622550" y="215900"/>
            <a:ext cx="5094288" cy="6232525"/>
          </a:xfrm>
          <a:prstGeom prst="diamond">
            <a:avLst/>
          </a:prstGeom>
          <a:gradFill rotWithShape="1">
            <a:gsLst>
              <a:gs pos="0">
                <a:srgbClr val="FFFF99"/>
              </a:gs>
              <a:gs pos="50000">
                <a:srgbClr val="FF00FF"/>
              </a:gs>
              <a:gs pos="100000">
                <a:srgbClr val="FFFF99"/>
              </a:gs>
            </a:gsLst>
            <a:lin ang="5400000" scaled="1"/>
          </a:gra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0"/>
          </a:p>
        </p:txBody>
      </p:sp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1403350" y="215900"/>
            <a:ext cx="5094288" cy="6232525"/>
          </a:xfrm>
          <a:prstGeom prst="diamond">
            <a:avLst/>
          </a:prstGeom>
          <a:gradFill rotWithShape="1">
            <a:gsLst>
              <a:gs pos="0">
                <a:srgbClr val="FFFF99"/>
              </a:gs>
              <a:gs pos="50000">
                <a:srgbClr val="FF00FF"/>
              </a:gs>
              <a:gs pos="100000">
                <a:srgbClr val="FFFF99"/>
              </a:gs>
            </a:gsLst>
            <a:lin ang="5400000" scaled="1"/>
          </a:gra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0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2012950" y="292100"/>
            <a:ext cx="5094288" cy="6232525"/>
          </a:xfrm>
          <a:prstGeom prst="diamond">
            <a:avLst/>
          </a:prstGeom>
          <a:solidFill>
            <a:srgbClr val="CC66FF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0"/>
          </a:p>
        </p:txBody>
      </p:sp>
      <p:pic>
        <p:nvPicPr>
          <p:cNvPr id="5125" name="Picture 9" descr="BD06970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139950"/>
            <a:ext cx="24479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WordArt 5"/>
          <p:cNvSpPr>
            <a:spLocks noChangeArrowheads="1" noChangeShapeType="1" noTextEdit="1"/>
          </p:cNvSpPr>
          <p:nvPr/>
        </p:nvSpPr>
        <p:spPr bwMode="auto">
          <a:xfrm rot="-3009104">
            <a:off x="1429545" y="1824831"/>
            <a:ext cx="2779712" cy="434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Courier New"/>
                <a:cs typeface="Courier New"/>
              </a:rPr>
              <a:t>Жаңақорған ауданы</a:t>
            </a:r>
          </a:p>
        </p:txBody>
      </p:sp>
      <p:sp>
        <p:nvSpPr>
          <p:cNvPr id="5127" name="WordArt 6"/>
          <p:cNvSpPr>
            <a:spLocks noChangeArrowheads="1" noChangeShapeType="1" noTextEdit="1"/>
          </p:cNvSpPr>
          <p:nvPr/>
        </p:nvSpPr>
        <p:spPr bwMode="auto">
          <a:xfrm rot="3071233">
            <a:off x="4769643" y="1872457"/>
            <a:ext cx="3021013" cy="298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Courier New"/>
                <a:cs typeface="Courier New"/>
              </a:rPr>
              <a:t>№3 мектеп-интернаты</a:t>
            </a:r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Кесте дегеніміз не?</a:t>
            </a:r>
            <a:endParaRPr lang="ru-RU" sz="4000" b="0" i="1"/>
          </a:p>
        </p:txBody>
      </p:sp>
      <p:sp>
        <p:nvSpPr>
          <p:cNvPr id="14339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WordArt 7"/>
          <p:cNvSpPr>
            <a:spLocks noChangeArrowheads="1" noChangeShapeType="1" noTextEdit="1"/>
          </p:cNvSpPr>
          <p:nvPr/>
        </p:nvSpPr>
        <p:spPr bwMode="auto">
          <a:xfrm>
            <a:off x="2514600" y="2381250"/>
            <a:ext cx="4114800" cy="2647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Кесте – жолдар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мен бағандарға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реттелген ақпарат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42672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1258" name="Picture 10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1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1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Электрондық кестедегі формула ?</a:t>
            </a:r>
            <a:endParaRPr lang="ru-RU" sz="4000" b="0" i="1"/>
          </a:p>
        </p:txBody>
      </p:sp>
      <p:sp>
        <p:nvSpPr>
          <p:cNvPr id="1536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WordArt 6"/>
          <p:cNvSpPr>
            <a:spLocks noChangeArrowheads="1" noChangeShapeType="1" noTextEdit="1"/>
          </p:cNvSpPr>
          <p:nvPr/>
        </p:nvSpPr>
        <p:spPr bwMode="auto">
          <a:xfrm>
            <a:off x="2209800" y="2381250"/>
            <a:ext cx="4724400" cy="30289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Есепте үшін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қолданылатын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кәдімгі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математикалық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өрнектерді айтады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48006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188" name="Picture 12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86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8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8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8486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Жол  дегеніміз не?</a:t>
            </a:r>
            <a:endParaRPr lang="ru-RU" sz="4000" b="0" i="1"/>
          </a:p>
        </p:txBody>
      </p:sp>
      <p:sp>
        <p:nvSpPr>
          <p:cNvPr id="1638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WordArt 6"/>
          <p:cNvSpPr>
            <a:spLocks noChangeArrowheads="1" noChangeShapeType="1" noTextEdit="1"/>
          </p:cNvSpPr>
          <p:nvPr/>
        </p:nvSpPr>
        <p:spPr bwMode="auto">
          <a:xfrm>
            <a:off x="2166938" y="2286000"/>
            <a:ext cx="4810125" cy="2743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Көршілес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ұяшықтардың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көлденең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бірлестігі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00200"/>
            <a:ext cx="4495800" cy="426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353" name="Picture 9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-1524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5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80010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Тіктөртбұрышты кесте дегеніміз не?</a:t>
            </a:r>
            <a:endParaRPr lang="ru-RU" sz="4000" b="0" i="1"/>
          </a:p>
        </p:txBody>
      </p:sp>
      <p:sp>
        <p:nvSpPr>
          <p:cNvPr id="1741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WordArt 8"/>
          <p:cNvSpPr>
            <a:spLocks noChangeArrowheads="1" noChangeShapeType="1" noTextEdit="1"/>
          </p:cNvSpPr>
          <p:nvPr/>
        </p:nvSpPr>
        <p:spPr bwMode="auto">
          <a:xfrm>
            <a:off x="2819400" y="2119313"/>
            <a:ext cx="3657600" cy="29098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Бірнеше жолдан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тұратын кестені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тіктөртбұрышты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кесте деп атайды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42672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7163" name="Picture 11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3716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7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7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Ұяшық дегеніміз не?</a:t>
            </a:r>
            <a:endParaRPr lang="ru-RU" sz="4000" b="0" i="1"/>
          </a:p>
        </p:txBody>
      </p:sp>
      <p:sp>
        <p:nvSpPr>
          <p:cNvPr id="1843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WordArt 6"/>
          <p:cNvSpPr>
            <a:spLocks noChangeArrowheads="1" noChangeShapeType="1" noTextEdit="1"/>
          </p:cNvSpPr>
          <p:nvPr/>
        </p:nvSpPr>
        <p:spPr bwMode="auto">
          <a:xfrm>
            <a:off x="2514600" y="2381250"/>
            <a:ext cx="3962400" cy="28765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Дерек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сақталатын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орын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42672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7401" name="Picture 9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-1524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7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7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Электрондық кесте дегеніміз не?</a:t>
            </a:r>
            <a:endParaRPr lang="ru-RU" sz="4000" b="0" i="1"/>
          </a:p>
        </p:txBody>
      </p:sp>
      <p:sp>
        <p:nvSpPr>
          <p:cNvPr id="1945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WordArt 6"/>
          <p:cNvSpPr>
            <a:spLocks noChangeArrowheads="1" noChangeShapeType="1" noTextEdit="1"/>
          </p:cNvSpPr>
          <p:nvPr/>
        </p:nvSpPr>
        <p:spPr bwMode="auto">
          <a:xfrm>
            <a:off x="2438400" y="2381250"/>
            <a:ext cx="4267200" cy="295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Ұяшықтарында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деректер жазылған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кәдімгі кестенің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компьютерлік бейнесі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76400"/>
            <a:ext cx="44958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6137" name="Picture 9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048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en-US" sz="4000" b="0" i="1"/>
              <a:t>Microsoft EXCEL</a:t>
            </a:r>
            <a:r>
              <a:rPr lang="kk-KZ" sz="4000" b="0" i="1"/>
              <a:t> қандай программа?</a:t>
            </a:r>
            <a:endParaRPr lang="ru-RU" sz="4000" b="0" i="1"/>
          </a:p>
        </p:txBody>
      </p:sp>
      <p:sp>
        <p:nvSpPr>
          <p:cNvPr id="20483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WordArt 7"/>
          <p:cNvSpPr>
            <a:spLocks noChangeArrowheads="1" noChangeShapeType="1" noTextEdit="1"/>
          </p:cNvSpPr>
          <p:nvPr/>
        </p:nvSpPr>
        <p:spPr bwMode="auto">
          <a:xfrm>
            <a:off x="2514600" y="2819400"/>
            <a:ext cx="4267200" cy="24288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Сандық кестелермен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жұмыс істеуге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арналған программа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16075"/>
            <a:ext cx="4572000" cy="433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5114" name="Picture 10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5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5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Баған дегеніміз не?</a:t>
            </a:r>
            <a:endParaRPr lang="ru-RU" sz="4000" b="0" i="1"/>
          </a:p>
        </p:txBody>
      </p:sp>
      <p:sp>
        <p:nvSpPr>
          <p:cNvPr id="2150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WordArt 6"/>
          <p:cNvSpPr>
            <a:spLocks noChangeArrowheads="1" noChangeShapeType="1" noTextEdit="1"/>
          </p:cNvSpPr>
          <p:nvPr/>
        </p:nvSpPr>
        <p:spPr bwMode="auto">
          <a:xfrm>
            <a:off x="2438400" y="2381250"/>
            <a:ext cx="3886200" cy="3105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Көршілес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ұяшықтардың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тік бірлестігі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42672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449" name="Picture 9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24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9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chemeClr val="fol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>
            <a:off x="533400" y="1371600"/>
            <a:ext cx="8153400" cy="46482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6931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ourier New"/>
                <a:cs typeface="Courier New"/>
              </a:rPr>
              <a:t>Сабақтың тақырыбы: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ourier New"/>
                <a:cs typeface="Courier New"/>
              </a:rPr>
              <a:t>"Кесте элементтері: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ourier New"/>
                <a:cs typeface="Courier New"/>
              </a:rPr>
              <a:t>жол, баған, ұяшық"</a:t>
            </a:r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266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12.03.2011 жыл</a:t>
            </a:r>
          </a:p>
        </p:txBody>
      </p:sp>
      <p:sp>
        <p:nvSpPr>
          <p:cNvPr id="2253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flipH="1">
            <a:off x="80772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5"/>
          <p:cNvSpPr>
            <a:spLocks noChangeArrowheads="1"/>
          </p:cNvSpPr>
          <p:nvPr/>
        </p:nvSpPr>
        <p:spPr bwMode="auto">
          <a:xfrm>
            <a:off x="0" y="2286000"/>
            <a:ext cx="2133600" cy="1905000"/>
          </a:xfrm>
          <a:prstGeom prst="flowChartPreparation">
            <a:avLst/>
          </a:prstGeom>
          <a:gradFill rotWithShape="1">
            <a:gsLst>
              <a:gs pos="0">
                <a:srgbClr val="FF00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anchor="ctr">
            <a:flatTx/>
          </a:bodyPr>
          <a:lstStyle/>
          <a:p>
            <a:pPr algn="ctr"/>
            <a:endParaRPr lang="ru-RU" sz="2300" b="0">
              <a:solidFill>
                <a:srgbClr val="0000FF"/>
              </a:solidFill>
            </a:endParaRPr>
          </a:p>
        </p:txBody>
      </p:sp>
      <p:sp>
        <p:nvSpPr>
          <p:cNvPr id="23555" name="AutoShape 9"/>
          <p:cNvSpPr>
            <a:spLocks noChangeArrowheads="1"/>
          </p:cNvSpPr>
          <p:nvPr/>
        </p:nvSpPr>
        <p:spPr bwMode="auto">
          <a:xfrm>
            <a:off x="3429000" y="4419600"/>
            <a:ext cx="5943600" cy="24384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kk-KZ" sz="2000" b="0" i="1"/>
              <a:t>Кесте элементтерін үйрету арқылы оқушылардың логикалық-құрылымдық және ақпараттық ойлау қабілетін дамыту</a:t>
            </a:r>
            <a:endParaRPr lang="ru-RU" sz="2000" b="0" i="1"/>
          </a:p>
        </p:txBody>
      </p:sp>
      <p:sp>
        <p:nvSpPr>
          <p:cNvPr id="23556" name="AutoShape 11"/>
          <p:cNvSpPr>
            <a:spLocks noChangeArrowheads="1"/>
          </p:cNvSpPr>
          <p:nvPr/>
        </p:nvSpPr>
        <p:spPr bwMode="auto">
          <a:xfrm>
            <a:off x="3581400" y="2209800"/>
            <a:ext cx="5791200" cy="22098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kk-KZ" sz="2000" b="0" i="1"/>
              <a:t>Ұқыптылыққа, жауапкершілікке, ақпараттық мәдениеттілікке тәрбиелеу</a:t>
            </a:r>
            <a:endParaRPr lang="ru-RU" sz="2000" b="0" i="1"/>
          </a:p>
        </p:txBody>
      </p:sp>
      <p:sp>
        <p:nvSpPr>
          <p:cNvPr id="23557" name="AutoShape 4"/>
          <p:cNvSpPr>
            <a:spLocks noChangeArrowheads="1"/>
          </p:cNvSpPr>
          <p:nvPr/>
        </p:nvSpPr>
        <p:spPr bwMode="auto">
          <a:xfrm>
            <a:off x="3886200" y="0"/>
            <a:ext cx="5257800" cy="22098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kk-KZ" sz="2400" b="0" i="1"/>
              <a:t>Оқушыларға кесте элементтері: жол, баған, ұяшық туралы түсіндіру</a:t>
            </a:r>
            <a:endParaRPr lang="ru-RU" sz="2400" b="0" i="1"/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 rot="-863257">
            <a:off x="1905000" y="1143000"/>
            <a:ext cx="1905000" cy="949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144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Times New Roman"/>
                <a:cs typeface="Times New Roman"/>
              </a:rPr>
              <a:t>Білімділік:</a:t>
            </a:r>
          </a:p>
        </p:txBody>
      </p:sp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2286000" y="3048000"/>
            <a:ext cx="2028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58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Тәрбиелік:</a:t>
            </a:r>
          </a:p>
        </p:txBody>
      </p:sp>
      <p:sp>
        <p:nvSpPr>
          <p:cNvPr id="23560" name="WordArt 8"/>
          <p:cNvSpPr>
            <a:spLocks noChangeArrowheads="1" noChangeShapeType="1" noTextEdit="1"/>
          </p:cNvSpPr>
          <p:nvPr/>
        </p:nvSpPr>
        <p:spPr bwMode="auto">
          <a:xfrm rot="1757316">
            <a:off x="1524000" y="4572000"/>
            <a:ext cx="28956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Дамытушылық:</a:t>
            </a:r>
          </a:p>
        </p:txBody>
      </p:sp>
      <p:sp>
        <p:nvSpPr>
          <p:cNvPr id="23561" name="WordArt 9"/>
          <p:cNvSpPr>
            <a:spLocks noChangeArrowheads="1" noChangeShapeType="1" noTextEdit="1"/>
          </p:cNvSpPr>
          <p:nvPr/>
        </p:nvSpPr>
        <p:spPr bwMode="auto">
          <a:xfrm>
            <a:off x="304800" y="2667000"/>
            <a:ext cx="16002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Сабақтың</a:t>
            </a:r>
          </a:p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мақсаты:</a:t>
            </a:r>
          </a:p>
        </p:txBody>
      </p:sp>
      <p:sp>
        <p:nvSpPr>
          <p:cNvPr id="23562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flipH="1">
            <a:off x="80772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chemeClr val="folHlink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533400" y="1371600"/>
            <a:ext cx="8153400" cy="46482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6931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ourier New"/>
                <a:cs typeface="Courier New"/>
              </a:rPr>
              <a:t>Сабақтың тақырыбы: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ourier New"/>
                <a:cs typeface="Courier New"/>
              </a:rPr>
              <a:t>"Кесте элементтері: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3300"/>
                </a:solidFill>
                <a:latin typeface="Courier New"/>
                <a:cs typeface="Courier New"/>
              </a:rPr>
              <a:t>жол, баған, ұяшық"</a:t>
            </a:r>
          </a:p>
        </p:txBody>
      </p:sp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6248400" y="304800"/>
            <a:ext cx="266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12.03.2011 жыл</a:t>
            </a:r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4"/>
          <p:cNvSpPr>
            <a:spLocks noChangeArrowheads="1"/>
          </p:cNvSpPr>
          <p:nvPr/>
        </p:nvSpPr>
        <p:spPr bwMode="auto">
          <a:xfrm>
            <a:off x="228600" y="228600"/>
            <a:ext cx="8763000" cy="62484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99FF"/>
              </a:gs>
              <a:gs pos="100000">
                <a:srgbClr val="FFFF99"/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58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en-US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en-US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kk-KZ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kk-KZ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kk-KZ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endParaRPr lang="kk-KZ" sz="1000" b="0" i="1">
              <a:solidFill>
                <a:srgbClr val="0000FF"/>
              </a:solidFill>
              <a:latin typeface="Times New Roman" pitchFamily="18" charset="0"/>
            </a:endParaRPr>
          </a:p>
          <a:p>
            <a:pPr algn="ctr"/>
            <a:r>
              <a:rPr lang="kk-KZ" sz="5500" b="0" i="1">
                <a:solidFill>
                  <a:srgbClr val="0000FF"/>
                </a:solidFill>
                <a:latin typeface="Times New Roman" pitchFamily="18" charset="0"/>
              </a:rPr>
              <a:t>“Жаңа тақырыпқа кіріспе” және “Жаңа тақырыпты түсіндіру” бөлімдерін </a:t>
            </a:r>
          </a:p>
          <a:p>
            <a:pPr algn="ctr"/>
            <a:r>
              <a:rPr lang="kk-KZ" sz="5500" b="0" i="1">
                <a:solidFill>
                  <a:srgbClr val="0000FF"/>
                </a:solidFill>
                <a:latin typeface="Times New Roman" pitchFamily="18" charset="0"/>
              </a:rPr>
              <a:t>8-сыныпқа арналған </a:t>
            </a:r>
          </a:p>
          <a:p>
            <a:pPr algn="ctr"/>
            <a:r>
              <a:rPr lang="kk-KZ" sz="5500" b="0" i="1">
                <a:solidFill>
                  <a:srgbClr val="0000FF"/>
                </a:solidFill>
                <a:latin typeface="Times New Roman" pitchFamily="18" charset="0"/>
              </a:rPr>
              <a:t>электронды оқулық арқылы түсіндіреміз. </a:t>
            </a:r>
            <a:endParaRPr lang="ru-RU" sz="5500" b="0" i="1">
              <a:solidFill>
                <a:srgbClr val="0000FF"/>
              </a:solidFill>
              <a:latin typeface="Times New Roman" pitchFamily="18" charset="0"/>
            </a:endParaRPr>
          </a:p>
        </p:txBody>
      </p:sp>
      <p:pic>
        <p:nvPicPr>
          <p:cNvPr id="24579" name="Picture 5" descr="bird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-304800"/>
            <a:ext cx="19589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-152400"/>
            <a:ext cx="2376487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52400" y="2514600"/>
            <a:ext cx="9153525" cy="368300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2400">
                <a:latin typeface="Times New Roman" pitchFamily="18" charset="0"/>
              </a:rPr>
              <a:t>1.   Белгілі әдістердің бірін қолданып, </a:t>
            </a:r>
            <a:r>
              <a:rPr lang="ru-RU" sz="2400">
                <a:latin typeface="Times New Roman" pitchFamily="18" charset="0"/>
              </a:rPr>
              <a:t>Microsoft  Excel  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      бағдарламасын іске қосамыз.</a:t>
            </a:r>
          </a:p>
          <a:p>
            <a:pPr eaLnBrk="1" hangingPunct="1"/>
            <a:r>
              <a:rPr lang="ru-RU" sz="2400">
                <a:latin typeface="Times New Roman" pitchFamily="18" charset="0"/>
              </a:rPr>
              <a:t>2.   </a:t>
            </a:r>
            <a:r>
              <a:rPr lang="kk-KZ" sz="2200">
                <a:latin typeface="Times New Roman" pitchFamily="18" charset="0"/>
              </a:rPr>
              <a:t>Кестенің С бағанында және 4 жолында тұрған ұяшықты   </a:t>
            </a:r>
          </a:p>
          <a:p>
            <a:pPr eaLnBrk="1" hangingPunct="1"/>
            <a:r>
              <a:rPr lang="kk-KZ" sz="2200">
                <a:latin typeface="Times New Roman" pitchFamily="18" charset="0"/>
              </a:rPr>
              <a:t>	  белгілеңіз. </a:t>
            </a:r>
          </a:p>
          <a:p>
            <a:pPr eaLnBrk="1" hangingPunct="1"/>
            <a:r>
              <a:rPr lang="kk-KZ" sz="2400">
                <a:latin typeface="Times New Roman" pitchFamily="18" charset="0"/>
              </a:rPr>
              <a:t>3.   А16, </a:t>
            </a:r>
            <a:r>
              <a:rPr lang="en-US" sz="2400">
                <a:latin typeface="Times New Roman" pitchFamily="18" charset="0"/>
              </a:rPr>
              <a:t>F3 </a:t>
            </a:r>
            <a:r>
              <a:rPr lang="kk-KZ" sz="2400">
                <a:latin typeface="Times New Roman" pitchFamily="18" charset="0"/>
              </a:rPr>
              <a:t>ұяшығын белгілеңіз.</a:t>
            </a:r>
          </a:p>
          <a:p>
            <a:pPr eaLnBrk="1" hangingPunct="1">
              <a:buFontTx/>
              <a:buAutoNum type="arabicPeriod" startAt="4"/>
            </a:pPr>
            <a:r>
              <a:rPr lang="kk-KZ" sz="2200">
                <a:latin typeface="Times New Roman" pitchFamily="18" charset="0"/>
              </a:rPr>
              <a:t> Басы А1 ұяшығы және соңы </a:t>
            </a:r>
            <a:r>
              <a:rPr lang="en-US" sz="2200">
                <a:latin typeface="Times New Roman" pitchFamily="18" charset="0"/>
              </a:rPr>
              <a:t>D</a:t>
            </a:r>
            <a:r>
              <a:rPr lang="kk-KZ" sz="2200">
                <a:latin typeface="Times New Roman" pitchFamily="18" charset="0"/>
              </a:rPr>
              <a:t>5 ұяшығы болатын аумақты   </a:t>
            </a:r>
          </a:p>
          <a:p>
            <a:pPr eaLnBrk="1" hangingPunct="1"/>
            <a:r>
              <a:rPr lang="kk-KZ" sz="2200">
                <a:latin typeface="Times New Roman" pitchFamily="18" charset="0"/>
              </a:rPr>
              <a:t>      белгілеңіз.</a:t>
            </a:r>
            <a:r>
              <a:rPr lang="kk-KZ" sz="2400"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kk-KZ" sz="2400">
                <a:latin typeface="Times New Roman" pitchFamily="18" charset="0"/>
              </a:rPr>
              <a:t>5.   2-парақты (Лист 2 парағын) шертіп, №2 параққа ауысыңыз, </a:t>
            </a:r>
          </a:p>
          <a:p>
            <a:pPr eaLnBrk="1" hangingPunct="1"/>
            <a:r>
              <a:rPr lang="kk-KZ" sz="2400">
                <a:latin typeface="Times New Roman" pitchFamily="18" charset="0"/>
              </a:rPr>
              <a:t>      №3 параққа ауысыңыз, №1 параққа қайтып оралыңыз. </a:t>
            </a:r>
          </a:p>
          <a:p>
            <a:pPr eaLnBrk="1" hangingPunct="1"/>
            <a:r>
              <a:rPr lang="kk-KZ" sz="2400">
                <a:latin typeface="Times New Roman" pitchFamily="18" charset="0"/>
              </a:rPr>
              <a:t>6.   </a:t>
            </a:r>
            <a:r>
              <a:rPr lang="ru-RU" sz="2400">
                <a:latin typeface="Times New Roman" pitchFamily="18" charset="0"/>
              </a:rPr>
              <a:t>Microsoft  Excel  бағдарламасын жабыңыз.</a:t>
            </a:r>
          </a:p>
        </p:txBody>
      </p:sp>
      <p:sp>
        <p:nvSpPr>
          <p:cNvPr id="25604" name="WordArt 6"/>
          <p:cNvSpPr>
            <a:spLocks noChangeArrowheads="1" noChangeShapeType="1" noTextEdit="1"/>
          </p:cNvSpPr>
          <p:nvPr/>
        </p:nvSpPr>
        <p:spPr bwMode="auto">
          <a:xfrm>
            <a:off x="1219200" y="1143000"/>
            <a:ext cx="5867400" cy="1524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latin typeface="Arial"/>
                <a:cs typeface="Arial"/>
              </a:rPr>
              <a:t>Оқулықтағы 8.1-тапсырманы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latin typeface="Arial"/>
                <a:cs typeface="Arial"/>
              </a:rPr>
              <a:t>барлығымыз бірдей орындаймыз.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latin typeface="Arial"/>
                <a:cs typeface="Arial"/>
              </a:rPr>
              <a:t>98-бет (3 минут уақыт)</a:t>
            </a:r>
          </a:p>
          <a:p>
            <a:pPr algn="ctr"/>
            <a:endParaRPr lang="ru-RU" sz="3600" kern="1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5605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flipH="1">
            <a:off x="80772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WordArt 9"/>
          <p:cNvSpPr>
            <a:spLocks noChangeArrowheads="1" noChangeShapeType="1" noTextEdit="1"/>
          </p:cNvSpPr>
          <p:nvPr/>
        </p:nvSpPr>
        <p:spPr bwMode="auto">
          <a:xfrm>
            <a:off x="1371600" y="381000"/>
            <a:ext cx="5486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Arial"/>
                <a:cs typeface="Arial"/>
              </a:rPr>
              <a:t>"ОҚУЛЫҚПЕН ЖҰМЫС"</a:t>
            </a:r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28600" y="1219200"/>
            <a:ext cx="8686800" cy="490220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2100" u="sng">
                <a:latin typeface="Times New Roman" pitchFamily="18" charset="0"/>
              </a:rPr>
              <a:t>1-компьютер</a:t>
            </a:r>
            <a:r>
              <a:rPr lang="kk-KZ" sz="2100">
                <a:latin typeface="Times New Roman" pitchFamily="18" charset="0"/>
              </a:rPr>
              <a:t>: 	Ақын-жазушылардың аттарына байланысты кесте </a:t>
            </a:r>
            <a:r>
              <a:rPr lang="en-US" sz="2100">
                <a:latin typeface="Times New Roman" pitchFamily="18" charset="0"/>
              </a:rPr>
              <a:t>			</a:t>
            </a:r>
            <a:r>
              <a:rPr lang="kk-KZ" sz="2100">
                <a:latin typeface="Times New Roman" pitchFamily="18" charset="0"/>
              </a:rPr>
              <a:t>толтыр.</a:t>
            </a:r>
            <a:endParaRPr lang="en-US" sz="2100">
              <a:latin typeface="Times New Roman" pitchFamily="18" charset="0"/>
            </a:endParaRP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2-компьютер</a:t>
            </a:r>
            <a:r>
              <a:rPr lang="kk-KZ" sz="2100">
                <a:latin typeface="Times New Roman" pitchFamily="18" charset="0"/>
              </a:rPr>
              <a:t>: 	Күн жүйесіндегі планеталар туралы кесте толтыр.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3-компьютер</a:t>
            </a:r>
            <a:r>
              <a:rPr lang="kk-KZ" sz="2100">
                <a:latin typeface="Times New Roman" pitchFamily="18" charset="0"/>
              </a:rPr>
              <a:t>: 	Оқушылардың отырған орындарына байланысты </a:t>
            </a:r>
            <a:r>
              <a:rPr lang="en-US" sz="2100">
                <a:latin typeface="Times New Roman" pitchFamily="18" charset="0"/>
              </a:rPr>
              <a:t>			</a:t>
            </a:r>
            <a:r>
              <a:rPr lang="kk-KZ" sz="2100">
                <a:latin typeface="Times New Roman" pitchFamily="18" charset="0"/>
              </a:rPr>
              <a:t>кесте толтыр.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4-компьютер</a:t>
            </a:r>
            <a:r>
              <a:rPr lang="kk-KZ" sz="2100">
                <a:latin typeface="Times New Roman" pitchFamily="18" charset="0"/>
              </a:rPr>
              <a:t>: 	Сыныптағы мүліктің тізімін жасап, кесте толтыр. 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5-компьютер</a:t>
            </a:r>
            <a:r>
              <a:rPr lang="kk-KZ" sz="2100">
                <a:latin typeface="Times New Roman" pitchFamily="18" charset="0"/>
              </a:rPr>
              <a:t>: 	Апта күндері туралы кесте толтыр.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6-компьютер</a:t>
            </a:r>
            <a:r>
              <a:rPr lang="kk-KZ" sz="2100">
                <a:latin typeface="Times New Roman" pitchFamily="18" charset="0"/>
              </a:rPr>
              <a:t>: 	8-сынып оқушыларының тізімі туралы кесте толтыр.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7-компьютер</a:t>
            </a:r>
            <a:r>
              <a:rPr lang="kk-KZ" sz="2100">
                <a:latin typeface="Times New Roman" pitchFamily="18" charset="0"/>
              </a:rPr>
              <a:t>: 	Өзіңнің сыныбыңа арналған сабақ кестесін толтыр. 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8-компьютер</a:t>
            </a:r>
            <a:r>
              <a:rPr lang="kk-KZ" sz="2100">
                <a:latin typeface="Times New Roman" pitchFamily="18" charset="0"/>
              </a:rPr>
              <a:t>: 	8-сынып оқушыларының пайдаланылатын </a:t>
            </a:r>
            <a:r>
              <a:rPr lang="en-US" sz="2100">
                <a:latin typeface="Times New Roman" pitchFamily="18" charset="0"/>
              </a:rPr>
              <a:t>				</a:t>
            </a:r>
            <a:r>
              <a:rPr lang="kk-KZ" sz="2100">
                <a:latin typeface="Times New Roman" pitchFamily="18" charset="0"/>
              </a:rPr>
              <a:t>оқулықтары туралы</a:t>
            </a:r>
            <a:r>
              <a:rPr lang="en-US" sz="2100">
                <a:latin typeface="Times New Roman" pitchFamily="18" charset="0"/>
              </a:rPr>
              <a:t> </a:t>
            </a:r>
            <a:r>
              <a:rPr lang="kk-KZ" sz="2100">
                <a:latin typeface="Times New Roman" pitchFamily="18" charset="0"/>
              </a:rPr>
              <a:t>кесте толтыр. 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9-компьютер</a:t>
            </a:r>
            <a:r>
              <a:rPr lang="kk-KZ" sz="2100">
                <a:latin typeface="Times New Roman" pitchFamily="18" charset="0"/>
              </a:rPr>
              <a:t>: 	Ай аттары туралы кесте толтыр.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10-компьютер</a:t>
            </a:r>
            <a:r>
              <a:rPr lang="kk-KZ" sz="2100">
                <a:latin typeface="Times New Roman" pitchFamily="18" charset="0"/>
              </a:rPr>
              <a:t>:Мектептегі сабақ беретін мұғалімдердің тізімін </a:t>
            </a:r>
            <a:r>
              <a:rPr lang="en-US" sz="2100">
                <a:latin typeface="Times New Roman" pitchFamily="18" charset="0"/>
              </a:rPr>
              <a:t>			</a:t>
            </a:r>
            <a:r>
              <a:rPr lang="kk-KZ" sz="2100">
                <a:latin typeface="Times New Roman" pitchFamily="18" charset="0"/>
              </a:rPr>
              <a:t>жазып, кесте</a:t>
            </a:r>
            <a:r>
              <a:rPr lang="en-US" sz="2100">
                <a:latin typeface="Times New Roman" pitchFamily="18" charset="0"/>
              </a:rPr>
              <a:t> </a:t>
            </a:r>
            <a:r>
              <a:rPr lang="kk-KZ" sz="2100">
                <a:latin typeface="Times New Roman" pitchFamily="18" charset="0"/>
              </a:rPr>
              <a:t>толтыр. </a:t>
            </a:r>
          </a:p>
          <a:p>
            <a:pPr eaLnBrk="1" hangingPunct="1"/>
            <a:r>
              <a:rPr lang="kk-KZ" sz="2100" u="sng">
                <a:latin typeface="Times New Roman" pitchFamily="18" charset="0"/>
              </a:rPr>
              <a:t>11-компьютер</a:t>
            </a:r>
            <a:r>
              <a:rPr lang="kk-KZ" sz="2100">
                <a:latin typeface="Times New Roman" pitchFamily="18" charset="0"/>
              </a:rPr>
              <a:t>:	Мектепке қажетті заттар бойынша кесте толтыр. </a:t>
            </a:r>
            <a:endParaRPr lang="ru-RU" sz="2100">
              <a:latin typeface="Times New Roman" pitchFamily="18" charset="0"/>
            </a:endParaRPr>
          </a:p>
        </p:txBody>
      </p:sp>
      <p:pic>
        <p:nvPicPr>
          <p:cNvPr id="26627" name="Picture 4" descr="comp_chil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0"/>
            <a:ext cx="13716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WordArt 9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4495800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latin typeface="Times New Roman"/>
                <a:cs typeface="Times New Roman"/>
              </a:rPr>
              <a:t>"Шығармашыл оқушы"</a:t>
            </a:r>
          </a:p>
          <a:p>
            <a:pPr algn="ctr"/>
            <a:r>
              <a:rPr lang="ru-RU" sz="3600" kern="10">
                <a:solidFill>
                  <a:srgbClr val="FF0000"/>
                </a:solidFill>
                <a:latin typeface="Times New Roman"/>
                <a:cs typeface="Times New Roman"/>
              </a:rPr>
              <a:t>(8 минут уақыт)</a:t>
            </a:r>
          </a:p>
        </p:txBody>
      </p:sp>
      <p:sp>
        <p:nvSpPr>
          <p:cNvPr id="26629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flipH="1">
            <a:off x="80772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381000" y="457200"/>
            <a:ext cx="7848600" cy="571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Жұмыс үстелінде</a:t>
            </a:r>
          </a:p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орналасқан "</a:t>
            </a:r>
            <a:r>
              <a:rPr lang="en-US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Ex</a:t>
            </a:r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</a:t>
            </a:r>
            <a:r>
              <a:rPr lang="en-US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el- </a:t>
            </a:r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тест-8" </a:t>
            </a:r>
          </a:p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атты электронды тест </a:t>
            </a:r>
          </a:p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сұрақтарына жауап беріңіз. </a:t>
            </a:r>
          </a:p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Алған бағаңызды</a:t>
            </a:r>
          </a:p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мұғалімге ескертіңіз.</a:t>
            </a:r>
          </a:p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(4 минут уақыт) </a:t>
            </a:r>
          </a:p>
        </p:txBody>
      </p:sp>
      <p:pic>
        <p:nvPicPr>
          <p:cNvPr id="27651" name="Picture 3" descr="AG00317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425" y="3429000"/>
            <a:ext cx="2187575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 flipH="1">
            <a:off x="80772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Pictur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5" descr="аним бутон розы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800600"/>
            <a:ext cx="8667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6" descr="аним бутон розы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105400"/>
            <a:ext cx="8667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7" descr="аним бутон розы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105400"/>
            <a:ext cx="8667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8" descr="аним бутон розы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610225"/>
            <a:ext cx="8667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9" descr="аним бутон розы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5610225"/>
            <a:ext cx="866775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0" name="Text Box 11"/>
          <p:cNvSpPr txBox="1">
            <a:spLocks noChangeArrowheads="1"/>
          </p:cNvSpPr>
          <p:nvPr/>
        </p:nvSpPr>
        <p:spPr bwMode="auto">
          <a:xfrm>
            <a:off x="1981200" y="228600"/>
            <a:ext cx="51054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kk-KZ" sz="5500" i="1">
                <a:solidFill>
                  <a:srgbClr val="FF0000"/>
                </a:solidFill>
                <a:latin typeface="Times New Roman" pitchFamily="18" charset="0"/>
              </a:rPr>
              <a:t>“Инсерт”  әдісі</a:t>
            </a:r>
            <a:endParaRPr lang="ru-RU" sz="5500" i="1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203785" name="Group 9"/>
          <p:cNvGraphicFramePr>
            <a:graphicFrameLocks noGrp="1"/>
          </p:cNvGraphicFramePr>
          <p:nvPr/>
        </p:nvGraphicFramePr>
        <p:xfrm>
          <a:off x="838200" y="1295400"/>
          <a:ext cx="7780338" cy="1482725"/>
        </p:xfrm>
        <a:graphic>
          <a:graphicData uri="http://schemas.openxmlformats.org/drawingml/2006/table">
            <a:tbl>
              <a:tblPr/>
              <a:tblGrid>
                <a:gridCol w="2592388"/>
                <a:gridCol w="2595562"/>
                <a:gridCol w="2592388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білдім?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білемін?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Нені білгім келеді?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025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8695" name="AutoShape 2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4" descr="lady_news_anchor_md_wh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0"/>
            <a:ext cx="18288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-519113" y="-866775"/>
            <a:ext cx="9144001" cy="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0" name="WordArt 6"/>
          <p:cNvSpPr>
            <a:spLocks noChangeArrowheads="1" noChangeShapeType="1" noTextEdit="1"/>
          </p:cNvSpPr>
          <p:nvPr/>
        </p:nvSpPr>
        <p:spPr bwMode="auto">
          <a:xfrm>
            <a:off x="838200" y="304800"/>
            <a:ext cx="5791200" cy="1190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8-сынып оқушыларына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арналған бағалау парағы. </a:t>
            </a:r>
          </a:p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12.03.2011 жыл</a:t>
            </a:r>
          </a:p>
        </p:txBody>
      </p:sp>
      <p:sp>
        <p:nvSpPr>
          <p:cNvPr id="29701" name="AutoShape 69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3547" name="Group 1819"/>
          <p:cNvGraphicFramePr>
            <a:graphicFrameLocks noGrp="1"/>
          </p:cNvGraphicFramePr>
          <p:nvPr/>
        </p:nvGraphicFramePr>
        <p:xfrm>
          <a:off x="304800" y="1600200"/>
          <a:ext cx="8458200" cy="4602372"/>
        </p:xfrm>
        <a:graphic>
          <a:graphicData uri="http://schemas.openxmlformats.org/drawingml/2006/table">
            <a:tbl>
              <a:tblPr/>
              <a:tblGrid>
                <a:gridCol w="381000"/>
                <a:gridCol w="1524000"/>
                <a:gridCol w="762000"/>
                <a:gridCol w="1066800"/>
                <a:gridCol w="1066800"/>
                <a:gridCol w="1219200"/>
                <a:gridCol w="1066800"/>
                <a:gridCol w="838200"/>
                <a:gridCol w="533400"/>
              </a:tblGrid>
              <a:tr h="45716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Оқушының аты-жөні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Бірінші төрттік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Үй тапсырмасы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Оқулықпен жұмыс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Шығармашыл оқушы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Электронды  тест 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Барлығы 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Баға </a:t>
                      </a:r>
                      <a:endParaRPr kumimoji="0" lang="kk-KZ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Аманбай Олжас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Алмас Айнұр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Әбілқасым Әсет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Әбдраман Аян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Әлжан Гүлжан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Базарбай Жансая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Жәнібеков Ырысбек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Искаков Жамбыл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Қадыр Жанна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Қалдарбек Орынбасар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Нұрбацина Ұлбосын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Орынбасар Мұхамед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Оспан Гүлжайна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Тәңірберген Ерлан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Тоқтан Мейрамбек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Төлегенов Қайрат 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Тұрсынбай Расул</a:t>
                      </a:r>
                      <a:endParaRPr kumimoji="0" lang="kk-KZ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8"/>
          <p:cNvSpPr>
            <a:spLocks noChangeArrowheads="1"/>
          </p:cNvSpPr>
          <p:nvPr/>
        </p:nvSpPr>
        <p:spPr bwMode="auto">
          <a:xfrm>
            <a:off x="228600" y="228600"/>
            <a:ext cx="8610600" cy="1524000"/>
          </a:xfrm>
          <a:prstGeom prst="verticalScroll">
            <a:avLst>
              <a:gd name="adj" fmla="val 12500"/>
            </a:avLst>
          </a:prstGeom>
          <a:solidFill>
            <a:srgbClr val="FFFF00"/>
          </a:solidFill>
          <a:ln w="222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AutoShape 17"/>
          <p:cNvSpPr>
            <a:spLocks noChangeArrowheads="1"/>
          </p:cNvSpPr>
          <p:nvPr/>
        </p:nvSpPr>
        <p:spPr bwMode="auto">
          <a:xfrm>
            <a:off x="228600" y="1981200"/>
            <a:ext cx="8610600" cy="1981200"/>
          </a:xfrm>
          <a:prstGeom prst="verticalScroll">
            <a:avLst>
              <a:gd name="adj" fmla="val 12500"/>
            </a:avLst>
          </a:prstGeom>
          <a:solidFill>
            <a:srgbClr val="FFFF00"/>
          </a:solidFill>
          <a:ln w="222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AutoShape 16"/>
          <p:cNvSpPr>
            <a:spLocks noChangeArrowheads="1"/>
          </p:cNvSpPr>
          <p:nvPr/>
        </p:nvSpPr>
        <p:spPr bwMode="auto">
          <a:xfrm>
            <a:off x="228600" y="4191000"/>
            <a:ext cx="8610600" cy="2286000"/>
          </a:xfrm>
          <a:prstGeom prst="verticalScroll">
            <a:avLst>
              <a:gd name="adj" fmla="val 12500"/>
            </a:avLst>
          </a:prstGeom>
          <a:solidFill>
            <a:srgbClr val="FFFF00"/>
          </a:solidFill>
          <a:ln w="222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0725" name="Object 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Формула" r:id="rId3" imgW="114151" imgH="215619" progId="Equation.3">
                  <p:embed/>
                </p:oleObj>
              </mc:Choice>
              <mc:Fallback>
                <p:oleObj name="Формула" r:id="rId3" imgW="114151" imgH="21561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Object 3"/>
          <p:cNvGraphicFramePr>
            <a:graphicFrameLocks noChangeAspect="1"/>
          </p:cNvGraphicFramePr>
          <p:nvPr/>
        </p:nvGraphicFramePr>
        <p:xfrm>
          <a:off x="1828800" y="121920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121920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WordArt 11"/>
          <p:cNvSpPr>
            <a:spLocks noChangeArrowheads="1" noChangeShapeType="1" noTextEdit="1"/>
          </p:cNvSpPr>
          <p:nvPr/>
        </p:nvSpPr>
        <p:spPr bwMode="auto">
          <a:xfrm>
            <a:off x="1447800" y="533400"/>
            <a:ext cx="6553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§8.1 MS EXCEL-</a:t>
            </a: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мен танысу. 92-бет</a:t>
            </a:r>
          </a:p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§8.2 </a:t>
            </a:r>
            <a:r>
              <a:rPr lang="en-US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MS EXCEL-</a:t>
            </a:r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 берілгендерді </a:t>
            </a:r>
          </a:p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енгізу және редакциялау. 98-бет</a:t>
            </a:r>
          </a:p>
        </p:txBody>
      </p:sp>
      <p:sp>
        <p:nvSpPr>
          <p:cNvPr id="30728" name="WordArt 13"/>
          <p:cNvSpPr>
            <a:spLocks noChangeArrowheads="1" noChangeShapeType="1" noTextEdit="1"/>
          </p:cNvSpPr>
          <p:nvPr/>
        </p:nvSpPr>
        <p:spPr bwMode="auto">
          <a:xfrm>
            <a:off x="762000" y="2286000"/>
            <a:ext cx="76200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Жанұямыздағы жандардың тізімін </a:t>
            </a:r>
          </a:p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қосымша жұмыс дәптерімізге </a:t>
            </a:r>
          </a:p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кесте толтыру арқылы жазып келу.</a:t>
            </a:r>
          </a:p>
        </p:txBody>
      </p:sp>
      <p:sp>
        <p:nvSpPr>
          <p:cNvPr id="30729" name="WordArt 14"/>
          <p:cNvSpPr>
            <a:spLocks noChangeArrowheads="1" noChangeShapeType="1" noTextEdit="1"/>
          </p:cNvSpPr>
          <p:nvPr/>
        </p:nvSpPr>
        <p:spPr bwMode="auto">
          <a:xfrm>
            <a:off x="762000" y="4648200"/>
            <a:ext cx="76962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Толтырылған кестені</a:t>
            </a:r>
          </a:p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келесі практикалық сабақта </a:t>
            </a:r>
          </a:p>
          <a:p>
            <a:pPr algn="ctr"/>
            <a:r>
              <a:rPr lang="ru-RU" sz="3600" kern="10">
                <a:ln w="1270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CC99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компьютерде орындау. </a:t>
            </a:r>
          </a:p>
        </p:txBody>
      </p:sp>
      <p:sp>
        <p:nvSpPr>
          <p:cNvPr id="30730" name="AutoShape 1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2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4"/>
          <p:cNvSpPr>
            <a:spLocks noChangeArrowheads="1"/>
          </p:cNvSpPr>
          <p:nvPr/>
        </p:nvSpPr>
        <p:spPr bwMode="auto">
          <a:xfrm>
            <a:off x="228600" y="228600"/>
            <a:ext cx="8763000" cy="6248400"/>
          </a:xfrm>
          <a:prstGeom prst="foldedCorner">
            <a:avLst>
              <a:gd name="adj" fmla="val 12500"/>
            </a:avLst>
          </a:prstGeom>
          <a:gradFill rotWithShape="1">
            <a:gsLst>
              <a:gs pos="0">
                <a:srgbClr val="FF99FF"/>
              </a:gs>
              <a:gs pos="100000">
                <a:srgbClr val="FFFF99"/>
              </a:gs>
            </a:gsLst>
            <a:path path="rect">
              <a:fillToRect l="50000" t="50000" r="50000" b="50000"/>
            </a:path>
          </a:gradFill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1240B29-F687-4F45-9708-019B960494DF}">
              <a14:hiddenLine xmlns:a14="http://schemas.microsoft.com/office/drawing/2010/main" w="158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kk-KZ" sz="4400" i="1">
                <a:solidFill>
                  <a:srgbClr val="0000FF"/>
                </a:solidFill>
              </a:rPr>
              <a:t>Тыңдағандарыңызға  рахмет!</a:t>
            </a:r>
            <a:endParaRPr lang="ru-RU" sz="4400" i="1">
              <a:solidFill>
                <a:srgbClr val="0000FF"/>
              </a:solidFill>
            </a:endParaRPr>
          </a:p>
        </p:txBody>
      </p:sp>
      <p:pic>
        <p:nvPicPr>
          <p:cNvPr id="31747" name="Picture 5" descr="bird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333375"/>
            <a:ext cx="19589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AutoShape 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/>
          <p:cNvSpPr>
            <a:spLocks noChangeArrowheads="1"/>
          </p:cNvSpPr>
          <p:nvPr/>
        </p:nvSpPr>
        <p:spPr bwMode="auto">
          <a:xfrm>
            <a:off x="0" y="2286000"/>
            <a:ext cx="2133600" cy="1905000"/>
          </a:xfrm>
          <a:prstGeom prst="flowChartPreparation">
            <a:avLst/>
          </a:prstGeom>
          <a:gradFill rotWithShape="1">
            <a:gsLst>
              <a:gs pos="0">
                <a:srgbClr val="FF00FF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00FF"/>
            </a:extrusionClr>
          </a:sp3d>
        </p:spPr>
        <p:txBody>
          <a:bodyPr anchor="ctr">
            <a:flatTx/>
          </a:bodyPr>
          <a:lstStyle/>
          <a:p>
            <a:pPr algn="ctr"/>
            <a:endParaRPr lang="ru-RU" sz="2300" b="0">
              <a:solidFill>
                <a:srgbClr val="0000FF"/>
              </a:solidFill>
            </a:endParaRPr>
          </a:p>
        </p:txBody>
      </p:sp>
      <p:sp>
        <p:nvSpPr>
          <p:cNvPr id="7171" name="AutoShape 9"/>
          <p:cNvSpPr>
            <a:spLocks noChangeArrowheads="1"/>
          </p:cNvSpPr>
          <p:nvPr/>
        </p:nvSpPr>
        <p:spPr bwMode="auto">
          <a:xfrm>
            <a:off x="3429000" y="4419600"/>
            <a:ext cx="5943600" cy="24384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kk-KZ" sz="2000" b="0" i="1"/>
              <a:t>Кесте элементтерін үйрету арқылы оқушылардың логикалық-құрылымдық және ақпараттық ойлау қабілетін дамыту</a:t>
            </a:r>
            <a:endParaRPr lang="ru-RU" sz="2000" b="0" i="1"/>
          </a:p>
        </p:txBody>
      </p:sp>
      <p:sp>
        <p:nvSpPr>
          <p:cNvPr id="7172" name="AutoShape 11"/>
          <p:cNvSpPr>
            <a:spLocks noChangeArrowheads="1"/>
          </p:cNvSpPr>
          <p:nvPr/>
        </p:nvSpPr>
        <p:spPr bwMode="auto">
          <a:xfrm>
            <a:off x="3581400" y="2209800"/>
            <a:ext cx="5791200" cy="22098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kk-KZ" sz="2000" b="0" i="1"/>
              <a:t>Ұқыптылыққа, жауапкершілікке, ақпараттық мәдениеттілікке тәрбиелеу</a:t>
            </a:r>
            <a:endParaRPr lang="ru-RU" sz="2000" b="0" i="1"/>
          </a:p>
        </p:txBody>
      </p:sp>
      <p:sp>
        <p:nvSpPr>
          <p:cNvPr id="7173" name="AutoShape 4"/>
          <p:cNvSpPr>
            <a:spLocks noChangeArrowheads="1"/>
          </p:cNvSpPr>
          <p:nvPr/>
        </p:nvSpPr>
        <p:spPr bwMode="auto">
          <a:xfrm>
            <a:off x="3886200" y="0"/>
            <a:ext cx="5257800" cy="2209800"/>
          </a:xfrm>
          <a:prstGeom prst="diamond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anchor="ctr">
            <a:flatTx/>
          </a:bodyPr>
          <a:lstStyle/>
          <a:p>
            <a:pPr algn="ctr"/>
            <a:r>
              <a:rPr lang="kk-KZ" sz="2400" b="0" i="1"/>
              <a:t>Оқушыларға кесте элементтері: жол, баған, ұяшық туралы түсіндіру</a:t>
            </a:r>
            <a:endParaRPr lang="ru-RU" sz="2400" b="0" i="1"/>
          </a:p>
        </p:txBody>
      </p:sp>
      <p:sp>
        <p:nvSpPr>
          <p:cNvPr id="7174" name="WordArt 12"/>
          <p:cNvSpPr>
            <a:spLocks noChangeArrowheads="1" noChangeShapeType="1" noTextEdit="1"/>
          </p:cNvSpPr>
          <p:nvPr/>
        </p:nvSpPr>
        <p:spPr bwMode="auto">
          <a:xfrm rot="-863257">
            <a:off x="1905000" y="1143000"/>
            <a:ext cx="1905000" cy="949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144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Times New Roman"/>
                <a:cs typeface="Times New Roman"/>
              </a:rPr>
              <a:t>Білімділік:</a:t>
            </a:r>
          </a:p>
        </p:txBody>
      </p:sp>
      <p:sp>
        <p:nvSpPr>
          <p:cNvPr id="7175" name="WordArt 13"/>
          <p:cNvSpPr>
            <a:spLocks noChangeArrowheads="1" noChangeShapeType="1" noTextEdit="1"/>
          </p:cNvSpPr>
          <p:nvPr/>
        </p:nvSpPr>
        <p:spPr bwMode="auto">
          <a:xfrm>
            <a:off x="2286000" y="3048000"/>
            <a:ext cx="2028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58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Тәрбиелік:</a:t>
            </a:r>
          </a:p>
        </p:txBody>
      </p:sp>
      <p:sp>
        <p:nvSpPr>
          <p:cNvPr id="7176" name="WordArt 14"/>
          <p:cNvSpPr>
            <a:spLocks noChangeArrowheads="1" noChangeShapeType="1" noTextEdit="1"/>
          </p:cNvSpPr>
          <p:nvPr/>
        </p:nvSpPr>
        <p:spPr bwMode="auto">
          <a:xfrm rot="1757316">
            <a:off x="1524000" y="4572000"/>
            <a:ext cx="2895600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Дамытушылық:</a:t>
            </a:r>
          </a:p>
        </p:txBody>
      </p:sp>
      <p:sp>
        <p:nvSpPr>
          <p:cNvPr id="7177" name="WordArt 15"/>
          <p:cNvSpPr>
            <a:spLocks noChangeArrowheads="1" noChangeShapeType="1" noTextEdit="1"/>
          </p:cNvSpPr>
          <p:nvPr/>
        </p:nvSpPr>
        <p:spPr bwMode="auto">
          <a:xfrm>
            <a:off x="304800" y="2667000"/>
            <a:ext cx="1600200" cy="1047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Сабақтың</a:t>
            </a:r>
          </a:p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imes New Roman"/>
                <a:cs typeface="Times New Roman"/>
              </a:rPr>
              <a:t>мақсаты:</a:t>
            </a:r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494713" cy="612140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2200" u="sng">
                <a:latin typeface="Times New Roman" pitchFamily="18" charset="0"/>
              </a:rPr>
              <a:t>Сабақтың түрі:</a:t>
            </a:r>
            <a:r>
              <a:rPr lang="kk-KZ" sz="2200" b="0">
                <a:latin typeface="Times New Roman" pitchFamily="18" charset="0"/>
              </a:rPr>
              <a:t> </a:t>
            </a:r>
            <a:r>
              <a:rPr lang="kk-KZ" sz="2200" b="0" i="1">
                <a:latin typeface="Times New Roman" pitchFamily="18" charset="0"/>
              </a:rPr>
              <a:t>аралас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Сабақтың типі:</a:t>
            </a:r>
            <a:r>
              <a:rPr lang="kk-KZ" sz="2200" b="0">
                <a:latin typeface="Times New Roman" pitchFamily="18" charset="0"/>
              </a:rPr>
              <a:t> </a:t>
            </a:r>
            <a:r>
              <a:rPr lang="kk-KZ" sz="2200" b="0" i="1">
                <a:latin typeface="Times New Roman" pitchFamily="18" charset="0"/>
              </a:rPr>
              <a:t>білімді, іскерлікті, дағдыны қалыптастыру 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Пән аралық байланыс:</a:t>
            </a:r>
            <a:r>
              <a:rPr lang="kk-KZ" sz="2200" b="0">
                <a:latin typeface="Times New Roman" pitchFamily="18" charset="0"/>
              </a:rPr>
              <a:t> </a:t>
            </a:r>
            <a:r>
              <a:rPr lang="kk-KZ" sz="2200" b="0" i="1">
                <a:latin typeface="Times New Roman" pitchFamily="18" charset="0"/>
              </a:rPr>
              <a:t>сурет, орыс тілі, қазақ тілі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Оқыту әдістері:</a:t>
            </a:r>
            <a:r>
              <a:rPr lang="kk-KZ" sz="2200" b="0">
                <a:latin typeface="Times New Roman" pitchFamily="18" charset="0"/>
              </a:rPr>
              <a:t> </a:t>
            </a:r>
            <a:r>
              <a:rPr lang="kk-KZ" sz="2200" b="0" i="1">
                <a:latin typeface="Times New Roman" pitchFamily="18" charset="0"/>
              </a:rPr>
              <a:t>сөздік, көрнекі, практикалық 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(берілетін теориялық білімнің мазмұны бойынша анықталады)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Оқушылардың танымдық іс-әрекетін ұйымдастыру 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тәсілі бойынша</a:t>
            </a:r>
            <a:r>
              <a:rPr lang="kk-KZ" sz="2200" b="0" i="1">
                <a:latin typeface="Times New Roman" pitchFamily="18" charset="0"/>
              </a:rPr>
              <a:t>: түсіндірмелі-көрнекі, репродуктивтік, ізденіс.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Оқыту формалары:</a:t>
            </a:r>
            <a:r>
              <a:rPr lang="kk-KZ" sz="2200" b="0">
                <a:latin typeface="Times New Roman" pitchFamily="18" charset="0"/>
              </a:rPr>
              <a:t> </a:t>
            </a:r>
            <a:r>
              <a:rPr lang="kk-KZ" sz="2200" b="0" i="1">
                <a:latin typeface="Times New Roman" pitchFamily="18" charset="0"/>
              </a:rPr>
              <a:t>жеке, топтық және ұжымдық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Сабақтың көрнекіліктері:</a:t>
            </a:r>
            <a:r>
              <a:rPr lang="kk-KZ" sz="2200" b="0">
                <a:latin typeface="Times New Roman" pitchFamily="18" charset="0"/>
              </a:rPr>
              <a:t> </a:t>
            </a:r>
            <a:r>
              <a:rPr lang="kk-KZ" sz="2200" b="0" i="1">
                <a:latin typeface="Times New Roman" pitchFamily="18" charset="0"/>
              </a:rPr>
              <a:t>1. Оқу құралдары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			2. Компьютер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			3. </a:t>
            </a:r>
            <a:r>
              <a:rPr lang="en-US" sz="2200" b="0" i="1">
                <a:latin typeface="Times New Roman" pitchFamily="18" charset="0"/>
              </a:rPr>
              <a:t>MS </a:t>
            </a:r>
            <a:r>
              <a:rPr lang="kk-KZ" sz="2200" b="0" i="1">
                <a:latin typeface="Times New Roman" pitchFamily="18" charset="0"/>
              </a:rPr>
              <a:t> </a:t>
            </a:r>
            <a:r>
              <a:rPr lang="en-US" sz="2200" b="0" i="1">
                <a:latin typeface="Times New Roman" pitchFamily="18" charset="0"/>
              </a:rPr>
              <a:t>EXCEL </a:t>
            </a:r>
            <a:r>
              <a:rPr lang="kk-KZ" sz="2200" b="0" i="1">
                <a:latin typeface="Times New Roman" pitchFamily="18" charset="0"/>
              </a:rPr>
              <a:t>бағдарламасы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			4. Кесте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			5. Электрондық кесте</a:t>
            </a:r>
          </a:p>
          <a:p>
            <a:pPr eaLnBrk="1" hangingPunct="1"/>
            <a:r>
              <a:rPr lang="kk-KZ" sz="2200" u="sng">
                <a:latin typeface="Times New Roman" pitchFamily="18" charset="0"/>
              </a:rPr>
              <a:t>Пайдаланылған әдебиеттер тізімі: </a:t>
            </a:r>
            <a:r>
              <a:rPr lang="kk-KZ" sz="2200" b="0" i="1">
                <a:latin typeface="Times New Roman" pitchFamily="18" charset="0"/>
              </a:rPr>
              <a:t>1. Оқулық-8 сынып</a:t>
            </a:r>
            <a:endParaRPr lang="en-US" sz="2200" b="0" i="1">
              <a:latin typeface="Times New Roman" pitchFamily="18" charset="0"/>
            </a:endParaRPr>
          </a:p>
          <a:p>
            <a:pPr eaLnBrk="1" hangingPunct="1"/>
            <a:r>
              <a:rPr lang="en-US" sz="2200" b="0" i="1">
                <a:latin typeface="Times New Roman" pitchFamily="18" charset="0"/>
              </a:rPr>
              <a:t>				</a:t>
            </a:r>
            <a:r>
              <a:rPr lang="kk-KZ" sz="2200" b="0" i="1">
                <a:latin typeface="Times New Roman" pitchFamily="18" charset="0"/>
              </a:rPr>
              <a:t>          </a:t>
            </a:r>
            <a:r>
              <a:rPr lang="en-US" sz="2200" b="0" i="1">
                <a:latin typeface="Times New Roman" pitchFamily="18" charset="0"/>
              </a:rPr>
              <a:t>2</a:t>
            </a:r>
            <a:r>
              <a:rPr lang="kk-KZ" sz="2200" b="0" i="1">
                <a:latin typeface="Times New Roman" pitchFamily="18" charset="0"/>
              </a:rPr>
              <a:t>. Электронды оқулық-8 сынып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				          </a:t>
            </a:r>
            <a:r>
              <a:rPr lang="en-US" sz="2200" b="0" i="1">
                <a:latin typeface="Times New Roman" pitchFamily="18" charset="0"/>
              </a:rPr>
              <a:t>3</a:t>
            </a:r>
            <a:r>
              <a:rPr lang="kk-KZ" sz="2200" b="0" i="1">
                <a:latin typeface="Times New Roman" pitchFamily="18" charset="0"/>
              </a:rPr>
              <a:t>. Интернет көздерінен </a:t>
            </a:r>
          </a:p>
          <a:p>
            <a:pPr eaLnBrk="1" hangingPunct="1"/>
            <a:r>
              <a:rPr lang="kk-KZ" sz="2200" b="0" i="1">
                <a:latin typeface="Times New Roman" pitchFamily="18" charset="0"/>
              </a:rPr>
              <a:t>				          </a:t>
            </a:r>
            <a:r>
              <a:rPr lang="en-US" sz="2200" b="0" i="1">
                <a:latin typeface="Times New Roman" pitchFamily="18" charset="0"/>
              </a:rPr>
              <a:t>4</a:t>
            </a:r>
            <a:r>
              <a:rPr lang="kk-KZ" sz="2200" b="0" i="1">
                <a:latin typeface="Times New Roman" pitchFamily="18" charset="0"/>
              </a:rPr>
              <a:t>. </a:t>
            </a:r>
            <a:r>
              <a:rPr lang="en-US" sz="2200" b="0" i="1">
                <a:latin typeface="Times New Roman" pitchFamily="18" charset="0"/>
                <a:hlinkClick r:id="rId2"/>
              </a:rPr>
              <a:t>www.ustaz.kz</a:t>
            </a:r>
            <a:endParaRPr lang="en-US" sz="2200" b="0" i="1">
              <a:latin typeface="Times New Roman" pitchFamily="18" charset="0"/>
            </a:endParaRPr>
          </a:p>
          <a:p>
            <a:pPr eaLnBrk="1" hangingPunct="1"/>
            <a:r>
              <a:rPr lang="en-US" sz="2200" b="0" i="1">
                <a:latin typeface="Times New Roman" pitchFamily="18" charset="0"/>
              </a:rPr>
              <a:t>				</a:t>
            </a:r>
            <a:r>
              <a:rPr lang="kk-KZ" sz="2200" b="0" i="1">
                <a:latin typeface="Times New Roman" pitchFamily="18" charset="0"/>
              </a:rPr>
              <a:t>          </a:t>
            </a:r>
            <a:r>
              <a:rPr lang="en-US" sz="2200" b="0" i="1">
                <a:latin typeface="Times New Roman" pitchFamily="18" charset="0"/>
              </a:rPr>
              <a:t>5.</a:t>
            </a:r>
            <a:r>
              <a:rPr lang="kk-KZ" sz="2200" b="0" i="1">
                <a:latin typeface="Times New Roman" pitchFamily="18" charset="0"/>
              </a:rPr>
              <a:t> </a:t>
            </a:r>
            <a:r>
              <a:rPr lang="en-US" sz="2200" b="0" i="1">
                <a:latin typeface="Times New Roman" pitchFamily="18" charset="0"/>
                <a:hlinkClick r:id="rId3"/>
              </a:rPr>
              <a:t>www.google.kz</a:t>
            </a:r>
            <a:r>
              <a:rPr lang="en-US" sz="2200" b="0" i="1">
                <a:latin typeface="Times New Roman" pitchFamily="18" charset="0"/>
              </a:rPr>
              <a:t> </a:t>
            </a:r>
            <a:endParaRPr lang="kk-KZ" sz="2200" u="sng">
              <a:latin typeface="Times New Roman" pitchFamily="18" charset="0"/>
            </a:endParaRPr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>
            <a:spLocks noChangeShapeType="1"/>
          </p:cNvSpPr>
          <p:nvPr/>
        </p:nvSpPr>
        <p:spPr bwMode="auto">
          <a:xfrm>
            <a:off x="685800" y="1981200"/>
            <a:ext cx="228600" cy="3810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 flipH="1">
            <a:off x="914400" y="1981200"/>
            <a:ext cx="228600" cy="3810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685800" y="1981200"/>
            <a:ext cx="0" cy="6096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143000" y="1981200"/>
            <a:ext cx="0" cy="6096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685800" y="2590800"/>
            <a:ext cx="228600" cy="2286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H="1">
            <a:off x="914400" y="2590800"/>
            <a:ext cx="228600" cy="2286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V="1">
            <a:off x="1143000" y="1752600"/>
            <a:ext cx="7620000" cy="2286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 flipV="1">
            <a:off x="1143000" y="2286000"/>
            <a:ext cx="7620000" cy="3048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8763000" y="1752600"/>
            <a:ext cx="0" cy="533400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685800" y="4343400"/>
            <a:ext cx="228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>
            <a:off x="914400" y="4343400"/>
            <a:ext cx="228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685800" y="43434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1143000" y="43434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685800" y="4953000"/>
            <a:ext cx="2286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H="1">
            <a:off x="914400" y="4953000"/>
            <a:ext cx="2286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 flipV="1">
            <a:off x="1143000" y="4114800"/>
            <a:ext cx="76200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V="1">
            <a:off x="1143000" y="4648200"/>
            <a:ext cx="76200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8763000" y="4114800"/>
            <a:ext cx="0" cy="533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685800" y="3581400"/>
            <a:ext cx="2286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 flipH="1">
            <a:off x="914400" y="3581400"/>
            <a:ext cx="22860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685800" y="3581400"/>
            <a:ext cx="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>
            <a:off x="1143000" y="3581400"/>
            <a:ext cx="0" cy="609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685800" y="4191000"/>
            <a:ext cx="2286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 flipH="1">
            <a:off x="914400" y="4191000"/>
            <a:ext cx="2286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 flipV="1">
            <a:off x="1143000" y="3352800"/>
            <a:ext cx="762000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3" name="Line 27"/>
          <p:cNvSpPr>
            <a:spLocks noChangeShapeType="1"/>
          </p:cNvSpPr>
          <p:nvPr/>
        </p:nvSpPr>
        <p:spPr bwMode="auto">
          <a:xfrm flipV="1">
            <a:off x="1143000" y="3886200"/>
            <a:ext cx="7620000" cy="304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8763000" y="3352800"/>
            <a:ext cx="0" cy="5334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685800" y="2819400"/>
            <a:ext cx="228600" cy="3810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 flipH="1">
            <a:off x="914400" y="2819400"/>
            <a:ext cx="228600" cy="3810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685800" y="2819400"/>
            <a:ext cx="0" cy="6096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1143000" y="2819400"/>
            <a:ext cx="0" cy="6096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685800" y="3429000"/>
            <a:ext cx="228600" cy="2286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 flipH="1">
            <a:off x="914400" y="3429000"/>
            <a:ext cx="228600" cy="2286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 flipV="1">
            <a:off x="1143000" y="2590800"/>
            <a:ext cx="7620000" cy="2286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 flipV="1">
            <a:off x="1143000" y="3124200"/>
            <a:ext cx="7620000" cy="3048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>
            <a:off x="8763000" y="2590800"/>
            <a:ext cx="0" cy="53340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>
            <a:off x="685800" y="5105400"/>
            <a:ext cx="228600" cy="3810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 flipH="1">
            <a:off x="914400" y="5105400"/>
            <a:ext cx="228600" cy="3810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685800" y="5105400"/>
            <a:ext cx="0" cy="6096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>
            <a:off x="1143000" y="5105400"/>
            <a:ext cx="0" cy="6096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8" name="Line 42"/>
          <p:cNvSpPr>
            <a:spLocks noChangeShapeType="1"/>
          </p:cNvSpPr>
          <p:nvPr/>
        </p:nvSpPr>
        <p:spPr bwMode="auto">
          <a:xfrm>
            <a:off x="685800" y="5715000"/>
            <a:ext cx="228600" cy="2286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59" name="Line 43"/>
          <p:cNvSpPr>
            <a:spLocks noChangeShapeType="1"/>
          </p:cNvSpPr>
          <p:nvPr/>
        </p:nvSpPr>
        <p:spPr bwMode="auto">
          <a:xfrm flipH="1">
            <a:off x="914400" y="5715000"/>
            <a:ext cx="228600" cy="2286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0" name="Line 44"/>
          <p:cNvSpPr>
            <a:spLocks noChangeShapeType="1"/>
          </p:cNvSpPr>
          <p:nvPr/>
        </p:nvSpPr>
        <p:spPr bwMode="auto">
          <a:xfrm flipV="1">
            <a:off x="1143000" y="4876800"/>
            <a:ext cx="7620000" cy="2286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1" name="Line 45"/>
          <p:cNvSpPr>
            <a:spLocks noChangeShapeType="1"/>
          </p:cNvSpPr>
          <p:nvPr/>
        </p:nvSpPr>
        <p:spPr bwMode="auto">
          <a:xfrm flipV="1">
            <a:off x="1143000" y="5410200"/>
            <a:ext cx="7620000" cy="3048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>
            <a:off x="8763000" y="4876800"/>
            <a:ext cx="0" cy="533400"/>
          </a:xfrm>
          <a:prstGeom prst="line">
            <a:avLst/>
          </a:prstGeom>
          <a:noFill/>
          <a:ln w="38100">
            <a:solidFill>
              <a:srgbClr val="CC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3" name="Line 47"/>
          <p:cNvSpPr>
            <a:spLocks noChangeShapeType="1"/>
          </p:cNvSpPr>
          <p:nvPr/>
        </p:nvSpPr>
        <p:spPr bwMode="auto">
          <a:xfrm>
            <a:off x="685800" y="5867400"/>
            <a:ext cx="22860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4" name="Line 48"/>
          <p:cNvSpPr>
            <a:spLocks noChangeShapeType="1"/>
          </p:cNvSpPr>
          <p:nvPr/>
        </p:nvSpPr>
        <p:spPr bwMode="auto">
          <a:xfrm flipH="1">
            <a:off x="914400" y="5867400"/>
            <a:ext cx="228600" cy="3810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5" name="Line 49"/>
          <p:cNvSpPr>
            <a:spLocks noChangeShapeType="1"/>
          </p:cNvSpPr>
          <p:nvPr/>
        </p:nvSpPr>
        <p:spPr bwMode="auto">
          <a:xfrm>
            <a:off x="685800" y="5867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6" name="Line 50"/>
          <p:cNvSpPr>
            <a:spLocks noChangeShapeType="1"/>
          </p:cNvSpPr>
          <p:nvPr/>
        </p:nvSpPr>
        <p:spPr bwMode="auto">
          <a:xfrm>
            <a:off x="1143000" y="5867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7" name="Line 51"/>
          <p:cNvSpPr>
            <a:spLocks noChangeShapeType="1"/>
          </p:cNvSpPr>
          <p:nvPr/>
        </p:nvSpPr>
        <p:spPr bwMode="auto">
          <a:xfrm>
            <a:off x="685800" y="6477000"/>
            <a:ext cx="228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8" name="Line 52"/>
          <p:cNvSpPr>
            <a:spLocks noChangeShapeType="1"/>
          </p:cNvSpPr>
          <p:nvPr/>
        </p:nvSpPr>
        <p:spPr bwMode="auto">
          <a:xfrm flipH="1">
            <a:off x="914400" y="6477000"/>
            <a:ext cx="228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69" name="Line 53"/>
          <p:cNvSpPr>
            <a:spLocks noChangeShapeType="1"/>
          </p:cNvSpPr>
          <p:nvPr/>
        </p:nvSpPr>
        <p:spPr bwMode="auto">
          <a:xfrm flipV="1">
            <a:off x="1143000" y="5638800"/>
            <a:ext cx="76200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70" name="Line 54"/>
          <p:cNvSpPr>
            <a:spLocks noChangeShapeType="1"/>
          </p:cNvSpPr>
          <p:nvPr/>
        </p:nvSpPr>
        <p:spPr bwMode="auto">
          <a:xfrm flipV="1">
            <a:off x="1143000" y="6172200"/>
            <a:ext cx="7620000" cy="3048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71" name="Line 55"/>
          <p:cNvSpPr>
            <a:spLocks noChangeShapeType="1"/>
          </p:cNvSpPr>
          <p:nvPr/>
        </p:nvSpPr>
        <p:spPr bwMode="auto">
          <a:xfrm>
            <a:off x="8763000" y="5638800"/>
            <a:ext cx="0" cy="5334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72" name="WordArt 56"/>
          <p:cNvSpPr>
            <a:spLocks noChangeArrowheads="1" noChangeShapeType="1" noTextEdit="1"/>
          </p:cNvSpPr>
          <p:nvPr/>
        </p:nvSpPr>
        <p:spPr bwMode="auto">
          <a:xfrm>
            <a:off x="1371600" y="228600"/>
            <a:ext cx="56388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6134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Сабақтың барысы:</a:t>
            </a:r>
          </a:p>
        </p:txBody>
      </p:sp>
      <p:sp>
        <p:nvSpPr>
          <p:cNvPr id="9273" name="WordArt 57"/>
          <p:cNvSpPr>
            <a:spLocks noChangeArrowheads="1" noChangeShapeType="1" noTextEdit="1"/>
          </p:cNvSpPr>
          <p:nvPr/>
        </p:nvSpPr>
        <p:spPr bwMode="auto">
          <a:xfrm>
            <a:off x="762000" y="2362200"/>
            <a:ext cx="3048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9274" name="WordArt 58"/>
          <p:cNvSpPr>
            <a:spLocks noChangeArrowheads="1" noChangeShapeType="1" noTextEdit="1"/>
          </p:cNvSpPr>
          <p:nvPr/>
        </p:nvSpPr>
        <p:spPr bwMode="auto">
          <a:xfrm>
            <a:off x="762000" y="3200400"/>
            <a:ext cx="3048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9275" name="WordArt 59"/>
          <p:cNvSpPr>
            <a:spLocks noChangeArrowheads="1" noChangeShapeType="1" noTextEdit="1"/>
          </p:cNvSpPr>
          <p:nvPr/>
        </p:nvSpPr>
        <p:spPr bwMode="auto">
          <a:xfrm>
            <a:off x="762000" y="3962400"/>
            <a:ext cx="3048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9276" name="WordArt 60"/>
          <p:cNvSpPr>
            <a:spLocks noChangeArrowheads="1" noChangeShapeType="1" noTextEdit="1"/>
          </p:cNvSpPr>
          <p:nvPr/>
        </p:nvSpPr>
        <p:spPr bwMode="auto">
          <a:xfrm>
            <a:off x="762000" y="4724400"/>
            <a:ext cx="3048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9277" name="WordArt 61"/>
          <p:cNvSpPr>
            <a:spLocks noChangeArrowheads="1" noChangeShapeType="1" noTextEdit="1"/>
          </p:cNvSpPr>
          <p:nvPr/>
        </p:nvSpPr>
        <p:spPr bwMode="auto">
          <a:xfrm>
            <a:off x="762000" y="5486400"/>
            <a:ext cx="3048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9278" name="WordArt 62"/>
          <p:cNvSpPr>
            <a:spLocks noChangeArrowheads="1" noChangeShapeType="1" noTextEdit="1"/>
          </p:cNvSpPr>
          <p:nvPr/>
        </p:nvSpPr>
        <p:spPr bwMode="auto">
          <a:xfrm>
            <a:off x="762000" y="6248400"/>
            <a:ext cx="3048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9279" name="Text Box 63"/>
          <p:cNvSpPr txBox="1">
            <a:spLocks noChangeArrowheads="1"/>
          </p:cNvSpPr>
          <p:nvPr/>
        </p:nvSpPr>
        <p:spPr bwMode="auto">
          <a:xfrm>
            <a:off x="3352800" y="2057400"/>
            <a:ext cx="244475" cy="366713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9280" name="WordArt 64"/>
          <p:cNvSpPr>
            <a:spLocks noChangeArrowheads="1" noChangeShapeType="1" noTextEdit="1"/>
          </p:cNvSpPr>
          <p:nvPr/>
        </p:nvSpPr>
        <p:spPr bwMode="auto">
          <a:xfrm>
            <a:off x="1600200" y="1905000"/>
            <a:ext cx="5648325" cy="588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27963"/>
              </a:avLst>
            </a:prstTxWarp>
          </a:bodyPr>
          <a:lstStyle/>
          <a:p>
            <a:pPr algn="ctr"/>
            <a:r>
              <a:rPr lang="ru-RU" sz="3600" i="1" kern="10"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Ұйымдастыру бөлімі (2 мин)</a:t>
            </a:r>
          </a:p>
        </p:txBody>
      </p:sp>
      <p:sp>
        <p:nvSpPr>
          <p:cNvPr id="9281" name="WordArt 65"/>
          <p:cNvSpPr>
            <a:spLocks noChangeArrowheads="1" noChangeShapeType="1" noTextEdit="1"/>
          </p:cNvSpPr>
          <p:nvPr/>
        </p:nvSpPr>
        <p:spPr bwMode="auto">
          <a:xfrm>
            <a:off x="1600200" y="5715000"/>
            <a:ext cx="5648325" cy="6651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27963"/>
              </a:avLst>
            </a:prstTxWarp>
          </a:bodyPr>
          <a:lstStyle/>
          <a:p>
            <a:pPr algn="ctr"/>
            <a:r>
              <a:rPr lang="ru-RU" sz="3600" i="1" kern="10"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Үйге тапсырма (2 мин)</a:t>
            </a:r>
          </a:p>
        </p:txBody>
      </p:sp>
      <p:sp>
        <p:nvSpPr>
          <p:cNvPr id="9282" name="WordArt 66"/>
          <p:cNvSpPr>
            <a:spLocks noChangeArrowheads="1" noChangeShapeType="1" noTextEdit="1"/>
          </p:cNvSpPr>
          <p:nvPr/>
        </p:nvSpPr>
        <p:spPr bwMode="auto">
          <a:xfrm>
            <a:off x="1600200" y="5029200"/>
            <a:ext cx="5648325" cy="588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27963"/>
              </a:avLst>
            </a:prstTxWarp>
          </a:bodyPr>
          <a:lstStyle/>
          <a:p>
            <a:pPr algn="ctr"/>
            <a:r>
              <a:rPr lang="ru-RU" sz="3600" i="1" kern="10"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Қорытындылау. Бағалау (18 мин)</a:t>
            </a:r>
          </a:p>
        </p:txBody>
      </p:sp>
      <p:sp>
        <p:nvSpPr>
          <p:cNvPr id="9283" name="WordArt 67"/>
          <p:cNvSpPr>
            <a:spLocks noChangeArrowheads="1" noChangeShapeType="1" noTextEdit="1"/>
          </p:cNvSpPr>
          <p:nvPr/>
        </p:nvSpPr>
        <p:spPr bwMode="auto">
          <a:xfrm>
            <a:off x="1600200" y="4267200"/>
            <a:ext cx="5648325" cy="588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27963"/>
              </a:avLst>
            </a:prstTxWarp>
          </a:bodyPr>
          <a:lstStyle/>
          <a:p>
            <a:pPr algn="ctr"/>
            <a:r>
              <a:rPr lang="ru-RU" sz="3600" i="1" kern="10"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Жаңа тақырыпты түсіндіру (10 мин)</a:t>
            </a:r>
          </a:p>
        </p:txBody>
      </p:sp>
      <p:sp>
        <p:nvSpPr>
          <p:cNvPr id="9284" name="WordArt 68"/>
          <p:cNvSpPr>
            <a:spLocks noChangeArrowheads="1" noChangeShapeType="1" noTextEdit="1"/>
          </p:cNvSpPr>
          <p:nvPr/>
        </p:nvSpPr>
        <p:spPr bwMode="auto">
          <a:xfrm>
            <a:off x="1600200" y="3505200"/>
            <a:ext cx="5648325" cy="588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27963"/>
              </a:avLst>
            </a:prstTxWarp>
          </a:bodyPr>
          <a:lstStyle/>
          <a:p>
            <a:pPr algn="ctr"/>
            <a:r>
              <a:rPr lang="ru-RU" sz="3600" i="1" kern="10"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Жаңа тақырыпқа кіріспе (3 мин)</a:t>
            </a:r>
          </a:p>
        </p:txBody>
      </p:sp>
      <p:sp>
        <p:nvSpPr>
          <p:cNvPr id="9285" name="WordArt 69"/>
          <p:cNvSpPr>
            <a:spLocks noChangeArrowheads="1" noChangeShapeType="1" noTextEdit="1"/>
          </p:cNvSpPr>
          <p:nvPr/>
        </p:nvSpPr>
        <p:spPr bwMode="auto">
          <a:xfrm>
            <a:off x="1600200" y="2743200"/>
            <a:ext cx="5648325" cy="5889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lantUp">
              <a:avLst>
                <a:gd name="adj" fmla="val 27963"/>
              </a:avLst>
            </a:prstTxWarp>
          </a:bodyPr>
          <a:lstStyle/>
          <a:p>
            <a:pPr algn="ctr"/>
            <a:r>
              <a:rPr lang="ru-RU" sz="3600" i="1" kern="10"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Үй тапсырмасын сұрау (10 мин)</a:t>
            </a:r>
          </a:p>
        </p:txBody>
      </p:sp>
      <p:pic>
        <p:nvPicPr>
          <p:cNvPr id="9286" name="Picture 70" descr="ipp_0012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8288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87" name="Picture 71" descr="ipp_0012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667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88" name="Picture 72" descr="ipp_0012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429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89" name="Picture 73" descr="ipp_0012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715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0" name="Picture 74" descr="ipp_0012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953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91" name="Picture 75" descr="ipp_0012">
            <a:hlinkClick r:id="rId8" action="ppaction://hlinksldjump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1910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92" name="AutoShape 77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 flipH="1">
            <a:off x="80772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293" name="AutoShape 7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 flipH="1">
            <a:off x="8305800" y="5791200"/>
            <a:ext cx="381000" cy="2286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4463" name="Picture 4" descr="lady_news_anchor_md_wht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0"/>
            <a:ext cx="1828800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5"/>
          <p:cNvSpPr>
            <a:spLocks noChangeArrowheads="1"/>
          </p:cNvSpPr>
          <p:nvPr/>
        </p:nvSpPr>
        <p:spPr bwMode="auto">
          <a:xfrm>
            <a:off x="304800" y="3276600"/>
            <a:ext cx="8305800" cy="35814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AutoShape 4"/>
          <p:cNvSpPr>
            <a:spLocks noChangeArrowheads="1"/>
          </p:cNvSpPr>
          <p:nvPr/>
        </p:nvSpPr>
        <p:spPr bwMode="auto">
          <a:xfrm>
            <a:off x="304800" y="1524000"/>
            <a:ext cx="8305800" cy="20574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838200" y="1752600"/>
            <a:ext cx="7399338" cy="1554163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3200" b="0" i="1"/>
              <a:t>а) Ұжымдық әрекет</a:t>
            </a:r>
          </a:p>
          <a:p>
            <a:pPr eaLnBrk="1" hangingPunct="1"/>
            <a:r>
              <a:rPr lang="kk-KZ" sz="3200" b="0" i="1"/>
              <a:t>б) Санитарлық - гигиеналық әрекет</a:t>
            </a:r>
          </a:p>
          <a:p>
            <a:pPr eaLnBrk="1" hangingPunct="1"/>
            <a:r>
              <a:rPr lang="kk-KZ" sz="3200" b="0" i="1"/>
              <a:t>в) Қауіпсіздік техника ережесін сақтау әрекеті</a:t>
            </a:r>
            <a:endParaRPr lang="ru-RU" sz="3200" b="0" i="1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1066800" y="3657600"/>
            <a:ext cx="6535738" cy="283845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/>
            <a:r>
              <a:rPr lang="kk-KZ" sz="3600" b="0" i="1"/>
              <a:t>Компьютердің алдындағы жұмыс </a:t>
            </a:r>
          </a:p>
          <a:p>
            <a:pPr algn="ctr" eaLnBrk="1" hangingPunct="1"/>
            <a:r>
              <a:rPr lang="kk-KZ" sz="3600" b="0" i="1"/>
              <a:t>дәптерін бірінші  болып толтырған </a:t>
            </a:r>
          </a:p>
          <a:p>
            <a:pPr algn="ctr" eaLnBrk="1" hangingPunct="1"/>
            <a:r>
              <a:rPr lang="kk-KZ" sz="3600" b="0" i="1"/>
              <a:t>төрт оқушыға жылдам орындағаны</a:t>
            </a:r>
          </a:p>
          <a:p>
            <a:pPr algn="ctr" eaLnBrk="1" hangingPunct="1"/>
            <a:r>
              <a:rPr lang="kk-KZ" sz="3600" b="0" i="1"/>
              <a:t>үшін  жауап парағына “+” белгішесі </a:t>
            </a:r>
          </a:p>
          <a:p>
            <a:pPr algn="ctr" eaLnBrk="1" hangingPunct="1"/>
            <a:r>
              <a:rPr lang="kk-KZ" sz="3600" b="0" i="1"/>
              <a:t>қойылады</a:t>
            </a:r>
            <a:endParaRPr lang="ru-RU" sz="3600" b="0" i="1"/>
          </a:p>
        </p:txBody>
      </p:sp>
      <p:sp>
        <p:nvSpPr>
          <p:cNvPr id="1024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2209800" y="304800"/>
            <a:ext cx="4343400" cy="1143000"/>
          </a:xfrm>
          <a:prstGeom prst="rect">
            <a:avLst/>
          </a:prstGeom>
        </p:spPr>
        <p:txBody>
          <a:bodyPr wrap="none" fromWordArt="1">
            <a:prstTxWarp prst="textFadeLeft">
              <a:avLst>
                <a:gd name="adj" fmla="val 1666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Times New Roman"/>
                <a:cs typeface="Times New Roman"/>
              </a:rPr>
              <a:t>"Бірінші төрттік"</a:t>
            </a:r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66FF99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3" y="4038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7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5" y="4038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8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3775" y="4038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9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4038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10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39624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11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3" y="1371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12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5" y="1371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13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1371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4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371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5" name="Picture 15" descr="Монитор2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1371600"/>
            <a:ext cx="211137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6" name="WordArt 16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3400" y="1981200"/>
            <a:ext cx="9144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11277" name="WordArt 17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772400" y="1981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5</a:t>
            </a:r>
          </a:p>
        </p:txBody>
      </p:sp>
      <p:sp>
        <p:nvSpPr>
          <p:cNvPr id="11278" name="WordArt 18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96000" y="1981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11279" name="WordArt 19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43400" y="1981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3</a:t>
            </a:r>
          </a:p>
        </p:txBody>
      </p:sp>
      <p:sp>
        <p:nvSpPr>
          <p:cNvPr id="11280" name="WordArt 20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14600" y="1981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11281" name="WordArt 21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48600" y="4648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11282" name="WordArt 22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019800" y="4648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9</a:t>
            </a:r>
          </a:p>
        </p:txBody>
      </p:sp>
      <p:sp>
        <p:nvSpPr>
          <p:cNvPr id="11283" name="WordArt 23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191000" y="4648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11284" name="WordArt 24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438400" y="46482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7</a:t>
            </a:r>
          </a:p>
        </p:txBody>
      </p:sp>
      <p:sp>
        <p:nvSpPr>
          <p:cNvPr id="11285" name="WordArt 25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85800" y="4572000"/>
            <a:ext cx="762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6</a:t>
            </a:r>
          </a:p>
        </p:txBody>
      </p:sp>
      <p:pic>
        <p:nvPicPr>
          <p:cNvPr id="167962" name="Picture 26" descr="dis16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-1524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87" name="Text Box 27"/>
          <p:cNvSpPr txBox="1">
            <a:spLocks noChangeArrowheads="1"/>
          </p:cNvSpPr>
          <p:nvPr/>
        </p:nvSpPr>
        <p:spPr bwMode="auto">
          <a:xfrm>
            <a:off x="1143000" y="0"/>
            <a:ext cx="5943600" cy="143192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400" b="0" i="1">
                <a:solidFill>
                  <a:srgbClr val="FF0066"/>
                </a:solidFill>
              </a:rPr>
              <a:t>Таңдайық, таңданбайық-</a:t>
            </a:r>
          </a:p>
          <a:p>
            <a:pPr eaLnBrk="1" hangingPunct="1"/>
            <a:r>
              <a:rPr lang="kk-KZ" sz="4400" b="0" i="1">
                <a:solidFill>
                  <a:srgbClr val="FF0066"/>
                </a:solidFill>
              </a:rPr>
              <a:t>жауабын бірден табайық!</a:t>
            </a:r>
            <a:endParaRPr lang="ru-RU" sz="4400" b="0" i="1">
              <a:solidFill>
                <a:srgbClr val="FF0066"/>
              </a:solidFill>
            </a:endParaRPr>
          </a:p>
        </p:txBody>
      </p:sp>
      <p:sp>
        <p:nvSpPr>
          <p:cNvPr id="11288" name="AutoShape 2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058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7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7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609600" y="457200"/>
            <a:ext cx="7543800" cy="13112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ctr" eaLnBrk="1" hangingPunct="1"/>
            <a:r>
              <a:rPr lang="kk-KZ" sz="4000" b="0" i="1"/>
              <a:t>Баған мен жолдардың қиылысуынан нелер пайда болады?</a:t>
            </a:r>
            <a:endParaRPr lang="ru-RU" sz="4000" b="0" i="1"/>
          </a:p>
        </p:txBody>
      </p:sp>
      <p:sp>
        <p:nvSpPr>
          <p:cNvPr id="12291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WordArt 13"/>
          <p:cNvSpPr>
            <a:spLocks noChangeArrowheads="1" noChangeShapeType="1" noTextEdit="1"/>
          </p:cNvSpPr>
          <p:nvPr/>
        </p:nvSpPr>
        <p:spPr bwMode="auto">
          <a:xfrm>
            <a:off x="2590800" y="2971800"/>
            <a:ext cx="3886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ҰЯШЫҚТАР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905000"/>
            <a:ext cx="42672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8977" name="Picture 17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76200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8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8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8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9900"/>
            </a:gs>
            <a:gs pos="100000">
              <a:schemeClr val="bg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09600" y="457200"/>
            <a:ext cx="7543800" cy="701675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chemeClr val="bg2">
                <a:alpha val="50000"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/>
            <a:r>
              <a:rPr lang="kk-KZ" sz="4000" b="0" i="1"/>
              <a:t>Сызықтық кесте дегеніміз не?</a:t>
            </a:r>
            <a:endParaRPr lang="ru-RU" sz="4000" b="0" i="1"/>
          </a:p>
        </p:txBody>
      </p:sp>
      <p:sp>
        <p:nvSpPr>
          <p:cNvPr id="13315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001000" y="6324600"/>
            <a:ext cx="609600" cy="381000"/>
          </a:xfrm>
          <a:prstGeom prst="actionButtonBackPrevious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WordArt 7"/>
          <p:cNvSpPr>
            <a:spLocks noChangeArrowheads="1" noChangeShapeType="1" noTextEdit="1"/>
          </p:cNvSpPr>
          <p:nvPr/>
        </p:nvSpPr>
        <p:spPr bwMode="auto">
          <a:xfrm>
            <a:off x="2286000" y="2667000"/>
            <a:ext cx="5024438" cy="2743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Кестеде бір-ақ жол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болуы мүмкін,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мұндай кестені </a:t>
            </a:r>
          </a:p>
          <a:p>
            <a:pPr algn="ctr"/>
            <a:r>
              <a:rPr lang="ru-RU" sz="3600" kern="1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сызықтық кесте деп </a:t>
            </a:r>
          </a:p>
        </p:txBody>
      </p:sp>
      <p:pic>
        <p:nvPicPr>
          <p:cNvPr id="2059" name="clock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00200"/>
            <a:ext cx="48768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7" name="Picture 11" descr="dis16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460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00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3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059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059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2_Пастель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1808</TotalTime>
  <Words>626</Words>
  <Application>Microsoft Office PowerPoint</Application>
  <PresentationFormat>Экран (4:3)</PresentationFormat>
  <Paragraphs>226</Paragraphs>
  <Slides>27</Slides>
  <Notes>0</Notes>
  <HiddenSlides>0</HiddenSlides>
  <MMClips>10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6" baseType="lpstr">
      <vt:lpstr>Monotype Corsiva</vt:lpstr>
      <vt:lpstr>Arial</vt:lpstr>
      <vt:lpstr>Calibri</vt:lpstr>
      <vt:lpstr>Comic Sans MS</vt:lpstr>
      <vt:lpstr>Times New Roman</vt:lpstr>
      <vt:lpstr>Оформление по умолчанию</vt:lpstr>
      <vt:lpstr>1_Оформление по умолчанию</vt:lpstr>
      <vt:lpstr>2_Пастель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Nurken</dc:creator>
  <cp:lastModifiedBy>Nurken</cp:lastModifiedBy>
  <cp:revision>244</cp:revision>
  <cp:lastPrinted>1601-01-01T00:00:00Z</cp:lastPrinted>
  <dcterms:created xsi:type="dcterms:W3CDTF">1601-01-01T00:00:00Z</dcterms:created>
  <dcterms:modified xsi:type="dcterms:W3CDTF">2012-10-21T02:58:53Z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0008003e0b000000000001024110</vt:lpwstr>
  </property>
</Properties>
</file>