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16" r:id="rId2"/>
    <p:sldId id="276" r:id="rId3"/>
    <p:sldId id="262" r:id="rId4"/>
    <p:sldId id="27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84" r:id="rId17"/>
    <p:sldId id="281" r:id="rId18"/>
    <p:sldId id="317" r:id="rId19"/>
    <p:sldId id="318" r:id="rId20"/>
    <p:sldId id="282" r:id="rId21"/>
    <p:sldId id="299" r:id="rId22"/>
    <p:sldId id="319" r:id="rId23"/>
    <p:sldId id="300" r:id="rId24"/>
    <p:sldId id="303" r:id="rId25"/>
    <p:sldId id="312" r:id="rId26"/>
    <p:sldId id="309" r:id="rId27"/>
    <p:sldId id="310" r:id="rId28"/>
    <p:sldId id="298" r:id="rId29"/>
    <p:sldId id="293" r:id="rId30"/>
    <p:sldId id="291" r:id="rId31"/>
    <p:sldId id="289" r:id="rId32"/>
    <p:sldId id="290" r:id="rId33"/>
    <p:sldId id="285" r:id="rId34"/>
    <p:sldId id="295" r:id="rId35"/>
    <p:sldId id="313" r:id="rId36"/>
    <p:sldId id="297" r:id="rId37"/>
    <p:sldId id="315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0000FF"/>
    <a:srgbClr val="61FF61"/>
    <a:srgbClr val="AF93FF"/>
    <a:srgbClr val="99CCFF"/>
    <a:srgbClr val="00FFFF"/>
    <a:srgbClr val="FF00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4" autoAdjust="0"/>
    <p:restoredTop sz="94737" autoAdjust="0"/>
  </p:normalViewPr>
  <p:slideViewPr>
    <p:cSldViewPr>
      <p:cViewPr varScale="1">
        <p:scale>
          <a:sx n="112" d="100"/>
          <a:sy n="112" d="100"/>
        </p:scale>
        <p:origin x="-12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CB83F4-C15F-40A6-A09F-9A53EC238C0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66077DB-38EA-470B-A2F8-47DFC4CE588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Шығу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парағы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42F14258-E3D2-4D56-8614-C308E5DE8DB9}" type="parTrans" cxnId="{D33BA1AE-334A-4EED-B027-33260A7630A5}">
      <dgm:prSet/>
      <dgm:spPr/>
    </dgm:pt>
    <dgm:pt modelId="{8447F61D-269D-463A-8227-BCC12FA4B59F}" type="sibTrans" cxnId="{D33BA1AE-334A-4EED-B027-33260A7630A5}">
      <dgm:prSet/>
      <dgm:spPr/>
    </dgm:pt>
    <dgm:pt modelId="{AF6E187E-3C2A-40A1-8E10-53F1FDA3DD9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Бүгін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біз не өттік?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86881F45-6F00-4FC4-A266-17B8AF57F18A}" type="parTrans" cxnId="{FA44ED6E-BA38-4324-9D56-3E45590B7582}">
      <dgm:prSet/>
      <dgm:spPr/>
    </dgm:pt>
    <dgm:pt modelId="{A398269B-4E1E-4211-BEE6-430CA36E98A6}" type="sibTrans" cxnId="{FA44ED6E-BA38-4324-9D56-3E45590B7582}">
      <dgm:prSet/>
      <dgm:spPr/>
    </dgm:pt>
    <dgm:pt modelId="{B52EABCF-0EF8-420E-B3BC-CF35EB82459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Қандай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сұрақ бар?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EA0BDF5E-549B-4ECB-8B80-FF5268723A8D}" type="parTrans" cxnId="{F7D727BB-18A3-440B-ADD0-41E0CC03D5CE}">
      <dgm:prSet/>
      <dgm:spPr/>
    </dgm:pt>
    <dgm:pt modelId="{90C662BE-77C5-4925-9459-D6823763D157}" type="sibTrans" cxnId="{F7D727BB-18A3-440B-ADD0-41E0CC03D5CE}">
      <dgm:prSet/>
      <dgm:spPr/>
    </dgm:pt>
    <dgm:pt modelId="{F0346706-A989-4BC8-8C14-7A51360C90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Менің сабақ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kk-KZ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туралы ойым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C9BA854A-3171-412D-BCF7-B8CC85830F8A}" type="parTrans" cxnId="{3C2E8D61-7EDD-4131-87BA-41AFC3B71CF7}">
      <dgm:prSet/>
      <dgm:spPr/>
    </dgm:pt>
    <dgm:pt modelId="{1505C7ED-FB5C-4445-8FAA-5643964ADD64}" type="sibTrans" cxnId="{3C2E8D61-7EDD-4131-87BA-41AFC3B71CF7}">
      <dgm:prSet/>
      <dgm:spPr/>
    </dgm:pt>
    <dgm:pt modelId="{5028DBCF-1936-4D84-A4A3-ED6BC79E79AA}" type="pres">
      <dgm:prSet presAssocID="{18CB83F4-C15F-40A6-A09F-9A53EC238C0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F82F4FB-4881-4367-99A4-F2EAD584D85D}" type="pres">
      <dgm:prSet presAssocID="{E66077DB-38EA-470B-A2F8-47DFC4CE588D}" presName="hierRoot1" presStyleCnt="0">
        <dgm:presLayoutVars>
          <dgm:hierBranch/>
        </dgm:presLayoutVars>
      </dgm:prSet>
      <dgm:spPr/>
    </dgm:pt>
    <dgm:pt modelId="{023FF75B-EEC0-493F-9B28-9B90E7207AC5}" type="pres">
      <dgm:prSet presAssocID="{E66077DB-38EA-470B-A2F8-47DFC4CE588D}" presName="rootComposite1" presStyleCnt="0"/>
      <dgm:spPr/>
    </dgm:pt>
    <dgm:pt modelId="{88782BC2-BF9E-4B62-B9D2-BA8DBD4B3EF0}" type="pres">
      <dgm:prSet presAssocID="{E66077DB-38EA-470B-A2F8-47DFC4CE588D}" presName="rootText1" presStyleLbl="node0" presStyleIdx="0" presStyleCnt="1">
        <dgm:presLayoutVars>
          <dgm:chPref val="3"/>
        </dgm:presLayoutVars>
      </dgm:prSet>
      <dgm:spPr/>
    </dgm:pt>
    <dgm:pt modelId="{164B02C8-8F04-435A-8D0B-1BA984BF0583}" type="pres">
      <dgm:prSet presAssocID="{E66077DB-38EA-470B-A2F8-47DFC4CE588D}" presName="rootConnector1" presStyleLbl="node1" presStyleIdx="0" presStyleCnt="0"/>
      <dgm:spPr/>
    </dgm:pt>
    <dgm:pt modelId="{C82F4A8F-F0AB-4C9A-8F96-7C35EFB220D1}" type="pres">
      <dgm:prSet presAssocID="{E66077DB-38EA-470B-A2F8-47DFC4CE588D}" presName="hierChild2" presStyleCnt="0"/>
      <dgm:spPr/>
    </dgm:pt>
    <dgm:pt modelId="{4B4F8D42-F4F0-4163-85A7-BB23D4C727D7}" type="pres">
      <dgm:prSet presAssocID="{86881F45-6F00-4FC4-A266-17B8AF57F18A}" presName="Name35" presStyleLbl="parChTrans1D2" presStyleIdx="0" presStyleCnt="3"/>
      <dgm:spPr/>
    </dgm:pt>
    <dgm:pt modelId="{F123F09D-2EE5-49D0-AFA4-B84B375FE6DF}" type="pres">
      <dgm:prSet presAssocID="{AF6E187E-3C2A-40A1-8E10-53F1FDA3DD97}" presName="hierRoot2" presStyleCnt="0">
        <dgm:presLayoutVars>
          <dgm:hierBranch/>
        </dgm:presLayoutVars>
      </dgm:prSet>
      <dgm:spPr/>
    </dgm:pt>
    <dgm:pt modelId="{EDEE2F0B-2BD4-4966-830C-42D602E6DDA0}" type="pres">
      <dgm:prSet presAssocID="{AF6E187E-3C2A-40A1-8E10-53F1FDA3DD97}" presName="rootComposite" presStyleCnt="0"/>
      <dgm:spPr/>
    </dgm:pt>
    <dgm:pt modelId="{823D8249-A694-40A0-B66A-E885998A2164}" type="pres">
      <dgm:prSet presAssocID="{AF6E187E-3C2A-40A1-8E10-53F1FDA3DD97}" presName="rootText" presStyleLbl="node2" presStyleIdx="0" presStyleCnt="3">
        <dgm:presLayoutVars>
          <dgm:chPref val="3"/>
        </dgm:presLayoutVars>
      </dgm:prSet>
      <dgm:spPr/>
    </dgm:pt>
    <dgm:pt modelId="{B216CCDC-D0D5-4D7F-96AE-7BC8A7D305E4}" type="pres">
      <dgm:prSet presAssocID="{AF6E187E-3C2A-40A1-8E10-53F1FDA3DD97}" presName="rootConnector" presStyleLbl="node2" presStyleIdx="0" presStyleCnt="3"/>
      <dgm:spPr/>
    </dgm:pt>
    <dgm:pt modelId="{019B1819-2BC8-4835-AAC2-720F5EB8641A}" type="pres">
      <dgm:prSet presAssocID="{AF6E187E-3C2A-40A1-8E10-53F1FDA3DD97}" presName="hierChild4" presStyleCnt="0"/>
      <dgm:spPr/>
    </dgm:pt>
    <dgm:pt modelId="{9C3D6308-1D3E-4486-8E48-62FED2184B5F}" type="pres">
      <dgm:prSet presAssocID="{AF6E187E-3C2A-40A1-8E10-53F1FDA3DD97}" presName="hierChild5" presStyleCnt="0"/>
      <dgm:spPr/>
    </dgm:pt>
    <dgm:pt modelId="{314A8B5B-450B-425D-B04C-881EF178640E}" type="pres">
      <dgm:prSet presAssocID="{EA0BDF5E-549B-4ECB-8B80-FF5268723A8D}" presName="Name35" presStyleLbl="parChTrans1D2" presStyleIdx="1" presStyleCnt="3"/>
      <dgm:spPr/>
    </dgm:pt>
    <dgm:pt modelId="{8EBE083D-F8FE-42EB-B003-6CF7BB7919EF}" type="pres">
      <dgm:prSet presAssocID="{B52EABCF-0EF8-420E-B3BC-CF35EB824592}" presName="hierRoot2" presStyleCnt="0">
        <dgm:presLayoutVars>
          <dgm:hierBranch/>
        </dgm:presLayoutVars>
      </dgm:prSet>
      <dgm:spPr/>
    </dgm:pt>
    <dgm:pt modelId="{B02774D9-6897-4091-95FD-AA0CE5393DF3}" type="pres">
      <dgm:prSet presAssocID="{B52EABCF-0EF8-420E-B3BC-CF35EB824592}" presName="rootComposite" presStyleCnt="0"/>
      <dgm:spPr/>
    </dgm:pt>
    <dgm:pt modelId="{16732CCB-8A35-4421-92E9-7A609CFC0934}" type="pres">
      <dgm:prSet presAssocID="{B52EABCF-0EF8-420E-B3BC-CF35EB824592}" presName="rootText" presStyleLbl="node2" presStyleIdx="1" presStyleCnt="3">
        <dgm:presLayoutVars>
          <dgm:chPref val="3"/>
        </dgm:presLayoutVars>
      </dgm:prSet>
      <dgm:spPr/>
    </dgm:pt>
    <dgm:pt modelId="{3FA26E37-6430-4292-BAF7-50A897FC0BDC}" type="pres">
      <dgm:prSet presAssocID="{B52EABCF-0EF8-420E-B3BC-CF35EB824592}" presName="rootConnector" presStyleLbl="node2" presStyleIdx="1" presStyleCnt="3"/>
      <dgm:spPr/>
    </dgm:pt>
    <dgm:pt modelId="{7EF06E42-286C-4C5F-B6DD-FA5523FBB3CB}" type="pres">
      <dgm:prSet presAssocID="{B52EABCF-0EF8-420E-B3BC-CF35EB824592}" presName="hierChild4" presStyleCnt="0"/>
      <dgm:spPr/>
    </dgm:pt>
    <dgm:pt modelId="{F6A54301-B479-4EAA-BE9E-5F0C9171C207}" type="pres">
      <dgm:prSet presAssocID="{B52EABCF-0EF8-420E-B3BC-CF35EB824592}" presName="hierChild5" presStyleCnt="0"/>
      <dgm:spPr/>
    </dgm:pt>
    <dgm:pt modelId="{8BF06D6F-6D46-43A8-BFAA-F1CA0CA063DA}" type="pres">
      <dgm:prSet presAssocID="{C9BA854A-3171-412D-BCF7-B8CC85830F8A}" presName="Name35" presStyleLbl="parChTrans1D2" presStyleIdx="2" presStyleCnt="3"/>
      <dgm:spPr/>
    </dgm:pt>
    <dgm:pt modelId="{8E1DDDE8-70A7-4FF4-A691-0567E71BC794}" type="pres">
      <dgm:prSet presAssocID="{F0346706-A989-4BC8-8C14-7A51360C90AC}" presName="hierRoot2" presStyleCnt="0">
        <dgm:presLayoutVars>
          <dgm:hierBranch/>
        </dgm:presLayoutVars>
      </dgm:prSet>
      <dgm:spPr/>
    </dgm:pt>
    <dgm:pt modelId="{7605EA0F-3AED-46B2-943F-D3199E92B8C0}" type="pres">
      <dgm:prSet presAssocID="{F0346706-A989-4BC8-8C14-7A51360C90AC}" presName="rootComposite" presStyleCnt="0"/>
      <dgm:spPr/>
    </dgm:pt>
    <dgm:pt modelId="{09A2126D-E426-4A8B-8EAC-8925560FE287}" type="pres">
      <dgm:prSet presAssocID="{F0346706-A989-4BC8-8C14-7A51360C90AC}" presName="rootText" presStyleLbl="node2" presStyleIdx="2" presStyleCnt="3">
        <dgm:presLayoutVars>
          <dgm:chPref val="3"/>
        </dgm:presLayoutVars>
      </dgm:prSet>
      <dgm:spPr/>
    </dgm:pt>
    <dgm:pt modelId="{20D4C7FE-6A84-489A-A9CC-DEAECC3E94A6}" type="pres">
      <dgm:prSet presAssocID="{F0346706-A989-4BC8-8C14-7A51360C90AC}" presName="rootConnector" presStyleLbl="node2" presStyleIdx="2" presStyleCnt="3"/>
      <dgm:spPr/>
    </dgm:pt>
    <dgm:pt modelId="{8BBD4667-32F9-4C39-8D43-D99FE8E2A5A4}" type="pres">
      <dgm:prSet presAssocID="{F0346706-A989-4BC8-8C14-7A51360C90AC}" presName="hierChild4" presStyleCnt="0"/>
      <dgm:spPr/>
    </dgm:pt>
    <dgm:pt modelId="{4777ACA9-BC9B-42CF-AE0E-D2948B133F6C}" type="pres">
      <dgm:prSet presAssocID="{F0346706-A989-4BC8-8C14-7A51360C90AC}" presName="hierChild5" presStyleCnt="0"/>
      <dgm:spPr/>
    </dgm:pt>
    <dgm:pt modelId="{517FDCF2-43B9-42EC-B4B0-008A59E5D587}" type="pres">
      <dgm:prSet presAssocID="{E66077DB-38EA-470B-A2F8-47DFC4CE588D}" presName="hierChild3" presStyleCnt="0"/>
      <dgm:spPr/>
    </dgm:pt>
  </dgm:ptLst>
  <dgm:cxnLst>
    <dgm:cxn modelId="{2D4146DE-F89C-40B6-BBBC-8F1377882B8B}" type="presOf" srcId="{AF6E187E-3C2A-40A1-8E10-53F1FDA3DD97}" destId="{823D8249-A694-40A0-B66A-E885998A2164}" srcOrd="0" destOrd="0" presId="urn:microsoft.com/office/officeart/2005/8/layout/orgChart1"/>
    <dgm:cxn modelId="{F7D727BB-18A3-440B-ADD0-41E0CC03D5CE}" srcId="{E66077DB-38EA-470B-A2F8-47DFC4CE588D}" destId="{B52EABCF-0EF8-420E-B3BC-CF35EB824592}" srcOrd="1" destOrd="0" parTransId="{EA0BDF5E-549B-4ECB-8B80-FF5268723A8D}" sibTransId="{90C662BE-77C5-4925-9459-D6823763D157}"/>
    <dgm:cxn modelId="{7CF228F0-EB59-4111-9460-6BB0E0B8EFB1}" type="presOf" srcId="{F0346706-A989-4BC8-8C14-7A51360C90AC}" destId="{20D4C7FE-6A84-489A-A9CC-DEAECC3E94A6}" srcOrd="1" destOrd="0" presId="urn:microsoft.com/office/officeart/2005/8/layout/orgChart1"/>
    <dgm:cxn modelId="{FA44ED6E-BA38-4324-9D56-3E45590B7582}" srcId="{E66077DB-38EA-470B-A2F8-47DFC4CE588D}" destId="{AF6E187E-3C2A-40A1-8E10-53F1FDA3DD97}" srcOrd="0" destOrd="0" parTransId="{86881F45-6F00-4FC4-A266-17B8AF57F18A}" sibTransId="{A398269B-4E1E-4211-BEE6-430CA36E98A6}"/>
    <dgm:cxn modelId="{2C43F3A8-7FBA-4DCB-9B74-98B86CC3E9CA}" type="presOf" srcId="{AF6E187E-3C2A-40A1-8E10-53F1FDA3DD97}" destId="{B216CCDC-D0D5-4D7F-96AE-7BC8A7D305E4}" srcOrd="1" destOrd="0" presId="urn:microsoft.com/office/officeart/2005/8/layout/orgChart1"/>
    <dgm:cxn modelId="{D7383E3B-74CB-4A2C-804D-650AB24FF890}" type="presOf" srcId="{18CB83F4-C15F-40A6-A09F-9A53EC238C09}" destId="{5028DBCF-1936-4D84-A4A3-ED6BC79E79AA}" srcOrd="0" destOrd="0" presId="urn:microsoft.com/office/officeart/2005/8/layout/orgChart1"/>
    <dgm:cxn modelId="{FE246F59-06B1-4696-A6B8-6C9326E1FFE8}" type="presOf" srcId="{B52EABCF-0EF8-420E-B3BC-CF35EB824592}" destId="{3FA26E37-6430-4292-BAF7-50A897FC0BDC}" srcOrd="1" destOrd="0" presId="urn:microsoft.com/office/officeart/2005/8/layout/orgChart1"/>
    <dgm:cxn modelId="{129BC1EF-4CC1-4B9E-AA83-3FE3E0846881}" type="presOf" srcId="{86881F45-6F00-4FC4-A266-17B8AF57F18A}" destId="{4B4F8D42-F4F0-4163-85A7-BB23D4C727D7}" srcOrd="0" destOrd="0" presId="urn:microsoft.com/office/officeart/2005/8/layout/orgChart1"/>
    <dgm:cxn modelId="{3200C82F-2E38-4BAC-BDD8-F4B2F88E77EE}" type="presOf" srcId="{EA0BDF5E-549B-4ECB-8B80-FF5268723A8D}" destId="{314A8B5B-450B-425D-B04C-881EF178640E}" srcOrd="0" destOrd="0" presId="urn:microsoft.com/office/officeart/2005/8/layout/orgChart1"/>
    <dgm:cxn modelId="{63210256-E070-4A07-AE23-74F5F0BD8D69}" type="presOf" srcId="{E66077DB-38EA-470B-A2F8-47DFC4CE588D}" destId="{88782BC2-BF9E-4B62-B9D2-BA8DBD4B3EF0}" srcOrd="0" destOrd="0" presId="urn:microsoft.com/office/officeart/2005/8/layout/orgChart1"/>
    <dgm:cxn modelId="{D2701F2E-887A-44F0-86CC-5C5F3A2DB087}" type="presOf" srcId="{E66077DB-38EA-470B-A2F8-47DFC4CE588D}" destId="{164B02C8-8F04-435A-8D0B-1BA984BF0583}" srcOrd="1" destOrd="0" presId="urn:microsoft.com/office/officeart/2005/8/layout/orgChart1"/>
    <dgm:cxn modelId="{3C2E8D61-7EDD-4131-87BA-41AFC3B71CF7}" srcId="{E66077DB-38EA-470B-A2F8-47DFC4CE588D}" destId="{F0346706-A989-4BC8-8C14-7A51360C90AC}" srcOrd="2" destOrd="0" parTransId="{C9BA854A-3171-412D-BCF7-B8CC85830F8A}" sibTransId="{1505C7ED-FB5C-4445-8FAA-5643964ADD64}"/>
    <dgm:cxn modelId="{F9AD6777-A401-4360-93E3-34DE89430A86}" type="presOf" srcId="{C9BA854A-3171-412D-BCF7-B8CC85830F8A}" destId="{8BF06D6F-6D46-43A8-BFAA-F1CA0CA063DA}" srcOrd="0" destOrd="0" presId="urn:microsoft.com/office/officeart/2005/8/layout/orgChart1"/>
    <dgm:cxn modelId="{D33BA1AE-334A-4EED-B027-33260A7630A5}" srcId="{18CB83F4-C15F-40A6-A09F-9A53EC238C09}" destId="{E66077DB-38EA-470B-A2F8-47DFC4CE588D}" srcOrd="0" destOrd="0" parTransId="{42F14258-E3D2-4D56-8614-C308E5DE8DB9}" sibTransId="{8447F61D-269D-463A-8227-BCC12FA4B59F}"/>
    <dgm:cxn modelId="{C2EC70FB-D5B1-455D-852F-535E666F1DC0}" type="presOf" srcId="{B52EABCF-0EF8-420E-B3BC-CF35EB824592}" destId="{16732CCB-8A35-4421-92E9-7A609CFC0934}" srcOrd="0" destOrd="0" presId="urn:microsoft.com/office/officeart/2005/8/layout/orgChart1"/>
    <dgm:cxn modelId="{BDDD085A-516A-4115-816B-7B7C670E845B}" type="presOf" srcId="{F0346706-A989-4BC8-8C14-7A51360C90AC}" destId="{09A2126D-E426-4A8B-8EAC-8925560FE287}" srcOrd="0" destOrd="0" presId="urn:microsoft.com/office/officeart/2005/8/layout/orgChart1"/>
    <dgm:cxn modelId="{80870910-9DF2-4B76-B854-0BDBB1019381}" type="presParOf" srcId="{5028DBCF-1936-4D84-A4A3-ED6BC79E79AA}" destId="{3F82F4FB-4881-4367-99A4-F2EAD584D85D}" srcOrd="0" destOrd="0" presId="urn:microsoft.com/office/officeart/2005/8/layout/orgChart1"/>
    <dgm:cxn modelId="{E1FBE2A4-19BF-4C35-A9E4-A58AA856B8FA}" type="presParOf" srcId="{3F82F4FB-4881-4367-99A4-F2EAD584D85D}" destId="{023FF75B-EEC0-493F-9B28-9B90E7207AC5}" srcOrd="0" destOrd="0" presId="urn:microsoft.com/office/officeart/2005/8/layout/orgChart1"/>
    <dgm:cxn modelId="{A88A3DE0-4B7D-4201-A17C-99B14508CB75}" type="presParOf" srcId="{023FF75B-EEC0-493F-9B28-9B90E7207AC5}" destId="{88782BC2-BF9E-4B62-B9D2-BA8DBD4B3EF0}" srcOrd="0" destOrd="0" presId="urn:microsoft.com/office/officeart/2005/8/layout/orgChart1"/>
    <dgm:cxn modelId="{F5BF3C36-F780-4504-B3E6-98F3BD1C4C1E}" type="presParOf" srcId="{023FF75B-EEC0-493F-9B28-9B90E7207AC5}" destId="{164B02C8-8F04-435A-8D0B-1BA984BF0583}" srcOrd="1" destOrd="0" presId="urn:microsoft.com/office/officeart/2005/8/layout/orgChart1"/>
    <dgm:cxn modelId="{B6304C12-EC18-45C2-AED4-1BA4A102E2D0}" type="presParOf" srcId="{3F82F4FB-4881-4367-99A4-F2EAD584D85D}" destId="{C82F4A8F-F0AB-4C9A-8F96-7C35EFB220D1}" srcOrd="1" destOrd="0" presId="urn:microsoft.com/office/officeart/2005/8/layout/orgChart1"/>
    <dgm:cxn modelId="{2D43DC46-7269-4D30-862F-3A0337B02109}" type="presParOf" srcId="{C82F4A8F-F0AB-4C9A-8F96-7C35EFB220D1}" destId="{4B4F8D42-F4F0-4163-85A7-BB23D4C727D7}" srcOrd="0" destOrd="0" presId="urn:microsoft.com/office/officeart/2005/8/layout/orgChart1"/>
    <dgm:cxn modelId="{A11E896C-68D7-421A-9D69-9D0A1C2CE913}" type="presParOf" srcId="{C82F4A8F-F0AB-4C9A-8F96-7C35EFB220D1}" destId="{F123F09D-2EE5-49D0-AFA4-B84B375FE6DF}" srcOrd="1" destOrd="0" presId="urn:microsoft.com/office/officeart/2005/8/layout/orgChart1"/>
    <dgm:cxn modelId="{70E283C3-78D8-4DC9-8CFD-AA155FF1EDB5}" type="presParOf" srcId="{F123F09D-2EE5-49D0-AFA4-B84B375FE6DF}" destId="{EDEE2F0B-2BD4-4966-830C-42D602E6DDA0}" srcOrd="0" destOrd="0" presId="urn:microsoft.com/office/officeart/2005/8/layout/orgChart1"/>
    <dgm:cxn modelId="{D0FC717F-F383-4E6C-8E86-440023FF96CC}" type="presParOf" srcId="{EDEE2F0B-2BD4-4966-830C-42D602E6DDA0}" destId="{823D8249-A694-40A0-B66A-E885998A2164}" srcOrd="0" destOrd="0" presId="urn:microsoft.com/office/officeart/2005/8/layout/orgChart1"/>
    <dgm:cxn modelId="{7DDCCF6A-A71E-40AF-9A7B-46F1EB64B884}" type="presParOf" srcId="{EDEE2F0B-2BD4-4966-830C-42D602E6DDA0}" destId="{B216CCDC-D0D5-4D7F-96AE-7BC8A7D305E4}" srcOrd="1" destOrd="0" presId="urn:microsoft.com/office/officeart/2005/8/layout/orgChart1"/>
    <dgm:cxn modelId="{587311A7-0056-416F-82A0-4459B49A3984}" type="presParOf" srcId="{F123F09D-2EE5-49D0-AFA4-B84B375FE6DF}" destId="{019B1819-2BC8-4835-AAC2-720F5EB8641A}" srcOrd="1" destOrd="0" presId="urn:microsoft.com/office/officeart/2005/8/layout/orgChart1"/>
    <dgm:cxn modelId="{38BB239C-CAEF-46FE-85DE-E5DA2F4A3BEF}" type="presParOf" srcId="{F123F09D-2EE5-49D0-AFA4-B84B375FE6DF}" destId="{9C3D6308-1D3E-4486-8E48-62FED2184B5F}" srcOrd="2" destOrd="0" presId="urn:microsoft.com/office/officeart/2005/8/layout/orgChart1"/>
    <dgm:cxn modelId="{12E3A673-AB5A-4945-B3BF-37DD8DDD98E5}" type="presParOf" srcId="{C82F4A8F-F0AB-4C9A-8F96-7C35EFB220D1}" destId="{314A8B5B-450B-425D-B04C-881EF178640E}" srcOrd="2" destOrd="0" presId="urn:microsoft.com/office/officeart/2005/8/layout/orgChart1"/>
    <dgm:cxn modelId="{46D92DBD-5D2A-42BD-870B-593B4321DEF7}" type="presParOf" srcId="{C82F4A8F-F0AB-4C9A-8F96-7C35EFB220D1}" destId="{8EBE083D-F8FE-42EB-B003-6CF7BB7919EF}" srcOrd="3" destOrd="0" presId="urn:microsoft.com/office/officeart/2005/8/layout/orgChart1"/>
    <dgm:cxn modelId="{D6D77CF2-A990-4975-9327-AF0E30150B9D}" type="presParOf" srcId="{8EBE083D-F8FE-42EB-B003-6CF7BB7919EF}" destId="{B02774D9-6897-4091-95FD-AA0CE5393DF3}" srcOrd="0" destOrd="0" presId="urn:microsoft.com/office/officeart/2005/8/layout/orgChart1"/>
    <dgm:cxn modelId="{BBD7F8CD-B59B-45F3-A765-2B350AFA97A9}" type="presParOf" srcId="{B02774D9-6897-4091-95FD-AA0CE5393DF3}" destId="{16732CCB-8A35-4421-92E9-7A609CFC0934}" srcOrd="0" destOrd="0" presId="urn:microsoft.com/office/officeart/2005/8/layout/orgChart1"/>
    <dgm:cxn modelId="{C77508C1-0525-43D1-9A43-E111C2551960}" type="presParOf" srcId="{B02774D9-6897-4091-95FD-AA0CE5393DF3}" destId="{3FA26E37-6430-4292-BAF7-50A897FC0BDC}" srcOrd="1" destOrd="0" presId="urn:microsoft.com/office/officeart/2005/8/layout/orgChart1"/>
    <dgm:cxn modelId="{CEEB061C-DF80-4E47-BFA9-AA6A4DABCE50}" type="presParOf" srcId="{8EBE083D-F8FE-42EB-B003-6CF7BB7919EF}" destId="{7EF06E42-286C-4C5F-B6DD-FA5523FBB3CB}" srcOrd="1" destOrd="0" presId="urn:microsoft.com/office/officeart/2005/8/layout/orgChart1"/>
    <dgm:cxn modelId="{8AC82062-C1F4-4E89-8AA4-E6BEFD5C83E6}" type="presParOf" srcId="{8EBE083D-F8FE-42EB-B003-6CF7BB7919EF}" destId="{F6A54301-B479-4EAA-BE9E-5F0C9171C207}" srcOrd="2" destOrd="0" presId="urn:microsoft.com/office/officeart/2005/8/layout/orgChart1"/>
    <dgm:cxn modelId="{E393D723-5A17-42F4-8B73-0F85EF2942BA}" type="presParOf" srcId="{C82F4A8F-F0AB-4C9A-8F96-7C35EFB220D1}" destId="{8BF06D6F-6D46-43A8-BFAA-F1CA0CA063DA}" srcOrd="4" destOrd="0" presId="urn:microsoft.com/office/officeart/2005/8/layout/orgChart1"/>
    <dgm:cxn modelId="{E5B8B1D5-CC71-46AB-BF9A-9DFBCFDAE5CB}" type="presParOf" srcId="{C82F4A8F-F0AB-4C9A-8F96-7C35EFB220D1}" destId="{8E1DDDE8-70A7-4FF4-A691-0567E71BC794}" srcOrd="5" destOrd="0" presId="urn:microsoft.com/office/officeart/2005/8/layout/orgChart1"/>
    <dgm:cxn modelId="{69E298B6-C6E5-4D9D-A765-6B29306C74C9}" type="presParOf" srcId="{8E1DDDE8-70A7-4FF4-A691-0567E71BC794}" destId="{7605EA0F-3AED-46B2-943F-D3199E92B8C0}" srcOrd="0" destOrd="0" presId="urn:microsoft.com/office/officeart/2005/8/layout/orgChart1"/>
    <dgm:cxn modelId="{62B0321D-863D-461B-A0F9-F9D4591B6507}" type="presParOf" srcId="{7605EA0F-3AED-46B2-943F-D3199E92B8C0}" destId="{09A2126D-E426-4A8B-8EAC-8925560FE287}" srcOrd="0" destOrd="0" presId="urn:microsoft.com/office/officeart/2005/8/layout/orgChart1"/>
    <dgm:cxn modelId="{FC341F72-2B05-4345-B36E-1F403BCABE2F}" type="presParOf" srcId="{7605EA0F-3AED-46B2-943F-D3199E92B8C0}" destId="{20D4C7FE-6A84-489A-A9CC-DEAECC3E94A6}" srcOrd="1" destOrd="0" presId="urn:microsoft.com/office/officeart/2005/8/layout/orgChart1"/>
    <dgm:cxn modelId="{95D89B1B-67E8-42AB-95EE-383A3B04AC43}" type="presParOf" srcId="{8E1DDDE8-70A7-4FF4-A691-0567E71BC794}" destId="{8BBD4667-32F9-4C39-8D43-D99FE8E2A5A4}" srcOrd="1" destOrd="0" presId="urn:microsoft.com/office/officeart/2005/8/layout/orgChart1"/>
    <dgm:cxn modelId="{6CE8F4A6-CF96-49C8-81A1-9BB483319B39}" type="presParOf" srcId="{8E1DDDE8-70A7-4FF4-A691-0567E71BC794}" destId="{4777ACA9-BC9B-42CF-AE0E-D2948B133F6C}" srcOrd="2" destOrd="0" presId="urn:microsoft.com/office/officeart/2005/8/layout/orgChart1"/>
    <dgm:cxn modelId="{854F4DF0-6033-4CF8-A1A0-C7508B8AFB38}" type="presParOf" srcId="{3F82F4FB-4881-4367-99A4-F2EAD584D85D}" destId="{517FDCF2-43B9-42EC-B4B0-008A59E5D58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1F663-FFA8-4F25-95B6-F0BC1694AF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1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F1A08-D371-4F1A-BB04-D4376AC31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17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C2283-84E3-4CA9-B956-C7FADD79F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616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964D3-6D14-4B09-8E1C-7F5F2A92C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72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CDFAE-D94C-4F72-A918-1EBF9DE62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38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C505D-5B22-410A-A68D-37539520C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766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CA340-F4DD-487C-82FA-1D5E06D02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813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5A7C5-65D0-4EC7-89A7-6F902365C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10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A8882-2A26-4C7B-844B-F5782A3EF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05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C4601-70CF-4B86-AC7E-8B156EB2F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47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89359-C650-415E-B17D-1042771EB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98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20A9D-98CF-4C9C-BBAE-3E0A397E2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24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AC0431F3-36BA-4CD6-A3BF-151384D5D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6633"/>
            </a:gs>
            <a:gs pos="25000">
              <a:srgbClr val="FF6633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7"/>
          <p:cNvSpPr>
            <a:spLocks noChangeArrowheads="1"/>
          </p:cNvSpPr>
          <p:nvPr/>
        </p:nvSpPr>
        <p:spPr bwMode="auto">
          <a:xfrm>
            <a:off x="857250" y="428625"/>
            <a:ext cx="793750" cy="604837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>
              <a:solidFill>
                <a:schemeClr val="dk1"/>
              </a:solidFill>
              <a:latin typeface="+mn-lt"/>
            </a:endParaRPr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3071813" y="571500"/>
            <a:ext cx="5072062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1 - кезең.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Ұйымдастыру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071813" y="1214438"/>
            <a:ext cx="5072062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 dirty="0">
              <a:solidFill>
                <a:srgbClr val="0070C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2 - кезең.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«Мен  нені үйрендім?» 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  <a:p>
            <a:pPr algn="ctr">
              <a:defRPr/>
            </a:pP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071813" y="1785938"/>
            <a:ext cx="5072062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3 - кезең.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«Білім шыңына өрлейік!» </a:t>
            </a:r>
            <a:endParaRPr lang="en-US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071813" y="2428875"/>
            <a:ext cx="5072062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4 -  кезең.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«Білгенімді зердеме тоқу»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071813" y="3000375"/>
            <a:ext cx="5072062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5 - кезең. «Жұмбақтар шешу»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071813" y="3571875"/>
            <a:ext cx="5072062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6 - кезең. «Білім құмарлар» елінде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143250" y="4214813"/>
            <a:ext cx="5072063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21594000" scaled="0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7 - кезең. «Білгенге маржан» 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3143250" y="4786313"/>
            <a:ext cx="5072063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8 - кезең. «Қызықты сұрақтар»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3143250" y="5429250"/>
            <a:ext cx="5072063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9 - кезең.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«Шығу парағы»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3143250" y="6072188"/>
            <a:ext cx="5072063" cy="4286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DAC4BE"/>
              </a:gs>
              <a:gs pos="35001">
                <a:srgbClr val="E4D5D1"/>
              </a:gs>
              <a:gs pos="100000">
                <a:srgbClr val="F5EFED"/>
              </a:gs>
            </a:gsLst>
            <a:lin ang="16200000" scaled="1"/>
          </a:gradFill>
          <a:ln w="28575" algn="ctr">
            <a:solidFill>
              <a:srgbClr val="6600CC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000" dirty="0">
              <a:solidFill>
                <a:srgbClr val="0070C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0070C0"/>
                </a:solidFill>
                <a:cs typeface="Times New Roman" pitchFamily="18" charset="0"/>
              </a:rPr>
              <a:t>   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10 - кезең. </a:t>
            </a: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«Білгенімді дамыту» 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kk-KZ" sz="2000" dirty="0">
                <a:solidFill>
                  <a:srgbClr val="0070C0"/>
                </a:solidFill>
                <a:cs typeface="Times New Roman" pitchFamily="18" charset="0"/>
              </a:rPr>
              <a:t> </a:t>
            </a:r>
            <a:endParaRPr lang="ru-RU" sz="2000" dirty="0">
              <a:solidFill>
                <a:srgbClr val="0070C0"/>
              </a:solidFill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>
            <a:cxnSpLocks noChangeShapeType="1"/>
          </p:cNvCxnSpPr>
          <p:nvPr/>
        </p:nvCxnSpPr>
        <p:spPr bwMode="auto">
          <a:xfrm rot="5400000" flipH="1" flipV="1">
            <a:off x="1187450" y="1169988"/>
            <a:ext cx="2339975" cy="1428750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4" name="Прямая со стрелкой 13"/>
          <p:cNvCxnSpPr>
            <a:cxnSpLocks noChangeShapeType="1"/>
          </p:cNvCxnSpPr>
          <p:nvPr/>
        </p:nvCxnSpPr>
        <p:spPr bwMode="auto">
          <a:xfrm rot="5400000" flipH="1" flipV="1">
            <a:off x="1508919" y="1491457"/>
            <a:ext cx="1697037" cy="1428750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5" name="Прямая со стрелкой 14"/>
          <p:cNvCxnSpPr>
            <a:cxnSpLocks noChangeShapeType="1"/>
          </p:cNvCxnSpPr>
          <p:nvPr/>
        </p:nvCxnSpPr>
        <p:spPr bwMode="auto">
          <a:xfrm flipV="1">
            <a:off x="1643063" y="2000250"/>
            <a:ext cx="1428750" cy="1054100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6" name="Прямая со стрелкой 15"/>
          <p:cNvCxnSpPr>
            <a:cxnSpLocks noChangeShapeType="1"/>
          </p:cNvCxnSpPr>
          <p:nvPr/>
        </p:nvCxnSpPr>
        <p:spPr bwMode="auto">
          <a:xfrm flipV="1">
            <a:off x="1643063" y="2643188"/>
            <a:ext cx="1428750" cy="428625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7" name="Прямая со стрелкой 16"/>
          <p:cNvCxnSpPr>
            <a:cxnSpLocks noChangeShapeType="1"/>
          </p:cNvCxnSpPr>
          <p:nvPr/>
        </p:nvCxnSpPr>
        <p:spPr bwMode="auto">
          <a:xfrm>
            <a:off x="1643063" y="3071813"/>
            <a:ext cx="1428750" cy="160337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8" name="Прямая со стрелкой 17"/>
          <p:cNvCxnSpPr>
            <a:cxnSpLocks noChangeShapeType="1"/>
          </p:cNvCxnSpPr>
          <p:nvPr/>
        </p:nvCxnSpPr>
        <p:spPr bwMode="auto">
          <a:xfrm>
            <a:off x="1643063" y="3071813"/>
            <a:ext cx="1428750" cy="696912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19" name="Прямая со стрелкой 18"/>
          <p:cNvCxnSpPr>
            <a:cxnSpLocks noChangeShapeType="1"/>
          </p:cNvCxnSpPr>
          <p:nvPr/>
        </p:nvCxnSpPr>
        <p:spPr bwMode="auto">
          <a:xfrm>
            <a:off x="1643063" y="3071813"/>
            <a:ext cx="1500187" cy="1339850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0" name="Прямая со стрелкой 19"/>
          <p:cNvCxnSpPr>
            <a:cxnSpLocks noChangeShapeType="1"/>
          </p:cNvCxnSpPr>
          <p:nvPr/>
        </p:nvCxnSpPr>
        <p:spPr bwMode="auto">
          <a:xfrm rot="16200000" flipH="1">
            <a:off x="1522413" y="3311525"/>
            <a:ext cx="1839912" cy="1500188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1" name="Прямая со стрелкой 20"/>
          <p:cNvCxnSpPr>
            <a:cxnSpLocks noChangeShapeType="1"/>
            <a:endCxn id="11" idx="3"/>
          </p:cNvCxnSpPr>
          <p:nvPr/>
        </p:nvCxnSpPr>
        <p:spPr bwMode="auto">
          <a:xfrm>
            <a:off x="1692275" y="3068638"/>
            <a:ext cx="1436688" cy="2574925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2" name="Прямая со стрелкой 21"/>
          <p:cNvCxnSpPr>
            <a:cxnSpLocks noChangeShapeType="1"/>
          </p:cNvCxnSpPr>
          <p:nvPr/>
        </p:nvCxnSpPr>
        <p:spPr bwMode="auto">
          <a:xfrm rot="16200000" flipH="1">
            <a:off x="830263" y="3884613"/>
            <a:ext cx="3125787" cy="1500187"/>
          </a:xfrm>
          <a:prstGeom prst="straightConnector1">
            <a:avLst/>
          </a:prstGeom>
          <a:noFill/>
          <a:ln w="28575" algn="ctr">
            <a:solidFill>
              <a:srgbClr val="6600CC"/>
            </a:solidFill>
            <a:round/>
            <a:headEnd/>
            <a:tailEnd type="arrow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3" name="Прямоугольник 22"/>
          <p:cNvSpPr/>
          <p:nvPr/>
        </p:nvSpPr>
        <p:spPr>
          <a:xfrm rot="16200000">
            <a:off x="-1549410" y="2979455"/>
            <a:ext cx="5596404" cy="923330"/>
          </a:xfrm>
          <a:prstGeom prst="rect">
            <a:avLst/>
          </a:prstGeom>
          <a:blipFill dpi="0" rotWithShape="0">
            <a:blip r:embed="rId2"/>
            <a:srcRect/>
            <a:tile tx="19050" ty="0" sx="100000" sy="100000" flip="y" algn="tl"/>
          </a:blipFill>
          <a:scene3d>
            <a:camera prst="perspectiveRelaxed"/>
            <a:lightRig rig="threePt" dir="t"/>
          </a:scene3d>
          <a:sp3d z="6350"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</a:bodyPr>
          <a:lstStyle/>
          <a:p>
            <a:pPr algn="ctr">
              <a:defRPr/>
            </a:pPr>
            <a:r>
              <a:rPr lang="ru-RU" sz="5400" kern="10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Сабақтың жүрісі</a:t>
            </a:r>
            <a:endParaRPr lang="ru-RU" sz="5400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00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127875" cy="2608263"/>
          </a:xfrm>
        </p:spPr>
        <p:txBody>
          <a:bodyPr/>
          <a:lstStyle/>
          <a:p>
            <a:pPr eaLnBrk="1" hangingPunct="1"/>
            <a:r>
              <a:rPr lang="kk-KZ" sz="4800" smtClean="0">
                <a:solidFill>
                  <a:srgbClr val="61FF61"/>
                </a:solidFill>
              </a:rPr>
              <a:t>Мәтінді енгізген кезде </a:t>
            </a:r>
            <a:r>
              <a:rPr lang="en-US" sz="4800" smtClean="0">
                <a:solidFill>
                  <a:srgbClr val="61FF61"/>
                </a:solidFill>
              </a:rPr>
              <a:t>Enter </a:t>
            </a:r>
            <a:r>
              <a:rPr lang="kk-KZ" sz="4800" smtClean="0">
                <a:solidFill>
                  <a:srgbClr val="61FF61"/>
                </a:solidFill>
              </a:rPr>
              <a:t>пернесін қай кезде басу керек?</a:t>
            </a:r>
            <a:endParaRPr lang="ru-RU" sz="4800" smtClean="0">
              <a:solidFill>
                <a:srgbClr val="61FF61"/>
              </a:solidFill>
            </a:endParaRPr>
          </a:p>
        </p:txBody>
      </p:sp>
      <p:sp>
        <p:nvSpPr>
          <p:cNvPr id="13315" name="AutoShape 4"/>
          <p:cNvSpPr>
            <a:spLocks noChangeArrowheads="1"/>
          </p:cNvSpPr>
          <p:nvPr/>
        </p:nvSpPr>
        <p:spPr bwMode="auto">
          <a:xfrm>
            <a:off x="827088" y="3429000"/>
            <a:ext cx="3527425" cy="208915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Ұяшыққа дерек</a:t>
            </a:r>
          </a:p>
          <a:p>
            <a:pPr algn="ctr"/>
            <a:r>
              <a:rPr lang="kk-KZ" sz="3200" b="0">
                <a:latin typeface="Comic Sans MS" pitchFamily="66" charset="0"/>
              </a:rPr>
              <a:t> енгізген соң</a:t>
            </a:r>
            <a:endParaRPr lang="ru-RU" sz="3200" b="0">
              <a:latin typeface="Comic Sans MS" pitchFamily="66" charset="0"/>
            </a:endParaRPr>
          </a:p>
        </p:txBody>
      </p:sp>
      <p:sp>
        <p:nvSpPr>
          <p:cNvPr id="13316" name="AutoShape 5"/>
          <p:cNvSpPr>
            <a:spLocks noChangeArrowheads="1"/>
          </p:cNvSpPr>
          <p:nvPr/>
        </p:nvSpPr>
        <p:spPr bwMode="auto">
          <a:xfrm>
            <a:off x="4859338" y="3860800"/>
            <a:ext cx="3527425" cy="208915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Нұсқауды </a:t>
            </a:r>
          </a:p>
          <a:p>
            <a:pPr algn="ctr"/>
            <a:r>
              <a:rPr lang="kk-KZ" sz="3200" b="0">
                <a:latin typeface="Comic Sans MS" pitchFamily="66" charset="0"/>
              </a:rPr>
              <a:t>енгізгенде</a:t>
            </a:r>
            <a:endParaRPr lang="ru-RU" sz="32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rgbClr val="FF00FF"/>
            </a:gs>
            <a:gs pos="100000">
              <a:schemeClr val="fol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357563"/>
            <a:ext cx="7696200" cy="1223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kk-KZ" smtClean="0"/>
              <a:t>Бір мезгілде суреттегідей белгілеу үшін қандай батырма қолданылады?</a:t>
            </a:r>
            <a:endParaRPr lang="ru-RU" smtClean="0"/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76250"/>
            <a:ext cx="638968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AutoShape 5"/>
          <p:cNvSpPr>
            <a:spLocks noChangeArrowheads="1"/>
          </p:cNvSpPr>
          <p:nvPr/>
        </p:nvSpPr>
        <p:spPr bwMode="auto">
          <a:xfrm>
            <a:off x="1763713" y="4437063"/>
            <a:ext cx="2879725" cy="194468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0">
                <a:latin typeface="Comic Sans MS" pitchFamily="66" charset="0"/>
              </a:rPr>
              <a:t>Ctrl</a:t>
            </a:r>
            <a:endParaRPr lang="ru-RU" sz="3200" b="0">
              <a:latin typeface="Comic Sans MS" pitchFamily="66" charset="0"/>
            </a:endParaRP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5148263" y="4581525"/>
            <a:ext cx="2879725" cy="194468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0">
                <a:latin typeface="Comic Sans MS" pitchFamily="66" charset="0"/>
              </a:rPr>
              <a:t>Shift</a:t>
            </a:r>
            <a:endParaRPr lang="ru-RU" sz="32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rgbClr val="AF93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708275"/>
            <a:ext cx="8058150" cy="13843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kk-KZ" sz="4800" smtClean="0">
                <a:latin typeface="Times New Roman" pitchFamily="18" charset="0"/>
              </a:rPr>
              <a:t>Батырмасы не үшін қолданылады?</a:t>
            </a:r>
            <a:endParaRPr lang="ru-RU" sz="4800" smtClean="0">
              <a:latin typeface="Times New Roman" pitchFamily="18" charset="0"/>
            </a:endParaRPr>
          </a:p>
        </p:txBody>
      </p:sp>
      <p:sp>
        <p:nvSpPr>
          <p:cNvPr id="15363" name="AutoShape 4"/>
          <p:cNvSpPr>
            <a:spLocks noChangeArrowheads="1"/>
          </p:cNvSpPr>
          <p:nvPr/>
        </p:nvSpPr>
        <p:spPr bwMode="auto">
          <a:xfrm>
            <a:off x="2339975" y="260350"/>
            <a:ext cx="4176713" cy="2520950"/>
          </a:xfrm>
          <a:prstGeom prst="star16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Oval 5"/>
          <p:cNvSpPr>
            <a:spLocks noChangeArrowheads="1"/>
          </p:cNvSpPr>
          <p:nvPr/>
        </p:nvSpPr>
        <p:spPr bwMode="auto">
          <a:xfrm>
            <a:off x="1908175" y="4652963"/>
            <a:ext cx="3095625" cy="1439862"/>
          </a:xfrm>
          <a:prstGeom prst="ellipse">
            <a:avLst/>
          </a:prstGeom>
          <a:solidFill>
            <a:srgbClr val="61FF6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4000" b="0">
                <a:latin typeface="Comic Sans MS" pitchFamily="66" charset="0"/>
              </a:rPr>
              <a:t>Сақтау</a:t>
            </a:r>
            <a:endParaRPr lang="ru-RU" sz="4000" b="0">
              <a:latin typeface="Comic Sans MS" pitchFamily="66" charset="0"/>
            </a:endParaRPr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>
            <a:off x="5219700" y="4724400"/>
            <a:ext cx="3095625" cy="1439863"/>
          </a:xfrm>
          <a:prstGeom prst="ellipse">
            <a:avLst/>
          </a:prstGeom>
          <a:solidFill>
            <a:srgbClr val="61FF6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4000" b="0">
                <a:latin typeface="Comic Sans MS" pitchFamily="66" charset="0"/>
              </a:rPr>
              <a:t>Ашу</a:t>
            </a:r>
            <a:endParaRPr lang="ru-RU" sz="4000" b="0">
              <a:latin typeface="Comic Sans MS" pitchFamily="66" charset="0"/>
            </a:endParaRPr>
          </a:p>
        </p:txBody>
      </p:sp>
      <p:pic>
        <p:nvPicPr>
          <p:cNvPr id="1536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692150"/>
            <a:ext cx="17272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AutoShape 5"/>
          <p:cNvSpPr>
            <a:spLocks noChangeArrowheads="1"/>
          </p:cNvSpPr>
          <p:nvPr/>
        </p:nvSpPr>
        <p:spPr bwMode="auto">
          <a:xfrm>
            <a:off x="468313" y="1773238"/>
            <a:ext cx="4103687" cy="2160587"/>
          </a:xfrm>
          <a:prstGeom prst="irregularSeal1">
            <a:avLst/>
          </a:prstGeom>
          <a:solidFill>
            <a:srgbClr val="61FF6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Бет қосу</a:t>
            </a:r>
            <a:endParaRPr lang="ru-RU" sz="3200" b="0">
              <a:latin typeface="Comic Sans MS" pitchFamily="66" charset="0"/>
            </a:endParaRPr>
          </a:p>
        </p:txBody>
      </p:sp>
      <p:sp>
        <p:nvSpPr>
          <p:cNvPr id="16389" name="AutoShape 8"/>
          <p:cNvSpPr>
            <a:spLocks noChangeArrowheads="1"/>
          </p:cNvSpPr>
          <p:nvPr/>
        </p:nvSpPr>
        <p:spPr bwMode="auto">
          <a:xfrm>
            <a:off x="5040313" y="2852738"/>
            <a:ext cx="4103687" cy="2160587"/>
          </a:xfrm>
          <a:prstGeom prst="irregularSeal1">
            <a:avLst/>
          </a:prstGeom>
          <a:solidFill>
            <a:srgbClr val="61FF6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Мәлімет қосу</a:t>
            </a:r>
            <a:endParaRPr lang="ru-RU" sz="32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F93FF"/>
            </a:gs>
            <a:gs pos="100000">
              <a:srgbClr val="FF00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4"/>
          <p:cNvSpPr>
            <a:spLocks noChangeArrowheads="1"/>
          </p:cNvSpPr>
          <p:nvPr/>
        </p:nvSpPr>
        <p:spPr bwMode="auto">
          <a:xfrm>
            <a:off x="323850" y="188913"/>
            <a:ext cx="8135938" cy="3527425"/>
          </a:xfrm>
          <a:prstGeom prst="wave">
            <a:avLst>
              <a:gd name="adj1" fmla="val 13005"/>
              <a:gd name="adj2" fmla="val 281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4000" b="0">
                <a:latin typeface="Comic Sans MS" pitchFamily="66" charset="0"/>
              </a:rPr>
              <a:t>Меңзердің орнын ауыстыру </a:t>
            </a:r>
          </a:p>
          <a:p>
            <a:pPr algn="ctr"/>
            <a:r>
              <a:rPr lang="kk-KZ" sz="4000" b="0">
                <a:latin typeface="Comic Sans MS" pitchFamily="66" charset="0"/>
              </a:rPr>
              <a:t>үшін  қандай пернелер </a:t>
            </a:r>
          </a:p>
          <a:p>
            <a:pPr algn="ctr"/>
            <a:r>
              <a:rPr lang="kk-KZ" sz="4000" b="0">
                <a:latin typeface="Comic Sans MS" pitchFamily="66" charset="0"/>
              </a:rPr>
              <a:t>қолданылады?</a:t>
            </a:r>
            <a:endParaRPr lang="ru-RU" sz="4000" b="0">
              <a:latin typeface="Comic Sans MS" pitchFamily="66" charset="0"/>
            </a:endParaRPr>
          </a:p>
        </p:txBody>
      </p:sp>
      <p:sp>
        <p:nvSpPr>
          <p:cNvPr id="17411" name="AutoShape 5"/>
          <p:cNvSpPr>
            <a:spLocks noChangeArrowheads="1"/>
          </p:cNvSpPr>
          <p:nvPr/>
        </p:nvSpPr>
        <p:spPr bwMode="auto">
          <a:xfrm>
            <a:off x="1331913" y="3789363"/>
            <a:ext cx="3455987" cy="2735262"/>
          </a:xfrm>
          <a:prstGeom prst="star24">
            <a:avLst>
              <a:gd name="adj" fmla="val 37500"/>
            </a:avLst>
          </a:prstGeom>
          <a:solidFill>
            <a:srgbClr val="61FF6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Меңзерді </a:t>
            </a:r>
          </a:p>
          <a:p>
            <a:pPr algn="ctr"/>
            <a:r>
              <a:rPr lang="kk-KZ" sz="3200" b="0">
                <a:latin typeface="Comic Sans MS" pitchFamily="66" charset="0"/>
              </a:rPr>
              <a:t>басқару </a:t>
            </a:r>
          </a:p>
          <a:p>
            <a:pPr algn="ctr"/>
            <a:r>
              <a:rPr lang="kk-KZ" sz="3200" b="0">
                <a:latin typeface="Comic Sans MS" pitchFamily="66" charset="0"/>
              </a:rPr>
              <a:t>пернелері</a:t>
            </a:r>
            <a:endParaRPr lang="ru-RU" sz="3200" b="0">
              <a:latin typeface="Comic Sans MS" pitchFamily="66" charset="0"/>
            </a:endParaRPr>
          </a:p>
        </p:txBody>
      </p:sp>
      <p:sp>
        <p:nvSpPr>
          <p:cNvPr id="17412" name="AutoShape 6"/>
          <p:cNvSpPr>
            <a:spLocks noChangeArrowheads="1"/>
          </p:cNvSpPr>
          <p:nvPr/>
        </p:nvSpPr>
        <p:spPr bwMode="auto">
          <a:xfrm>
            <a:off x="5292725" y="3716338"/>
            <a:ext cx="3455988" cy="2735262"/>
          </a:xfrm>
          <a:prstGeom prst="star24">
            <a:avLst>
              <a:gd name="adj" fmla="val 37500"/>
            </a:avLst>
          </a:prstGeom>
          <a:solidFill>
            <a:srgbClr val="61FF6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0">
                <a:latin typeface="Comic Sans MS" pitchFamily="66" charset="0"/>
              </a:rPr>
              <a:t>Backspace</a:t>
            </a:r>
            <a:endParaRPr lang="ru-RU" sz="3200" b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 rot="-593386">
            <a:off x="615950" y="1962150"/>
            <a:ext cx="7985125" cy="24971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349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Жарайсыңдар!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205038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“Білім шыңына өрлейік”</a:t>
            </a:r>
            <a:endParaRPr lang="ru-RU" sz="6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Microsoft</a:t>
            </a:r>
            <a:br>
              <a:rPr lang="en-US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  <a:r>
              <a:rPr lang="kk-KZ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-де</a:t>
            </a:r>
            <a:endParaRPr lang="ru-RU" sz="6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221163"/>
            <a:ext cx="7200900" cy="1871662"/>
          </a:xfrm>
        </p:spPr>
        <p:txBody>
          <a:bodyPr/>
          <a:lstStyle/>
          <a:p>
            <a:pPr eaLnBrk="1" hangingPunct="1">
              <a:defRPr/>
            </a:pPr>
            <a:r>
              <a:rPr lang="kk-KZ" sz="400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деректермен жұмыс істеу</a:t>
            </a:r>
            <a:endParaRPr lang="ru-RU" sz="400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067175" y="981075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kk-KZ" sz="2400">
                <a:latin typeface="Comic Sans MS" pitchFamily="66" charset="0"/>
              </a:rPr>
              <a:t>18.02.11</a:t>
            </a:r>
            <a:endParaRPr lang="ru-RU" sz="2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/>
          <p:nvPr/>
        </p:nvSpPr>
        <p:spPr>
          <a:xfrm>
            <a:off x="4572000" y="2357438"/>
            <a:ext cx="2686050" cy="5619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0699"/>
                </a:lnTo>
                <a:lnTo>
                  <a:pt x="3234723" y="280699"/>
                </a:lnTo>
                <a:lnTo>
                  <a:pt x="3234723" y="561398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Прямая соединительная линия 4"/>
          <p:cNvSpPr/>
          <p:nvPr/>
        </p:nvSpPr>
        <p:spPr>
          <a:xfrm>
            <a:off x="4532313" y="2366963"/>
            <a:ext cx="80962" cy="5619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561398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рямая соединительная линия 5"/>
          <p:cNvSpPr/>
          <p:nvPr/>
        </p:nvSpPr>
        <p:spPr>
          <a:xfrm>
            <a:off x="1357313" y="2357438"/>
            <a:ext cx="2890837" cy="5619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234723" y="0"/>
                </a:moveTo>
                <a:lnTo>
                  <a:pt x="3234723" y="280699"/>
                </a:lnTo>
                <a:lnTo>
                  <a:pt x="0" y="280699"/>
                </a:lnTo>
                <a:lnTo>
                  <a:pt x="0" y="561398"/>
                </a:lnTo>
              </a:path>
            </a:pathLst>
          </a:cu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Группа 6"/>
          <p:cNvGrpSpPr/>
          <p:nvPr/>
        </p:nvGrpSpPr>
        <p:grpSpPr>
          <a:xfrm>
            <a:off x="1500166" y="602299"/>
            <a:ext cx="6072230" cy="1765236"/>
            <a:chOff x="2714613" y="500066"/>
            <a:chExt cx="3714772" cy="1765236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grpSpPr>
        <p:sp>
          <p:nvSpPr>
            <p:cNvPr id="17" name="Прямоугольник 16"/>
            <p:cNvSpPr/>
            <p:nvPr/>
          </p:nvSpPr>
          <p:spPr>
            <a:xfrm>
              <a:off x="2714613" y="500066"/>
              <a:ext cx="3714772" cy="1765236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2714613" y="500066"/>
              <a:ext cx="3714772" cy="176523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5400" tIns="25400" rIns="25400" bIns="25400" spcCol="1270" anchor="ctr"/>
            <a:lstStyle/>
            <a:p>
              <a:pPr algn="ctr">
                <a:defRPr/>
              </a:pPr>
              <a:r>
                <a:rPr lang="kk-KZ" sz="4000" i="1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М А Қ С А Т Ы:</a:t>
              </a:r>
              <a:endParaRPr lang="ru-RU" sz="4000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7"/>
          <p:cNvGrpSpPr>
            <a:grpSpLocks/>
          </p:cNvGrpSpPr>
          <p:nvPr/>
        </p:nvGrpSpPr>
        <p:grpSpPr bwMode="auto">
          <a:xfrm>
            <a:off x="142875" y="2928938"/>
            <a:ext cx="2389188" cy="3286125"/>
            <a:chOff x="613" y="2826701"/>
            <a:chExt cx="2673325" cy="260256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13" y="2826701"/>
              <a:ext cx="2673325" cy="2602562"/>
            </a:xfrm>
            <a:prstGeom prst="rect">
              <a:avLst/>
            </a:prstGeom>
            <a:solidFill>
              <a:srgbClr val="A2D6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Прямоугольник 15"/>
            <p:cNvSpPr/>
            <p:nvPr/>
          </p:nvSpPr>
          <p:spPr>
            <a:xfrm>
              <a:off x="613" y="2826701"/>
              <a:ext cx="2673325" cy="26025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algn="ctr">
                <a:defRPr/>
              </a:pPr>
              <a:r>
                <a:rPr lang="kk-KZ" sz="2000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Білімділік: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Оқушылардың тақырып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бойынша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білімдерін нығайту,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тиянақтау,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бір жүйеге келтіріп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қорыту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теориялық білімін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практикамен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ұштастыру.</a:t>
              </a:r>
              <a:endPara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8"/>
          <p:cNvGrpSpPr>
            <a:grpSpLocks/>
          </p:cNvGrpSpPr>
          <p:nvPr/>
        </p:nvGrpSpPr>
        <p:grpSpPr bwMode="auto">
          <a:xfrm>
            <a:off x="3378200" y="2928938"/>
            <a:ext cx="2387600" cy="3316287"/>
            <a:chOff x="3235337" y="2826701"/>
            <a:chExt cx="2673325" cy="3316941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3235337" y="2826701"/>
              <a:ext cx="2673325" cy="3316941"/>
            </a:xfrm>
            <a:prstGeom prst="rect">
              <a:avLst/>
            </a:prstGeom>
            <a:solidFill>
              <a:srgbClr val="A2D6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>
              <a:off x="3235337" y="2826701"/>
              <a:ext cx="2673325" cy="33169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3810" tIns="3810" rIns="3810" bIns="3810" spcCol="1270" anchor="ctr"/>
            <a:lstStyle/>
            <a:p>
              <a:pPr algn="ctr">
                <a:defRPr/>
              </a:pPr>
              <a:endParaRPr lang="kk-KZ" sz="600" i="1" dirty="0">
                <a:solidFill>
                  <a:srgbClr val="FF0066"/>
                </a:solidFill>
              </a:endParaRPr>
            </a:p>
            <a:p>
              <a:pPr algn="ctr">
                <a:defRPr/>
              </a:pPr>
              <a:r>
                <a:rPr lang="kk-KZ" sz="2000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Дамытушылық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Ойын түрлері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арқылы оқушылардың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тапқырлақ,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ізденімпаздық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қасиеттерін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қалыптастыру,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шығармашылыққа баулу,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өз ойын тиянақты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жеткізуін дамыту.</a:t>
              </a:r>
            </a:p>
            <a:p>
              <a:pPr algn="ctr">
                <a:defRPr/>
              </a:pPr>
              <a:endParaRPr lang="kk-KZ" sz="1600" dirty="0">
                <a:solidFill>
                  <a:srgbClr val="002060"/>
                </a:solidFill>
              </a:endParaRPr>
            </a:p>
            <a:p>
              <a:pPr algn="ctr">
                <a:defRPr/>
              </a:pPr>
              <a:endParaRPr lang="ru-RU" sz="16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8" name="Группа 9"/>
          <p:cNvGrpSpPr>
            <a:grpSpLocks/>
          </p:cNvGrpSpPr>
          <p:nvPr/>
        </p:nvGrpSpPr>
        <p:grpSpPr bwMode="auto">
          <a:xfrm>
            <a:off x="6611938" y="2928938"/>
            <a:ext cx="2389187" cy="3286125"/>
            <a:chOff x="6470060" y="2826701"/>
            <a:chExt cx="2673325" cy="258257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470060" y="2826701"/>
              <a:ext cx="2673325" cy="2582579"/>
            </a:xfrm>
            <a:prstGeom prst="rect">
              <a:avLst/>
            </a:prstGeom>
            <a:solidFill>
              <a:srgbClr val="A2D66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6470060" y="2826701"/>
              <a:ext cx="2673325" cy="258257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445" tIns="4445" rIns="4445" bIns="4445" spcCol="1270" anchor="ctr"/>
            <a:lstStyle/>
            <a:p>
              <a:pPr algn="ctr">
                <a:defRPr/>
              </a:pPr>
              <a:endParaRPr lang="kk-KZ" sz="700" i="1" dirty="0">
                <a:solidFill>
                  <a:srgbClr val="00FF99"/>
                </a:solidFill>
              </a:endParaRPr>
            </a:p>
            <a:p>
              <a:pPr algn="ctr">
                <a:defRPr/>
              </a:pPr>
              <a:r>
                <a:rPr lang="kk-KZ" sz="2000" dirty="0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Тәрбиелік: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Оқушының өз ісіне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жауптылығын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арттыруға, уақытын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дұрыс пайдалануға,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айналасына, қоршаған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ортаға дұрыс көз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қараспен қарауға,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намысқойлыққа </a:t>
              </a:r>
            </a:p>
            <a:p>
              <a:pPr algn="ctr">
                <a:defRPr/>
              </a:pPr>
              <a:r>
                <a:rPr lang="kk-KZ" sz="1600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тәрбиелеу.</a:t>
              </a:r>
            </a:p>
            <a:p>
              <a:pPr algn="ctr">
                <a:defRPr/>
              </a:pPr>
              <a:endParaRPr lang="ru-RU" sz="1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785813" y="3857625"/>
            <a:ext cx="2286000" cy="1381125"/>
          </a:xfrm>
          <a:prstGeom prst="flowChartAlternateProcess">
            <a:avLst/>
          </a:prstGeom>
          <a:gradFill rotWithShape="1">
            <a:gsLst>
              <a:gs pos="0">
                <a:srgbClr val="CC99FF"/>
              </a:gs>
              <a:gs pos="50000">
                <a:srgbClr val="FFFFFF"/>
              </a:gs>
              <a:gs pos="100000">
                <a:srgbClr val="CC99FF"/>
              </a:gs>
            </a:gsLst>
            <a:lin ang="18900000" scaled="1"/>
          </a:gra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kk-KZ" sz="1400">
              <a:solidFill>
                <a:srgbClr val="333399"/>
              </a:solidFill>
            </a:endParaRPr>
          </a:p>
          <a:p>
            <a:pPr algn="ctr"/>
            <a:r>
              <a:rPr lang="kk-KZ" sz="1600">
                <a:solidFill>
                  <a:srgbClr val="333399"/>
                </a:solidFill>
                <a:cs typeface="Times New Roman" pitchFamily="18" charset="0"/>
              </a:rPr>
              <a:t>Жаңа тақырыпты меңгеру сабағы</a:t>
            </a:r>
            <a:endParaRPr lang="ru-RU" sz="1600"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571625" y="1714500"/>
            <a:ext cx="714375" cy="2143125"/>
          </a:xfrm>
          <a:prstGeom prst="downArrow">
            <a:avLst/>
          </a:prstGeom>
          <a:solidFill>
            <a:srgbClr val="FF33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ип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endParaRPr lang="ru-RU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800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429000" y="3857625"/>
            <a:ext cx="2286000" cy="1381125"/>
          </a:xfrm>
          <a:prstGeom prst="flowChartAlternateProcess">
            <a:avLst/>
          </a:prstGeom>
          <a:gradFill rotWithShape="1">
            <a:gsLst>
              <a:gs pos="0">
                <a:srgbClr val="CC99FF"/>
              </a:gs>
              <a:gs pos="50000">
                <a:srgbClr val="FFFFFF"/>
              </a:gs>
              <a:gs pos="100000">
                <a:srgbClr val="CC99FF"/>
              </a:gs>
            </a:gsLst>
            <a:lin ang="18900000" scaled="1"/>
          </a:gra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kk-KZ" sz="1400">
              <a:solidFill>
                <a:srgbClr val="333399"/>
              </a:solidFill>
              <a:cs typeface="Times New Roman" pitchFamily="18" charset="0"/>
            </a:endParaRPr>
          </a:p>
          <a:p>
            <a:pPr algn="ctr"/>
            <a:r>
              <a:rPr lang="kk-KZ" sz="1600">
                <a:solidFill>
                  <a:srgbClr val="333399"/>
                </a:solidFill>
                <a:cs typeface="Times New Roman" pitchFamily="18" charset="0"/>
              </a:rPr>
              <a:t>Тыңдап түсіну, </a:t>
            </a:r>
          </a:p>
          <a:p>
            <a:pPr algn="ctr"/>
            <a:r>
              <a:rPr lang="kk-KZ" sz="1600">
                <a:solidFill>
                  <a:srgbClr val="333399"/>
                </a:solidFill>
                <a:cs typeface="Times New Roman" pitchFamily="18" charset="0"/>
              </a:rPr>
              <a:t>сұрақ – жауап жұмысы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214813" y="1714500"/>
            <a:ext cx="714375" cy="2143125"/>
          </a:xfrm>
          <a:prstGeom prst="downArrow">
            <a:avLst/>
          </a:prstGeom>
          <a:solidFill>
            <a:srgbClr val="FF33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ә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ді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endParaRPr lang="ru-RU" sz="1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6215063" y="3857625"/>
            <a:ext cx="2286000" cy="1381125"/>
          </a:xfrm>
          <a:prstGeom prst="flowChartAlternateProcess">
            <a:avLst/>
          </a:prstGeom>
          <a:gradFill rotWithShape="1">
            <a:gsLst>
              <a:gs pos="0">
                <a:srgbClr val="CC99FF"/>
              </a:gs>
              <a:gs pos="50000">
                <a:srgbClr val="FFFFFF"/>
              </a:gs>
              <a:gs pos="100000">
                <a:srgbClr val="CC99FF"/>
              </a:gs>
            </a:gsLst>
            <a:lin ang="18900000" scaled="1"/>
          </a:gra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kk-KZ">
              <a:solidFill>
                <a:srgbClr val="333399"/>
              </a:solidFill>
              <a:cs typeface="Times New Roman" pitchFamily="18" charset="0"/>
            </a:endParaRPr>
          </a:p>
          <a:p>
            <a:pPr algn="ctr"/>
            <a:r>
              <a:rPr lang="kk-KZ">
                <a:solidFill>
                  <a:srgbClr val="333399"/>
                </a:solidFill>
                <a:cs typeface="Times New Roman" pitchFamily="18" charset="0"/>
              </a:rPr>
              <a:t>Жеке, </a:t>
            </a:r>
          </a:p>
          <a:p>
            <a:pPr algn="ctr"/>
            <a:r>
              <a:rPr lang="kk-KZ">
                <a:solidFill>
                  <a:srgbClr val="333399"/>
                </a:solidFill>
                <a:cs typeface="Times New Roman" pitchFamily="18" charset="0"/>
              </a:rPr>
              <a:t>топтық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7000875" y="1714500"/>
            <a:ext cx="714375" cy="2143125"/>
          </a:xfrm>
          <a:prstGeom prst="downArrow">
            <a:avLst/>
          </a:prstGeom>
          <a:solidFill>
            <a:srgbClr val="FF33CC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dirty="0">
              <a:solidFill>
                <a:srgbClr val="33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 algn="ctr">
              <a:defRPr/>
            </a:pPr>
            <a:r>
              <a:rPr lang="kk-KZ" sz="1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1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57250" y="500063"/>
            <a:ext cx="7643813" cy="1214437"/>
          </a:xfrm>
          <a:prstGeom prst="round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3600" dirty="0">
                <a:solidFill>
                  <a:srgbClr val="333399"/>
                </a:solidFill>
                <a:latin typeface="Times New Roman" pitchFamily="18" charset="0"/>
                <a:cs typeface="Times New Roman" pitchFamily="18" charset="0"/>
              </a:rPr>
              <a:t>С  А  Б  А  Қ  Т  Ы  Ң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916113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Мен нені </a:t>
            </a:r>
            <a:br>
              <a:rPr lang="kk-KZ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kk-KZ" sz="66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үйрендім</a:t>
            </a:r>
            <a:endParaRPr lang="ru-RU" sz="66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4"/>
          <p:cNvSpPr>
            <a:spLocks noChangeArrowheads="1"/>
          </p:cNvSpPr>
          <p:nvPr/>
        </p:nvSpPr>
        <p:spPr bwMode="auto">
          <a:xfrm>
            <a:off x="1979613" y="333375"/>
            <a:ext cx="5472112" cy="1511300"/>
          </a:xfrm>
          <a:prstGeom prst="flowChartDecision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>
                <a:solidFill>
                  <a:srgbClr val="0000FF"/>
                </a:solidFill>
                <a:latin typeface="Comic Sans MS" pitchFamily="66" charset="0"/>
              </a:rPr>
              <a:t>Деректер</a:t>
            </a:r>
            <a:endParaRPr lang="ru-RU" sz="2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3555" name="AutoShape 5"/>
          <p:cNvSpPr>
            <a:spLocks noChangeArrowheads="1"/>
          </p:cNvSpPr>
          <p:nvPr/>
        </p:nvSpPr>
        <p:spPr bwMode="auto">
          <a:xfrm>
            <a:off x="971550" y="2349500"/>
            <a:ext cx="1944688" cy="2592388"/>
          </a:xfrm>
          <a:prstGeom prst="flowChartDecision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>
                <a:solidFill>
                  <a:srgbClr val="0000FF"/>
                </a:solidFill>
                <a:latin typeface="Comic Sans MS" pitchFamily="66" charset="0"/>
              </a:rPr>
              <a:t>Мәтін</a:t>
            </a:r>
            <a:endParaRPr lang="ru-RU" sz="2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3556" name="AutoShape 8"/>
          <p:cNvSpPr>
            <a:spLocks noChangeArrowheads="1"/>
          </p:cNvSpPr>
          <p:nvPr/>
        </p:nvSpPr>
        <p:spPr bwMode="auto">
          <a:xfrm>
            <a:off x="3779838" y="2636838"/>
            <a:ext cx="1944687" cy="2592387"/>
          </a:xfrm>
          <a:prstGeom prst="flowChartDecision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>
                <a:solidFill>
                  <a:srgbClr val="0000FF"/>
                </a:solidFill>
                <a:latin typeface="Comic Sans MS" pitchFamily="66" charset="0"/>
              </a:rPr>
              <a:t>Сан</a:t>
            </a:r>
            <a:endParaRPr lang="ru-RU" sz="2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3557" name="AutoShape 9"/>
          <p:cNvSpPr>
            <a:spLocks noChangeArrowheads="1"/>
          </p:cNvSpPr>
          <p:nvPr/>
        </p:nvSpPr>
        <p:spPr bwMode="auto">
          <a:xfrm>
            <a:off x="6443663" y="2349500"/>
            <a:ext cx="1944687" cy="2592388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>
                <a:solidFill>
                  <a:srgbClr val="0000FF"/>
                </a:solidFill>
                <a:latin typeface="Comic Sans MS" pitchFamily="66" charset="0"/>
              </a:rPr>
              <a:t>Формула</a:t>
            </a:r>
            <a:endParaRPr lang="ru-RU" sz="2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3558" name="AutoShape 10"/>
          <p:cNvSpPr>
            <a:spLocks noChangeArrowheads="1"/>
          </p:cNvSpPr>
          <p:nvPr/>
        </p:nvSpPr>
        <p:spPr bwMode="auto">
          <a:xfrm>
            <a:off x="3059113" y="5805488"/>
            <a:ext cx="3384550" cy="836612"/>
          </a:xfrm>
          <a:prstGeom prst="flowChartDecision">
            <a:avLst/>
          </a:prstGeom>
          <a:solidFill>
            <a:schemeClr val="accent1"/>
          </a:solidFill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400">
                <a:solidFill>
                  <a:srgbClr val="0000FF"/>
                </a:solidFill>
                <a:latin typeface="Comic Sans MS" pitchFamily="66" charset="0"/>
              </a:rPr>
              <a:t>Күн жадысы</a:t>
            </a:r>
            <a:endParaRPr lang="ru-RU" sz="2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3559" name="Line 11"/>
          <p:cNvSpPr>
            <a:spLocks noChangeShapeType="1"/>
          </p:cNvSpPr>
          <p:nvPr/>
        </p:nvSpPr>
        <p:spPr bwMode="auto">
          <a:xfrm>
            <a:off x="1979613" y="1125538"/>
            <a:ext cx="0" cy="1295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0" name="Line 12"/>
          <p:cNvSpPr>
            <a:spLocks noChangeShapeType="1"/>
          </p:cNvSpPr>
          <p:nvPr/>
        </p:nvSpPr>
        <p:spPr bwMode="auto">
          <a:xfrm>
            <a:off x="4716463" y="1844675"/>
            <a:ext cx="0" cy="8636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1" name="Line 13"/>
          <p:cNvSpPr>
            <a:spLocks noChangeShapeType="1"/>
          </p:cNvSpPr>
          <p:nvPr/>
        </p:nvSpPr>
        <p:spPr bwMode="auto">
          <a:xfrm>
            <a:off x="7451725" y="1125538"/>
            <a:ext cx="0" cy="1295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2" name="Line 14"/>
          <p:cNvSpPr>
            <a:spLocks noChangeShapeType="1"/>
          </p:cNvSpPr>
          <p:nvPr/>
        </p:nvSpPr>
        <p:spPr bwMode="auto">
          <a:xfrm>
            <a:off x="4787900" y="5229225"/>
            <a:ext cx="0" cy="5762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205038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“Білгенімді</a:t>
            </a:r>
            <a:br>
              <a:rPr lang="kk-KZ" sz="6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kk-KZ" sz="6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зердеме тоқу”</a:t>
            </a:r>
            <a:endParaRPr lang="ru-RU" sz="6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938" y="0"/>
            <a:ext cx="8229600" cy="78581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kk-KZ" sz="4400" b="0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kk-KZ" sz="4400" b="0" dirty="0">
                <a:solidFill>
                  <a:srgbClr val="C00000"/>
                </a:solidFill>
                <a:ea typeface="+mj-ea"/>
                <a:cs typeface="Times New Roman" pitchFamily="18" charset="0"/>
              </a:rPr>
              <a:t>Сәйкесін  тап” ойыны</a:t>
            </a:r>
            <a:endParaRPr lang="ru-RU" sz="4400" b="0" dirty="0">
              <a:solidFill>
                <a:srgbClr val="C00000"/>
              </a:solidFill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75" y="785813"/>
          <a:ext cx="7559675" cy="5808662"/>
        </p:xfrm>
        <a:graphic>
          <a:graphicData uri="http://schemas.openxmlformats.org/drawingml/2006/table">
            <a:tbl>
              <a:tblPr/>
              <a:tblGrid>
                <a:gridCol w="3814763"/>
                <a:gridCol w="3744912"/>
              </a:tblGrid>
              <a:tr h="5341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Тізбек бөлігі үшін Ом заңы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I=I</a:t>
                      </a:r>
                      <a:r>
                        <a:rPr lang="en-US" sz="280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sz="280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=I</a:t>
                      </a:r>
                      <a:r>
                        <a:rPr lang="en-US" sz="280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80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=…=I</a:t>
                      </a:r>
                      <a:r>
                        <a:rPr lang="ru-RU" sz="2800" kern="1200" baseline="-2500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Өткізгіштерді тізбектей жалғағанда қай шама тұрақты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R=</a:t>
                      </a:r>
                      <a:r>
                        <a:rPr kumimoji="0" lang="el-G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ρℓ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/S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Өткізгіштерді параллель жалғағандағы кернеу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R=R</a:t>
                      </a:r>
                      <a:r>
                        <a:rPr lang="ru-RU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+R</a:t>
                      </a:r>
                      <a:r>
                        <a:rPr lang="ru-RU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+…+R</a:t>
                      </a:r>
                      <a:r>
                        <a:rPr lang="ru-RU" sz="2800" i="0" kern="1200" baseline="-2500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r>
                        <a:rPr lang="ru-RU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1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Толық  тізбек үшін Ом заңы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80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I=U/R</a:t>
                      </a: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Өткізгіштерді тізбектей жалғағандағы кедергі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A=U*q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Бірлік уақыт ішінде қандай заряд өткенін көрсететін шама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U=U</a:t>
                      </a:r>
                      <a:r>
                        <a:rPr lang="en-US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=U</a:t>
                      </a:r>
                      <a:r>
                        <a:rPr lang="en-US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=…=U</a:t>
                      </a:r>
                      <a:r>
                        <a:rPr lang="kk-KZ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1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Өткізгіш кедергісінің формуласы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I=I</a:t>
                      </a:r>
                      <a:r>
                        <a:rPr lang="en-US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+I</a:t>
                      </a:r>
                      <a:r>
                        <a:rPr lang="en-US" sz="2800" i="0" kern="1200" baseline="-25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800" i="0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+…+I</a:t>
                      </a:r>
                      <a:r>
                        <a:rPr lang="ru-RU" sz="2800" i="0" kern="1200" baseline="-25000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Өткізгіштерді параллель жалғағандағы ток  күші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I=</a:t>
                      </a:r>
                      <a:r>
                        <a:rPr kumimoji="0" lang="el-G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ε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/(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R+r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0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Заряд орын ауыстырғандағы электр өрісінің жұмысы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I=</a:t>
                      </a:r>
                      <a:r>
                        <a:rPr kumimoji="0" lang="el-G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∆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q/</a:t>
                      </a:r>
                      <a:r>
                        <a:rPr kumimoji="0" lang="el-GR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∆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549275"/>
            <a:ext cx="8497888" cy="49371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kk-KZ" sz="2400" b="1" smtClean="0">
                <a:solidFill>
                  <a:srgbClr val="FF0000"/>
                </a:solidFill>
              </a:rPr>
              <a:t>а) </a:t>
            </a:r>
            <a:r>
              <a:rPr lang="kk-KZ" sz="2800" b="1" smtClean="0">
                <a:solidFill>
                  <a:srgbClr val="FF0000"/>
                </a:solidFill>
                <a:latin typeface="Times New Roman" pitchFamily="18" charset="0"/>
              </a:rPr>
              <a:t>«Кім алғыр» сайысы.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kk-KZ" sz="2800" smtClean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1)    ЭК-ге қандай деректерді енгізе аламыз?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2)    Формуланы енгізудің ережесі қандай?</a:t>
            </a:r>
            <a:endParaRPr lang="en-US" sz="280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</a:t>
            </a:r>
            <a:r>
              <a:rPr lang="en-US" sz="2800" smtClean="0">
                <a:solidFill>
                  <a:schemeClr val="folHlink"/>
                </a:solidFill>
                <a:latin typeface="Times New Roman" pitchFamily="18" charset="0"/>
              </a:rPr>
              <a:t>3) </a:t>
            </a: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Деректерді ұяшықтарға енгізгенде қате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         терілген символдарды қалай өшіреміз?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4)    Сандар қалай тураланады?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5)    Ұядағы мәтінді толық оқу үшін не істейміз?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     6)    Деректерді қалай сақтаймыз?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kk-KZ" sz="280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endParaRPr lang="ru-RU" sz="2800" smtClean="0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89" name="Group 25"/>
          <p:cNvGraphicFramePr>
            <a:graphicFrameLocks noGrp="1"/>
          </p:cNvGraphicFramePr>
          <p:nvPr>
            <p:ph/>
          </p:nvPr>
        </p:nvGraphicFramePr>
        <p:xfrm>
          <a:off x="685800" y="1268413"/>
          <a:ext cx="7696200" cy="4632325"/>
        </p:xfrm>
        <a:graphic>
          <a:graphicData uri="http://schemas.openxmlformats.org/drawingml/2006/table">
            <a:tbl>
              <a:tblPr/>
              <a:tblGrid>
                <a:gridCol w="2565400"/>
                <a:gridCol w="2565400"/>
                <a:gridCol w="2565400"/>
              </a:tblGrid>
              <a:tr h="15420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1-</a:t>
                      </a:r>
                      <a:r>
                        <a:rPr kumimoji="0" lang="kk-K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ші топ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kumimoji="0" lang="kk-K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ші топ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k-KZ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  <a:r>
                        <a:rPr kumimoji="0" lang="kk-KZ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Comic Sans MS" pitchFamily="66" charset="0"/>
                        </a:rPr>
                        <a:t>ші топ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02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Сыныпта тұрған заттардың атын жазып,толтыру әрекеті арқылы нөмірлеу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Сыныптағы  оқушылар тізімін компьютер тізіміне енгізу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Сыныптағы  оқушылырдың бойларының ұзындығын жазып,өсу реті бойынша сұрыптау.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4" name="Rectangle 23"/>
          <p:cNvSpPr>
            <a:spLocks noChangeArrowheads="1"/>
          </p:cNvSpPr>
          <p:nvPr/>
        </p:nvSpPr>
        <p:spPr bwMode="auto">
          <a:xfrm>
            <a:off x="2555875" y="549275"/>
            <a:ext cx="467995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400">
                <a:solidFill>
                  <a:srgbClr val="FF0000"/>
                </a:solidFill>
              </a:rPr>
              <a:t>б</a:t>
            </a:r>
            <a:r>
              <a:rPr lang="en-US" sz="2400">
                <a:solidFill>
                  <a:srgbClr val="FF0000"/>
                </a:solidFill>
              </a:rPr>
              <a:t>) “</a:t>
            </a:r>
            <a:r>
              <a:rPr lang="kk-KZ" sz="2400">
                <a:solidFill>
                  <a:srgbClr val="FF0000"/>
                </a:solidFill>
              </a:rPr>
              <a:t>Кім жылдам</a:t>
            </a:r>
            <a:r>
              <a:rPr lang="en-US" sz="2400">
                <a:solidFill>
                  <a:srgbClr val="FF0000"/>
                </a:solidFill>
              </a:rPr>
              <a:t>” </a:t>
            </a:r>
            <a:r>
              <a:rPr lang="kk-KZ" sz="2400">
                <a:solidFill>
                  <a:srgbClr val="FF0000"/>
                </a:solidFill>
              </a:rPr>
              <a:t>сайысы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708275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5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</a:t>
            </a:r>
            <a:r>
              <a:rPr lang="kk-KZ" sz="6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Практикалық </a:t>
            </a:r>
            <a:br>
              <a:rPr lang="kk-KZ" sz="6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kk-KZ" sz="6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жұмыс</a:t>
            </a:r>
            <a:r>
              <a:rPr lang="kk-KZ" sz="5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”</a:t>
            </a:r>
            <a:br>
              <a:rPr lang="kk-KZ" sz="5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54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70" name="Group 66"/>
          <p:cNvGraphicFramePr>
            <a:graphicFrameLocks noGrp="1"/>
          </p:cNvGraphicFramePr>
          <p:nvPr>
            <p:ph/>
          </p:nvPr>
        </p:nvGraphicFramePr>
        <p:xfrm>
          <a:off x="685800" y="1341438"/>
          <a:ext cx="7702550" cy="4881562"/>
        </p:xfrm>
        <a:graphic>
          <a:graphicData uri="http://schemas.openxmlformats.org/drawingml/2006/table">
            <a:tbl>
              <a:tblPr/>
              <a:tblGrid>
                <a:gridCol w="2014538"/>
                <a:gridCol w="1295400"/>
                <a:gridCol w="1584325"/>
                <a:gridCol w="2808287"/>
              </a:tblGrid>
              <a:tr h="1036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Тауар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Саны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Бағасы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Жалпы сомасы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Тоқаш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=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B2*C2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Самса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=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B3*C3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Шырын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=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B4*C4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Тақтайша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=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B5*C5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Орындық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100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=</a:t>
                      </a:r>
                      <a:r>
                        <a:rPr kumimoji="0" lang="kk-KZ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B6*C6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=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Сумм(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D2:D7)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29735" name="Text Box 60"/>
          <p:cNvSpPr txBox="1">
            <a:spLocks noChangeArrowheads="1"/>
          </p:cNvSpPr>
          <p:nvPr/>
        </p:nvSpPr>
        <p:spPr bwMode="auto">
          <a:xfrm>
            <a:off x="1042988" y="333375"/>
            <a:ext cx="6481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kk-KZ" sz="2400">
                <a:solidFill>
                  <a:srgbClr val="0000FF"/>
                </a:solidFill>
              </a:rPr>
              <a:t>1. Кестені құрып, жалпы соманы есепте: </a:t>
            </a:r>
            <a:endParaRPr lang="ru-RU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87" name="Group 35"/>
          <p:cNvGraphicFramePr>
            <a:graphicFrameLocks noGrp="1"/>
          </p:cNvGraphicFramePr>
          <p:nvPr>
            <p:ph/>
          </p:nvPr>
        </p:nvGraphicFramePr>
        <p:xfrm>
          <a:off x="684213" y="2133600"/>
          <a:ext cx="7631112" cy="3563938"/>
        </p:xfrm>
        <a:graphic>
          <a:graphicData uri="http://schemas.openxmlformats.org/drawingml/2006/table">
            <a:tbl>
              <a:tblPr/>
              <a:tblGrid>
                <a:gridCol w="1908175"/>
                <a:gridCol w="1908175"/>
                <a:gridCol w="1906587"/>
                <a:gridCol w="1908175"/>
              </a:tblGrid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 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 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(a +b)/c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892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 12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36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3   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 123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121 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 45  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135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      9  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30749" name="Text Box 33"/>
          <p:cNvSpPr txBox="1">
            <a:spLocks noChangeArrowheads="1"/>
          </p:cNvSpPr>
          <p:nvPr/>
        </p:nvSpPr>
        <p:spPr bwMode="auto">
          <a:xfrm>
            <a:off x="395288" y="836613"/>
            <a:ext cx="75612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kk-KZ" sz="2400">
                <a:solidFill>
                  <a:srgbClr val="0000FF"/>
                </a:solidFill>
              </a:rPr>
              <a:t>2. Берілген  өрнектің  мәнін  тауып, </a:t>
            </a:r>
          </a:p>
          <a:p>
            <a:pPr algn="ctr" eaLnBrk="1" hangingPunct="1"/>
            <a:r>
              <a:rPr lang="kk-KZ" sz="2400">
                <a:solidFill>
                  <a:srgbClr val="0000FF"/>
                </a:solidFill>
              </a:rPr>
              <a:t>кестені     толтыр</a:t>
            </a:r>
            <a:endParaRPr lang="ru-RU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989138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“Ой толғау”</a:t>
            </a:r>
            <a:br>
              <a:rPr lang="kk-KZ" sz="6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kk-KZ" sz="6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карточка құрастыру</a:t>
            </a:r>
            <a:endParaRPr lang="ru-RU" sz="6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205038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“Озық ойлы” тапқыр</a:t>
            </a:r>
            <a:endParaRPr lang="ru-RU" sz="6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913"/>
            <a:ext cx="9144000" cy="704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50825" y="2205038"/>
            <a:ext cx="4284663" cy="2376487"/>
          </a:xfrm>
          <a:prstGeom prst="ellipse">
            <a:avLst/>
          </a:prstGeom>
          <a:solidFill>
            <a:srgbClr val="FF99CC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 b="0">
                <a:latin typeface="Comic Sans MS" pitchFamily="66" charset="0"/>
              </a:rPr>
              <a:t>65536 –жол</a:t>
            </a:r>
          </a:p>
          <a:p>
            <a:pPr algn="ctr"/>
            <a:r>
              <a:rPr lang="kk-KZ" sz="3600" b="0">
                <a:latin typeface="Comic Sans MS" pitchFamily="66" charset="0"/>
              </a:rPr>
              <a:t>Белгіленуі: 1,2,3...</a:t>
            </a:r>
            <a:endParaRPr lang="ru-RU" sz="3600" b="0">
              <a:latin typeface="Comic Sans MS" pitchFamily="66" charset="0"/>
            </a:endParaRP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4678363" y="2276475"/>
            <a:ext cx="4465637" cy="2376488"/>
          </a:xfrm>
          <a:prstGeom prst="ellipse">
            <a:avLst/>
          </a:prstGeom>
          <a:solidFill>
            <a:srgbClr val="FF99CC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 b="0">
                <a:latin typeface="Comic Sans MS" pitchFamily="66" charset="0"/>
              </a:rPr>
              <a:t>256 –баған</a:t>
            </a:r>
          </a:p>
          <a:p>
            <a:pPr algn="ctr"/>
            <a:r>
              <a:rPr lang="kk-KZ" sz="3600" b="0">
                <a:latin typeface="Comic Sans MS" pitchFamily="66" charset="0"/>
              </a:rPr>
              <a:t>Белгіленуі; </a:t>
            </a:r>
            <a:r>
              <a:rPr lang="en-US" sz="3600" b="0">
                <a:latin typeface="Comic Sans MS" pitchFamily="66" charset="0"/>
              </a:rPr>
              <a:t>A,B,C…</a:t>
            </a:r>
            <a:endParaRPr lang="ru-RU" sz="3600" b="0">
              <a:latin typeface="Comic Sans MS" pitchFamily="66" charset="0"/>
            </a:endParaRP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2843213" y="404813"/>
            <a:ext cx="3384550" cy="1657350"/>
          </a:xfrm>
          <a:prstGeom prst="hexagon">
            <a:avLst>
              <a:gd name="adj" fmla="val 51054"/>
              <a:gd name="vf" fmla="val 115470"/>
            </a:avLst>
          </a:prstGeom>
          <a:solidFill>
            <a:srgbClr val="61FF61"/>
          </a:solidFill>
          <a:ln w="2857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/>
              <a:t>Жұмыс </a:t>
            </a:r>
            <a:endParaRPr lang="en-US" sz="3600"/>
          </a:p>
          <a:p>
            <a:pPr algn="ctr"/>
            <a:r>
              <a:rPr lang="kk-KZ" sz="3600"/>
              <a:t>кестесі</a:t>
            </a:r>
            <a:endParaRPr lang="ru-RU" sz="3600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2987675" y="1773238"/>
            <a:ext cx="649288" cy="5048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5580063" y="1844675"/>
            <a:ext cx="647700" cy="504825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2339975" y="5373688"/>
            <a:ext cx="4537075" cy="11509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/>
              <a:t>16777216- </a:t>
            </a:r>
            <a:r>
              <a:rPr lang="kk-KZ" sz="3200"/>
              <a:t>ұяшық</a:t>
            </a:r>
          </a:p>
          <a:p>
            <a:pPr algn="ctr"/>
            <a:r>
              <a:rPr lang="kk-KZ" sz="3200"/>
              <a:t>Белгіленуі: А1,В5,</a:t>
            </a:r>
            <a:r>
              <a:rPr lang="en-US" sz="3200"/>
              <a:t>F16…</a:t>
            </a:r>
            <a:endParaRPr lang="ru-RU" sz="3200"/>
          </a:p>
        </p:txBody>
      </p:sp>
      <p:sp>
        <p:nvSpPr>
          <p:cNvPr id="6155" name="Line 12"/>
          <p:cNvSpPr>
            <a:spLocks noChangeShapeType="1"/>
          </p:cNvSpPr>
          <p:nvPr/>
        </p:nvSpPr>
        <p:spPr bwMode="auto">
          <a:xfrm>
            <a:off x="3203575" y="4581525"/>
            <a:ext cx="792163" cy="792163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6" name="Line 13"/>
          <p:cNvSpPr>
            <a:spLocks noChangeShapeType="1"/>
          </p:cNvSpPr>
          <p:nvPr/>
        </p:nvSpPr>
        <p:spPr bwMode="auto">
          <a:xfrm flipH="1">
            <a:off x="5076825" y="4581525"/>
            <a:ext cx="863600" cy="792163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68313" y="1268413"/>
            <a:ext cx="820737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40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Джон Нейман.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40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Чарльз Беббидж.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40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С.А.Лебедев.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40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Ада Лавлейс.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400">
                <a:solidFill>
                  <a:srgbClr val="CC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5. Билл Гейтс.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Қойылатын сұрақтар: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.Ол  Windows-бағдарламасымен бүкіл әлемге компьютердің жаңа қызметін ашып берді.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2.Ол ең алғашқы программашы ғалым.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3.Ол XIX ғасырдағы ең бірінші есептейтін программаларды құрды.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4.Ол ең алғашқы электронды есептеуіш машинаны шығарды.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5.Бірінші советтік ЭЕМ-ға 1950 жылдары басшылық жасаған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sz="2000" b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академик ғалым.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kk-KZ" b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                                                                                                 </a:t>
            </a:r>
            <a:endParaRPr lang="ru-RU" b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23850" y="5661025"/>
            <a:ext cx="8569325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kk-KZ" sz="1800" b="0">
                <a:latin typeface="Arial" charset="0"/>
              </a:rPr>
              <a:t> </a:t>
            </a:r>
            <a:r>
              <a:rPr lang="kk-KZ" sz="2800">
                <a:solidFill>
                  <a:srgbClr val="660033"/>
                </a:solidFill>
              </a:rPr>
              <a:t>« Дүниенің кілті өнер білімде »</a:t>
            </a:r>
          </a:p>
          <a:p>
            <a:pPr algn="ctr" eaLnBrk="1" hangingPunct="1">
              <a:spcBef>
                <a:spcPct val="50000"/>
              </a:spcBef>
            </a:pPr>
            <a:r>
              <a:rPr lang="kk-KZ" sz="2800">
                <a:solidFill>
                  <a:srgbClr val="660033"/>
                </a:solidFill>
              </a:rPr>
              <a:t>                                                     Абай</a:t>
            </a:r>
            <a:endParaRPr lang="ru-RU" sz="2800">
              <a:solidFill>
                <a:srgbClr val="660033"/>
              </a:solidFill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title"/>
          </p:nvPr>
        </p:nvSpPr>
        <p:spPr>
          <a:xfrm>
            <a:off x="395288" y="152400"/>
            <a:ext cx="7777162" cy="900113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kk-KZ" sz="3600" smtClean="0"/>
              <a:t>ЕТ негіздерін салушы ғалымдар: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kk-KZ" sz="3600" smtClean="0">
                <a:solidFill>
                  <a:srgbClr val="FF0000"/>
                </a:solidFill>
              </a:rPr>
              <a:t>ЕТ негіздерінің өлшем бірлігі</a:t>
            </a:r>
            <a:endParaRPr lang="ru-RU" sz="3600" smtClean="0">
              <a:solidFill>
                <a:srgbClr val="FF00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41767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kk-KZ" sz="2400" smtClean="0">
                <a:solidFill>
                  <a:srgbClr val="CC00FF"/>
                </a:solidFill>
                <a:latin typeface="Times New Roman" pitchFamily="18" charset="0"/>
              </a:rPr>
              <a:t>1</a:t>
            </a:r>
            <a:r>
              <a:rPr lang="kk-KZ" sz="2400" b="1" smtClean="0">
                <a:solidFill>
                  <a:srgbClr val="CC00FF"/>
                </a:solidFill>
                <a:latin typeface="Times New Roman" pitchFamily="18" charset="0"/>
              </a:rPr>
              <a:t>. 1 Байт.</a:t>
            </a:r>
          </a:p>
          <a:p>
            <a:pPr eaLnBrk="1" hangingPunct="1">
              <a:buFontTx/>
              <a:buNone/>
            </a:pPr>
            <a:r>
              <a:rPr lang="kk-KZ" sz="2400" b="1" smtClean="0">
                <a:solidFill>
                  <a:srgbClr val="CC00FF"/>
                </a:solidFill>
                <a:latin typeface="Times New Roman" pitchFamily="18" charset="0"/>
              </a:rPr>
              <a:t>2. 1 Мегабайт.</a:t>
            </a:r>
          </a:p>
          <a:p>
            <a:pPr eaLnBrk="1" hangingPunct="1">
              <a:buFontTx/>
              <a:buNone/>
            </a:pPr>
            <a:r>
              <a:rPr lang="kk-KZ" sz="2400" b="1" smtClean="0">
                <a:solidFill>
                  <a:srgbClr val="CC00FF"/>
                </a:solidFill>
                <a:latin typeface="Times New Roman" pitchFamily="18" charset="0"/>
              </a:rPr>
              <a:t>3. 1 Гигабайт.</a:t>
            </a:r>
          </a:p>
          <a:p>
            <a:pPr eaLnBrk="1" hangingPunct="1">
              <a:buFontTx/>
              <a:buNone/>
            </a:pPr>
            <a:r>
              <a:rPr lang="kk-KZ" sz="2400" b="1" smtClean="0">
                <a:solidFill>
                  <a:srgbClr val="CC00FF"/>
                </a:solidFill>
                <a:latin typeface="Times New Roman" pitchFamily="18" charset="0"/>
              </a:rPr>
              <a:t>4. 1 Килобайт.</a:t>
            </a:r>
          </a:p>
          <a:p>
            <a:pPr eaLnBrk="1" hangingPunct="1">
              <a:buFontTx/>
              <a:buNone/>
            </a:pPr>
            <a:r>
              <a:rPr lang="kk-KZ" sz="2400" b="1" smtClean="0">
                <a:solidFill>
                  <a:srgbClr val="CC00FF"/>
                </a:solidFill>
                <a:latin typeface="Times New Roman" pitchFamily="18" charset="0"/>
              </a:rPr>
              <a:t>5. 1 Бит.</a:t>
            </a:r>
          </a:p>
          <a:p>
            <a:pPr eaLnBrk="1" hangingPunct="1">
              <a:buFontTx/>
              <a:buNone/>
            </a:pPr>
            <a:r>
              <a:rPr lang="kk-KZ" sz="3600" smtClean="0"/>
              <a:t>                  </a:t>
            </a:r>
            <a:r>
              <a:rPr lang="kk-KZ" sz="2400" smtClean="0">
                <a:latin typeface="Times New Roman" pitchFamily="18" charset="0"/>
              </a:rPr>
              <a:t>Қойылатын сұрақ:</a:t>
            </a:r>
          </a:p>
          <a:p>
            <a:pPr eaLnBrk="1" hangingPunct="1">
              <a:buFontTx/>
              <a:buNone/>
            </a:pPr>
            <a:r>
              <a:rPr lang="en-US" sz="2400" smtClean="0">
                <a:latin typeface="Times New Roman" pitchFamily="18" charset="0"/>
              </a:rPr>
              <a:t>         </a:t>
            </a:r>
            <a:r>
              <a:rPr lang="kk-KZ" sz="2400" smtClean="0">
                <a:latin typeface="Times New Roman" pitchFamily="18" charset="0"/>
              </a:rPr>
              <a:t>Мына ақпараттың өлшем бірліктерін 10 секунд ішінде «тізбек» (өсу) ретімен дұрыс шығатындай етіп бірліктерді орналастыру керек.</a:t>
            </a:r>
            <a:endParaRPr lang="ru-RU" sz="2400" smtClean="0">
              <a:latin typeface="Times New Roman" pitchFamily="18" charset="0"/>
            </a:endParaRPr>
          </a:p>
          <a:p>
            <a:pPr eaLnBrk="1" hangingPunct="1"/>
            <a:endParaRPr lang="ru-RU" sz="2400" smtClean="0">
              <a:latin typeface="Times New Roman" pitchFamily="18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684213" y="5661025"/>
            <a:ext cx="7993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kk-KZ" sz="1800">
                <a:solidFill>
                  <a:srgbClr val="660033"/>
                </a:solidFill>
                <a:latin typeface="Arial" charset="0"/>
              </a:rPr>
              <a:t>«</a:t>
            </a:r>
            <a:r>
              <a:rPr lang="kk-KZ" sz="2000">
                <a:solidFill>
                  <a:srgbClr val="660033"/>
                </a:solidFill>
                <a:latin typeface="Arial" charset="0"/>
              </a:rPr>
              <a:t>Қай ғылымды білсеңіз де қазір оны елге жай,</a:t>
            </a:r>
          </a:p>
          <a:p>
            <a:pPr algn="ctr"/>
            <a:r>
              <a:rPr lang="kk-KZ" sz="2000">
                <a:solidFill>
                  <a:srgbClr val="660033"/>
                </a:solidFill>
                <a:latin typeface="Arial" charset="0"/>
              </a:rPr>
              <a:t>  Құры ішінде кеткенше пайдалансын өзгелер».</a:t>
            </a:r>
          </a:p>
          <a:p>
            <a:pPr algn="ctr"/>
            <a:r>
              <a:rPr lang="kk-KZ" sz="2000">
                <a:solidFill>
                  <a:srgbClr val="660033"/>
                </a:solidFill>
                <a:latin typeface="Arial" charset="0"/>
              </a:rPr>
              <a:t>                                                                                     АБАЙ.</a:t>
            </a:r>
            <a:endParaRPr lang="ru-RU" sz="2000">
              <a:solidFill>
                <a:srgbClr val="660033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064500" cy="809625"/>
          </a:xfrm>
        </p:spPr>
        <p:txBody>
          <a:bodyPr/>
          <a:lstStyle/>
          <a:p>
            <a:pPr eaLnBrk="1" hangingPunct="1"/>
            <a:r>
              <a:rPr lang="kk-KZ" sz="3600" smtClean="0">
                <a:solidFill>
                  <a:srgbClr val="FF0000"/>
                </a:solidFill>
              </a:rPr>
              <a:t>ЕТ негіздерінің құрылғылары</a:t>
            </a:r>
            <a:endParaRPr lang="ru-RU" sz="3600" smtClean="0">
              <a:solidFill>
                <a:srgbClr val="FF0000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8366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kk-KZ" sz="1600" smtClean="0"/>
              <a:t>1. </a:t>
            </a:r>
            <a:r>
              <a:rPr lang="kk-KZ" sz="2000" b="1" smtClean="0">
                <a:solidFill>
                  <a:srgbClr val="CC00FF"/>
                </a:solidFill>
                <a:latin typeface="Times New Roman" pitchFamily="18" charset="0"/>
              </a:rPr>
              <a:t>Монитор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kk-KZ" sz="2000" b="1" smtClean="0">
                <a:solidFill>
                  <a:srgbClr val="CC00FF"/>
                </a:solidFill>
                <a:latin typeface="Times New Roman" pitchFamily="18" charset="0"/>
              </a:rPr>
              <a:t>2. Пернетақта.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kk-KZ" sz="2000" b="1" smtClean="0">
                <a:solidFill>
                  <a:srgbClr val="CC00FF"/>
                </a:solidFill>
                <a:latin typeface="Times New Roman" pitchFamily="18" charset="0"/>
              </a:rPr>
              <a:t>3. Принтер.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kk-KZ" sz="2000" b="1" smtClean="0">
                <a:solidFill>
                  <a:srgbClr val="CC00FF"/>
                </a:solidFill>
                <a:latin typeface="Times New Roman" pitchFamily="18" charset="0"/>
              </a:rPr>
              <a:t>4. Дискжетек.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kk-KZ" sz="2000" b="1" smtClean="0">
                <a:solidFill>
                  <a:srgbClr val="CC00FF"/>
                </a:solidFill>
                <a:latin typeface="Times New Roman" pitchFamily="18" charset="0"/>
              </a:rPr>
              <a:t>5. Тышқан.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kk-KZ" sz="2000" smtClean="0"/>
              <a:t> </a:t>
            </a:r>
            <a:r>
              <a:rPr lang="kk-KZ" sz="2000" smtClean="0">
                <a:latin typeface="Times New Roman" pitchFamily="18" charset="0"/>
              </a:rPr>
              <a:t>Қойылатын сұрақтар: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kk-KZ" sz="2000" smtClean="0">
                <a:latin typeface="Times New Roman" pitchFamily="18" charset="0"/>
              </a:rPr>
              <a:t>Ақпаратты адамнан ЭЕМ-ға беруге арналған құрылғы?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kk-KZ" sz="2000" smtClean="0">
                <a:latin typeface="Times New Roman" pitchFamily="18" charset="0"/>
              </a:rPr>
              <a:t>Ақпаратты адамнан ЭЕМ-ға беруге арналған кішкене қорапша құрал?                                               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kk-KZ" sz="2000" smtClean="0">
                <a:latin typeface="Times New Roman" pitchFamily="18" charset="0"/>
              </a:rPr>
              <a:t>Ақпаратты(мәтіндер мен бейнелерді) ЭЕМ-данадамға беруге арналған құрылғы?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kk-KZ" sz="2000" smtClean="0">
                <a:latin typeface="Times New Roman" pitchFamily="18" charset="0"/>
              </a:rPr>
              <a:t>Ақпаратты адамға қағазға басылған мәтіндер мен бейнелер түрінде беруге арналған құрылғы?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kk-KZ" sz="2000" smtClean="0">
                <a:latin typeface="Times New Roman" pitchFamily="18" charset="0"/>
              </a:rPr>
              <a:t>Ақпараттың үлкен көлемін сақтауға және қайта шығаруға арналған құрылғы?</a:t>
            </a:r>
            <a:endParaRPr lang="ru-RU" sz="2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smtClean="0">
              <a:latin typeface="Times New Roman" pitchFamily="18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247900" y="5969000"/>
            <a:ext cx="64277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ru-RU" sz="1800" b="0">
              <a:latin typeface="Arial" charset="0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547813" y="5499100"/>
            <a:ext cx="741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kk-KZ" sz="1800" b="0">
                <a:latin typeface="Arial" charset="0"/>
              </a:rPr>
              <a:t> </a:t>
            </a:r>
            <a:r>
              <a:rPr lang="kk-KZ" sz="2400">
                <a:solidFill>
                  <a:srgbClr val="660033"/>
                </a:solidFill>
              </a:rPr>
              <a:t>«Дүние де- өзі, малда өзі, ғылымға көңіл бөлсеңіз».</a:t>
            </a:r>
            <a:endParaRPr lang="ru-RU" sz="2400">
              <a:solidFill>
                <a:srgbClr val="660033"/>
              </a:solidFill>
            </a:endParaRPr>
          </a:p>
          <a:p>
            <a:pPr algn="ctr"/>
            <a:r>
              <a:rPr lang="kk-KZ" sz="2400">
                <a:solidFill>
                  <a:srgbClr val="660033"/>
                </a:solidFill>
              </a:rPr>
              <a:t>                                                    АБАЙ.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55650" y="1557338"/>
          <a:ext cx="7561263" cy="3671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6" name="Text Box 23"/>
          <p:cNvSpPr txBox="1">
            <a:spLocks noChangeArrowheads="1"/>
          </p:cNvSpPr>
          <p:nvPr/>
        </p:nvSpPr>
        <p:spPr bwMode="auto">
          <a:xfrm>
            <a:off x="1258888" y="620713"/>
            <a:ext cx="7489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kk-KZ" sz="3600"/>
              <a:t>Сабақты қорытындылау</a:t>
            </a: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989138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“Білгенімді дамыту”</a:t>
            </a:r>
            <a:endParaRPr lang="ru-RU" sz="6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1079500" y="6237288"/>
            <a:ext cx="7164388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6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endParaRPr lang="ru-RU" sz="2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Text Box 4"/>
          <p:cNvSpPr txBox="1">
            <a:spLocks noGrp="1" noChangeArrowheads="1"/>
          </p:cNvSpPr>
          <p:nvPr>
            <p:ph idx="1"/>
          </p:nvPr>
        </p:nvSpPr>
        <p:spPr>
          <a:xfrm>
            <a:off x="685800" y="549275"/>
            <a:ext cx="7696200" cy="49371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kk-KZ" sz="4800" b="1" smtClean="0">
                <a:solidFill>
                  <a:srgbClr val="0000FF"/>
                </a:solidFill>
              </a:rPr>
              <a:t>Үйге тапсырма:</a:t>
            </a:r>
            <a:endParaRPr lang="en-US" sz="4800" b="1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  <a:defRPr/>
            </a:pPr>
            <a:endParaRPr lang="en-US" sz="4800" b="1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Excel</a:t>
            </a:r>
            <a:r>
              <a:rPr lang="kk-KZ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-де</a:t>
            </a:r>
            <a:r>
              <a:rPr lang="en-US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kk-KZ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деректермен жұмыс істеу</a:t>
            </a:r>
            <a:r>
              <a:rPr lang="en-US" sz="48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4800" b="1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 eaLnBrk="1" hangingPunct="1">
              <a:buFontTx/>
              <a:buNone/>
              <a:defRPr/>
            </a:pPr>
            <a:r>
              <a:rPr lang="kk-KZ" sz="4800" b="1" smtClean="0">
                <a:solidFill>
                  <a:srgbClr val="0000FF"/>
                </a:solidFill>
              </a:rPr>
              <a:t>Сабақ кестесін құру</a:t>
            </a:r>
            <a:r>
              <a:rPr lang="en-US" sz="4800" b="1" smtClean="0">
                <a:solidFill>
                  <a:srgbClr val="0000FF"/>
                </a:solidFill>
              </a:rPr>
              <a:t>.</a:t>
            </a:r>
            <a:endParaRPr lang="ru-RU" sz="4800" b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FF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1557338"/>
            <a:ext cx="8064500" cy="2273300"/>
          </a:xfrm>
        </p:spPr>
        <p:txBody>
          <a:bodyPr/>
          <a:lstStyle/>
          <a:p>
            <a:pPr eaLnBrk="1" hangingPunct="1">
              <a:defRPr/>
            </a:pPr>
            <a:r>
              <a:rPr lang="kk-KZ" sz="6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“Бағалау”</a:t>
            </a:r>
            <a:endParaRPr lang="ru-RU" sz="6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ChangeArrowheads="1"/>
          </p:cNvSpPr>
          <p:nvPr/>
        </p:nvSpPr>
        <p:spPr bwMode="auto">
          <a:xfrm>
            <a:off x="179388" y="2997200"/>
            <a:ext cx="1871662" cy="720725"/>
          </a:xfrm>
          <a:prstGeom prst="flowChartAlternateProcess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>
                <a:latin typeface="Comic Sans MS" pitchFamily="66" charset="0"/>
              </a:rPr>
              <a:t>Сабақтың жүрісі</a:t>
            </a:r>
            <a:endParaRPr lang="ru-RU" sz="1800">
              <a:latin typeface="Comic Sans MS" pitchFamily="66" charset="0"/>
            </a:endParaRPr>
          </a:p>
        </p:txBody>
      </p:sp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2916238" y="404813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Ұйымдастыру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2916238" y="1052513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Мен нені үйрендім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1" name="AutoShape 5"/>
          <p:cNvSpPr>
            <a:spLocks noChangeArrowheads="1"/>
          </p:cNvSpPr>
          <p:nvPr/>
        </p:nvSpPr>
        <p:spPr bwMode="auto">
          <a:xfrm>
            <a:off x="2916238" y="1700213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Білім шыңына өрлейік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2987675" y="3141663"/>
            <a:ext cx="3382963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Практикалық жұмыс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2843213" y="3860800"/>
            <a:ext cx="35988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“Ой-толғау”карточка құрастыру 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2916238" y="4581525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“Озық ойлы” тапқыр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5" name="AutoShape 9"/>
          <p:cNvSpPr>
            <a:spLocks noChangeArrowheads="1"/>
          </p:cNvSpPr>
          <p:nvPr/>
        </p:nvSpPr>
        <p:spPr bwMode="auto">
          <a:xfrm>
            <a:off x="2916238" y="5373688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Шығу парағы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6" name="AutoShape 10"/>
          <p:cNvSpPr>
            <a:spLocks noChangeArrowheads="1"/>
          </p:cNvSpPr>
          <p:nvPr/>
        </p:nvSpPr>
        <p:spPr bwMode="auto">
          <a:xfrm>
            <a:off x="2916238" y="6092825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Білгенімді дамыту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7" name="AutoShape 11"/>
          <p:cNvSpPr>
            <a:spLocks noChangeArrowheads="1"/>
          </p:cNvSpPr>
          <p:nvPr/>
        </p:nvSpPr>
        <p:spPr bwMode="auto">
          <a:xfrm>
            <a:off x="7308850" y="3860800"/>
            <a:ext cx="1439863" cy="50323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Бағалау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 flipV="1">
            <a:off x="2051050" y="692150"/>
            <a:ext cx="865188" cy="26654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 flipV="1">
            <a:off x="2051050" y="1341438"/>
            <a:ext cx="938213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0" name="Line 14"/>
          <p:cNvSpPr>
            <a:spLocks noChangeShapeType="1"/>
          </p:cNvSpPr>
          <p:nvPr/>
        </p:nvSpPr>
        <p:spPr bwMode="auto">
          <a:xfrm flipV="1">
            <a:off x="2051050" y="1916113"/>
            <a:ext cx="865188" cy="14414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 flipV="1">
            <a:off x="2051050" y="2636838"/>
            <a:ext cx="86518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2" name="Line 16"/>
          <p:cNvSpPr>
            <a:spLocks noChangeShapeType="1"/>
          </p:cNvSpPr>
          <p:nvPr/>
        </p:nvSpPr>
        <p:spPr bwMode="auto">
          <a:xfrm>
            <a:off x="2051050" y="3357563"/>
            <a:ext cx="793750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3" name="Line 17"/>
          <p:cNvSpPr>
            <a:spLocks noChangeShapeType="1"/>
          </p:cNvSpPr>
          <p:nvPr/>
        </p:nvSpPr>
        <p:spPr bwMode="auto">
          <a:xfrm>
            <a:off x="2051050" y="3357563"/>
            <a:ext cx="865188" cy="1366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4" name="Line 18"/>
          <p:cNvSpPr>
            <a:spLocks noChangeShapeType="1"/>
          </p:cNvSpPr>
          <p:nvPr/>
        </p:nvSpPr>
        <p:spPr bwMode="auto">
          <a:xfrm>
            <a:off x="2051050" y="3357563"/>
            <a:ext cx="865188" cy="2159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5" name="Line 19"/>
          <p:cNvSpPr>
            <a:spLocks noChangeShapeType="1"/>
          </p:cNvSpPr>
          <p:nvPr/>
        </p:nvSpPr>
        <p:spPr bwMode="auto">
          <a:xfrm>
            <a:off x="2051050" y="3357563"/>
            <a:ext cx="865188" cy="2879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6" name="Line 20"/>
          <p:cNvSpPr>
            <a:spLocks noChangeShapeType="1"/>
          </p:cNvSpPr>
          <p:nvPr/>
        </p:nvSpPr>
        <p:spPr bwMode="auto">
          <a:xfrm>
            <a:off x="6948488" y="620713"/>
            <a:ext cx="71437" cy="56880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7" name="Line 21"/>
          <p:cNvSpPr>
            <a:spLocks noChangeShapeType="1"/>
          </p:cNvSpPr>
          <p:nvPr/>
        </p:nvSpPr>
        <p:spPr bwMode="auto">
          <a:xfrm>
            <a:off x="6300788" y="620713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8" name="Line 22"/>
          <p:cNvSpPr>
            <a:spLocks noChangeShapeType="1"/>
          </p:cNvSpPr>
          <p:nvPr/>
        </p:nvSpPr>
        <p:spPr bwMode="auto">
          <a:xfrm>
            <a:off x="6300788" y="1268413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>
            <a:off x="6300788" y="1916113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6300788" y="2636838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>
            <a:off x="6372225" y="3357563"/>
            <a:ext cx="5762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2" name="Line 26"/>
          <p:cNvSpPr>
            <a:spLocks noChangeShapeType="1"/>
          </p:cNvSpPr>
          <p:nvPr/>
        </p:nvSpPr>
        <p:spPr bwMode="auto">
          <a:xfrm>
            <a:off x="6443663" y="4076700"/>
            <a:ext cx="5048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>
            <a:off x="6300788" y="4797425"/>
            <a:ext cx="6477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4" name="Line 28"/>
          <p:cNvSpPr>
            <a:spLocks noChangeShapeType="1"/>
          </p:cNvSpPr>
          <p:nvPr/>
        </p:nvSpPr>
        <p:spPr bwMode="auto">
          <a:xfrm>
            <a:off x="6300788" y="5589588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5" name="Line 29"/>
          <p:cNvSpPr>
            <a:spLocks noChangeShapeType="1"/>
          </p:cNvSpPr>
          <p:nvPr/>
        </p:nvSpPr>
        <p:spPr bwMode="auto">
          <a:xfrm>
            <a:off x="6948488" y="3357563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6" name="AutoShape 30"/>
          <p:cNvSpPr>
            <a:spLocks noChangeArrowheads="1"/>
          </p:cNvSpPr>
          <p:nvPr/>
        </p:nvSpPr>
        <p:spPr bwMode="auto">
          <a:xfrm>
            <a:off x="7308850" y="3141663"/>
            <a:ext cx="1584325" cy="5032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>
                <a:latin typeface="Comic Sans MS" pitchFamily="66" charset="0"/>
              </a:rPr>
              <a:t>Ex</a:t>
            </a:r>
            <a:r>
              <a:rPr lang="kk-KZ" sz="1400">
                <a:latin typeface="Comic Sans MS" pitchFamily="66" charset="0"/>
              </a:rPr>
              <a:t>с</a:t>
            </a:r>
            <a:r>
              <a:rPr lang="en-US" sz="1400">
                <a:latin typeface="Comic Sans MS" pitchFamily="66" charset="0"/>
              </a:rPr>
              <a:t>el-</a:t>
            </a:r>
            <a:r>
              <a:rPr lang="kk-KZ" sz="1400">
                <a:latin typeface="Comic Sans MS" pitchFamily="66" charset="0"/>
              </a:rPr>
              <a:t>де жұмыс</a:t>
            </a:r>
          </a:p>
          <a:p>
            <a:pPr algn="ctr"/>
            <a:r>
              <a:rPr lang="kk-KZ" sz="1400">
                <a:latin typeface="Comic Sans MS" pitchFamily="66" charset="0"/>
              </a:rPr>
              <a:t> істеуге үйрену</a:t>
            </a:r>
            <a:endParaRPr lang="ru-RU" sz="1400">
              <a:latin typeface="Comic Sans MS" pitchFamily="66" charset="0"/>
            </a:endParaRPr>
          </a:p>
        </p:txBody>
      </p:sp>
      <p:sp>
        <p:nvSpPr>
          <p:cNvPr id="39967" name="AutoShape 31"/>
          <p:cNvSpPr>
            <a:spLocks noChangeArrowheads="1"/>
          </p:cNvSpPr>
          <p:nvPr/>
        </p:nvSpPr>
        <p:spPr bwMode="auto">
          <a:xfrm>
            <a:off x="7308850" y="2420938"/>
            <a:ext cx="1439863" cy="5032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>
                <a:latin typeface="Comic Sans MS" pitchFamily="66" charset="0"/>
              </a:rPr>
              <a:t>Шығармашылық </a:t>
            </a:r>
          </a:p>
          <a:p>
            <a:pPr algn="ctr"/>
            <a:r>
              <a:rPr lang="kk-KZ">
                <a:latin typeface="Comic Sans MS" pitchFamily="66" charset="0"/>
              </a:rPr>
              <a:t>қабілетін арттыру</a:t>
            </a:r>
            <a:endParaRPr lang="ru-RU">
              <a:latin typeface="Comic Sans MS" pitchFamily="66" charset="0"/>
            </a:endParaRPr>
          </a:p>
        </p:txBody>
      </p:sp>
      <p:sp>
        <p:nvSpPr>
          <p:cNvPr id="39968" name="Line 32"/>
          <p:cNvSpPr>
            <a:spLocks noChangeShapeType="1"/>
          </p:cNvSpPr>
          <p:nvPr/>
        </p:nvSpPr>
        <p:spPr bwMode="auto">
          <a:xfrm>
            <a:off x="8027988" y="3644900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 flipV="1">
            <a:off x="8027988" y="292417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70" name="AutoShape 34"/>
          <p:cNvSpPr>
            <a:spLocks noChangeArrowheads="1"/>
          </p:cNvSpPr>
          <p:nvPr/>
        </p:nvSpPr>
        <p:spPr bwMode="auto">
          <a:xfrm>
            <a:off x="2916238" y="2420938"/>
            <a:ext cx="3382962" cy="431800"/>
          </a:xfrm>
          <a:prstGeom prst="flowChartTerminator">
            <a:avLst/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1800" b="0">
                <a:latin typeface="Comic Sans MS" pitchFamily="66" charset="0"/>
              </a:rPr>
              <a:t>Білгенімді зердеме тоқу</a:t>
            </a:r>
            <a:endParaRPr lang="ru-RU" sz="1800" b="0">
              <a:latin typeface="Comic Sans MS" pitchFamily="66" charset="0"/>
            </a:endParaRPr>
          </a:p>
        </p:txBody>
      </p:sp>
      <p:sp>
        <p:nvSpPr>
          <p:cNvPr id="39971" name="Line 35"/>
          <p:cNvSpPr>
            <a:spLocks noChangeShapeType="1"/>
          </p:cNvSpPr>
          <p:nvPr/>
        </p:nvSpPr>
        <p:spPr bwMode="auto">
          <a:xfrm>
            <a:off x="6300788" y="6308725"/>
            <a:ext cx="7191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72" name="Line 36"/>
          <p:cNvSpPr>
            <a:spLocks noChangeShapeType="1"/>
          </p:cNvSpPr>
          <p:nvPr/>
        </p:nvSpPr>
        <p:spPr bwMode="auto">
          <a:xfrm>
            <a:off x="2051050" y="3357563"/>
            <a:ext cx="9366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1331913" y="1412875"/>
            <a:ext cx="6480175" cy="25209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Теориялық</a:t>
            </a:r>
          </a:p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шағын тест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00FF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700213"/>
            <a:ext cx="7231063" cy="1600200"/>
          </a:xfrm>
        </p:spPr>
        <p:txBody>
          <a:bodyPr/>
          <a:lstStyle/>
          <a:p>
            <a:pPr eaLnBrk="1" hangingPunct="1"/>
            <a:r>
              <a:rPr lang="kk-KZ" sz="4800" smtClean="0">
                <a:latin typeface="Trebuchet MS" pitchFamily="34" charset="0"/>
              </a:rPr>
              <a:t>      Бұл қандай қатар?</a:t>
            </a:r>
            <a:endParaRPr lang="ru-RU" sz="4800" smtClean="0">
              <a:latin typeface="Trebuchet MS" pitchFamily="34" charset="0"/>
            </a:endParaRPr>
          </a:p>
        </p:txBody>
      </p:sp>
      <p:sp>
        <p:nvSpPr>
          <p:cNvPr id="8195" name="Oval 4"/>
          <p:cNvSpPr>
            <a:spLocks noChangeArrowheads="1"/>
          </p:cNvSpPr>
          <p:nvPr/>
        </p:nvSpPr>
        <p:spPr bwMode="auto">
          <a:xfrm>
            <a:off x="323850" y="4076700"/>
            <a:ext cx="3816350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Формулалар</a:t>
            </a:r>
            <a:endParaRPr lang="ru-RU" sz="3200" b="0">
              <a:latin typeface="Comic Sans MS" pitchFamily="66" charset="0"/>
            </a:endParaRPr>
          </a:p>
        </p:txBody>
      </p:sp>
      <p:sp>
        <p:nvSpPr>
          <p:cNvPr id="8196" name="Oval 5"/>
          <p:cNvSpPr>
            <a:spLocks noChangeArrowheads="1"/>
          </p:cNvSpPr>
          <p:nvPr/>
        </p:nvSpPr>
        <p:spPr bwMode="auto">
          <a:xfrm>
            <a:off x="4716463" y="4076700"/>
            <a:ext cx="3959225" cy="14398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Форматтау</a:t>
            </a:r>
            <a:endParaRPr lang="ru-RU" sz="3200" b="0">
              <a:latin typeface="Comic Sans MS" pitchFamily="66" charset="0"/>
            </a:endParaRPr>
          </a:p>
        </p:txBody>
      </p:sp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81724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989138"/>
            <a:ext cx="6870700" cy="1600200"/>
          </a:xfrm>
        </p:spPr>
        <p:txBody>
          <a:bodyPr/>
          <a:lstStyle/>
          <a:p>
            <a:pPr eaLnBrk="1" hangingPunct="1"/>
            <a:r>
              <a:rPr lang="kk-KZ" sz="5400" smtClean="0">
                <a:latin typeface="Times New Roman" pitchFamily="18" charset="0"/>
              </a:rPr>
              <a:t>Батырмасы не үшін қолданылады?</a:t>
            </a:r>
            <a:endParaRPr lang="ru-RU" sz="5400" smtClean="0">
              <a:latin typeface="Times New Roman" pitchFamily="18" charset="0"/>
            </a:endParaRPr>
          </a:p>
        </p:txBody>
      </p:sp>
      <p:sp>
        <p:nvSpPr>
          <p:cNvPr id="9219" name="AutoShape 6"/>
          <p:cNvSpPr>
            <a:spLocks noChangeArrowheads="1"/>
          </p:cNvSpPr>
          <p:nvPr/>
        </p:nvSpPr>
        <p:spPr bwMode="auto">
          <a:xfrm>
            <a:off x="900113" y="3933825"/>
            <a:ext cx="3671887" cy="19431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Стиль</a:t>
            </a:r>
            <a:endParaRPr lang="ru-RU" sz="3200" b="0">
              <a:latin typeface="Comic Sans MS" pitchFamily="66" charset="0"/>
            </a:endParaRPr>
          </a:p>
        </p:txBody>
      </p:sp>
      <p:sp>
        <p:nvSpPr>
          <p:cNvPr id="9220" name="AutoShape 7"/>
          <p:cNvSpPr>
            <a:spLocks noChangeArrowheads="1"/>
          </p:cNvSpPr>
          <p:nvPr/>
        </p:nvSpPr>
        <p:spPr bwMode="auto">
          <a:xfrm>
            <a:off x="5076825" y="4005263"/>
            <a:ext cx="3671888" cy="19431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200" b="0">
                <a:latin typeface="Comic Sans MS" pitchFamily="66" charset="0"/>
              </a:rPr>
              <a:t>Қаріп</a:t>
            </a:r>
            <a:endParaRPr lang="ru-RU" sz="3200" b="0">
              <a:latin typeface="Comic Sans MS" pitchFamily="66" charset="0"/>
            </a:endParaRPr>
          </a:p>
        </p:txBody>
      </p:sp>
      <p:pic>
        <p:nvPicPr>
          <p:cNvPr id="9221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765175"/>
            <a:ext cx="6480175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50000">
              <a:srgbClr val="FF00FF"/>
            </a:gs>
            <a:gs pos="100000">
              <a:schemeClr val="fol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060575"/>
            <a:ext cx="6870700" cy="1600200"/>
          </a:xfrm>
        </p:spPr>
        <p:txBody>
          <a:bodyPr/>
          <a:lstStyle/>
          <a:p>
            <a:pPr eaLnBrk="1" hangingPunct="1"/>
            <a:r>
              <a:rPr lang="kk-KZ" sz="4800" smtClean="0">
                <a:latin typeface="Times New Roman" pitchFamily="18" charset="0"/>
              </a:rPr>
              <a:t>Батырмасы не үшін қолданылады?</a:t>
            </a:r>
            <a:endParaRPr lang="ru-RU" sz="4800" smtClean="0">
              <a:latin typeface="Times New Roman" pitchFamily="18" charset="0"/>
            </a:endParaRPr>
          </a:p>
        </p:txBody>
      </p:sp>
      <p:sp>
        <p:nvSpPr>
          <p:cNvPr id="10243" name="AutoShape 5"/>
          <p:cNvSpPr>
            <a:spLocks noChangeArrowheads="1"/>
          </p:cNvSpPr>
          <p:nvPr/>
        </p:nvSpPr>
        <p:spPr bwMode="auto">
          <a:xfrm>
            <a:off x="1258888" y="4076700"/>
            <a:ext cx="3384550" cy="2087563"/>
          </a:xfrm>
          <a:prstGeom prst="star16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 b="0">
                <a:latin typeface="Comic Sans MS" pitchFamily="66" charset="0"/>
              </a:rPr>
              <a:t>Өлшемі</a:t>
            </a:r>
            <a:endParaRPr lang="ru-RU" sz="3600" b="0">
              <a:latin typeface="Comic Sans MS" pitchFamily="66" charset="0"/>
            </a:endParaRPr>
          </a:p>
        </p:txBody>
      </p:sp>
      <p:sp>
        <p:nvSpPr>
          <p:cNvPr id="10244" name="AutoShape 6"/>
          <p:cNvSpPr>
            <a:spLocks noChangeArrowheads="1"/>
          </p:cNvSpPr>
          <p:nvPr/>
        </p:nvSpPr>
        <p:spPr bwMode="auto">
          <a:xfrm>
            <a:off x="5003800" y="3933825"/>
            <a:ext cx="3384550" cy="2087563"/>
          </a:xfrm>
          <a:prstGeom prst="star16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 b="0">
                <a:latin typeface="Comic Sans MS" pitchFamily="66" charset="0"/>
              </a:rPr>
              <a:t>Әріп саны</a:t>
            </a:r>
            <a:endParaRPr lang="ru-RU" sz="3600" b="0">
              <a:latin typeface="Comic Sans MS" pitchFamily="66" charset="0"/>
            </a:endParaRPr>
          </a:p>
        </p:txBody>
      </p:sp>
      <p:sp>
        <p:nvSpPr>
          <p:cNvPr id="10245" name="AutoShape 8"/>
          <p:cNvSpPr>
            <a:spLocks noChangeArrowheads="1"/>
          </p:cNvSpPr>
          <p:nvPr/>
        </p:nvSpPr>
        <p:spPr bwMode="auto">
          <a:xfrm>
            <a:off x="1835150" y="333375"/>
            <a:ext cx="4321175" cy="1800225"/>
          </a:xfrm>
          <a:prstGeom prst="star24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704850"/>
            <a:ext cx="1871662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100000">
              <a:schemeClr val="folHlink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989138"/>
            <a:ext cx="6870700" cy="1600200"/>
          </a:xfrm>
        </p:spPr>
        <p:txBody>
          <a:bodyPr/>
          <a:lstStyle/>
          <a:p>
            <a:pPr eaLnBrk="1" hangingPunct="1"/>
            <a:r>
              <a:rPr lang="kk-KZ" sz="5400" smtClean="0">
                <a:solidFill>
                  <a:srgbClr val="61FF61"/>
                </a:solidFill>
                <a:latin typeface="Times New Roman" pitchFamily="18" charset="0"/>
              </a:rPr>
              <a:t>Батырмасы не үшін қолданылады?</a:t>
            </a:r>
            <a:endParaRPr lang="ru-RU" sz="5400" smtClean="0">
              <a:solidFill>
                <a:srgbClr val="61FF61"/>
              </a:solidFill>
              <a:latin typeface="Times New Roman" pitchFamily="18" charset="0"/>
            </a:endParaRPr>
          </a:p>
        </p:txBody>
      </p:sp>
      <p:sp>
        <p:nvSpPr>
          <p:cNvPr id="11267" name="AutoShape 4"/>
          <p:cNvSpPr>
            <a:spLocks noChangeArrowheads="1"/>
          </p:cNvSpPr>
          <p:nvPr/>
        </p:nvSpPr>
        <p:spPr bwMode="auto">
          <a:xfrm>
            <a:off x="684213" y="3933825"/>
            <a:ext cx="4032250" cy="2160588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 b="0">
                <a:latin typeface="Comic Sans MS" pitchFamily="66" charset="0"/>
              </a:rPr>
              <a:t>Оң жақ шеті</a:t>
            </a:r>
          </a:p>
          <a:p>
            <a:pPr algn="ctr"/>
            <a:r>
              <a:rPr lang="kk-KZ" sz="3600" b="0">
                <a:latin typeface="Comic Sans MS" pitchFamily="66" charset="0"/>
              </a:rPr>
              <a:t> бойынша </a:t>
            </a:r>
          </a:p>
          <a:p>
            <a:pPr algn="ctr"/>
            <a:r>
              <a:rPr lang="kk-KZ" sz="3600" b="0">
                <a:latin typeface="Comic Sans MS" pitchFamily="66" charset="0"/>
              </a:rPr>
              <a:t>туралау</a:t>
            </a:r>
            <a:endParaRPr lang="ru-RU" sz="3600" b="0">
              <a:latin typeface="Comic Sans MS" pitchFamily="66" charset="0"/>
            </a:endParaRPr>
          </a:p>
        </p:txBody>
      </p:sp>
      <p:sp>
        <p:nvSpPr>
          <p:cNvPr id="11268" name="AutoShape 5"/>
          <p:cNvSpPr>
            <a:spLocks noChangeArrowheads="1"/>
          </p:cNvSpPr>
          <p:nvPr/>
        </p:nvSpPr>
        <p:spPr bwMode="auto">
          <a:xfrm>
            <a:off x="4859338" y="4221163"/>
            <a:ext cx="4032250" cy="2232025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3600" b="0">
                <a:latin typeface="Comic Sans MS" pitchFamily="66" charset="0"/>
              </a:rPr>
              <a:t>Сол жақ шеті</a:t>
            </a:r>
          </a:p>
          <a:p>
            <a:pPr algn="ctr"/>
            <a:r>
              <a:rPr lang="kk-KZ" sz="3600" b="0">
                <a:latin typeface="Comic Sans MS" pitchFamily="66" charset="0"/>
              </a:rPr>
              <a:t> бойынша </a:t>
            </a:r>
          </a:p>
          <a:p>
            <a:pPr algn="ctr"/>
            <a:r>
              <a:rPr lang="kk-KZ" sz="3600" b="0">
                <a:latin typeface="Comic Sans MS" pitchFamily="66" charset="0"/>
              </a:rPr>
              <a:t>туралау</a:t>
            </a:r>
            <a:endParaRPr lang="ru-RU" sz="3600" b="0">
              <a:latin typeface="Comic Sans MS" pitchFamily="66" charset="0"/>
            </a:endParaRPr>
          </a:p>
        </p:txBody>
      </p:sp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98463"/>
            <a:ext cx="18002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FF"/>
            </a:gs>
            <a:gs pos="50000">
              <a:schemeClr val="folHlink"/>
            </a:gs>
            <a:gs pos="100000">
              <a:srgbClr val="FF00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565400"/>
            <a:ext cx="8893175" cy="952500"/>
          </a:xfrm>
        </p:spPr>
        <p:txBody>
          <a:bodyPr/>
          <a:lstStyle/>
          <a:p>
            <a:pPr eaLnBrk="1" hangingPunct="1"/>
            <a:r>
              <a:rPr lang="kk-KZ" sz="4000" smtClean="0">
                <a:solidFill>
                  <a:schemeClr val="accent1"/>
                </a:solidFill>
                <a:latin typeface="Times New Roman" pitchFamily="18" charset="0"/>
              </a:rPr>
              <a:t>Бұл команда не үшін қолданылады?</a:t>
            </a:r>
            <a:endParaRPr lang="ru-RU" sz="4000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12291" name="AutoShape 8"/>
          <p:cNvSpPr>
            <a:spLocks noChangeArrowheads="1"/>
          </p:cNvSpPr>
          <p:nvPr/>
        </p:nvSpPr>
        <p:spPr bwMode="auto">
          <a:xfrm>
            <a:off x="395288" y="3860800"/>
            <a:ext cx="3816350" cy="216058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800">
                <a:latin typeface="Comic Sans MS" pitchFamily="66" charset="0"/>
              </a:rPr>
              <a:t>Жұмыс бетінің </a:t>
            </a:r>
          </a:p>
          <a:p>
            <a:pPr algn="ctr"/>
            <a:r>
              <a:rPr lang="kk-KZ" sz="2800">
                <a:latin typeface="Comic Sans MS" pitchFamily="66" charset="0"/>
              </a:rPr>
              <a:t>атын өзгерту үшін</a:t>
            </a:r>
            <a:endParaRPr lang="ru-RU" sz="2800">
              <a:latin typeface="Comic Sans MS" pitchFamily="66" charset="0"/>
            </a:endParaRPr>
          </a:p>
        </p:txBody>
      </p:sp>
      <p:sp>
        <p:nvSpPr>
          <p:cNvPr id="12292" name="AutoShape 9"/>
          <p:cNvSpPr>
            <a:spLocks noChangeArrowheads="1"/>
          </p:cNvSpPr>
          <p:nvPr/>
        </p:nvSpPr>
        <p:spPr bwMode="auto">
          <a:xfrm>
            <a:off x="4859338" y="3933825"/>
            <a:ext cx="3816350" cy="2160588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kk-KZ" sz="2800">
                <a:latin typeface="Comic Sans MS" pitchFamily="66" charset="0"/>
              </a:rPr>
              <a:t>Қолданушының </a:t>
            </a:r>
          </a:p>
          <a:p>
            <a:pPr algn="ctr"/>
            <a:r>
              <a:rPr lang="kk-KZ" sz="2800">
                <a:latin typeface="Comic Sans MS" pitchFamily="66" charset="0"/>
              </a:rPr>
              <a:t>атын өзгерту үшін</a:t>
            </a:r>
            <a:endParaRPr lang="ru-RU" sz="2800">
              <a:latin typeface="Comic Sans MS" pitchFamily="66" charset="0"/>
            </a:endParaRPr>
          </a:p>
        </p:txBody>
      </p:sp>
      <p:pic>
        <p:nvPicPr>
          <p:cNvPr id="1229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88913"/>
            <a:ext cx="432117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964</Words>
  <Application>Microsoft Office PowerPoint</Application>
  <PresentationFormat>Экран (4:3)</PresentationFormat>
  <Paragraphs>292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Times New Roman</vt:lpstr>
      <vt:lpstr>Arial</vt:lpstr>
      <vt:lpstr>Comic Sans MS</vt:lpstr>
      <vt:lpstr>Calibri</vt:lpstr>
      <vt:lpstr>Trebuchet MS</vt:lpstr>
      <vt:lpstr>Пастель</vt:lpstr>
      <vt:lpstr>Презентация PowerPoint</vt:lpstr>
      <vt:lpstr>Мен нені  үйрендім</vt:lpstr>
      <vt:lpstr>Презентация PowerPoint</vt:lpstr>
      <vt:lpstr>Презентация PowerPoint</vt:lpstr>
      <vt:lpstr>      Бұл қандай қатар?</vt:lpstr>
      <vt:lpstr>Батырмасы не үшін қолданылады?</vt:lpstr>
      <vt:lpstr>Батырмасы не үшін қолданылады?</vt:lpstr>
      <vt:lpstr>Батырмасы не үшін қолданылады?</vt:lpstr>
      <vt:lpstr>Бұл команда не үшін қолданылады?</vt:lpstr>
      <vt:lpstr>Мәтінді енгізген кезде Enter пернесін қай кезде басу керек?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“Білім шыңына өрлейік”</vt:lpstr>
      <vt:lpstr>Microsoft Excel-де</vt:lpstr>
      <vt:lpstr>Презентация PowerPoint</vt:lpstr>
      <vt:lpstr>Презентация PowerPoint</vt:lpstr>
      <vt:lpstr>Презентация PowerPoint</vt:lpstr>
      <vt:lpstr>“Білгенімді зердеме тоқу”</vt:lpstr>
      <vt:lpstr>Презентация PowerPoint</vt:lpstr>
      <vt:lpstr>Презентация PowerPoint</vt:lpstr>
      <vt:lpstr>Презентация PowerPoint</vt:lpstr>
      <vt:lpstr>“Практикалық  жұмыс” </vt:lpstr>
      <vt:lpstr>Презентация PowerPoint</vt:lpstr>
      <vt:lpstr>Презентация PowerPoint</vt:lpstr>
      <vt:lpstr>“Ой толғау” карточка құрастыру</vt:lpstr>
      <vt:lpstr>“Озық ойлы” тапқыр</vt:lpstr>
      <vt:lpstr>ЕТ негіздерін салушы ғалымдар:</vt:lpstr>
      <vt:lpstr>ЕТ негіздерінің өлшем бірлігі</vt:lpstr>
      <vt:lpstr>ЕТ негіздерінің құрылғылары</vt:lpstr>
      <vt:lpstr>Презентация PowerPoint</vt:lpstr>
      <vt:lpstr>“Білгенімді дамыту”</vt:lpstr>
      <vt:lpstr>Презентация PowerPoint</vt:lpstr>
      <vt:lpstr>“Бағалау”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Excel</dc:title>
  <dc:creator>Admin</dc:creator>
  <cp:lastModifiedBy>Nurken</cp:lastModifiedBy>
  <cp:revision>32</cp:revision>
  <dcterms:created xsi:type="dcterms:W3CDTF">2001-12-31T21:09:30Z</dcterms:created>
  <dcterms:modified xsi:type="dcterms:W3CDTF">2012-10-04T18:58:53Z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339403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