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84" r:id="rId2"/>
    <p:sldId id="278" r:id="rId3"/>
    <p:sldId id="279" r:id="rId4"/>
    <p:sldId id="261" r:id="rId5"/>
    <p:sldId id="282" r:id="rId6"/>
    <p:sldId id="265" r:id="rId7"/>
    <p:sldId id="272" r:id="rId8"/>
    <p:sldId id="273" r:id="rId9"/>
    <p:sldId id="275" r:id="rId10"/>
    <p:sldId id="276" r:id="rId11"/>
    <p:sldId id="274" r:id="rId12"/>
    <p:sldId id="280" r:id="rId13"/>
    <p:sldId id="281" r:id="rId14"/>
    <p:sldId id="285"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582" y="-102"/>
      </p:cViewPr>
      <p:guideLst>
        <p:guide orient="horz" pos="2160"/>
        <p:guide pos="2880"/>
      </p:guideLst>
    </p:cSldViewPr>
  </p:slideViewPr>
  <p:notesTextViewPr>
    <p:cViewPr>
      <p:scale>
        <a:sx n="100" d="100"/>
        <a:sy n="100" d="100"/>
      </p:scale>
      <p:origin x="0" y="0"/>
    </p:cViewPr>
  </p:notesTextViewPr>
  <p:notesViewPr>
    <p:cSldViewPr>
      <p:cViewPr varScale="1">
        <p:scale>
          <a:sx n="53" d="100"/>
          <a:sy n="53" d="100"/>
        </p:scale>
        <p:origin x="-1842"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8698CBA-E98C-4B56-B351-0CF4EEF43394}" type="datetimeFigureOut">
              <a:rPr lang="ru-RU" smtClean="0"/>
              <a:pPr/>
              <a:t>24.11.2012</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ED9931D-177C-48D2-B4B6-577A111C17BA}"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E2C0D2-80F9-4E86-A53C-B0CEC95C76FF}" type="datetimeFigureOut">
              <a:rPr lang="ru-RU" smtClean="0"/>
              <a:pPr/>
              <a:t>24.11.2012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7A40CE-D868-45CB-8F5C-A52AA3321B2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1"/>
          <p:cNvSpPr txBox="1">
            <a:spLocks noGrp="1" noRot="1" noChangeAspect="1" noChangeArrowheads="1" noTextEdit="1"/>
          </p:cNvSpPr>
          <p:nvPr>
            <p:ph type="sldImg"/>
          </p:nvPr>
        </p:nvSpPr>
        <p:spPr bwMode="auto">
          <a:xfrm>
            <a:off x="1317625" y="877888"/>
            <a:ext cx="4221163" cy="3165475"/>
          </a:xfrm>
          <a:solidFill>
            <a:srgbClr val="FFFFFF"/>
          </a:solidFill>
          <a:ln>
            <a:solidFill>
              <a:srgbClr val="000000"/>
            </a:solidFill>
            <a:miter lim="800000"/>
            <a:headEnd/>
            <a:tailEnd/>
          </a:ln>
        </p:spPr>
      </p:sp>
      <p:sp>
        <p:nvSpPr>
          <p:cNvPr id="28675" name="Rectangle 2"/>
          <p:cNvSpPr txBox="1">
            <a:spLocks noGrp="1" noChangeArrowheads="1"/>
          </p:cNvSpPr>
          <p:nvPr>
            <p:ph type="body" idx="1"/>
          </p:nvPr>
        </p:nvSpPr>
        <p:spPr bwMode="auto">
          <a:xfrm>
            <a:off x="1060450" y="4349750"/>
            <a:ext cx="4741863" cy="3513138"/>
          </a:xfrm>
          <a:noFill/>
        </p:spPr>
        <p:txBody>
          <a:bodyPr wrap="none" numCol="1" anchor="ctr" anchorCtr="0" compatLnSpc="1">
            <a:prstTxWarp prst="textNoShape">
              <a:avLst/>
            </a:prstTxWarp>
          </a:bodyPr>
          <a:lstStyle/>
          <a:p>
            <a:pPr>
              <a:spcBef>
                <a:spcPct val="0"/>
              </a:spcBef>
            </a:pPr>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1"/>
          <p:cNvSpPr txBox="1">
            <a:spLocks noGrp="1" noRot="1" noChangeAspect="1" noChangeArrowheads="1" noTextEdit="1"/>
          </p:cNvSpPr>
          <p:nvPr>
            <p:ph type="sldImg"/>
          </p:nvPr>
        </p:nvSpPr>
        <p:spPr bwMode="auto">
          <a:xfrm>
            <a:off x="1317625" y="877888"/>
            <a:ext cx="4221163" cy="3165475"/>
          </a:xfrm>
          <a:solidFill>
            <a:srgbClr val="FFFFFF"/>
          </a:solidFill>
          <a:ln>
            <a:solidFill>
              <a:srgbClr val="000000"/>
            </a:solidFill>
            <a:miter lim="800000"/>
            <a:headEnd/>
            <a:tailEnd/>
          </a:ln>
        </p:spPr>
      </p:sp>
      <p:sp>
        <p:nvSpPr>
          <p:cNvPr id="29699" name="Rectangle 2"/>
          <p:cNvSpPr txBox="1">
            <a:spLocks noGrp="1" noChangeArrowheads="1"/>
          </p:cNvSpPr>
          <p:nvPr>
            <p:ph type="body" idx="1"/>
          </p:nvPr>
        </p:nvSpPr>
        <p:spPr bwMode="auto">
          <a:xfrm>
            <a:off x="1060450" y="4349750"/>
            <a:ext cx="4741863" cy="3513138"/>
          </a:xfrm>
          <a:noFill/>
        </p:spPr>
        <p:txBody>
          <a:bodyPr wrap="none" numCol="1" anchor="ctr" anchorCtr="0" compatLnSpc="1">
            <a:prstTxWarp prst="textNoShape">
              <a:avLst/>
            </a:prstTxWarp>
          </a:bodyPr>
          <a:lstStyle/>
          <a:p>
            <a:pPr>
              <a:spcBef>
                <a:spcPct val="0"/>
              </a:spcBef>
            </a:pPr>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1"/>
          <p:cNvSpPr txBox="1">
            <a:spLocks noGrp="1" noRot="1" noChangeAspect="1" noChangeArrowheads="1" noTextEdit="1"/>
          </p:cNvSpPr>
          <p:nvPr>
            <p:ph type="sldImg"/>
          </p:nvPr>
        </p:nvSpPr>
        <p:spPr bwMode="auto">
          <a:xfrm>
            <a:off x="1317625" y="877888"/>
            <a:ext cx="4221163" cy="3165475"/>
          </a:xfrm>
          <a:solidFill>
            <a:srgbClr val="FFFFFF"/>
          </a:solidFill>
          <a:ln>
            <a:solidFill>
              <a:srgbClr val="000000"/>
            </a:solidFill>
            <a:miter lim="800000"/>
            <a:headEnd/>
            <a:tailEnd/>
          </a:ln>
        </p:spPr>
      </p:sp>
      <p:sp>
        <p:nvSpPr>
          <p:cNvPr id="31747" name="Rectangle 2"/>
          <p:cNvSpPr txBox="1">
            <a:spLocks noGrp="1" noChangeArrowheads="1"/>
          </p:cNvSpPr>
          <p:nvPr>
            <p:ph type="body" idx="1"/>
          </p:nvPr>
        </p:nvSpPr>
        <p:spPr bwMode="auto">
          <a:xfrm>
            <a:off x="1060450" y="4349750"/>
            <a:ext cx="4741863" cy="3513138"/>
          </a:xfrm>
          <a:noFill/>
        </p:spPr>
        <p:txBody>
          <a:bodyPr wrap="none" numCol="1" anchor="ctr" anchorCtr="0" compatLnSpc="1">
            <a:prstTxWarp prst="textNoShape">
              <a:avLst/>
            </a:prstTxWarp>
          </a:bodyPr>
          <a:lstStyle/>
          <a:p>
            <a:pPr>
              <a:spcBef>
                <a:spcPct val="0"/>
              </a:spcBef>
            </a:pPr>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1"/>
          <p:cNvSpPr txBox="1">
            <a:spLocks noGrp="1" noRot="1" noChangeAspect="1" noChangeArrowheads="1" noTextEdit="1"/>
          </p:cNvSpPr>
          <p:nvPr>
            <p:ph type="sldImg"/>
          </p:nvPr>
        </p:nvSpPr>
        <p:spPr bwMode="auto">
          <a:xfrm>
            <a:off x="1317625" y="877888"/>
            <a:ext cx="4221163" cy="3165475"/>
          </a:xfrm>
          <a:solidFill>
            <a:srgbClr val="FFFFFF"/>
          </a:solidFill>
          <a:ln>
            <a:solidFill>
              <a:srgbClr val="000000"/>
            </a:solidFill>
            <a:miter lim="800000"/>
            <a:headEnd/>
            <a:tailEnd/>
          </a:ln>
        </p:spPr>
      </p:sp>
      <p:sp>
        <p:nvSpPr>
          <p:cNvPr id="32771" name="Rectangle 2"/>
          <p:cNvSpPr txBox="1">
            <a:spLocks noGrp="1" noChangeArrowheads="1"/>
          </p:cNvSpPr>
          <p:nvPr>
            <p:ph type="body" idx="1"/>
          </p:nvPr>
        </p:nvSpPr>
        <p:spPr bwMode="auto">
          <a:xfrm>
            <a:off x="1060450" y="4349750"/>
            <a:ext cx="4741863" cy="3513138"/>
          </a:xfrm>
          <a:noFill/>
        </p:spPr>
        <p:txBody>
          <a:bodyPr wrap="none" numCol="1" anchor="ctr" anchorCtr="0" compatLnSpc="1">
            <a:prstTxWarp prst="textNoShape">
              <a:avLst/>
            </a:prstTxWarp>
          </a:bodyPr>
          <a:lstStyle/>
          <a:p>
            <a:pPr>
              <a:spcBef>
                <a:spcPct val="0"/>
              </a:spcBef>
            </a:pPr>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1"/>
          <p:cNvSpPr txBox="1">
            <a:spLocks noGrp="1" noRot="1" noChangeAspect="1" noChangeArrowheads="1" noTextEdit="1"/>
          </p:cNvSpPr>
          <p:nvPr>
            <p:ph type="sldImg"/>
          </p:nvPr>
        </p:nvSpPr>
        <p:spPr bwMode="auto">
          <a:xfrm>
            <a:off x="1317625" y="877888"/>
            <a:ext cx="4221163" cy="3165475"/>
          </a:xfrm>
          <a:solidFill>
            <a:srgbClr val="FFFFFF"/>
          </a:solidFill>
          <a:ln>
            <a:solidFill>
              <a:srgbClr val="000000"/>
            </a:solidFill>
            <a:miter lim="800000"/>
            <a:headEnd/>
            <a:tailEnd/>
          </a:ln>
        </p:spPr>
      </p:sp>
      <p:sp>
        <p:nvSpPr>
          <p:cNvPr id="30723" name="Rectangle 2"/>
          <p:cNvSpPr txBox="1">
            <a:spLocks noGrp="1" noChangeArrowheads="1"/>
          </p:cNvSpPr>
          <p:nvPr>
            <p:ph type="body" idx="1"/>
          </p:nvPr>
        </p:nvSpPr>
        <p:spPr bwMode="auto">
          <a:xfrm>
            <a:off x="1060450" y="4349750"/>
            <a:ext cx="4741863" cy="3513138"/>
          </a:xfrm>
          <a:noFill/>
        </p:spPr>
        <p:txBody>
          <a:bodyPr wrap="none" numCol="1" anchor="ctr" anchorCtr="0" compatLnSpc="1">
            <a:prstTxWarp prst="textNoShape">
              <a:avLst/>
            </a:prstTxWarp>
          </a:bodyPr>
          <a:lstStyle/>
          <a:p>
            <a:pPr>
              <a:spcBef>
                <a:spcPct val="0"/>
              </a:spcBef>
            </a:pPr>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130CF82-BED8-41B3-8B96-014BF19B94BC}" type="datetimeFigureOut">
              <a:rPr lang="ru-RU" smtClean="0"/>
              <a:pPr/>
              <a:t>24.11.2012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6BA2A48-03AF-4004-AF81-8851AD8221D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130CF82-BED8-41B3-8B96-014BF19B94BC}" type="datetimeFigureOut">
              <a:rPr lang="ru-RU" smtClean="0"/>
              <a:pPr/>
              <a:t>24.11.2012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6BA2A48-03AF-4004-AF81-8851AD8221D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130CF82-BED8-41B3-8B96-014BF19B94BC}" type="datetimeFigureOut">
              <a:rPr lang="ru-RU" smtClean="0"/>
              <a:pPr/>
              <a:t>24.11.2012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6BA2A48-03AF-4004-AF81-8851AD8221D6}"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1513" y="255588"/>
            <a:ext cx="7807325" cy="1143000"/>
          </a:xfrm>
        </p:spPr>
        <p:txBody>
          <a:bodyPr/>
          <a:lstStyle/>
          <a:p>
            <a:r>
              <a:rPr lang="ru-RU" smtClean="0"/>
              <a:t>Образец заголовка</a:t>
            </a: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130CF82-BED8-41B3-8B96-014BF19B94BC}" type="datetimeFigureOut">
              <a:rPr lang="ru-RU" smtClean="0"/>
              <a:pPr/>
              <a:t>24.11.2012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6BA2A48-03AF-4004-AF81-8851AD8221D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130CF82-BED8-41B3-8B96-014BF19B94BC}" type="datetimeFigureOut">
              <a:rPr lang="ru-RU" smtClean="0"/>
              <a:pPr/>
              <a:t>24.11.2012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6BA2A48-03AF-4004-AF81-8851AD8221D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130CF82-BED8-41B3-8B96-014BF19B94BC}" type="datetimeFigureOut">
              <a:rPr lang="ru-RU" smtClean="0"/>
              <a:pPr/>
              <a:t>24.11.2012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6BA2A48-03AF-4004-AF81-8851AD8221D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130CF82-BED8-41B3-8B96-014BF19B94BC}" type="datetimeFigureOut">
              <a:rPr lang="ru-RU" smtClean="0"/>
              <a:pPr/>
              <a:t>24.11.2012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6BA2A48-03AF-4004-AF81-8851AD8221D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130CF82-BED8-41B3-8B96-014BF19B94BC}" type="datetimeFigureOut">
              <a:rPr lang="ru-RU" smtClean="0"/>
              <a:pPr/>
              <a:t>24.11.2012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6BA2A48-03AF-4004-AF81-8851AD8221D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130CF82-BED8-41B3-8B96-014BF19B94BC}" type="datetimeFigureOut">
              <a:rPr lang="ru-RU" smtClean="0"/>
              <a:pPr/>
              <a:t>24.11.2012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6BA2A48-03AF-4004-AF81-8851AD8221D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130CF82-BED8-41B3-8B96-014BF19B94BC}" type="datetimeFigureOut">
              <a:rPr lang="ru-RU" smtClean="0"/>
              <a:pPr/>
              <a:t>24.11.2012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6BA2A48-03AF-4004-AF81-8851AD8221D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130CF82-BED8-41B3-8B96-014BF19B94BC}" type="datetimeFigureOut">
              <a:rPr lang="ru-RU" smtClean="0"/>
              <a:pPr/>
              <a:t>24.11.2012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6BA2A48-03AF-4004-AF81-8851AD8221D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30CF82-BED8-41B3-8B96-014BF19B94BC}" type="datetimeFigureOut">
              <a:rPr lang="ru-RU" smtClean="0"/>
              <a:pPr/>
              <a:t>24.11.2012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BA2A48-03AF-4004-AF81-8851AD8221D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gif"/><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Нургуль О Б\Баян ж\шаблоны ПП\template-powerpoint.jpg"/>
          <p:cNvPicPr>
            <a:picLocks noChangeAspect="1" noChangeArrowheads="1"/>
          </p:cNvPicPr>
          <p:nvPr/>
        </p:nvPicPr>
        <p:blipFill>
          <a:blip r:embed="rId2"/>
          <a:srcRect/>
          <a:stretch>
            <a:fillRect/>
          </a:stretch>
        </p:blipFill>
        <p:spPr bwMode="auto">
          <a:xfrm>
            <a:off x="-304800" y="-228600"/>
            <a:ext cx="9753600" cy="7315200"/>
          </a:xfrm>
          <a:prstGeom prst="rect">
            <a:avLst/>
          </a:prstGeom>
          <a:noFill/>
          <a:effectLst>
            <a:glow rad="101600">
              <a:schemeClr val="accent2">
                <a:satMod val="175000"/>
                <a:alpha val="40000"/>
              </a:schemeClr>
            </a:glow>
            <a:innerShdw blurRad="63500" dist="50800" dir="16200000">
              <a:prstClr val="black">
                <a:alpha val="50000"/>
              </a:prstClr>
            </a:innerShdw>
            <a:reflection blurRad="6350" stA="52000" endA="300" endPos="35000" dir="5400000" sy="-100000" algn="bl" rotWithShape="0"/>
          </a:effectLst>
        </p:spPr>
      </p:pic>
      <p:sp>
        <p:nvSpPr>
          <p:cNvPr id="5" name="Прямоугольник 4"/>
          <p:cNvSpPr/>
          <p:nvPr/>
        </p:nvSpPr>
        <p:spPr>
          <a:xfrm>
            <a:off x="714348" y="928670"/>
            <a:ext cx="8072494" cy="2857520"/>
          </a:xfrm>
          <a:prstGeom prst="rect">
            <a:avLst/>
          </a:prstGeom>
          <a:noFill/>
        </p:spPr>
        <p:txBody>
          <a:bodyPr wrap="none" lIns="91440" tIns="45720" rIns="91440" bIns="45720">
            <a:prstTxWarp prst="textPlain">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kk-KZ"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Паскаль</a:t>
            </a:r>
          </a:p>
          <a:p>
            <a:pPr algn="ctr"/>
            <a:r>
              <a:rPr lang="kk-KZ"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программалау </a:t>
            </a:r>
          </a:p>
          <a:p>
            <a:pPr algn="ctr"/>
            <a:r>
              <a:rPr lang="kk-KZ"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тілі</a:t>
            </a:r>
            <a:endPar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a"/>
          <p:cNvPicPr>
            <a:picLocks noChangeAspect="1" noChangeArrowheads="1" noCrop="1"/>
          </p:cNvPicPr>
          <p:nvPr/>
        </p:nvPicPr>
        <p:blipFill>
          <a:blip r:embed="rId3"/>
          <a:srcRect/>
          <a:stretch>
            <a:fillRect/>
          </a:stretch>
        </p:blipFill>
        <p:spPr bwMode="auto">
          <a:xfrm>
            <a:off x="0" y="-1588"/>
            <a:ext cx="9144000" cy="6859588"/>
          </a:xfrm>
          <a:prstGeom prst="rect">
            <a:avLst/>
          </a:prstGeom>
          <a:noFill/>
          <a:ln w="9525">
            <a:noFill/>
            <a:miter lim="800000"/>
            <a:headEnd/>
            <a:tailEnd/>
          </a:ln>
        </p:spPr>
      </p:pic>
      <p:sp>
        <p:nvSpPr>
          <p:cNvPr id="16388" name="Rectangle 2"/>
          <p:cNvSpPr>
            <a:spLocks noGrp="1" noChangeArrowheads="1"/>
          </p:cNvSpPr>
          <p:nvPr>
            <p:ph type="title"/>
          </p:nvPr>
        </p:nvSpPr>
        <p:spPr>
          <a:xfrm>
            <a:off x="671513" y="255588"/>
            <a:ext cx="7808912" cy="1146175"/>
          </a:xfrm>
        </p:spPr>
        <p:txBody>
          <a:bodyPr/>
          <a:lstStyle/>
          <a:p>
            <a:pPr marL="358775" indent="-358775">
              <a:tabLst>
                <a:tab pos="723900" algn="l"/>
                <a:tab pos="1447800" algn="l"/>
                <a:tab pos="2171700" algn="l"/>
                <a:tab pos="2895600" algn="l"/>
                <a:tab pos="3619500" algn="l"/>
                <a:tab pos="4343400" algn="l"/>
                <a:tab pos="5067300" algn="l"/>
                <a:tab pos="5791200" algn="l"/>
                <a:tab pos="6515100" algn="l"/>
                <a:tab pos="7239000" algn="l"/>
              </a:tabLst>
            </a:pPr>
            <a:r>
              <a:rPr lang="ru-RU" smtClean="0"/>
              <a:t>Нәтиже шығару терезесі</a:t>
            </a:r>
          </a:p>
        </p:txBody>
      </p:sp>
      <p:pic>
        <p:nvPicPr>
          <p:cNvPr id="2050" name="Picture 2"/>
          <p:cNvPicPr>
            <a:picLocks noChangeAspect="1" noChangeArrowheads="1"/>
          </p:cNvPicPr>
          <p:nvPr/>
        </p:nvPicPr>
        <p:blipFill>
          <a:blip r:embed="rId4"/>
          <a:srcRect/>
          <a:stretch>
            <a:fillRect/>
          </a:stretch>
        </p:blipFill>
        <p:spPr bwMode="auto">
          <a:xfrm>
            <a:off x="928662" y="1428736"/>
            <a:ext cx="7854798" cy="4071966"/>
          </a:xfrm>
          <a:prstGeom prst="rect">
            <a:avLst/>
          </a:prstGeom>
          <a:noFill/>
          <a:ln w="9525">
            <a:noFill/>
            <a:miter lim="800000"/>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a"/>
          <p:cNvPicPr>
            <a:picLocks noChangeAspect="1" noChangeArrowheads="1" noCrop="1"/>
          </p:cNvPicPr>
          <p:nvPr/>
        </p:nvPicPr>
        <p:blipFill>
          <a:blip r:embed="rId3"/>
          <a:srcRect/>
          <a:stretch>
            <a:fillRect/>
          </a:stretch>
        </p:blipFill>
        <p:spPr bwMode="auto">
          <a:xfrm>
            <a:off x="0" y="0"/>
            <a:ext cx="9144000" cy="6859588"/>
          </a:xfrm>
          <a:prstGeom prst="rect">
            <a:avLst/>
          </a:prstGeom>
          <a:noFill/>
          <a:ln w="9525">
            <a:noFill/>
            <a:miter lim="800000"/>
            <a:headEnd/>
            <a:tailEnd/>
          </a:ln>
        </p:spPr>
      </p:pic>
      <p:sp>
        <p:nvSpPr>
          <p:cNvPr id="14339" name="Rectangle 1"/>
          <p:cNvSpPr>
            <a:spLocks noGrp="1" noChangeArrowheads="1"/>
          </p:cNvSpPr>
          <p:nvPr>
            <p:ph type="title"/>
          </p:nvPr>
        </p:nvSpPr>
        <p:spPr>
          <a:xfrm>
            <a:off x="671513" y="255588"/>
            <a:ext cx="7808912" cy="1146175"/>
          </a:xfrm>
        </p:spPr>
        <p:txBody>
          <a:bodyPr/>
          <a:lstStyle/>
          <a:p>
            <a:pPr marL="358775" indent="-358775">
              <a:tabLst>
                <a:tab pos="723900" algn="l"/>
                <a:tab pos="1447800" algn="l"/>
                <a:tab pos="2171700" algn="l"/>
                <a:tab pos="2895600" algn="l"/>
                <a:tab pos="3619500" algn="l"/>
                <a:tab pos="4343400" algn="l"/>
                <a:tab pos="5067300" algn="l"/>
                <a:tab pos="5791200" algn="l"/>
                <a:tab pos="6515100" algn="l"/>
                <a:tab pos="7239000" algn="l"/>
              </a:tabLst>
            </a:pPr>
            <a:r>
              <a:rPr lang="ru-RU" smtClean="0">
                <a:solidFill>
                  <a:srgbClr val="FF0000"/>
                </a:solidFill>
              </a:rPr>
              <a:t>Операторлар:</a:t>
            </a:r>
          </a:p>
        </p:txBody>
      </p:sp>
      <p:sp>
        <p:nvSpPr>
          <p:cNvPr id="14340" name="Rectangle 2"/>
          <p:cNvSpPr>
            <a:spLocks noGrp="1" noChangeArrowheads="1"/>
          </p:cNvSpPr>
          <p:nvPr>
            <p:ph type="body" idx="1"/>
          </p:nvPr>
        </p:nvSpPr>
        <p:spPr>
          <a:xfrm>
            <a:off x="720725" y="1362075"/>
            <a:ext cx="8099425" cy="4859338"/>
          </a:xfrm>
        </p:spPr>
        <p:txBody>
          <a:bodyPr/>
          <a:lstStyle/>
          <a:p>
            <a:pPr>
              <a:buClr>
                <a:srgbClr val="000000"/>
              </a:buClr>
              <a:buFont typeface="Symbol" pitchFamily="18"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dirty="0" smtClean="0"/>
              <a:t> </a:t>
            </a:r>
            <a:r>
              <a:rPr lang="ru-RU" dirty="0" err="1" smtClean="0"/>
              <a:t>ендіру</a:t>
            </a:r>
            <a:r>
              <a:rPr lang="ru-RU" dirty="0" smtClean="0"/>
              <a:t> операторы </a:t>
            </a:r>
            <a:r>
              <a:rPr lang="ru-RU" dirty="0" err="1" smtClean="0">
                <a:solidFill>
                  <a:srgbClr val="FF0000"/>
                </a:solidFill>
              </a:rPr>
              <a:t>Read</a:t>
            </a:r>
            <a:r>
              <a:rPr lang="ru-RU" dirty="0" smtClean="0">
                <a:solidFill>
                  <a:srgbClr val="FF0000"/>
                </a:solidFill>
              </a:rPr>
              <a:t>(     )‏</a:t>
            </a:r>
          </a:p>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dirty="0" smtClean="0"/>
              <a:t> </a:t>
            </a:r>
            <a:r>
              <a:rPr lang="ru-RU" dirty="0" err="1" smtClean="0"/>
              <a:t>шығару</a:t>
            </a:r>
            <a:r>
              <a:rPr lang="ru-RU" dirty="0" smtClean="0"/>
              <a:t> операторы </a:t>
            </a:r>
            <a:r>
              <a:rPr lang="ru-RU" dirty="0" err="1" smtClean="0">
                <a:solidFill>
                  <a:srgbClr val="FF0000"/>
                </a:solidFill>
              </a:rPr>
              <a:t>Write</a:t>
            </a:r>
            <a:r>
              <a:rPr lang="ru-RU" dirty="0" smtClean="0">
                <a:solidFill>
                  <a:srgbClr val="FF0000"/>
                </a:solidFill>
              </a:rPr>
              <a:t> (   )‏</a:t>
            </a:r>
          </a:p>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dirty="0" smtClean="0"/>
              <a:t> </a:t>
            </a:r>
            <a:r>
              <a:rPr lang="ru-RU" dirty="0" err="1" smtClean="0"/>
              <a:t>меншіктеу</a:t>
            </a:r>
            <a:r>
              <a:rPr lang="ru-RU" dirty="0" smtClean="0"/>
              <a:t> операторы </a:t>
            </a:r>
            <a:r>
              <a:rPr lang="ru-RU" dirty="0" smtClean="0">
                <a:solidFill>
                  <a:srgbClr val="FF0000"/>
                </a:solidFill>
              </a:rPr>
              <a:t>:= </a:t>
            </a:r>
            <a:endParaRPr lang="en-US" dirty="0" smtClean="0">
              <a:solidFill>
                <a:srgbClr val="FF0000"/>
              </a:solidFill>
            </a:endParaRPr>
          </a:p>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dirty="0" err="1" smtClean="0"/>
              <a:t>Әр</a:t>
            </a:r>
            <a:r>
              <a:rPr lang="ru-RU" dirty="0" smtClean="0"/>
              <a:t> </a:t>
            </a:r>
            <a:r>
              <a:rPr lang="ru-RU" dirty="0" err="1" smtClean="0"/>
              <a:t>оператордан</a:t>
            </a:r>
            <a:r>
              <a:rPr lang="ru-RU" dirty="0" smtClean="0"/>
              <a:t> </a:t>
            </a:r>
            <a:r>
              <a:rPr lang="ru-RU" dirty="0" err="1" smtClean="0"/>
              <a:t>соң</a:t>
            </a:r>
            <a:r>
              <a:rPr lang="ru-RU" dirty="0" smtClean="0"/>
              <a:t> </a:t>
            </a:r>
            <a:r>
              <a:rPr lang="ru-RU" dirty="0" err="1" smtClean="0"/>
              <a:t>нүктелі</a:t>
            </a:r>
            <a:r>
              <a:rPr lang="ru-RU" dirty="0" smtClean="0"/>
              <a:t> </a:t>
            </a:r>
            <a:r>
              <a:rPr lang="ru-RU" dirty="0" err="1" smtClean="0"/>
              <a:t>үтір</a:t>
            </a:r>
            <a:r>
              <a:rPr lang="ru-RU" dirty="0" smtClean="0"/>
              <a:t> </a:t>
            </a:r>
            <a:r>
              <a:rPr lang="ru-RU" dirty="0" smtClean="0">
                <a:solidFill>
                  <a:srgbClr val="FF0000"/>
                </a:solidFill>
              </a:rPr>
              <a:t> (;) </a:t>
            </a:r>
            <a:r>
              <a:rPr lang="ru-RU" dirty="0" err="1" smtClean="0"/>
              <a:t>таңбасы</a:t>
            </a:r>
            <a:r>
              <a:rPr lang="ru-RU" dirty="0" smtClean="0"/>
              <a:t> </a:t>
            </a:r>
            <a:r>
              <a:rPr lang="ru-RU" dirty="0" err="1" smtClean="0"/>
              <a:t>қойылады</a:t>
            </a:r>
            <a:r>
              <a:rPr lang="ru-RU" dirty="0" smtClean="0"/>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TextBox 3"/>
          <p:cNvSpPr txBox="1"/>
          <p:nvPr/>
        </p:nvSpPr>
        <p:spPr>
          <a:xfrm>
            <a:off x="785786" y="357166"/>
            <a:ext cx="7429552" cy="646331"/>
          </a:xfrm>
          <a:prstGeom prst="rect">
            <a:avLst/>
          </a:prstGeom>
          <a:noFill/>
        </p:spPr>
        <p:txBody>
          <a:bodyPr wrap="square" rtlCol="0">
            <a:spAutoFit/>
          </a:bodyPr>
          <a:lstStyle/>
          <a:p>
            <a:r>
              <a:rPr lang="kk-KZ" sz="3600" b="1" dirty="0" smtClean="0">
                <a:solidFill>
                  <a:srgbClr val="FFFF00"/>
                </a:solidFill>
                <a:latin typeface="Times New Roman" pitchFamily="18" charset="0"/>
                <a:cs typeface="Times New Roman" pitchFamily="18" charset="0"/>
              </a:rPr>
              <a:t>Тік төртбұрыштың ауданын тап</a:t>
            </a:r>
            <a:endParaRPr lang="ru-RU" sz="3600" b="1" dirty="0">
              <a:solidFill>
                <a:srgbClr val="FFFF00"/>
              </a:solidFill>
              <a:latin typeface="Times New Roman" pitchFamily="18" charset="0"/>
              <a:cs typeface="Times New Roman" pitchFamily="18" charset="0"/>
            </a:endParaRPr>
          </a:p>
        </p:txBody>
      </p:sp>
      <p:sp>
        <p:nvSpPr>
          <p:cNvPr id="5" name="TextBox 4"/>
          <p:cNvSpPr txBox="1"/>
          <p:nvPr/>
        </p:nvSpPr>
        <p:spPr>
          <a:xfrm>
            <a:off x="4286248" y="4786322"/>
            <a:ext cx="2714644" cy="1015663"/>
          </a:xfrm>
          <a:prstGeom prst="rect">
            <a:avLst/>
          </a:prstGeom>
          <a:noFill/>
        </p:spPr>
        <p:txBody>
          <a:bodyPr wrap="square" rtlCol="0">
            <a:spAutoFit/>
          </a:bodyPr>
          <a:lstStyle/>
          <a:p>
            <a:r>
              <a:rPr lang="en-US" sz="6000" b="1" dirty="0" smtClean="0"/>
              <a:t>S= a </a:t>
            </a:r>
            <a:r>
              <a:rPr lang="kk-KZ" sz="6000" b="1" baseline="30000" dirty="0" smtClean="0"/>
              <a:t>.</a:t>
            </a:r>
            <a:r>
              <a:rPr lang="en-US" sz="6000" b="1" dirty="0" smtClean="0"/>
              <a:t> b </a:t>
            </a:r>
            <a:endParaRPr lang="ru-RU" sz="6000" dirty="0"/>
          </a:p>
        </p:txBody>
      </p:sp>
      <p:sp>
        <p:nvSpPr>
          <p:cNvPr id="45058" name="Rectangle 2"/>
          <p:cNvSpPr>
            <a:spLocks noChangeArrowheads="1"/>
          </p:cNvSpPr>
          <p:nvPr/>
        </p:nvSpPr>
        <p:spPr bwMode="auto">
          <a:xfrm>
            <a:off x="4429124" y="1714488"/>
            <a:ext cx="3429024" cy="1928826"/>
          </a:xfrm>
          <a:prstGeom prst="rect">
            <a:avLst/>
          </a:prstGeom>
          <a:solidFill>
            <a:srgbClr val="FFFFFF"/>
          </a:solidFill>
          <a:ln w="63500">
            <a:solidFill>
              <a:srgbClr val="000000"/>
            </a:solidFill>
            <a:miter lim="800000"/>
            <a:headEnd/>
            <a:tailEnd/>
          </a:ln>
          <a:effectLst>
            <a:outerShdw blurRad="50800" dist="50800" dir="5400000" algn="ctr" rotWithShape="0">
              <a:srgbClr val="FF0000"/>
            </a:outerShdw>
          </a:effectLst>
        </p:spPr>
        <p:txBody>
          <a:bodyPr vert="horz" wrap="square" lIns="91440" tIns="45720" rIns="91440" bIns="45720" numCol="1" anchor="t" anchorCtr="0" compatLnSpc="1">
            <a:prstTxWarp prst="textNoShape">
              <a:avLst/>
            </a:prstTxWarp>
          </a:bodyPr>
          <a:lstStyle/>
          <a:p>
            <a:endParaRPr lang="ru-RU"/>
          </a:p>
        </p:txBody>
      </p:sp>
      <p:sp>
        <p:nvSpPr>
          <p:cNvPr id="9" name="TextBox 8"/>
          <p:cNvSpPr txBox="1"/>
          <p:nvPr/>
        </p:nvSpPr>
        <p:spPr>
          <a:xfrm>
            <a:off x="3714744" y="2214554"/>
            <a:ext cx="1214446" cy="707886"/>
          </a:xfrm>
          <a:prstGeom prst="rect">
            <a:avLst/>
          </a:prstGeom>
          <a:noFill/>
        </p:spPr>
        <p:txBody>
          <a:bodyPr wrap="square" rtlCol="0">
            <a:spAutoFit/>
          </a:bodyPr>
          <a:lstStyle/>
          <a:p>
            <a:r>
              <a:rPr lang="en-US" sz="4000" b="1" dirty="0" smtClean="0"/>
              <a:t>a</a:t>
            </a:r>
            <a:endParaRPr lang="ru-RU" sz="4000" dirty="0"/>
          </a:p>
        </p:txBody>
      </p:sp>
      <p:sp>
        <p:nvSpPr>
          <p:cNvPr id="10" name="Прямоугольник 9"/>
          <p:cNvSpPr/>
          <p:nvPr/>
        </p:nvSpPr>
        <p:spPr>
          <a:xfrm>
            <a:off x="5500694" y="3857628"/>
            <a:ext cx="433132" cy="646331"/>
          </a:xfrm>
          <a:prstGeom prst="rect">
            <a:avLst/>
          </a:prstGeom>
        </p:spPr>
        <p:txBody>
          <a:bodyPr wrap="none">
            <a:spAutoFit/>
          </a:bodyPr>
          <a:lstStyle/>
          <a:p>
            <a:r>
              <a:rPr lang="en-US" sz="3600" b="1" dirty="0" smtClean="0"/>
              <a:t>b</a:t>
            </a:r>
            <a:endParaRPr lang="ru-RU" sz="3600" dirty="0"/>
          </a:p>
        </p:txBody>
      </p:sp>
      <p:sp>
        <p:nvSpPr>
          <p:cNvPr id="7169" name="Rectangle 1"/>
          <p:cNvSpPr>
            <a:spLocks noChangeArrowheads="1"/>
          </p:cNvSpPr>
          <p:nvPr/>
        </p:nvSpPr>
        <p:spPr bwMode="auto">
          <a:xfrm>
            <a:off x="285720" y="1357298"/>
            <a:ext cx="321471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kk-KZ" sz="3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Алгоритмін, блок схемасын, программасын құр.</a:t>
            </a:r>
            <a:endParaRPr kumimoji="0" lang="kk-KZ" sz="36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fade">
                                      <p:cBhvr>
                                        <p:cTn id="7" dur="770" decel="100000"/>
                                        <p:tgtEl>
                                          <p:spTgt spid="45058"/>
                                        </p:tgtEl>
                                      </p:cBhvr>
                                    </p:animEffect>
                                    <p:animScale>
                                      <p:cBhvr>
                                        <p:cTn id="8" dur="770" decel="100000"/>
                                        <p:tgtEl>
                                          <p:spTgt spid="45058"/>
                                        </p:tgtEl>
                                      </p:cBhvr>
                                      <p:from x="10000" y="10000"/>
                                      <p:to x="200000" y="450000"/>
                                    </p:animScale>
                                    <p:animScale>
                                      <p:cBhvr>
                                        <p:cTn id="9" dur="1230" accel="100000" fill="hold">
                                          <p:stCondLst>
                                            <p:cond delay="770"/>
                                          </p:stCondLst>
                                        </p:cTn>
                                        <p:tgtEl>
                                          <p:spTgt spid="45058"/>
                                        </p:tgtEl>
                                      </p:cBhvr>
                                      <p:from x="200000" y="450000"/>
                                      <p:to x="100000" y="100000"/>
                                    </p:animScale>
                                    <p:set>
                                      <p:cBhvr>
                                        <p:cTn id="10" dur="770" fill="hold"/>
                                        <p:tgtEl>
                                          <p:spTgt spid="45058"/>
                                        </p:tgtEl>
                                        <p:attrNameLst>
                                          <p:attrName>ppt_x</p:attrName>
                                        </p:attrNameLst>
                                      </p:cBhvr>
                                      <p:to>
                                        <p:strVal val="(0.5)"/>
                                      </p:to>
                                    </p:set>
                                    <p:anim from="(0.5)" to="(#ppt_x)" calcmode="lin" valueType="num">
                                      <p:cBhvr>
                                        <p:cTn id="11" dur="1230" accel="100000" fill="hold">
                                          <p:stCondLst>
                                            <p:cond delay="770"/>
                                          </p:stCondLst>
                                        </p:cTn>
                                        <p:tgtEl>
                                          <p:spTgt spid="45058"/>
                                        </p:tgtEl>
                                        <p:attrNameLst>
                                          <p:attrName>ppt_x</p:attrName>
                                        </p:attrNameLst>
                                      </p:cBhvr>
                                    </p:anim>
                                    <p:set>
                                      <p:cBhvr>
                                        <p:cTn id="12" dur="770" fill="hold"/>
                                        <p:tgtEl>
                                          <p:spTgt spid="45058"/>
                                        </p:tgtEl>
                                        <p:attrNameLst>
                                          <p:attrName>ppt_y</p:attrName>
                                        </p:attrNameLst>
                                      </p:cBhvr>
                                      <p:to>
                                        <p:strVal val="(#ppt_y+0.4)"/>
                                      </p:to>
                                    </p:set>
                                    <p:anim from="(#ppt_y+0.4)" to="(#ppt_y)" calcmode="lin" valueType="num">
                                      <p:cBhvr>
                                        <p:cTn id="13" dur="1230" accel="100000" fill="hold">
                                          <p:stCondLst>
                                            <p:cond delay="770"/>
                                          </p:stCondLst>
                                        </p:cTn>
                                        <p:tgtEl>
                                          <p:spTgt spid="45058"/>
                                        </p:tgtEl>
                                        <p:attrNameLst>
                                          <p:attrName>ppt_y</p:attrName>
                                        </p:attrNameLst>
                                      </p:cBhvr>
                                    </p:anim>
                                  </p:childTnLst>
                                </p:cTn>
                              </p:par>
                              <p:par>
                                <p:cTn id="14" presetID="51"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770" decel="100000"/>
                                        <p:tgtEl>
                                          <p:spTgt spid="9"/>
                                        </p:tgtEl>
                                      </p:cBhvr>
                                    </p:animEffect>
                                    <p:animScale>
                                      <p:cBhvr>
                                        <p:cTn id="17" dur="770" decel="100000"/>
                                        <p:tgtEl>
                                          <p:spTgt spid="9"/>
                                        </p:tgtEl>
                                      </p:cBhvr>
                                      <p:from x="10000" y="10000"/>
                                      <p:to x="200000" y="450000"/>
                                    </p:animScale>
                                    <p:animScale>
                                      <p:cBhvr>
                                        <p:cTn id="18" dur="1230" accel="100000" fill="hold">
                                          <p:stCondLst>
                                            <p:cond delay="770"/>
                                          </p:stCondLst>
                                        </p:cTn>
                                        <p:tgtEl>
                                          <p:spTgt spid="9"/>
                                        </p:tgtEl>
                                      </p:cBhvr>
                                      <p:from x="200000" y="450000"/>
                                      <p:to x="100000" y="100000"/>
                                    </p:animScale>
                                    <p:set>
                                      <p:cBhvr>
                                        <p:cTn id="19" dur="770" fill="hold"/>
                                        <p:tgtEl>
                                          <p:spTgt spid="9"/>
                                        </p:tgtEl>
                                        <p:attrNameLst>
                                          <p:attrName>ppt_x</p:attrName>
                                        </p:attrNameLst>
                                      </p:cBhvr>
                                      <p:to>
                                        <p:strVal val="(0.5)"/>
                                      </p:to>
                                    </p:set>
                                    <p:anim from="(0.5)" to="(#ppt_x)" calcmode="lin" valueType="num">
                                      <p:cBhvr>
                                        <p:cTn id="20" dur="1230" accel="100000" fill="hold">
                                          <p:stCondLst>
                                            <p:cond delay="770"/>
                                          </p:stCondLst>
                                        </p:cTn>
                                        <p:tgtEl>
                                          <p:spTgt spid="9"/>
                                        </p:tgtEl>
                                        <p:attrNameLst>
                                          <p:attrName>ppt_x</p:attrName>
                                        </p:attrNameLst>
                                      </p:cBhvr>
                                    </p:anim>
                                    <p:set>
                                      <p:cBhvr>
                                        <p:cTn id="21" dur="770" fill="hold"/>
                                        <p:tgtEl>
                                          <p:spTgt spid="9"/>
                                        </p:tgtEl>
                                        <p:attrNameLst>
                                          <p:attrName>ppt_y</p:attrName>
                                        </p:attrNameLst>
                                      </p:cBhvr>
                                      <p:to>
                                        <p:strVal val="(#ppt_y+0.4)"/>
                                      </p:to>
                                    </p:set>
                                    <p:anim from="(#ppt_y+0.4)" to="(#ppt_y)" calcmode="lin" valueType="num">
                                      <p:cBhvr>
                                        <p:cTn id="22" dur="1230" accel="100000" fill="hold">
                                          <p:stCondLst>
                                            <p:cond delay="770"/>
                                          </p:stCondLst>
                                        </p:cTn>
                                        <p:tgtEl>
                                          <p:spTgt spid="9"/>
                                        </p:tgtEl>
                                        <p:attrNameLst>
                                          <p:attrName>ppt_y</p:attrName>
                                        </p:attrNameLst>
                                      </p:cBhvr>
                                    </p:anim>
                                  </p:childTnLst>
                                </p:cTn>
                              </p:par>
                              <p:par>
                                <p:cTn id="23" presetID="5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770" decel="100000"/>
                                        <p:tgtEl>
                                          <p:spTgt spid="10"/>
                                        </p:tgtEl>
                                      </p:cBhvr>
                                    </p:animEffect>
                                    <p:animScale>
                                      <p:cBhvr>
                                        <p:cTn id="26" dur="770" decel="100000"/>
                                        <p:tgtEl>
                                          <p:spTgt spid="10"/>
                                        </p:tgtEl>
                                      </p:cBhvr>
                                      <p:from x="10000" y="10000"/>
                                      <p:to x="200000" y="450000"/>
                                    </p:animScale>
                                    <p:animScale>
                                      <p:cBhvr>
                                        <p:cTn id="27" dur="1230" accel="100000" fill="hold">
                                          <p:stCondLst>
                                            <p:cond delay="770"/>
                                          </p:stCondLst>
                                        </p:cTn>
                                        <p:tgtEl>
                                          <p:spTgt spid="10"/>
                                        </p:tgtEl>
                                      </p:cBhvr>
                                      <p:from x="200000" y="450000"/>
                                      <p:to x="100000" y="100000"/>
                                    </p:animScale>
                                    <p:set>
                                      <p:cBhvr>
                                        <p:cTn id="28" dur="770" fill="hold"/>
                                        <p:tgtEl>
                                          <p:spTgt spid="10"/>
                                        </p:tgtEl>
                                        <p:attrNameLst>
                                          <p:attrName>ppt_x</p:attrName>
                                        </p:attrNameLst>
                                      </p:cBhvr>
                                      <p:to>
                                        <p:strVal val="(0.5)"/>
                                      </p:to>
                                    </p:set>
                                    <p:anim from="(0.5)" to="(#ppt_x)" calcmode="lin" valueType="num">
                                      <p:cBhvr>
                                        <p:cTn id="29" dur="1230" accel="100000" fill="hold">
                                          <p:stCondLst>
                                            <p:cond delay="770"/>
                                          </p:stCondLst>
                                        </p:cTn>
                                        <p:tgtEl>
                                          <p:spTgt spid="10"/>
                                        </p:tgtEl>
                                        <p:attrNameLst>
                                          <p:attrName>ppt_x</p:attrName>
                                        </p:attrNameLst>
                                      </p:cBhvr>
                                    </p:anim>
                                    <p:set>
                                      <p:cBhvr>
                                        <p:cTn id="30" dur="770" fill="hold"/>
                                        <p:tgtEl>
                                          <p:spTgt spid="10"/>
                                        </p:tgtEl>
                                        <p:attrNameLst>
                                          <p:attrName>ppt_y</p:attrName>
                                        </p:attrNameLst>
                                      </p:cBhvr>
                                      <p:to>
                                        <p:strVal val="(#ppt_y+0.4)"/>
                                      </p:to>
                                    </p:set>
                                    <p:anim from="(#ppt_y+0.4)" to="(#ppt_y)" calcmode="lin" valueType="num">
                                      <p:cBhvr>
                                        <p:cTn id="31" dur="1230" accel="100000" fill="hold">
                                          <p:stCondLst>
                                            <p:cond delay="770"/>
                                          </p:stCondLst>
                                        </p:cTn>
                                        <p:tgtEl>
                                          <p:spTgt spid="10"/>
                                        </p:tgtEl>
                                        <p:attrNameLst>
                                          <p:attrName>ppt_y</p:attrName>
                                        </p:attrNameLst>
                                      </p:cBhvr>
                                    </p:anim>
                                  </p:childTnLst>
                                </p:cTn>
                              </p:par>
                            </p:childTnLst>
                          </p:cTn>
                        </p:par>
                        <p:par>
                          <p:cTn id="32" fill="hold">
                            <p:stCondLst>
                              <p:cond delay="2000"/>
                            </p:stCondLst>
                            <p:childTnLst>
                              <p:par>
                                <p:cTn id="33" presetID="21" presetClass="entr" presetSubtype="4" fill="hold" grpId="0" nodeType="afterEffect">
                                  <p:stCondLst>
                                    <p:cond delay="0"/>
                                  </p:stCondLst>
                                  <p:childTnLst>
                                    <p:set>
                                      <p:cBhvr>
                                        <p:cTn id="34" dur="1" fill="hold">
                                          <p:stCondLst>
                                            <p:cond delay="0"/>
                                          </p:stCondLst>
                                        </p:cTn>
                                        <p:tgtEl>
                                          <p:spTgt spid="7169"/>
                                        </p:tgtEl>
                                        <p:attrNameLst>
                                          <p:attrName>style.visibility</p:attrName>
                                        </p:attrNameLst>
                                      </p:cBhvr>
                                      <p:to>
                                        <p:strVal val="visible"/>
                                      </p:to>
                                    </p:set>
                                    <p:animEffect transition="in" filter="wheel(4)">
                                      <p:cBhvr>
                                        <p:cTn id="35" dur="2000"/>
                                        <p:tgtEl>
                                          <p:spTgt spid="7169"/>
                                        </p:tgtEl>
                                      </p:cBhvr>
                                    </p:animEffect>
                                  </p:childTnLst>
                                </p:cTn>
                              </p:par>
                            </p:childTnLst>
                          </p:cTn>
                        </p:par>
                      </p:childTnLst>
                    </p:cTn>
                  </p:par>
                  <p:par>
                    <p:cTn id="36" fill="hold">
                      <p:stCondLst>
                        <p:cond delay="indefinite"/>
                      </p:stCondLst>
                      <p:childTnLst>
                        <p:par>
                          <p:cTn id="37" fill="hold">
                            <p:stCondLst>
                              <p:cond delay="0"/>
                            </p:stCondLst>
                            <p:childTnLst>
                              <p:par>
                                <p:cTn id="38" presetID="41" presetClass="entr" presetSubtype="0" fill="hold" grpId="0" nodeType="clickEffect">
                                  <p:stCondLst>
                                    <p:cond delay="0"/>
                                  </p:stCondLst>
                                  <p:iterate type="lt">
                                    <p:tmPct val="10000"/>
                                  </p:iterate>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5"/>
                                        </p:tgtEl>
                                        <p:attrNameLst>
                                          <p:attrName>ppt_y</p:attrName>
                                        </p:attrNameLst>
                                      </p:cBhvr>
                                      <p:tavLst>
                                        <p:tav tm="0">
                                          <p:val>
                                            <p:strVal val="#ppt_y"/>
                                          </p:val>
                                        </p:tav>
                                        <p:tav tm="100000">
                                          <p:val>
                                            <p:strVal val="#ppt_y"/>
                                          </p:val>
                                        </p:tav>
                                      </p:tavLst>
                                    </p:anim>
                                    <p:anim calcmode="lin" valueType="num">
                                      <p:cBhvr>
                                        <p:cTn id="4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5058" grpId="0" animBg="1"/>
      <p:bldP spid="9" grpId="0"/>
      <p:bldP spid="10" grpId="0"/>
      <p:bldP spid="716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3286116" y="285728"/>
            <a:ext cx="1440162" cy="871540"/>
            <a:chOff x="2601" y="4449"/>
            <a:chExt cx="2063" cy="1268"/>
          </a:xfrm>
          <a:solidFill>
            <a:schemeClr val="bg1"/>
          </a:solidFill>
        </p:grpSpPr>
        <p:sp>
          <p:nvSpPr>
            <p:cNvPr id="6146" name="Oval 2"/>
            <p:cNvSpPr>
              <a:spLocks noChangeArrowheads="1"/>
            </p:cNvSpPr>
            <p:nvPr/>
          </p:nvSpPr>
          <p:spPr bwMode="auto">
            <a:xfrm>
              <a:off x="2601" y="4449"/>
              <a:ext cx="2063" cy="1268"/>
            </a:xfrm>
            <a:prstGeom prst="ellipse">
              <a:avLst/>
            </a:prstGeom>
            <a:grp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sz="2400">
                <a:ln w="38100">
                  <a:solidFill>
                    <a:schemeClr val="tx1"/>
                  </a:solidFill>
                </a:ln>
              </a:endParaRPr>
            </a:p>
          </p:txBody>
        </p:sp>
        <p:sp>
          <p:nvSpPr>
            <p:cNvPr id="6147" name="Text Box 3"/>
            <p:cNvSpPr txBox="1">
              <a:spLocks noChangeArrowheads="1"/>
            </p:cNvSpPr>
            <p:nvPr/>
          </p:nvSpPr>
          <p:spPr bwMode="auto">
            <a:xfrm>
              <a:off x="2880" y="4771"/>
              <a:ext cx="1461" cy="731"/>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kk-KZ" sz="2400" b="1" i="0" u="none" strike="noStrike" cap="none" normalizeH="0" baseline="0" smtClean="0">
                  <a:ln>
                    <a:noFill/>
                  </a:ln>
                  <a:solidFill>
                    <a:schemeClr val="tx1"/>
                  </a:solidFill>
                  <a:effectLst/>
                  <a:latin typeface="Calibri" pitchFamily="34" charset="0"/>
                </a:rPr>
                <a:t>басы</a:t>
              </a:r>
              <a:endParaRPr kumimoji="0" lang="ru-RU" sz="2400" b="0" i="0" u="none" strike="noStrike" cap="none" normalizeH="0" baseline="0" smtClean="0">
                <a:ln>
                  <a:noFill/>
                </a:ln>
                <a:solidFill>
                  <a:schemeClr val="tx1"/>
                </a:solidFill>
                <a:effectLst/>
                <a:latin typeface="Arial" pitchFamily="34" charset="0"/>
              </a:endParaRPr>
            </a:p>
          </p:txBody>
        </p:sp>
      </p:grpSp>
      <p:grpSp>
        <p:nvGrpSpPr>
          <p:cNvPr id="6148" name="Group 4"/>
          <p:cNvGrpSpPr>
            <a:grpSpLocks/>
          </p:cNvGrpSpPr>
          <p:nvPr/>
        </p:nvGrpSpPr>
        <p:grpSpPr bwMode="auto">
          <a:xfrm>
            <a:off x="2928926" y="1357298"/>
            <a:ext cx="2000264" cy="642942"/>
            <a:chOff x="6082" y="2558"/>
            <a:chExt cx="3847" cy="1117"/>
          </a:xfrm>
        </p:grpSpPr>
        <p:sp>
          <p:nvSpPr>
            <p:cNvPr id="6149" name="AutoShape 5"/>
            <p:cNvSpPr>
              <a:spLocks noChangeArrowheads="1"/>
            </p:cNvSpPr>
            <p:nvPr/>
          </p:nvSpPr>
          <p:spPr bwMode="auto">
            <a:xfrm>
              <a:off x="6082" y="2558"/>
              <a:ext cx="3847" cy="1117"/>
            </a:xfrm>
            <a:prstGeom prst="parallelogram">
              <a:avLst>
                <a:gd name="adj" fmla="val 86101"/>
              </a:avLst>
            </a:prstGeom>
            <a:gradFill rotWithShape="1">
              <a:gsLst>
                <a:gs pos="0">
                  <a:srgbClr val="FFFFFF"/>
                </a:gs>
                <a:gs pos="100000">
                  <a:srgbClr val="FFFFFF">
                    <a:gamma/>
                    <a:tint val="0"/>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sz="2400"/>
            </a:p>
          </p:txBody>
        </p:sp>
        <p:sp>
          <p:nvSpPr>
            <p:cNvPr id="6150" name="Text Box 6"/>
            <p:cNvSpPr txBox="1">
              <a:spLocks noChangeArrowheads="1"/>
            </p:cNvSpPr>
            <p:nvPr/>
          </p:nvSpPr>
          <p:spPr bwMode="auto">
            <a:xfrm>
              <a:off x="7007" y="2816"/>
              <a:ext cx="1977" cy="623"/>
            </a:xfrm>
            <a:prstGeom prst="rect">
              <a:avLst/>
            </a:prstGeom>
            <a:gradFill rotWithShape="1">
              <a:gsLst>
                <a:gs pos="0">
                  <a:srgbClr val="FFFFFF"/>
                </a:gs>
                <a:gs pos="100000">
                  <a:srgbClr val="FFFFFF">
                    <a:gamma/>
                    <a:tint val="0"/>
                    <a:invGamma/>
                  </a:srgbClr>
                </a:gs>
              </a:gsLst>
              <a:lin ang="5400000" scaled="1"/>
            </a:gra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rPr>
                <a:t>a:=</a:t>
              </a:r>
              <a:r>
                <a:rPr kumimoji="0" lang="kk-KZ" sz="2400" b="1" i="0" u="none" strike="noStrike" cap="none" normalizeH="0" baseline="0" dirty="0" smtClean="0">
                  <a:ln>
                    <a:noFill/>
                  </a:ln>
                  <a:solidFill>
                    <a:schemeClr val="tx1"/>
                  </a:solidFill>
                  <a:effectLst/>
                  <a:latin typeface="Calibri" pitchFamily="34" charset="0"/>
                </a:rPr>
                <a:t>6</a:t>
              </a:r>
              <a:endParaRPr kumimoji="0" lang="ru-RU" sz="2400" b="0" i="0" u="none" strike="noStrike" cap="none" normalizeH="0" baseline="0" dirty="0" smtClean="0">
                <a:ln>
                  <a:noFill/>
                </a:ln>
                <a:solidFill>
                  <a:schemeClr val="tx1"/>
                </a:solidFill>
                <a:effectLst/>
                <a:latin typeface="Arial" pitchFamily="34" charset="0"/>
              </a:endParaRPr>
            </a:p>
          </p:txBody>
        </p:sp>
      </p:grpSp>
      <p:grpSp>
        <p:nvGrpSpPr>
          <p:cNvPr id="6151" name="Group 7"/>
          <p:cNvGrpSpPr>
            <a:grpSpLocks/>
          </p:cNvGrpSpPr>
          <p:nvPr/>
        </p:nvGrpSpPr>
        <p:grpSpPr bwMode="auto">
          <a:xfrm>
            <a:off x="2928926" y="2214554"/>
            <a:ext cx="1785950" cy="642942"/>
            <a:chOff x="6082" y="2558"/>
            <a:chExt cx="3847" cy="1117"/>
          </a:xfrm>
        </p:grpSpPr>
        <p:sp>
          <p:nvSpPr>
            <p:cNvPr id="6152" name="AutoShape 8"/>
            <p:cNvSpPr>
              <a:spLocks noChangeArrowheads="1"/>
            </p:cNvSpPr>
            <p:nvPr/>
          </p:nvSpPr>
          <p:spPr bwMode="auto">
            <a:xfrm>
              <a:off x="6082" y="2558"/>
              <a:ext cx="3847" cy="1117"/>
            </a:xfrm>
            <a:prstGeom prst="parallelogram">
              <a:avLst>
                <a:gd name="adj" fmla="val 86101"/>
              </a:avLst>
            </a:prstGeom>
            <a:gradFill rotWithShape="1">
              <a:gsLst>
                <a:gs pos="0">
                  <a:srgbClr val="FFFFFF">
                    <a:gamma/>
                    <a:tint val="0"/>
                    <a:invGamma/>
                  </a:srgbClr>
                </a:gs>
                <a:gs pos="100000">
                  <a:srgbClr val="FFFFFF"/>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sz="2400"/>
            </a:p>
          </p:txBody>
        </p:sp>
        <p:sp>
          <p:nvSpPr>
            <p:cNvPr id="6153" name="Text Box 9"/>
            <p:cNvSpPr txBox="1">
              <a:spLocks noChangeArrowheads="1"/>
            </p:cNvSpPr>
            <p:nvPr/>
          </p:nvSpPr>
          <p:spPr bwMode="auto">
            <a:xfrm>
              <a:off x="7007" y="2816"/>
              <a:ext cx="1977" cy="623"/>
            </a:xfrm>
            <a:prstGeom prst="rect">
              <a:avLst/>
            </a:prstGeom>
            <a:gradFill rotWithShape="1">
              <a:gsLst>
                <a:gs pos="0">
                  <a:srgbClr val="FFFFFF">
                    <a:gamma/>
                    <a:tint val="0"/>
                    <a:invGamma/>
                  </a:srgbClr>
                </a:gs>
                <a:gs pos="100000">
                  <a:srgbClr val="FFFFFF"/>
                </a:gs>
              </a:gsLst>
              <a:lin ang="5400000" scaled="1"/>
            </a:gra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rPr>
                <a:t>b:=</a:t>
              </a:r>
              <a:r>
                <a:rPr kumimoji="0" lang="kk-KZ" sz="2400" b="1" i="0" u="none" strike="noStrike" cap="none" normalizeH="0" baseline="0" dirty="0" smtClean="0">
                  <a:ln>
                    <a:noFill/>
                  </a:ln>
                  <a:solidFill>
                    <a:schemeClr val="tx1"/>
                  </a:solidFill>
                  <a:effectLst/>
                  <a:latin typeface="Calibri" pitchFamily="34" charset="0"/>
                </a:rPr>
                <a:t>11</a:t>
              </a:r>
              <a:endParaRPr kumimoji="0" lang="ru-RU" sz="2400" b="0" i="0" u="none" strike="noStrike" cap="none" normalizeH="0" baseline="0" dirty="0" smtClean="0">
                <a:ln>
                  <a:noFill/>
                </a:ln>
                <a:solidFill>
                  <a:schemeClr val="tx1"/>
                </a:solidFill>
                <a:effectLst/>
                <a:latin typeface="Arial" pitchFamily="34" charset="0"/>
              </a:endParaRPr>
            </a:p>
          </p:txBody>
        </p:sp>
      </p:grpSp>
      <p:sp>
        <p:nvSpPr>
          <p:cNvPr id="6154" name="Text Box 10"/>
          <p:cNvSpPr txBox="1">
            <a:spLocks noChangeArrowheads="1"/>
          </p:cNvSpPr>
          <p:nvPr/>
        </p:nvSpPr>
        <p:spPr bwMode="auto">
          <a:xfrm>
            <a:off x="3000364" y="3143248"/>
            <a:ext cx="1428760" cy="6429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rPr>
              <a:t>S:=a*b</a:t>
            </a:r>
            <a:endParaRPr kumimoji="0" lang="kk-KZ" sz="2400" b="1" i="0" u="none"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endParaRPr>
          </a:p>
        </p:txBody>
      </p:sp>
      <p:grpSp>
        <p:nvGrpSpPr>
          <p:cNvPr id="6155" name="Group 11"/>
          <p:cNvGrpSpPr>
            <a:grpSpLocks/>
          </p:cNvGrpSpPr>
          <p:nvPr/>
        </p:nvGrpSpPr>
        <p:grpSpPr bwMode="auto">
          <a:xfrm>
            <a:off x="3071802" y="5000636"/>
            <a:ext cx="1428760" cy="785818"/>
            <a:chOff x="2601" y="4449"/>
            <a:chExt cx="2149" cy="1268"/>
          </a:xfrm>
        </p:grpSpPr>
        <p:sp>
          <p:nvSpPr>
            <p:cNvPr id="6156" name="Oval 12"/>
            <p:cNvSpPr>
              <a:spLocks noChangeArrowheads="1"/>
            </p:cNvSpPr>
            <p:nvPr/>
          </p:nvSpPr>
          <p:spPr bwMode="auto">
            <a:xfrm>
              <a:off x="2601" y="4449"/>
              <a:ext cx="2149" cy="1268"/>
            </a:xfrm>
            <a:prstGeom prst="ellipse">
              <a:avLst/>
            </a:prstGeom>
            <a:gradFill rotWithShape="1">
              <a:gsLst>
                <a:gs pos="0">
                  <a:srgbClr val="FFFFFF">
                    <a:gamma/>
                    <a:tint val="0"/>
                    <a:invGamma/>
                  </a:srgbClr>
                </a:gs>
                <a:gs pos="100000">
                  <a:srgbClr val="FFFFFF"/>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sz="2400">
                <a:latin typeface="KZ Times New Roman" pitchFamily="18" charset="0"/>
              </a:endParaRPr>
            </a:p>
          </p:txBody>
        </p:sp>
        <p:sp>
          <p:nvSpPr>
            <p:cNvPr id="6157" name="Text Box 13"/>
            <p:cNvSpPr txBox="1">
              <a:spLocks noChangeArrowheads="1"/>
            </p:cNvSpPr>
            <p:nvPr/>
          </p:nvSpPr>
          <p:spPr bwMode="auto">
            <a:xfrm>
              <a:off x="2880" y="4771"/>
              <a:ext cx="1461" cy="731"/>
            </a:xfrm>
            <a:prstGeom prst="rect">
              <a:avLst/>
            </a:prstGeom>
            <a:gradFill rotWithShape="1">
              <a:gsLst>
                <a:gs pos="0">
                  <a:srgbClr val="FFFFFF">
                    <a:gamma/>
                    <a:tint val="0"/>
                    <a:invGamma/>
                  </a:srgbClr>
                </a:gs>
                <a:gs pos="100000">
                  <a:srgbClr val="FFFFFF"/>
                </a:gs>
              </a:gsLst>
              <a:lin ang="5400000" scaled="1"/>
            </a:gra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kk-KZ" sz="2400" b="1" i="0" u="none" strike="noStrike" cap="none" normalizeH="0" baseline="0" smtClean="0">
                  <a:ln>
                    <a:noFill/>
                  </a:ln>
                  <a:solidFill>
                    <a:schemeClr val="tx1"/>
                  </a:solidFill>
                  <a:effectLst/>
                  <a:latin typeface="KZ Times New Roman" pitchFamily="18" charset="0"/>
                </a:rPr>
                <a:t>соңы</a:t>
              </a:r>
              <a:endParaRPr kumimoji="0" lang="ru-RU" sz="2400" b="0" i="0" u="none" strike="noStrike" cap="none" normalizeH="0" baseline="0" smtClean="0">
                <a:ln>
                  <a:noFill/>
                </a:ln>
                <a:solidFill>
                  <a:schemeClr val="tx1"/>
                </a:solidFill>
                <a:effectLst/>
                <a:latin typeface="KZ Times New Roman" pitchFamily="18" charset="0"/>
              </a:endParaRPr>
            </a:p>
          </p:txBody>
        </p:sp>
      </p:grpSp>
      <p:pic>
        <p:nvPicPr>
          <p:cNvPr id="15" name="Рисунок 14"/>
          <p:cNvPicPr/>
          <p:nvPr/>
        </p:nvPicPr>
        <p:blipFill>
          <a:blip r:embed="rId2"/>
          <a:srcRect/>
          <a:stretch>
            <a:fillRect/>
          </a:stretch>
        </p:blipFill>
        <p:spPr bwMode="auto">
          <a:xfrm>
            <a:off x="3000364" y="4071942"/>
            <a:ext cx="1489116" cy="831273"/>
          </a:xfrm>
          <a:prstGeom prst="rect">
            <a:avLst/>
          </a:prstGeom>
          <a:noFill/>
          <a:ln w="9525">
            <a:noFill/>
            <a:miter lim="800000"/>
            <a:headEnd/>
            <a:tailEnd/>
          </a:ln>
        </p:spPr>
      </p:pic>
      <p:sp>
        <p:nvSpPr>
          <p:cNvPr id="6170" name="Rectangle 26"/>
          <p:cNvSpPr>
            <a:spLocks noChangeArrowheads="1"/>
          </p:cNvSpPr>
          <p:nvPr/>
        </p:nvSpPr>
        <p:spPr bwMode="auto">
          <a:xfrm>
            <a:off x="0" y="857232"/>
            <a:ext cx="184731"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kk-KZ"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6173" name="Rectangle 29"/>
          <p:cNvSpPr>
            <a:spLocks noChangeArrowheads="1"/>
          </p:cNvSpPr>
          <p:nvPr/>
        </p:nvSpPr>
        <p:spPr bwMode="auto">
          <a:xfrm rot="10800000" flipV="1">
            <a:off x="214282" y="285728"/>
            <a:ext cx="2500330"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kk-KZ" sz="4000" b="1" dirty="0" smtClean="0">
                <a:latin typeface="Times New Roman" pitchFamily="18" charset="0"/>
                <a:ea typeface="Calibri" pitchFamily="34" charset="0"/>
                <a:cs typeface="Times New Roman" pitchFamily="18" charset="0"/>
              </a:rPr>
              <a:t>алг </a:t>
            </a:r>
            <a:r>
              <a:rPr lang="kk-KZ" sz="4000" dirty="0" smtClean="0">
                <a:latin typeface="Times New Roman" pitchFamily="18" charset="0"/>
                <a:ea typeface="Calibri" pitchFamily="34" charset="0"/>
                <a:cs typeface="Times New Roman" pitchFamily="18" charset="0"/>
              </a:rPr>
              <a:t>аудан</a:t>
            </a:r>
            <a:endParaRPr lang="ru-RU" sz="4000" dirty="0" smtClean="0">
              <a:latin typeface="Arial" pitchFamily="34" charset="0"/>
            </a:endParaRPr>
          </a:p>
          <a:p>
            <a:pPr lvl="0" eaLnBrk="0" fontAlgn="base" hangingPunct="0">
              <a:spcBef>
                <a:spcPct val="0"/>
              </a:spcBef>
              <a:spcAft>
                <a:spcPct val="0"/>
              </a:spcAft>
            </a:pPr>
            <a:r>
              <a:rPr lang="kk-KZ" sz="4000" b="1" dirty="0" smtClean="0">
                <a:latin typeface="Times New Roman" pitchFamily="18" charset="0"/>
                <a:ea typeface="Calibri" pitchFamily="34" charset="0"/>
                <a:cs typeface="Times New Roman" pitchFamily="18" charset="0"/>
              </a:rPr>
              <a:t>арг </a:t>
            </a:r>
            <a:r>
              <a:rPr lang="kk-KZ" sz="4000" dirty="0" smtClean="0">
                <a:latin typeface="Times New Roman" pitchFamily="18" charset="0"/>
                <a:ea typeface="Calibri" pitchFamily="34" charset="0"/>
                <a:cs typeface="Times New Roman" pitchFamily="18" charset="0"/>
              </a:rPr>
              <a:t> а, </a:t>
            </a:r>
            <a:r>
              <a:rPr lang="en-US" sz="4000" dirty="0" smtClean="0">
                <a:latin typeface="Times New Roman" pitchFamily="18" charset="0"/>
                <a:ea typeface="Calibri" pitchFamily="34" charset="0"/>
                <a:cs typeface="Times New Roman" pitchFamily="18" charset="0"/>
              </a:rPr>
              <a:t>b</a:t>
            </a:r>
            <a:endParaRPr lang="ru-RU" sz="4000" dirty="0" smtClean="0">
              <a:latin typeface="Arial" pitchFamily="34" charset="0"/>
            </a:endParaRPr>
          </a:p>
          <a:p>
            <a:pPr eaLnBrk="0" fontAlgn="base" hangingPunct="0">
              <a:spcBef>
                <a:spcPct val="0"/>
              </a:spcBef>
              <a:spcAft>
                <a:spcPct val="0"/>
              </a:spcAft>
            </a:pPr>
            <a:r>
              <a:rPr lang="kk-KZ" sz="4000" b="1" dirty="0" smtClean="0">
                <a:latin typeface="Times New Roman" pitchFamily="18" charset="0"/>
                <a:ea typeface="Calibri" pitchFamily="34" charset="0"/>
                <a:cs typeface="Times New Roman" pitchFamily="18" charset="0"/>
              </a:rPr>
              <a:t>нәт</a:t>
            </a:r>
            <a:r>
              <a:rPr lang="kk-KZ" sz="4000" dirty="0" smtClean="0">
                <a:latin typeface="Times New Roman" pitchFamily="18" charset="0"/>
                <a:ea typeface="Calibri" pitchFamily="34" charset="0"/>
                <a:cs typeface="Times New Roman" pitchFamily="18" charset="0"/>
              </a:rPr>
              <a:t> </a:t>
            </a:r>
            <a:r>
              <a:rPr lang="en-US" sz="4000" dirty="0" smtClean="0">
                <a:latin typeface="Times New Roman" pitchFamily="18" charset="0"/>
                <a:ea typeface="Calibri" pitchFamily="34" charset="0"/>
                <a:cs typeface="Times New Roman" pitchFamily="18" charset="0"/>
              </a:rPr>
              <a:t>S</a:t>
            </a:r>
            <a:endParaRPr lang="ru-RU" sz="4000" dirty="0" smtClean="0">
              <a:latin typeface="Arial" pitchFamily="34" charset="0"/>
            </a:endParaRPr>
          </a:p>
          <a:p>
            <a:pPr lvl="0" eaLnBrk="0" fontAlgn="base" hangingPunct="0">
              <a:spcBef>
                <a:spcPct val="0"/>
              </a:spcBef>
              <a:spcAft>
                <a:spcPct val="0"/>
              </a:spcAft>
            </a:pPr>
            <a:r>
              <a:rPr lang="kk-KZ" sz="4000" b="1" dirty="0" smtClean="0">
                <a:latin typeface="Times New Roman" pitchFamily="18" charset="0"/>
                <a:ea typeface="Calibri" pitchFamily="34" charset="0"/>
                <a:cs typeface="Times New Roman" pitchFamily="18" charset="0"/>
              </a:rPr>
              <a:t>басы</a:t>
            </a:r>
            <a:endParaRPr lang="ru-RU" sz="4000" dirty="0" smtClean="0">
              <a:latin typeface="Arial" pitchFamily="34" charset="0"/>
            </a:endParaRPr>
          </a:p>
          <a:p>
            <a:pPr lvl="0" eaLnBrk="0" fontAlgn="base" hangingPunct="0">
              <a:spcBef>
                <a:spcPct val="0"/>
              </a:spcBef>
              <a:spcAft>
                <a:spcPct val="0"/>
              </a:spcAft>
            </a:pPr>
            <a:r>
              <a:rPr lang="kk-KZ" sz="4000" dirty="0" smtClean="0">
                <a:latin typeface="Times New Roman" pitchFamily="18" charset="0"/>
                <a:ea typeface="Calibri" pitchFamily="34" charset="0"/>
                <a:cs typeface="Times New Roman" pitchFamily="18" charset="0"/>
              </a:rPr>
              <a:t>а</a:t>
            </a:r>
            <a:r>
              <a:rPr lang="ru-RU" sz="4000" dirty="0" smtClean="0">
                <a:latin typeface="Times New Roman" pitchFamily="18" charset="0"/>
                <a:ea typeface="Calibri" pitchFamily="34" charset="0"/>
                <a:cs typeface="Times New Roman" pitchFamily="18" charset="0"/>
              </a:rPr>
              <a:t>:=6</a:t>
            </a:r>
            <a:endParaRPr lang="ru-RU" sz="4000" dirty="0" smtClean="0">
              <a:latin typeface="Arial" pitchFamily="34" charset="0"/>
            </a:endParaRPr>
          </a:p>
          <a:p>
            <a:pPr eaLnBrk="0" fontAlgn="base" hangingPunct="0">
              <a:spcBef>
                <a:spcPct val="0"/>
              </a:spcBef>
              <a:spcAft>
                <a:spcPct val="0"/>
              </a:spcAft>
            </a:pPr>
            <a:r>
              <a:rPr lang="en-US" sz="4000" dirty="0" smtClean="0">
                <a:latin typeface="Times New Roman" pitchFamily="18" charset="0"/>
                <a:ea typeface="Calibri" pitchFamily="34" charset="0"/>
                <a:cs typeface="Times New Roman" pitchFamily="18" charset="0"/>
              </a:rPr>
              <a:t>b:= 11 </a:t>
            </a:r>
            <a:endParaRPr lang="ru-RU" sz="4000" dirty="0" smtClean="0">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4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S:=a*b</a:t>
            </a:r>
            <a:endParaRPr kumimoji="0" lang="ru-RU" sz="4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4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a:t>
            </a:r>
            <a:r>
              <a:rPr kumimoji="0" lang="kk-KZ" sz="4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шығару</a:t>
            </a:r>
            <a:endParaRPr kumimoji="0" lang="en-US" sz="4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kk-KZ" sz="4000" b="1" dirty="0" smtClean="0">
                <a:latin typeface="Times New Roman" pitchFamily="18" charset="0"/>
                <a:cs typeface="Times New Roman" pitchFamily="18" charset="0"/>
              </a:rPr>
              <a:t>соңы</a:t>
            </a:r>
            <a:endParaRPr kumimoji="0" lang="ru-RU" sz="4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4000" b="0" i="0" u="none" strike="noStrike" cap="none" normalizeH="0" baseline="0" dirty="0" smtClean="0">
              <a:ln>
                <a:noFill/>
              </a:ln>
              <a:solidFill>
                <a:schemeClr val="tx1"/>
              </a:solidFill>
              <a:effectLst/>
              <a:latin typeface="Arial" pitchFamily="34" charset="0"/>
            </a:endParaRPr>
          </a:p>
        </p:txBody>
      </p:sp>
      <p:sp>
        <p:nvSpPr>
          <p:cNvPr id="31" name="Прямоугольник 30"/>
          <p:cNvSpPr/>
          <p:nvPr/>
        </p:nvSpPr>
        <p:spPr>
          <a:xfrm>
            <a:off x="3571868" y="4214818"/>
            <a:ext cx="312906" cy="369332"/>
          </a:xfrm>
          <a:prstGeom prst="rect">
            <a:avLst/>
          </a:prstGeom>
        </p:spPr>
        <p:txBody>
          <a:bodyPr wrap="none">
            <a:spAutoFit/>
          </a:bodyPr>
          <a:lstStyle/>
          <a:p>
            <a:r>
              <a:rPr lang="en-US" b="1" dirty="0" smtClean="0">
                <a:latin typeface="Times New Roman" pitchFamily="18" charset="0"/>
              </a:rPr>
              <a:t>S</a:t>
            </a:r>
            <a:endParaRPr lang="ru-RU" dirty="0"/>
          </a:p>
        </p:txBody>
      </p:sp>
      <p:cxnSp>
        <p:nvCxnSpPr>
          <p:cNvPr id="33" name="Прямая соединительная линия 32"/>
          <p:cNvCxnSpPr>
            <a:endCxn id="6149" idx="0"/>
          </p:cNvCxnSpPr>
          <p:nvPr/>
        </p:nvCxnSpPr>
        <p:spPr>
          <a:xfrm rot="5400000">
            <a:off x="3857620" y="1214422"/>
            <a:ext cx="214314" cy="71438"/>
          </a:xfrm>
          <a:prstGeom prst="line">
            <a:avLst/>
          </a:prstGeom>
        </p:spPr>
        <p:style>
          <a:lnRef idx="3">
            <a:schemeClr val="dk1"/>
          </a:lnRef>
          <a:fillRef idx="0">
            <a:schemeClr val="dk1"/>
          </a:fillRef>
          <a:effectRef idx="2">
            <a:schemeClr val="dk1"/>
          </a:effectRef>
          <a:fontRef idx="minor">
            <a:schemeClr val="tx1"/>
          </a:fontRef>
        </p:style>
      </p:cxnSp>
      <p:cxnSp>
        <p:nvCxnSpPr>
          <p:cNvPr id="36" name="Прямая соединительная линия 35"/>
          <p:cNvCxnSpPr>
            <a:stCxn id="6149" idx="4"/>
          </p:cNvCxnSpPr>
          <p:nvPr/>
        </p:nvCxnSpPr>
        <p:spPr>
          <a:xfrm rot="5400000">
            <a:off x="3821901" y="2107397"/>
            <a:ext cx="214314" cy="1588"/>
          </a:xfrm>
          <a:prstGeom prst="line">
            <a:avLst/>
          </a:prstGeom>
        </p:spPr>
        <p:style>
          <a:lnRef idx="3">
            <a:schemeClr val="dk1"/>
          </a:lnRef>
          <a:fillRef idx="0">
            <a:schemeClr val="dk1"/>
          </a:fillRef>
          <a:effectRef idx="2">
            <a:schemeClr val="dk1"/>
          </a:effectRef>
          <a:fontRef idx="minor">
            <a:schemeClr val="tx1"/>
          </a:fontRef>
        </p:style>
      </p:cxnSp>
      <p:cxnSp>
        <p:nvCxnSpPr>
          <p:cNvPr id="37" name="Прямая соединительная линия 36"/>
          <p:cNvCxnSpPr>
            <a:stCxn id="6152" idx="4"/>
          </p:cNvCxnSpPr>
          <p:nvPr/>
        </p:nvCxnSpPr>
        <p:spPr>
          <a:xfrm rot="16200000" flipH="1">
            <a:off x="3696884" y="2982512"/>
            <a:ext cx="285752" cy="35719"/>
          </a:xfrm>
          <a:prstGeom prst="line">
            <a:avLst/>
          </a:prstGeom>
        </p:spPr>
        <p:style>
          <a:lnRef idx="3">
            <a:schemeClr val="dk1"/>
          </a:lnRef>
          <a:fillRef idx="0">
            <a:schemeClr val="dk1"/>
          </a:fillRef>
          <a:effectRef idx="2">
            <a:schemeClr val="dk1"/>
          </a:effectRef>
          <a:fontRef idx="minor">
            <a:schemeClr val="tx1"/>
          </a:fontRef>
        </p:style>
      </p:cxnSp>
      <p:cxnSp>
        <p:nvCxnSpPr>
          <p:cNvPr id="39" name="Прямая соединительная линия 38"/>
          <p:cNvCxnSpPr/>
          <p:nvPr/>
        </p:nvCxnSpPr>
        <p:spPr>
          <a:xfrm rot="5400000">
            <a:off x="3607586" y="3964786"/>
            <a:ext cx="357192" cy="1588"/>
          </a:xfrm>
          <a:prstGeom prst="line">
            <a:avLst/>
          </a:prstGeom>
          <a:ln/>
        </p:spPr>
        <p:style>
          <a:lnRef idx="3">
            <a:schemeClr val="dk1"/>
          </a:lnRef>
          <a:fillRef idx="0">
            <a:schemeClr val="dk1"/>
          </a:fillRef>
          <a:effectRef idx="2">
            <a:schemeClr val="dk1"/>
          </a:effectRef>
          <a:fontRef idx="minor">
            <a:schemeClr val="tx1"/>
          </a:fontRef>
        </p:style>
      </p:cxnSp>
      <p:cxnSp>
        <p:nvCxnSpPr>
          <p:cNvPr id="41" name="Прямая соединительная линия 40"/>
          <p:cNvCxnSpPr>
            <a:endCxn id="6156" idx="0"/>
          </p:cNvCxnSpPr>
          <p:nvPr/>
        </p:nvCxnSpPr>
        <p:spPr>
          <a:xfrm rot="5400000">
            <a:off x="3607588" y="4822041"/>
            <a:ext cx="357190" cy="1"/>
          </a:xfrm>
          <a:prstGeom prst="line">
            <a:avLst/>
          </a:prstGeom>
        </p:spPr>
        <p:style>
          <a:lnRef idx="3">
            <a:schemeClr val="dk1"/>
          </a:lnRef>
          <a:fillRef idx="0">
            <a:schemeClr val="dk1"/>
          </a:fillRef>
          <a:effectRef idx="2">
            <a:schemeClr val="dk1"/>
          </a:effectRef>
          <a:fontRef idx="minor">
            <a:schemeClr val="tx1"/>
          </a:fontRef>
        </p:style>
      </p:cxnSp>
      <p:sp>
        <p:nvSpPr>
          <p:cNvPr id="51" name="TextBox 50"/>
          <p:cNvSpPr txBox="1"/>
          <p:nvPr/>
        </p:nvSpPr>
        <p:spPr>
          <a:xfrm>
            <a:off x="5429256" y="571480"/>
            <a:ext cx="3357586" cy="5632311"/>
          </a:xfrm>
          <a:prstGeom prst="rect">
            <a:avLst/>
          </a:prstGeom>
          <a:noFill/>
        </p:spPr>
        <p:txBody>
          <a:bodyPr wrap="square" rtlCol="0">
            <a:spAutoFit/>
          </a:bodyPr>
          <a:lstStyle/>
          <a:p>
            <a:r>
              <a:rPr lang="en-US" sz="3000" b="1" dirty="0" smtClean="0"/>
              <a:t>Program</a:t>
            </a:r>
            <a:r>
              <a:rPr lang="en-US" sz="3000" dirty="0" smtClean="0"/>
              <a:t> </a:t>
            </a:r>
            <a:r>
              <a:rPr lang="en-US" sz="3000" dirty="0" err="1" smtClean="0"/>
              <a:t>audan</a:t>
            </a:r>
            <a:r>
              <a:rPr lang="en-US" sz="3000" dirty="0" smtClean="0"/>
              <a:t>;</a:t>
            </a:r>
          </a:p>
          <a:p>
            <a:r>
              <a:rPr lang="en-US" sz="3000" dirty="0" err="1" smtClean="0"/>
              <a:t>usesCRT</a:t>
            </a:r>
            <a:r>
              <a:rPr lang="en-US" sz="3000" dirty="0" smtClean="0"/>
              <a:t>;</a:t>
            </a:r>
          </a:p>
          <a:p>
            <a:r>
              <a:rPr lang="en-US" sz="3000" b="1" dirty="0" err="1" smtClean="0"/>
              <a:t>Var</a:t>
            </a:r>
            <a:endParaRPr lang="en-US" sz="3000" b="1" dirty="0" smtClean="0"/>
          </a:p>
          <a:p>
            <a:r>
              <a:rPr lang="en-US" sz="3000" dirty="0" smtClean="0"/>
              <a:t>a, b, S: integer;</a:t>
            </a:r>
          </a:p>
          <a:p>
            <a:r>
              <a:rPr lang="en-US" sz="3000" b="1" dirty="0" smtClean="0"/>
              <a:t>Begin</a:t>
            </a:r>
          </a:p>
          <a:p>
            <a:r>
              <a:rPr lang="en-US" sz="3000" dirty="0" err="1" smtClean="0"/>
              <a:t>ClrScr</a:t>
            </a:r>
            <a:r>
              <a:rPr lang="en-US" sz="3000" dirty="0" smtClean="0"/>
              <a:t>;</a:t>
            </a:r>
          </a:p>
          <a:p>
            <a:r>
              <a:rPr lang="en-US" sz="3000" dirty="0" smtClean="0"/>
              <a:t>A:=</a:t>
            </a:r>
            <a:r>
              <a:rPr lang="en-US" sz="3000" dirty="0" smtClean="0"/>
              <a:t>6</a:t>
            </a:r>
            <a:r>
              <a:rPr lang="en-US" sz="3000" dirty="0" smtClean="0"/>
              <a:t>;</a:t>
            </a:r>
            <a:endParaRPr lang="en-US" sz="3000" dirty="0" smtClean="0"/>
          </a:p>
          <a:p>
            <a:r>
              <a:rPr lang="en-US" sz="3000" dirty="0" smtClean="0"/>
              <a:t>B:=</a:t>
            </a:r>
            <a:r>
              <a:rPr lang="en-US" sz="3000" dirty="0" smtClean="0"/>
              <a:t>11;</a:t>
            </a:r>
            <a:endParaRPr lang="en-US" sz="3000" dirty="0" smtClean="0"/>
          </a:p>
          <a:p>
            <a:r>
              <a:rPr lang="en-US" sz="3000" dirty="0" smtClean="0"/>
              <a:t>S:=</a:t>
            </a:r>
            <a:r>
              <a:rPr lang="en-US" sz="3000" dirty="0" smtClean="0"/>
              <a:t>a*b;</a:t>
            </a:r>
            <a:endParaRPr lang="en-US" sz="3000" dirty="0" smtClean="0"/>
          </a:p>
          <a:p>
            <a:r>
              <a:rPr lang="en-US" sz="3000" b="1" dirty="0" smtClean="0"/>
              <a:t>Write</a:t>
            </a:r>
            <a:r>
              <a:rPr lang="en-US" sz="3000" dirty="0" smtClean="0"/>
              <a:t> (‘</a:t>
            </a:r>
            <a:r>
              <a:rPr lang="en-US" sz="3000" dirty="0" err="1" smtClean="0"/>
              <a:t>audan</a:t>
            </a:r>
            <a:r>
              <a:rPr lang="en-US" sz="3000" dirty="0" smtClean="0"/>
              <a:t> S=‘, S</a:t>
            </a:r>
            <a:r>
              <a:rPr lang="en-US" sz="3000" dirty="0" smtClean="0"/>
              <a:t>);</a:t>
            </a:r>
            <a:endParaRPr lang="en-US" sz="3000" dirty="0" smtClean="0"/>
          </a:p>
          <a:p>
            <a:r>
              <a:rPr lang="en-US" sz="3000" b="1" dirty="0" smtClean="0"/>
              <a:t>End.</a:t>
            </a:r>
            <a:endParaRPr lang="ru-RU" sz="3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6173"/>
                                        </p:tgtEl>
                                        <p:attrNameLst>
                                          <p:attrName>style.visibility</p:attrName>
                                        </p:attrNameLst>
                                      </p:cBhvr>
                                      <p:to>
                                        <p:strVal val="visible"/>
                                      </p:to>
                                    </p:set>
                                    <p:animEffect transition="in" filter="fade">
                                      <p:cBhvr>
                                        <p:cTn id="7" dur="770" decel="100000"/>
                                        <p:tgtEl>
                                          <p:spTgt spid="6173"/>
                                        </p:tgtEl>
                                      </p:cBhvr>
                                    </p:animEffect>
                                    <p:animScale>
                                      <p:cBhvr>
                                        <p:cTn id="8" dur="770" decel="100000"/>
                                        <p:tgtEl>
                                          <p:spTgt spid="6173"/>
                                        </p:tgtEl>
                                      </p:cBhvr>
                                      <p:from x="10000" y="10000"/>
                                      <p:to x="200000" y="450000"/>
                                    </p:animScale>
                                    <p:animScale>
                                      <p:cBhvr>
                                        <p:cTn id="9" dur="1230" accel="100000" fill="hold">
                                          <p:stCondLst>
                                            <p:cond delay="770"/>
                                          </p:stCondLst>
                                        </p:cTn>
                                        <p:tgtEl>
                                          <p:spTgt spid="6173"/>
                                        </p:tgtEl>
                                      </p:cBhvr>
                                      <p:from x="200000" y="450000"/>
                                      <p:to x="100000" y="100000"/>
                                    </p:animScale>
                                    <p:set>
                                      <p:cBhvr>
                                        <p:cTn id="10" dur="770" fill="hold"/>
                                        <p:tgtEl>
                                          <p:spTgt spid="6173"/>
                                        </p:tgtEl>
                                        <p:attrNameLst>
                                          <p:attrName>ppt_x</p:attrName>
                                        </p:attrNameLst>
                                      </p:cBhvr>
                                      <p:to>
                                        <p:strVal val="(0.5)"/>
                                      </p:to>
                                    </p:set>
                                    <p:anim from="(0.5)" to="(#ppt_x)" calcmode="lin" valueType="num">
                                      <p:cBhvr>
                                        <p:cTn id="11" dur="1230" accel="100000" fill="hold">
                                          <p:stCondLst>
                                            <p:cond delay="770"/>
                                          </p:stCondLst>
                                        </p:cTn>
                                        <p:tgtEl>
                                          <p:spTgt spid="6173"/>
                                        </p:tgtEl>
                                        <p:attrNameLst>
                                          <p:attrName>ppt_x</p:attrName>
                                        </p:attrNameLst>
                                      </p:cBhvr>
                                    </p:anim>
                                    <p:set>
                                      <p:cBhvr>
                                        <p:cTn id="12" dur="770" fill="hold"/>
                                        <p:tgtEl>
                                          <p:spTgt spid="6173"/>
                                        </p:tgtEl>
                                        <p:attrNameLst>
                                          <p:attrName>ppt_y</p:attrName>
                                        </p:attrNameLst>
                                      </p:cBhvr>
                                      <p:to>
                                        <p:strVal val="(#ppt_y+0.4)"/>
                                      </p:to>
                                    </p:set>
                                    <p:anim from="(#ppt_y+0.4)" to="(#ppt_y)" calcmode="lin" valueType="num">
                                      <p:cBhvr>
                                        <p:cTn id="13" dur="1230" accel="100000" fill="hold">
                                          <p:stCondLst>
                                            <p:cond delay="770"/>
                                          </p:stCondLst>
                                        </p:cTn>
                                        <p:tgtEl>
                                          <p:spTgt spid="6173"/>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35" presetClass="entr" presetSubtype="0" fill="hold" nodeType="clickEffect">
                                  <p:stCondLst>
                                    <p:cond delay="0"/>
                                  </p:stCondLst>
                                  <p:childTnLst>
                                    <p:set>
                                      <p:cBhvr>
                                        <p:cTn id="17" dur="1" fill="hold">
                                          <p:stCondLst>
                                            <p:cond delay="0"/>
                                          </p:stCondLst>
                                        </p:cTn>
                                        <p:tgtEl>
                                          <p:spTgt spid="6145"/>
                                        </p:tgtEl>
                                        <p:attrNameLst>
                                          <p:attrName>style.visibility</p:attrName>
                                        </p:attrNameLst>
                                      </p:cBhvr>
                                      <p:to>
                                        <p:strVal val="visible"/>
                                      </p:to>
                                    </p:set>
                                    <p:animEffect transition="in" filter="fade">
                                      <p:cBhvr>
                                        <p:cTn id="18" dur="2000"/>
                                        <p:tgtEl>
                                          <p:spTgt spid="6145"/>
                                        </p:tgtEl>
                                      </p:cBhvr>
                                    </p:animEffect>
                                    <p:anim calcmode="lin" valueType="num">
                                      <p:cBhvr>
                                        <p:cTn id="19" dur="2000" fill="hold"/>
                                        <p:tgtEl>
                                          <p:spTgt spid="6145"/>
                                        </p:tgtEl>
                                        <p:attrNameLst>
                                          <p:attrName>style.rotation</p:attrName>
                                        </p:attrNameLst>
                                      </p:cBhvr>
                                      <p:tavLst>
                                        <p:tav tm="0">
                                          <p:val>
                                            <p:fltVal val="720"/>
                                          </p:val>
                                        </p:tav>
                                        <p:tav tm="100000">
                                          <p:val>
                                            <p:fltVal val="0"/>
                                          </p:val>
                                        </p:tav>
                                      </p:tavLst>
                                    </p:anim>
                                    <p:anim calcmode="lin" valueType="num">
                                      <p:cBhvr>
                                        <p:cTn id="20" dur="2000" fill="hold"/>
                                        <p:tgtEl>
                                          <p:spTgt spid="6145"/>
                                        </p:tgtEl>
                                        <p:attrNameLst>
                                          <p:attrName>ppt_h</p:attrName>
                                        </p:attrNameLst>
                                      </p:cBhvr>
                                      <p:tavLst>
                                        <p:tav tm="0">
                                          <p:val>
                                            <p:fltVal val="0"/>
                                          </p:val>
                                        </p:tav>
                                        <p:tav tm="100000">
                                          <p:val>
                                            <p:strVal val="#ppt_h"/>
                                          </p:val>
                                        </p:tav>
                                      </p:tavLst>
                                    </p:anim>
                                    <p:anim calcmode="lin" valueType="num">
                                      <p:cBhvr>
                                        <p:cTn id="21" dur="2000" fill="hold"/>
                                        <p:tgtEl>
                                          <p:spTgt spid="6145"/>
                                        </p:tgtEl>
                                        <p:attrNameLst>
                                          <p:attrName>ppt_w</p:attrName>
                                        </p:attrNameLst>
                                      </p:cBhvr>
                                      <p:tavLst>
                                        <p:tav tm="0">
                                          <p:val>
                                            <p:fltVal val="0"/>
                                          </p:val>
                                        </p:tav>
                                        <p:tav tm="100000">
                                          <p:val>
                                            <p:strVal val="#ppt_w"/>
                                          </p:val>
                                        </p:tav>
                                      </p:tavLst>
                                    </p:anim>
                                  </p:childTnLst>
                                </p:cTn>
                              </p:par>
                              <p:par>
                                <p:cTn id="22" presetID="35" presetClass="entr" presetSubtype="0" fill="hold" nodeType="withEffect">
                                  <p:stCondLst>
                                    <p:cond delay="0"/>
                                  </p:stCondLst>
                                  <p:childTnLst>
                                    <p:set>
                                      <p:cBhvr>
                                        <p:cTn id="23" dur="1" fill="hold">
                                          <p:stCondLst>
                                            <p:cond delay="0"/>
                                          </p:stCondLst>
                                        </p:cTn>
                                        <p:tgtEl>
                                          <p:spTgt spid="6148"/>
                                        </p:tgtEl>
                                        <p:attrNameLst>
                                          <p:attrName>style.visibility</p:attrName>
                                        </p:attrNameLst>
                                      </p:cBhvr>
                                      <p:to>
                                        <p:strVal val="visible"/>
                                      </p:to>
                                    </p:set>
                                    <p:animEffect transition="in" filter="fade">
                                      <p:cBhvr>
                                        <p:cTn id="24" dur="2000"/>
                                        <p:tgtEl>
                                          <p:spTgt spid="6148"/>
                                        </p:tgtEl>
                                      </p:cBhvr>
                                    </p:animEffect>
                                    <p:anim calcmode="lin" valueType="num">
                                      <p:cBhvr>
                                        <p:cTn id="25" dur="2000" fill="hold"/>
                                        <p:tgtEl>
                                          <p:spTgt spid="6148"/>
                                        </p:tgtEl>
                                        <p:attrNameLst>
                                          <p:attrName>style.rotation</p:attrName>
                                        </p:attrNameLst>
                                      </p:cBhvr>
                                      <p:tavLst>
                                        <p:tav tm="0">
                                          <p:val>
                                            <p:fltVal val="720"/>
                                          </p:val>
                                        </p:tav>
                                        <p:tav tm="100000">
                                          <p:val>
                                            <p:fltVal val="0"/>
                                          </p:val>
                                        </p:tav>
                                      </p:tavLst>
                                    </p:anim>
                                    <p:anim calcmode="lin" valueType="num">
                                      <p:cBhvr>
                                        <p:cTn id="26" dur="2000" fill="hold"/>
                                        <p:tgtEl>
                                          <p:spTgt spid="6148"/>
                                        </p:tgtEl>
                                        <p:attrNameLst>
                                          <p:attrName>ppt_h</p:attrName>
                                        </p:attrNameLst>
                                      </p:cBhvr>
                                      <p:tavLst>
                                        <p:tav tm="0">
                                          <p:val>
                                            <p:fltVal val="0"/>
                                          </p:val>
                                        </p:tav>
                                        <p:tav tm="100000">
                                          <p:val>
                                            <p:strVal val="#ppt_h"/>
                                          </p:val>
                                        </p:tav>
                                      </p:tavLst>
                                    </p:anim>
                                    <p:anim calcmode="lin" valueType="num">
                                      <p:cBhvr>
                                        <p:cTn id="27" dur="2000" fill="hold"/>
                                        <p:tgtEl>
                                          <p:spTgt spid="6148"/>
                                        </p:tgtEl>
                                        <p:attrNameLst>
                                          <p:attrName>ppt_w</p:attrName>
                                        </p:attrNameLst>
                                      </p:cBhvr>
                                      <p:tavLst>
                                        <p:tav tm="0">
                                          <p:val>
                                            <p:fltVal val="0"/>
                                          </p:val>
                                        </p:tav>
                                        <p:tav tm="100000">
                                          <p:val>
                                            <p:strVal val="#ppt_w"/>
                                          </p:val>
                                        </p:tav>
                                      </p:tavLst>
                                    </p:anim>
                                  </p:childTnLst>
                                </p:cTn>
                              </p:par>
                              <p:par>
                                <p:cTn id="28" presetID="35" presetClass="entr" presetSubtype="0" fill="hold" nodeType="withEffect">
                                  <p:stCondLst>
                                    <p:cond delay="0"/>
                                  </p:stCondLst>
                                  <p:childTnLst>
                                    <p:set>
                                      <p:cBhvr>
                                        <p:cTn id="29" dur="1" fill="hold">
                                          <p:stCondLst>
                                            <p:cond delay="0"/>
                                          </p:stCondLst>
                                        </p:cTn>
                                        <p:tgtEl>
                                          <p:spTgt spid="6151"/>
                                        </p:tgtEl>
                                        <p:attrNameLst>
                                          <p:attrName>style.visibility</p:attrName>
                                        </p:attrNameLst>
                                      </p:cBhvr>
                                      <p:to>
                                        <p:strVal val="visible"/>
                                      </p:to>
                                    </p:set>
                                    <p:animEffect transition="in" filter="fade">
                                      <p:cBhvr>
                                        <p:cTn id="30" dur="2000"/>
                                        <p:tgtEl>
                                          <p:spTgt spid="6151"/>
                                        </p:tgtEl>
                                      </p:cBhvr>
                                    </p:animEffect>
                                    <p:anim calcmode="lin" valueType="num">
                                      <p:cBhvr>
                                        <p:cTn id="31" dur="2000" fill="hold"/>
                                        <p:tgtEl>
                                          <p:spTgt spid="6151"/>
                                        </p:tgtEl>
                                        <p:attrNameLst>
                                          <p:attrName>style.rotation</p:attrName>
                                        </p:attrNameLst>
                                      </p:cBhvr>
                                      <p:tavLst>
                                        <p:tav tm="0">
                                          <p:val>
                                            <p:fltVal val="720"/>
                                          </p:val>
                                        </p:tav>
                                        <p:tav tm="100000">
                                          <p:val>
                                            <p:fltVal val="0"/>
                                          </p:val>
                                        </p:tav>
                                      </p:tavLst>
                                    </p:anim>
                                    <p:anim calcmode="lin" valueType="num">
                                      <p:cBhvr>
                                        <p:cTn id="32" dur="2000" fill="hold"/>
                                        <p:tgtEl>
                                          <p:spTgt spid="6151"/>
                                        </p:tgtEl>
                                        <p:attrNameLst>
                                          <p:attrName>ppt_h</p:attrName>
                                        </p:attrNameLst>
                                      </p:cBhvr>
                                      <p:tavLst>
                                        <p:tav tm="0">
                                          <p:val>
                                            <p:fltVal val="0"/>
                                          </p:val>
                                        </p:tav>
                                        <p:tav tm="100000">
                                          <p:val>
                                            <p:strVal val="#ppt_h"/>
                                          </p:val>
                                        </p:tav>
                                      </p:tavLst>
                                    </p:anim>
                                    <p:anim calcmode="lin" valueType="num">
                                      <p:cBhvr>
                                        <p:cTn id="33" dur="2000" fill="hold"/>
                                        <p:tgtEl>
                                          <p:spTgt spid="6151"/>
                                        </p:tgtEl>
                                        <p:attrNameLst>
                                          <p:attrName>ppt_w</p:attrName>
                                        </p:attrNameLst>
                                      </p:cBhvr>
                                      <p:tavLst>
                                        <p:tav tm="0">
                                          <p:val>
                                            <p:fltVal val="0"/>
                                          </p:val>
                                        </p:tav>
                                        <p:tav tm="100000">
                                          <p:val>
                                            <p:strVal val="#ppt_w"/>
                                          </p:val>
                                        </p:tav>
                                      </p:tavLst>
                                    </p:anim>
                                  </p:childTnLst>
                                </p:cTn>
                              </p:par>
                              <p:par>
                                <p:cTn id="34" presetID="35" presetClass="entr" presetSubtype="0" fill="hold" grpId="0" nodeType="withEffect">
                                  <p:stCondLst>
                                    <p:cond delay="0"/>
                                  </p:stCondLst>
                                  <p:childTnLst>
                                    <p:set>
                                      <p:cBhvr>
                                        <p:cTn id="35" dur="1" fill="hold">
                                          <p:stCondLst>
                                            <p:cond delay="0"/>
                                          </p:stCondLst>
                                        </p:cTn>
                                        <p:tgtEl>
                                          <p:spTgt spid="6154"/>
                                        </p:tgtEl>
                                        <p:attrNameLst>
                                          <p:attrName>style.visibility</p:attrName>
                                        </p:attrNameLst>
                                      </p:cBhvr>
                                      <p:to>
                                        <p:strVal val="visible"/>
                                      </p:to>
                                    </p:set>
                                    <p:animEffect transition="in" filter="fade">
                                      <p:cBhvr>
                                        <p:cTn id="36" dur="2000"/>
                                        <p:tgtEl>
                                          <p:spTgt spid="6154"/>
                                        </p:tgtEl>
                                      </p:cBhvr>
                                    </p:animEffect>
                                    <p:anim calcmode="lin" valueType="num">
                                      <p:cBhvr>
                                        <p:cTn id="37" dur="2000" fill="hold"/>
                                        <p:tgtEl>
                                          <p:spTgt spid="6154"/>
                                        </p:tgtEl>
                                        <p:attrNameLst>
                                          <p:attrName>style.rotation</p:attrName>
                                        </p:attrNameLst>
                                      </p:cBhvr>
                                      <p:tavLst>
                                        <p:tav tm="0">
                                          <p:val>
                                            <p:fltVal val="720"/>
                                          </p:val>
                                        </p:tav>
                                        <p:tav tm="100000">
                                          <p:val>
                                            <p:fltVal val="0"/>
                                          </p:val>
                                        </p:tav>
                                      </p:tavLst>
                                    </p:anim>
                                    <p:anim calcmode="lin" valueType="num">
                                      <p:cBhvr>
                                        <p:cTn id="38" dur="2000" fill="hold"/>
                                        <p:tgtEl>
                                          <p:spTgt spid="6154"/>
                                        </p:tgtEl>
                                        <p:attrNameLst>
                                          <p:attrName>ppt_h</p:attrName>
                                        </p:attrNameLst>
                                      </p:cBhvr>
                                      <p:tavLst>
                                        <p:tav tm="0">
                                          <p:val>
                                            <p:fltVal val="0"/>
                                          </p:val>
                                        </p:tav>
                                        <p:tav tm="100000">
                                          <p:val>
                                            <p:strVal val="#ppt_h"/>
                                          </p:val>
                                        </p:tav>
                                      </p:tavLst>
                                    </p:anim>
                                    <p:anim calcmode="lin" valueType="num">
                                      <p:cBhvr>
                                        <p:cTn id="39" dur="2000" fill="hold"/>
                                        <p:tgtEl>
                                          <p:spTgt spid="6154"/>
                                        </p:tgtEl>
                                        <p:attrNameLst>
                                          <p:attrName>ppt_w</p:attrName>
                                        </p:attrNameLst>
                                      </p:cBhvr>
                                      <p:tavLst>
                                        <p:tav tm="0">
                                          <p:val>
                                            <p:fltVal val="0"/>
                                          </p:val>
                                        </p:tav>
                                        <p:tav tm="100000">
                                          <p:val>
                                            <p:strVal val="#ppt_w"/>
                                          </p:val>
                                        </p:tav>
                                      </p:tavLst>
                                    </p:anim>
                                  </p:childTnLst>
                                </p:cTn>
                              </p:par>
                              <p:par>
                                <p:cTn id="40" presetID="35" presetClass="entr" presetSubtype="0" fill="hold" nodeType="withEffect">
                                  <p:stCondLst>
                                    <p:cond delay="0"/>
                                  </p:stCondLst>
                                  <p:childTnLst>
                                    <p:set>
                                      <p:cBhvr>
                                        <p:cTn id="41" dur="1" fill="hold">
                                          <p:stCondLst>
                                            <p:cond delay="0"/>
                                          </p:stCondLst>
                                        </p:cTn>
                                        <p:tgtEl>
                                          <p:spTgt spid="6155"/>
                                        </p:tgtEl>
                                        <p:attrNameLst>
                                          <p:attrName>style.visibility</p:attrName>
                                        </p:attrNameLst>
                                      </p:cBhvr>
                                      <p:to>
                                        <p:strVal val="visible"/>
                                      </p:to>
                                    </p:set>
                                    <p:animEffect transition="in" filter="fade">
                                      <p:cBhvr>
                                        <p:cTn id="42" dur="2000"/>
                                        <p:tgtEl>
                                          <p:spTgt spid="6155"/>
                                        </p:tgtEl>
                                      </p:cBhvr>
                                    </p:animEffect>
                                    <p:anim calcmode="lin" valueType="num">
                                      <p:cBhvr>
                                        <p:cTn id="43" dur="2000" fill="hold"/>
                                        <p:tgtEl>
                                          <p:spTgt spid="6155"/>
                                        </p:tgtEl>
                                        <p:attrNameLst>
                                          <p:attrName>style.rotation</p:attrName>
                                        </p:attrNameLst>
                                      </p:cBhvr>
                                      <p:tavLst>
                                        <p:tav tm="0">
                                          <p:val>
                                            <p:fltVal val="720"/>
                                          </p:val>
                                        </p:tav>
                                        <p:tav tm="100000">
                                          <p:val>
                                            <p:fltVal val="0"/>
                                          </p:val>
                                        </p:tav>
                                      </p:tavLst>
                                    </p:anim>
                                    <p:anim calcmode="lin" valueType="num">
                                      <p:cBhvr>
                                        <p:cTn id="44" dur="2000" fill="hold"/>
                                        <p:tgtEl>
                                          <p:spTgt spid="6155"/>
                                        </p:tgtEl>
                                        <p:attrNameLst>
                                          <p:attrName>ppt_h</p:attrName>
                                        </p:attrNameLst>
                                      </p:cBhvr>
                                      <p:tavLst>
                                        <p:tav tm="0">
                                          <p:val>
                                            <p:fltVal val="0"/>
                                          </p:val>
                                        </p:tav>
                                        <p:tav tm="100000">
                                          <p:val>
                                            <p:strVal val="#ppt_h"/>
                                          </p:val>
                                        </p:tav>
                                      </p:tavLst>
                                    </p:anim>
                                    <p:anim calcmode="lin" valueType="num">
                                      <p:cBhvr>
                                        <p:cTn id="45" dur="2000" fill="hold"/>
                                        <p:tgtEl>
                                          <p:spTgt spid="6155"/>
                                        </p:tgtEl>
                                        <p:attrNameLst>
                                          <p:attrName>ppt_w</p:attrName>
                                        </p:attrNameLst>
                                      </p:cBhvr>
                                      <p:tavLst>
                                        <p:tav tm="0">
                                          <p:val>
                                            <p:fltVal val="0"/>
                                          </p:val>
                                        </p:tav>
                                        <p:tav tm="100000">
                                          <p:val>
                                            <p:strVal val="#ppt_w"/>
                                          </p:val>
                                        </p:tav>
                                      </p:tavLst>
                                    </p:anim>
                                  </p:childTnLst>
                                </p:cTn>
                              </p:par>
                              <p:par>
                                <p:cTn id="46" presetID="35" presetClass="entr" presetSubtype="0" fill="hold"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2000"/>
                                        <p:tgtEl>
                                          <p:spTgt spid="15"/>
                                        </p:tgtEl>
                                      </p:cBhvr>
                                    </p:animEffect>
                                    <p:anim calcmode="lin" valueType="num">
                                      <p:cBhvr>
                                        <p:cTn id="49" dur="2000" fill="hold"/>
                                        <p:tgtEl>
                                          <p:spTgt spid="15"/>
                                        </p:tgtEl>
                                        <p:attrNameLst>
                                          <p:attrName>style.rotation</p:attrName>
                                        </p:attrNameLst>
                                      </p:cBhvr>
                                      <p:tavLst>
                                        <p:tav tm="0">
                                          <p:val>
                                            <p:fltVal val="720"/>
                                          </p:val>
                                        </p:tav>
                                        <p:tav tm="100000">
                                          <p:val>
                                            <p:fltVal val="0"/>
                                          </p:val>
                                        </p:tav>
                                      </p:tavLst>
                                    </p:anim>
                                    <p:anim calcmode="lin" valueType="num">
                                      <p:cBhvr>
                                        <p:cTn id="50" dur="2000" fill="hold"/>
                                        <p:tgtEl>
                                          <p:spTgt spid="15"/>
                                        </p:tgtEl>
                                        <p:attrNameLst>
                                          <p:attrName>ppt_h</p:attrName>
                                        </p:attrNameLst>
                                      </p:cBhvr>
                                      <p:tavLst>
                                        <p:tav tm="0">
                                          <p:val>
                                            <p:fltVal val="0"/>
                                          </p:val>
                                        </p:tav>
                                        <p:tav tm="100000">
                                          <p:val>
                                            <p:strVal val="#ppt_h"/>
                                          </p:val>
                                        </p:tav>
                                      </p:tavLst>
                                    </p:anim>
                                    <p:anim calcmode="lin" valueType="num">
                                      <p:cBhvr>
                                        <p:cTn id="51" dur="2000" fill="hold"/>
                                        <p:tgtEl>
                                          <p:spTgt spid="15"/>
                                        </p:tgtEl>
                                        <p:attrNameLst>
                                          <p:attrName>ppt_w</p:attrName>
                                        </p:attrNameLst>
                                      </p:cBhvr>
                                      <p:tavLst>
                                        <p:tav tm="0">
                                          <p:val>
                                            <p:fltVal val="0"/>
                                          </p:val>
                                        </p:tav>
                                        <p:tav tm="100000">
                                          <p:val>
                                            <p:strVal val="#ppt_w"/>
                                          </p:val>
                                        </p:tav>
                                      </p:tavLst>
                                    </p:anim>
                                  </p:childTnLst>
                                </p:cTn>
                              </p:par>
                              <p:par>
                                <p:cTn id="52" presetID="35" presetClass="entr" presetSubtype="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2000"/>
                                        <p:tgtEl>
                                          <p:spTgt spid="31"/>
                                        </p:tgtEl>
                                      </p:cBhvr>
                                    </p:animEffect>
                                    <p:anim calcmode="lin" valueType="num">
                                      <p:cBhvr>
                                        <p:cTn id="55" dur="2000" fill="hold"/>
                                        <p:tgtEl>
                                          <p:spTgt spid="31"/>
                                        </p:tgtEl>
                                        <p:attrNameLst>
                                          <p:attrName>style.rotation</p:attrName>
                                        </p:attrNameLst>
                                      </p:cBhvr>
                                      <p:tavLst>
                                        <p:tav tm="0">
                                          <p:val>
                                            <p:fltVal val="720"/>
                                          </p:val>
                                        </p:tav>
                                        <p:tav tm="100000">
                                          <p:val>
                                            <p:fltVal val="0"/>
                                          </p:val>
                                        </p:tav>
                                      </p:tavLst>
                                    </p:anim>
                                    <p:anim calcmode="lin" valueType="num">
                                      <p:cBhvr>
                                        <p:cTn id="56" dur="2000" fill="hold"/>
                                        <p:tgtEl>
                                          <p:spTgt spid="31"/>
                                        </p:tgtEl>
                                        <p:attrNameLst>
                                          <p:attrName>ppt_h</p:attrName>
                                        </p:attrNameLst>
                                      </p:cBhvr>
                                      <p:tavLst>
                                        <p:tav tm="0">
                                          <p:val>
                                            <p:fltVal val="0"/>
                                          </p:val>
                                        </p:tav>
                                        <p:tav tm="100000">
                                          <p:val>
                                            <p:strVal val="#ppt_h"/>
                                          </p:val>
                                        </p:tav>
                                      </p:tavLst>
                                    </p:anim>
                                    <p:anim calcmode="lin" valueType="num">
                                      <p:cBhvr>
                                        <p:cTn id="57" dur="2000" fill="hold"/>
                                        <p:tgtEl>
                                          <p:spTgt spid="31"/>
                                        </p:tgtEl>
                                        <p:attrNameLst>
                                          <p:attrName>ppt_w</p:attrName>
                                        </p:attrNameLst>
                                      </p:cBhvr>
                                      <p:tavLst>
                                        <p:tav tm="0">
                                          <p:val>
                                            <p:fltVal val="0"/>
                                          </p:val>
                                        </p:tav>
                                        <p:tav tm="100000">
                                          <p:val>
                                            <p:strVal val="#ppt_w"/>
                                          </p:val>
                                        </p:tav>
                                      </p:tavLst>
                                    </p:anim>
                                  </p:childTnLst>
                                </p:cTn>
                              </p:par>
                              <p:par>
                                <p:cTn id="58" presetID="35" presetClass="entr" presetSubtype="0" fill="hold"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2000"/>
                                        <p:tgtEl>
                                          <p:spTgt spid="33"/>
                                        </p:tgtEl>
                                      </p:cBhvr>
                                    </p:animEffect>
                                    <p:anim calcmode="lin" valueType="num">
                                      <p:cBhvr>
                                        <p:cTn id="61" dur="2000" fill="hold"/>
                                        <p:tgtEl>
                                          <p:spTgt spid="33"/>
                                        </p:tgtEl>
                                        <p:attrNameLst>
                                          <p:attrName>style.rotation</p:attrName>
                                        </p:attrNameLst>
                                      </p:cBhvr>
                                      <p:tavLst>
                                        <p:tav tm="0">
                                          <p:val>
                                            <p:fltVal val="720"/>
                                          </p:val>
                                        </p:tav>
                                        <p:tav tm="100000">
                                          <p:val>
                                            <p:fltVal val="0"/>
                                          </p:val>
                                        </p:tav>
                                      </p:tavLst>
                                    </p:anim>
                                    <p:anim calcmode="lin" valueType="num">
                                      <p:cBhvr>
                                        <p:cTn id="62" dur="2000" fill="hold"/>
                                        <p:tgtEl>
                                          <p:spTgt spid="33"/>
                                        </p:tgtEl>
                                        <p:attrNameLst>
                                          <p:attrName>ppt_h</p:attrName>
                                        </p:attrNameLst>
                                      </p:cBhvr>
                                      <p:tavLst>
                                        <p:tav tm="0">
                                          <p:val>
                                            <p:fltVal val="0"/>
                                          </p:val>
                                        </p:tav>
                                        <p:tav tm="100000">
                                          <p:val>
                                            <p:strVal val="#ppt_h"/>
                                          </p:val>
                                        </p:tav>
                                      </p:tavLst>
                                    </p:anim>
                                    <p:anim calcmode="lin" valueType="num">
                                      <p:cBhvr>
                                        <p:cTn id="63" dur="2000" fill="hold"/>
                                        <p:tgtEl>
                                          <p:spTgt spid="33"/>
                                        </p:tgtEl>
                                        <p:attrNameLst>
                                          <p:attrName>ppt_w</p:attrName>
                                        </p:attrNameLst>
                                      </p:cBhvr>
                                      <p:tavLst>
                                        <p:tav tm="0">
                                          <p:val>
                                            <p:fltVal val="0"/>
                                          </p:val>
                                        </p:tav>
                                        <p:tav tm="100000">
                                          <p:val>
                                            <p:strVal val="#ppt_w"/>
                                          </p:val>
                                        </p:tav>
                                      </p:tavLst>
                                    </p:anim>
                                  </p:childTnLst>
                                </p:cTn>
                              </p:par>
                              <p:par>
                                <p:cTn id="64" presetID="35" presetClass="entr" presetSubtype="0" fill="hold" nodeType="with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2000"/>
                                        <p:tgtEl>
                                          <p:spTgt spid="36"/>
                                        </p:tgtEl>
                                      </p:cBhvr>
                                    </p:animEffect>
                                    <p:anim calcmode="lin" valueType="num">
                                      <p:cBhvr>
                                        <p:cTn id="67" dur="2000" fill="hold"/>
                                        <p:tgtEl>
                                          <p:spTgt spid="36"/>
                                        </p:tgtEl>
                                        <p:attrNameLst>
                                          <p:attrName>style.rotation</p:attrName>
                                        </p:attrNameLst>
                                      </p:cBhvr>
                                      <p:tavLst>
                                        <p:tav tm="0">
                                          <p:val>
                                            <p:fltVal val="720"/>
                                          </p:val>
                                        </p:tav>
                                        <p:tav tm="100000">
                                          <p:val>
                                            <p:fltVal val="0"/>
                                          </p:val>
                                        </p:tav>
                                      </p:tavLst>
                                    </p:anim>
                                    <p:anim calcmode="lin" valueType="num">
                                      <p:cBhvr>
                                        <p:cTn id="68" dur="2000" fill="hold"/>
                                        <p:tgtEl>
                                          <p:spTgt spid="36"/>
                                        </p:tgtEl>
                                        <p:attrNameLst>
                                          <p:attrName>ppt_h</p:attrName>
                                        </p:attrNameLst>
                                      </p:cBhvr>
                                      <p:tavLst>
                                        <p:tav tm="0">
                                          <p:val>
                                            <p:fltVal val="0"/>
                                          </p:val>
                                        </p:tav>
                                        <p:tav tm="100000">
                                          <p:val>
                                            <p:strVal val="#ppt_h"/>
                                          </p:val>
                                        </p:tav>
                                      </p:tavLst>
                                    </p:anim>
                                    <p:anim calcmode="lin" valueType="num">
                                      <p:cBhvr>
                                        <p:cTn id="69" dur="2000" fill="hold"/>
                                        <p:tgtEl>
                                          <p:spTgt spid="36"/>
                                        </p:tgtEl>
                                        <p:attrNameLst>
                                          <p:attrName>ppt_w</p:attrName>
                                        </p:attrNameLst>
                                      </p:cBhvr>
                                      <p:tavLst>
                                        <p:tav tm="0">
                                          <p:val>
                                            <p:fltVal val="0"/>
                                          </p:val>
                                        </p:tav>
                                        <p:tav tm="100000">
                                          <p:val>
                                            <p:strVal val="#ppt_w"/>
                                          </p:val>
                                        </p:tav>
                                      </p:tavLst>
                                    </p:anim>
                                  </p:childTnLst>
                                </p:cTn>
                              </p:par>
                              <p:par>
                                <p:cTn id="70" presetID="35" presetClass="entr" presetSubtype="0" fill="hold"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fade">
                                      <p:cBhvr>
                                        <p:cTn id="72" dur="2000"/>
                                        <p:tgtEl>
                                          <p:spTgt spid="37"/>
                                        </p:tgtEl>
                                      </p:cBhvr>
                                    </p:animEffect>
                                    <p:anim calcmode="lin" valueType="num">
                                      <p:cBhvr>
                                        <p:cTn id="73" dur="2000" fill="hold"/>
                                        <p:tgtEl>
                                          <p:spTgt spid="37"/>
                                        </p:tgtEl>
                                        <p:attrNameLst>
                                          <p:attrName>style.rotation</p:attrName>
                                        </p:attrNameLst>
                                      </p:cBhvr>
                                      <p:tavLst>
                                        <p:tav tm="0">
                                          <p:val>
                                            <p:fltVal val="720"/>
                                          </p:val>
                                        </p:tav>
                                        <p:tav tm="100000">
                                          <p:val>
                                            <p:fltVal val="0"/>
                                          </p:val>
                                        </p:tav>
                                      </p:tavLst>
                                    </p:anim>
                                    <p:anim calcmode="lin" valueType="num">
                                      <p:cBhvr>
                                        <p:cTn id="74" dur="2000" fill="hold"/>
                                        <p:tgtEl>
                                          <p:spTgt spid="37"/>
                                        </p:tgtEl>
                                        <p:attrNameLst>
                                          <p:attrName>ppt_h</p:attrName>
                                        </p:attrNameLst>
                                      </p:cBhvr>
                                      <p:tavLst>
                                        <p:tav tm="0">
                                          <p:val>
                                            <p:fltVal val="0"/>
                                          </p:val>
                                        </p:tav>
                                        <p:tav tm="100000">
                                          <p:val>
                                            <p:strVal val="#ppt_h"/>
                                          </p:val>
                                        </p:tav>
                                      </p:tavLst>
                                    </p:anim>
                                    <p:anim calcmode="lin" valueType="num">
                                      <p:cBhvr>
                                        <p:cTn id="75" dur="2000" fill="hold"/>
                                        <p:tgtEl>
                                          <p:spTgt spid="37"/>
                                        </p:tgtEl>
                                        <p:attrNameLst>
                                          <p:attrName>ppt_w</p:attrName>
                                        </p:attrNameLst>
                                      </p:cBhvr>
                                      <p:tavLst>
                                        <p:tav tm="0">
                                          <p:val>
                                            <p:fltVal val="0"/>
                                          </p:val>
                                        </p:tav>
                                        <p:tav tm="100000">
                                          <p:val>
                                            <p:strVal val="#ppt_w"/>
                                          </p:val>
                                        </p:tav>
                                      </p:tavLst>
                                    </p:anim>
                                  </p:childTnLst>
                                </p:cTn>
                              </p:par>
                              <p:par>
                                <p:cTn id="76" presetID="35" presetClass="entr" presetSubtype="0" fill="hold"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2000"/>
                                        <p:tgtEl>
                                          <p:spTgt spid="39"/>
                                        </p:tgtEl>
                                      </p:cBhvr>
                                    </p:animEffect>
                                    <p:anim calcmode="lin" valueType="num">
                                      <p:cBhvr>
                                        <p:cTn id="79" dur="2000" fill="hold"/>
                                        <p:tgtEl>
                                          <p:spTgt spid="39"/>
                                        </p:tgtEl>
                                        <p:attrNameLst>
                                          <p:attrName>style.rotation</p:attrName>
                                        </p:attrNameLst>
                                      </p:cBhvr>
                                      <p:tavLst>
                                        <p:tav tm="0">
                                          <p:val>
                                            <p:fltVal val="720"/>
                                          </p:val>
                                        </p:tav>
                                        <p:tav tm="100000">
                                          <p:val>
                                            <p:fltVal val="0"/>
                                          </p:val>
                                        </p:tav>
                                      </p:tavLst>
                                    </p:anim>
                                    <p:anim calcmode="lin" valueType="num">
                                      <p:cBhvr>
                                        <p:cTn id="80" dur="2000" fill="hold"/>
                                        <p:tgtEl>
                                          <p:spTgt spid="39"/>
                                        </p:tgtEl>
                                        <p:attrNameLst>
                                          <p:attrName>ppt_h</p:attrName>
                                        </p:attrNameLst>
                                      </p:cBhvr>
                                      <p:tavLst>
                                        <p:tav tm="0">
                                          <p:val>
                                            <p:fltVal val="0"/>
                                          </p:val>
                                        </p:tav>
                                        <p:tav tm="100000">
                                          <p:val>
                                            <p:strVal val="#ppt_h"/>
                                          </p:val>
                                        </p:tav>
                                      </p:tavLst>
                                    </p:anim>
                                    <p:anim calcmode="lin" valueType="num">
                                      <p:cBhvr>
                                        <p:cTn id="81" dur="2000" fill="hold"/>
                                        <p:tgtEl>
                                          <p:spTgt spid="39"/>
                                        </p:tgtEl>
                                        <p:attrNameLst>
                                          <p:attrName>ppt_w</p:attrName>
                                        </p:attrNameLst>
                                      </p:cBhvr>
                                      <p:tavLst>
                                        <p:tav tm="0">
                                          <p:val>
                                            <p:fltVal val="0"/>
                                          </p:val>
                                        </p:tav>
                                        <p:tav tm="100000">
                                          <p:val>
                                            <p:strVal val="#ppt_w"/>
                                          </p:val>
                                        </p:tav>
                                      </p:tavLst>
                                    </p:anim>
                                  </p:childTnLst>
                                </p:cTn>
                              </p:par>
                              <p:par>
                                <p:cTn id="82" presetID="35" presetClass="entr" presetSubtype="0" fill="hold" nodeType="withEffect">
                                  <p:stCondLst>
                                    <p:cond delay="0"/>
                                  </p:stCondLst>
                                  <p:childTnLst>
                                    <p:set>
                                      <p:cBhvr>
                                        <p:cTn id="83" dur="1" fill="hold">
                                          <p:stCondLst>
                                            <p:cond delay="0"/>
                                          </p:stCondLst>
                                        </p:cTn>
                                        <p:tgtEl>
                                          <p:spTgt spid="41"/>
                                        </p:tgtEl>
                                        <p:attrNameLst>
                                          <p:attrName>style.visibility</p:attrName>
                                        </p:attrNameLst>
                                      </p:cBhvr>
                                      <p:to>
                                        <p:strVal val="visible"/>
                                      </p:to>
                                    </p:set>
                                    <p:animEffect transition="in" filter="fade">
                                      <p:cBhvr>
                                        <p:cTn id="84" dur="2000"/>
                                        <p:tgtEl>
                                          <p:spTgt spid="41"/>
                                        </p:tgtEl>
                                      </p:cBhvr>
                                    </p:animEffect>
                                    <p:anim calcmode="lin" valueType="num">
                                      <p:cBhvr>
                                        <p:cTn id="85" dur="2000" fill="hold"/>
                                        <p:tgtEl>
                                          <p:spTgt spid="41"/>
                                        </p:tgtEl>
                                        <p:attrNameLst>
                                          <p:attrName>style.rotation</p:attrName>
                                        </p:attrNameLst>
                                      </p:cBhvr>
                                      <p:tavLst>
                                        <p:tav tm="0">
                                          <p:val>
                                            <p:fltVal val="720"/>
                                          </p:val>
                                        </p:tav>
                                        <p:tav tm="100000">
                                          <p:val>
                                            <p:fltVal val="0"/>
                                          </p:val>
                                        </p:tav>
                                      </p:tavLst>
                                    </p:anim>
                                    <p:anim calcmode="lin" valueType="num">
                                      <p:cBhvr>
                                        <p:cTn id="86" dur="2000" fill="hold"/>
                                        <p:tgtEl>
                                          <p:spTgt spid="41"/>
                                        </p:tgtEl>
                                        <p:attrNameLst>
                                          <p:attrName>ppt_h</p:attrName>
                                        </p:attrNameLst>
                                      </p:cBhvr>
                                      <p:tavLst>
                                        <p:tav tm="0">
                                          <p:val>
                                            <p:fltVal val="0"/>
                                          </p:val>
                                        </p:tav>
                                        <p:tav tm="100000">
                                          <p:val>
                                            <p:strVal val="#ppt_h"/>
                                          </p:val>
                                        </p:tav>
                                      </p:tavLst>
                                    </p:anim>
                                    <p:anim calcmode="lin" valueType="num">
                                      <p:cBhvr>
                                        <p:cTn id="87" dur="2000" fill="hold"/>
                                        <p:tgtEl>
                                          <p:spTgt spid="41"/>
                                        </p:tgtEl>
                                        <p:attrNameLst>
                                          <p:attrName>ppt_w</p:attrName>
                                        </p:attrNameLst>
                                      </p:cBhvr>
                                      <p:tavLst>
                                        <p:tav tm="0">
                                          <p:val>
                                            <p:fltVal val="0"/>
                                          </p:val>
                                        </p:tav>
                                        <p:tav tm="100000">
                                          <p:val>
                                            <p:strVal val="#ppt_w"/>
                                          </p:val>
                                        </p:tav>
                                      </p:tavLst>
                                    </p:anim>
                                  </p:childTnLst>
                                </p:cTn>
                              </p:par>
                            </p:childTnLst>
                          </p:cTn>
                        </p:par>
                      </p:childTnLst>
                    </p:cTn>
                  </p:par>
                  <p:par>
                    <p:cTn id="88" fill="hold">
                      <p:stCondLst>
                        <p:cond delay="indefinite"/>
                      </p:stCondLst>
                      <p:childTnLst>
                        <p:par>
                          <p:cTn id="89" fill="hold">
                            <p:stCondLst>
                              <p:cond delay="0"/>
                            </p:stCondLst>
                            <p:childTnLst>
                              <p:par>
                                <p:cTn id="90" presetID="41" presetClass="entr" presetSubtype="0" fill="hold" grpId="0" nodeType="clickEffect">
                                  <p:stCondLst>
                                    <p:cond delay="0"/>
                                  </p:stCondLst>
                                  <p:iterate type="lt">
                                    <p:tmPct val="10000"/>
                                  </p:iterate>
                                  <p:childTnLst>
                                    <p:set>
                                      <p:cBhvr>
                                        <p:cTn id="91" dur="1" fill="hold">
                                          <p:stCondLst>
                                            <p:cond delay="0"/>
                                          </p:stCondLst>
                                        </p:cTn>
                                        <p:tgtEl>
                                          <p:spTgt spid="51"/>
                                        </p:tgtEl>
                                        <p:attrNameLst>
                                          <p:attrName>style.visibility</p:attrName>
                                        </p:attrNameLst>
                                      </p:cBhvr>
                                      <p:to>
                                        <p:strVal val="visible"/>
                                      </p:to>
                                    </p:set>
                                    <p:anim calcmode="lin" valueType="num">
                                      <p:cBhvr>
                                        <p:cTn id="92" dur="20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93" dur="2000" fill="hold"/>
                                        <p:tgtEl>
                                          <p:spTgt spid="51"/>
                                        </p:tgtEl>
                                        <p:attrNameLst>
                                          <p:attrName>ppt_y</p:attrName>
                                        </p:attrNameLst>
                                      </p:cBhvr>
                                      <p:tavLst>
                                        <p:tav tm="0">
                                          <p:val>
                                            <p:strVal val="#ppt_y"/>
                                          </p:val>
                                        </p:tav>
                                        <p:tav tm="100000">
                                          <p:val>
                                            <p:strVal val="#ppt_y"/>
                                          </p:val>
                                        </p:tav>
                                      </p:tavLst>
                                    </p:anim>
                                    <p:anim calcmode="lin" valueType="num">
                                      <p:cBhvr>
                                        <p:cTn id="94" dur="20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95" dur="20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96" dur="2000" tmFilter="0,0; .5, 1; 1, 1"/>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4" grpId="0" animBg="1"/>
      <p:bldP spid="6173" grpId="0"/>
      <p:bldP spid="31" grpId="0"/>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00100" y="1142984"/>
            <a:ext cx="7215238" cy="4154984"/>
          </a:xfrm>
          <a:prstGeom prst="rect">
            <a:avLst/>
          </a:prstGeom>
          <a:noFill/>
        </p:spPr>
        <p:txBody>
          <a:bodyPr wrap="square" rtlCol="0">
            <a:spAutoFit/>
          </a:bodyPr>
          <a:lstStyle/>
          <a:p>
            <a:r>
              <a:rPr lang="kk-KZ" sz="4400" dirty="0" smtClean="0">
                <a:latin typeface="KZ Bookman Old Style" pitchFamily="18" charset="0"/>
              </a:rPr>
              <a:t>Үй тапсырмасы: </a:t>
            </a:r>
          </a:p>
          <a:p>
            <a:r>
              <a:rPr lang="kk-KZ" sz="4400" dirty="0" smtClean="0">
                <a:latin typeface="KZ Bookman Old Style" pitchFamily="18" charset="0"/>
              </a:rPr>
              <a:t>2.1 тақырып оқу. Мазмұндау.</a:t>
            </a:r>
          </a:p>
          <a:p>
            <a:r>
              <a:rPr lang="kk-KZ" sz="4400" b="1" i="1" dirty="0" smtClean="0">
                <a:latin typeface="KZ Bookman Old Style" pitchFamily="18" charset="0"/>
              </a:rPr>
              <a:t>Екі жай бөлшекті алу, көбейту дің алгоритмін, программасын құру.</a:t>
            </a:r>
            <a:endParaRPr lang="ru-RU" sz="4400" b="1" i="1" dirty="0">
              <a:latin typeface="KZ Bookman Old Style"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go.imgsmail.ru/imgpreview?key=http%3A//upload.wikimedia.org/wikipedia/commons/thumb/7/79/Blaise%5Fpascal.jpg/200px-Blaise%5Fpascal.jpg&amp;mb=people&amp;l=http%3A//go.imgsmail.ru/img/mail/avatar.png&amp;q=90&amp;w=100"/>
          <p:cNvPicPr/>
          <p:nvPr/>
        </p:nvPicPr>
        <p:blipFill>
          <a:blip r:embed="rId2"/>
          <a:srcRect/>
          <a:stretch>
            <a:fillRect/>
          </a:stretch>
        </p:blipFill>
        <p:spPr bwMode="auto">
          <a:xfrm>
            <a:off x="357158" y="642918"/>
            <a:ext cx="3500462" cy="3786214"/>
          </a:xfrm>
          <a:prstGeom prst="rect">
            <a:avLst/>
          </a:prstGeom>
          <a:noFill/>
          <a:ln w="9525">
            <a:noFill/>
            <a:miter lim="800000"/>
            <a:headEnd/>
            <a:tailEnd/>
          </a:ln>
        </p:spPr>
      </p:pic>
      <p:sp>
        <p:nvSpPr>
          <p:cNvPr id="1026" name="Rectangle 2"/>
          <p:cNvSpPr>
            <a:spLocks noChangeArrowheads="1"/>
          </p:cNvSpPr>
          <p:nvPr/>
        </p:nvSpPr>
        <p:spPr bwMode="auto">
          <a:xfrm>
            <a:off x="4143372" y="571480"/>
            <a:ext cx="314324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kk-KZ"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kk-KZ" sz="1800" b="0" i="0" u="none" strike="noStrike" cap="none" normalizeH="0" baseline="0" dirty="0" smtClean="0">
              <a:ln>
                <a:noFill/>
              </a:ln>
              <a:solidFill>
                <a:schemeClr val="tx1"/>
              </a:solidFill>
              <a:effectLst/>
              <a:latin typeface="Arial" pitchFamily="34" charset="0"/>
            </a:endParaRPr>
          </a:p>
        </p:txBody>
      </p:sp>
      <p:sp>
        <p:nvSpPr>
          <p:cNvPr id="1027" name="Rectangle 3"/>
          <p:cNvSpPr>
            <a:spLocks noChangeArrowheads="1"/>
          </p:cNvSpPr>
          <p:nvPr/>
        </p:nvSpPr>
        <p:spPr bwMode="auto">
          <a:xfrm rot="10800000" flipV="1">
            <a:off x="3786182" y="346154"/>
            <a:ext cx="4929221"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kk-KZ" sz="2000" dirty="0" smtClean="0">
                <a:latin typeface="Times New Roman" pitchFamily="18" charset="0"/>
                <a:ea typeface="Calibri" pitchFamily="34" charset="0"/>
                <a:cs typeface="Times New Roman" pitchFamily="18" charset="0"/>
              </a:rPr>
              <a:t>Қазіргі кезде Паскаль аты программалау тілдерінде </a:t>
            </a:r>
            <a:r>
              <a:rPr lang="kk-KZ" sz="2000" dirty="0" smtClean="0">
                <a:ea typeface="Calibri" pitchFamily="34" charset="0"/>
                <a:cs typeface="Times New Roman" pitchFamily="18" charset="0"/>
              </a:rPr>
              <a:t>–</a:t>
            </a:r>
            <a:r>
              <a:rPr lang="kk-KZ" sz="2000" dirty="0" smtClean="0">
                <a:latin typeface="Times New Roman" pitchFamily="18" charset="0"/>
                <a:ea typeface="Calibri" pitchFamily="34" charset="0"/>
                <a:cs typeface="Times New Roman" pitchFamily="18" charset="0"/>
              </a:rPr>
              <a:t> тіл аты ретінде кеңінен қолданылады. Паскаль программалау тілі ХVII ғасырда өмір сүрген француз ғалымы Блез Паскальдің құрметіне аталып отыр. </a:t>
            </a:r>
            <a:endParaRPr lang="ru-RU" sz="2000" dirty="0" smtClean="0">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kk-KZ"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Блез Паскаль </a:t>
            </a:r>
            <a:r>
              <a:rPr kumimoji="0" lang="kk-KZ"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/1623-1662/</a:t>
            </a:r>
          </a:p>
          <a:p>
            <a:pPr marL="0" marR="0" lvl="0" indent="0" algn="l" defTabSz="914400" rtl="0" eaLnBrk="1" fontAlgn="base" latinLnBrk="0" hangingPunct="1">
              <a:lnSpc>
                <a:spcPct val="100000"/>
              </a:lnSpc>
              <a:spcBef>
                <a:spcPct val="0"/>
              </a:spcBef>
              <a:spcAft>
                <a:spcPct val="0"/>
              </a:spcAft>
              <a:buClrTx/>
              <a:buSzTx/>
              <a:buFontTx/>
              <a:buNone/>
              <a:tabLst/>
            </a:pPr>
            <a:r>
              <a:rPr kumimoji="0" lang="kk-KZ"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1623 жылы Франция мемлекетінің Клермон </a:t>
            </a:r>
            <a:r>
              <a:rPr kumimoji="0" lang="kk-KZ"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kk-KZ"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Ферран қаласында дүниеге келген. Ол жастайынан </a:t>
            </a:r>
            <a:r>
              <a:rPr kumimoji="0" lang="kk-KZ"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kk-KZ"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ақ білімділігі, алғырлығы, зеректігімен, әсіресе математика саласына бейімдігімен баршаның көзіне түсті. 1662 жылы Блез Паскаль қайтыс болған соң, әлем білген қайталанбас аса дарынды математиктердің бірі болып тарихқа кірді. Ол математика ғылымының дамуына үлес қоса отырып, математика ғылымының бір саласы </a:t>
            </a:r>
            <a:r>
              <a:rPr kumimoji="0" lang="kk-KZ"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kk-KZ"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ықтималдар теориясының ірге тасын қалады. </a:t>
            </a:r>
            <a:endParaRPr kumimoji="0" lang="kk-KZ" sz="2000" b="0" i="0" u="none" strike="noStrike" cap="none" normalizeH="0" baseline="0" dirty="0" smtClean="0">
              <a:ln>
                <a:noFill/>
              </a:ln>
              <a:solidFill>
                <a:schemeClr val="tx1"/>
              </a:solidFill>
              <a:effectLst/>
              <a:latin typeface="Arial" pitchFamily="34" charset="0"/>
            </a:endParaRPr>
          </a:p>
        </p:txBody>
      </p:sp>
      <p:pic>
        <p:nvPicPr>
          <p:cNvPr id="10" name="Рисунок 9" descr="http://kargoo.gov.kz/files/loader/31_upimg_18412.gif"/>
          <p:cNvPicPr/>
          <p:nvPr/>
        </p:nvPicPr>
        <p:blipFill>
          <a:blip r:embed="rId3"/>
          <a:srcRect/>
          <a:stretch>
            <a:fillRect/>
          </a:stretch>
        </p:blipFill>
        <p:spPr bwMode="auto">
          <a:xfrm>
            <a:off x="0" y="0"/>
            <a:ext cx="4121785" cy="136525"/>
          </a:xfrm>
          <a:prstGeom prst="rect">
            <a:avLst/>
          </a:prstGeom>
          <a:noFill/>
          <a:ln w="9525">
            <a:noFill/>
            <a:miter lim="800000"/>
            <a:headEnd/>
            <a:tailEnd/>
          </a:ln>
        </p:spPr>
      </p:pic>
      <p:pic>
        <p:nvPicPr>
          <p:cNvPr id="11" name="Рисунок 10" descr="http://kargoo.gov.kz/files/loader/31_upimg_18412.gif"/>
          <p:cNvPicPr/>
          <p:nvPr/>
        </p:nvPicPr>
        <p:blipFill>
          <a:blip r:embed="rId3"/>
          <a:srcRect/>
          <a:stretch>
            <a:fillRect/>
          </a:stretch>
        </p:blipFill>
        <p:spPr bwMode="auto">
          <a:xfrm>
            <a:off x="4071934" y="0"/>
            <a:ext cx="4121785" cy="136525"/>
          </a:xfrm>
          <a:prstGeom prst="rect">
            <a:avLst/>
          </a:prstGeom>
          <a:noFill/>
          <a:ln w="9525">
            <a:noFill/>
            <a:miter lim="800000"/>
            <a:headEnd/>
            <a:tailEnd/>
          </a:ln>
        </p:spPr>
      </p:pic>
      <p:pic>
        <p:nvPicPr>
          <p:cNvPr id="12" name="Рисунок 11" descr="http://kargoo.gov.kz/files/loader/31_upimg_18412.gif"/>
          <p:cNvPicPr/>
          <p:nvPr/>
        </p:nvPicPr>
        <p:blipFill>
          <a:blip r:embed="rId3"/>
          <a:srcRect/>
          <a:stretch>
            <a:fillRect/>
          </a:stretch>
        </p:blipFill>
        <p:spPr bwMode="auto">
          <a:xfrm>
            <a:off x="7929554" y="0"/>
            <a:ext cx="1214446" cy="142876"/>
          </a:xfrm>
          <a:prstGeom prst="rect">
            <a:avLst/>
          </a:prstGeom>
          <a:noFill/>
          <a:ln w="9525">
            <a:noFill/>
            <a:miter lim="800000"/>
            <a:headEnd/>
            <a:tailEnd/>
          </a:ln>
        </p:spPr>
      </p:pic>
      <p:pic>
        <p:nvPicPr>
          <p:cNvPr id="13" name="Рисунок 12" descr="http://kargoo.gov.kz/files/loader/31_upimg_18412.gif"/>
          <p:cNvPicPr/>
          <p:nvPr/>
        </p:nvPicPr>
        <p:blipFill>
          <a:blip r:embed="rId3"/>
          <a:srcRect/>
          <a:stretch>
            <a:fillRect/>
          </a:stretch>
        </p:blipFill>
        <p:spPr bwMode="auto">
          <a:xfrm>
            <a:off x="0" y="6715124"/>
            <a:ext cx="4121785" cy="136525"/>
          </a:xfrm>
          <a:prstGeom prst="rect">
            <a:avLst/>
          </a:prstGeom>
          <a:noFill/>
          <a:ln w="9525">
            <a:noFill/>
            <a:miter lim="800000"/>
            <a:headEnd/>
            <a:tailEnd/>
          </a:ln>
        </p:spPr>
      </p:pic>
      <p:pic>
        <p:nvPicPr>
          <p:cNvPr id="14" name="Рисунок 13" descr="http://kargoo.gov.kz/files/loader/31_upimg_18412.gif"/>
          <p:cNvPicPr/>
          <p:nvPr/>
        </p:nvPicPr>
        <p:blipFill>
          <a:blip r:embed="rId3"/>
          <a:srcRect/>
          <a:stretch>
            <a:fillRect/>
          </a:stretch>
        </p:blipFill>
        <p:spPr bwMode="auto">
          <a:xfrm>
            <a:off x="4071934" y="6715124"/>
            <a:ext cx="4121785" cy="136525"/>
          </a:xfrm>
          <a:prstGeom prst="rect">
            <a:avLst/>
          </a:prstGeom>
          <a:noFill/>
          <a:ln w="9525">
            <a:noFill/>
            <a:miter lim="800000"/>
            <a:headEnd/>
            <a:tailEnd/>
          </a:ln>
        </p:spPr>
      </p:pic>
      <p:pic>
        <p:nvPicPr>
          <p:cNvPr id="15" name="Рисунок 14" descr="http://kargoo.gov.kz/files/loader/31_upimg_18412.gif"/>
          <p:cNvPicPr/>
          <p:nvPr/>
        </p:nvPicPr>
        <p:blipFill>
          <a:blip r:embed="rId3"/>
          <a:srcRect/>
          <a:stretch>
            <a:fillRect/>
          </a:stretch>
        </p:blipFill>
        <p:spPr bwMode="auto">
          <a:xfrm>
            <a:off x="7929554" y="6715124"/>
            <a:ext cx="1214446" cy="142876"/>
          </a:xfrm>
          <a:prstGeom prst="rect">
            <a:avLst/>
          </a:prstGeom>
          <a:noFill/>
          <a:ln w="9525">
            <a:noFill/>
            <a:miter lim="800000"/>
            <a:headEnd/>
            <a:tailEnd/>
          </a:ln>
        </p:spPr>
      </p:pic>
      <p:sp>
        <p:nvSpPr>
          <p:cNvPr id="16" name="Прямоугольник 15"/>
          <p:cNvSpPr/>
          <p:nvPr/>
        </p:nvSpPr>
        <p:spPr>
          <a:xfrm>
            <a:off x="714348" y="4357694"/>
            <a:ext cx="2706712" cy="707886"/>
          </a:xfrm>
          <a:prstGeom prst="rect">
            <a:avLst/>
          </a:prstGeom>
        </p:spPr>
        <p:txBody>
          <a:bodyPr wrap="square">
            <a:spAutoFit/>
          </a:bodyPr>
          <a:lstStyle/>
          <a:p>
            <a:pPr lvl="0" fontAlgn="base">
              <a:spcBef>
                <a:spcPct val="0"/>
              </a:spcBef>
              <a:spcAft>
                <a:spcPct val="0"/>
              </a:spcAft>
            </a:pPr>
            <a:r>
              <a:rPr lang="kk-KZ" sz="2000" b="1" dirty="0" smtClean="0">
                <a:solidFill>
                  <a:prstClr val="black"/>
                </a:solidFill>
                <a:latin typeface="Times New Roman" pitchFamily="18" charset="0"/>
                <a:ea typeface="Calibri" pitchFamily="34" charset="0"/>
                <a:cs typeface="Times New Roman" pitchFamily="18" charset="0"/>
              </a:rPr>
              <a:t>Блез Паскаль</a:t>
            </a:r>
          </a:p>
          <a:p>
            <a:pPr lvl="0" fontAlgn="base">
              <a:spcBef>
                <a:spcPct val="0"/>
              </a:spcBef>
              <a:spcAft>
                <a:spcPct val="0"/>
              </a:spcAft>
            </a:pPr>
            <a:r>
              <a:rPr lang="kk-KZ" sz="2000" b="1" dirty="0" smtClean="0">
                <a:solidFill>
                  <a:prstClr val="black"/>
                </a:solidFill>
                <a:latin typeface="Times New Roman" pitchFamily="18" charset="0"/>
                <a:ea typeface="Calibri" pitchFamily="34" charset="0"/>
                <a:cs typeface="Times New Roman" pitchFamily="18" charset="0"/>
              </a:rPr>
              <a:t> </a:t>
            </a:r>
            <a:r>
              <a:rPr lang="kk-KZ" sz="2000" dirty="0" smtClean="0">
                <a:solidFill>
                  <a:prstClr val="black"/>
                </a:solidFill>
                <a:latin typeface="Times New Roman" pitchFamily="18" charset="0"/>
                <a:ea typeface="Calibri" pitchFamily="34" charset="0"/>
                <a:cs typeface="Times New Roman" pitchFamily="18" charset="0"/>
              </a:rPr>
              <a:t>/1623-1662/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par>
                          <p:cTn id="14" fill="hold">
                            <p:stCondLst>
                              <p:cond delay="2000"/>
                            </p:stCondLst>
                            <p:childTnLst>
                              <p:par>
                                <p:cTn id="15" presetID="52" presetClass="entr" presetSubtype="0" fill="hold" grpId="0" nodeType="afterEffect">
                                  <p:stCondLst>
                                    <p:cond delay="0"/>
                                  </p:stCondLst>
                                  <p:childTnLst>
                                    <p:set>
                                      <p:cBhvr>
                                        <p:cTn id="16" dur="1" fill="hold">
                                          <p:stCondLst>
                                            <p:cond delay="0"/>
                                          </p:stCondLst>
                                        </p:cTn>
                                        <p:tgtEl>
                                          <p:spTgt spid="1027"/>
                                        </p:tgtEl>
                                        <p:attrNameLst>
                                          <p:attrName>style.visibility</p:attrName>
                                        </p:attrNameLst>
                                      </p:cBhvr>
                                      <p:to>
                                        <p:strVal val="visible"/>
                                      </p:to>
                                    </p:set>
                                    <p:animScale>
                                      <p:cBhvr>
                                        <p:cTn id="17" dur="1000" decel="50000" fill="hold">
                                          <p:stCondLst>
                                            <p:cond delay="0"/>
                                          </p:stCondLst>
                                        </p:cTn>
                                        <p:tgtEl>
                                          <p:spTgt spid="10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027"/>
                                        </p:tgtEl>
                                        <p:attrNameLst>
                                          <p:attrName>ppt_x</p:attrName>
                                          <p:attrName>ppt_y</p:attrName>
                                        </p:attrNameLst>
                                      </p:cBhvr>
                                    </p:animMotion>
                                    <p:animEffect transition="in" filter="fade">
                                      <p:cBhvr>
                                        <p:cTn id="19"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Никлаус Вирт"/>
          <p:cNvPicPr>
            <a:picLocks noChangeAspect="1" noChangeArrowheads="1"/>
          </p:cNvPicPr>
          <p:nvPr/>
        </p:nvPicPr>
        <p:blipFill>
          <a:blip r:embed="rId2"/>
          <a:srcRect/>
          <a:stretch>
            <a:fillRect/>
          </a:stretch>
        </p:blipFill>
        <p:spPr bwMode="auto">
          <a:xfrm>
            <a:off x="214282" y="1071546"/>
            <a:ext cx="2500330" cy="3380447"/>
          </a:xfrm>
          <a:prstGeom prst="rect">
            <a:avLst/>
          </a:prstGeom>
          <a:noFill/>
        </p:spPr>
      </p:pic>
      <p:sp>
        <p:nvSpPr>
          <p:cNvPr id="3" name="TextBox 2"/>
          <p:cNvSpPr txBox="1"/>
          <p:nvPr/>
        </p:nvSpPr>
        <p:spPr>
          <a:xfrm>
            <a:off x="3000364" y="428604"/>
            <a:ext cx="5857916" cy="6217087"/>
          </a:xfrm>
          <a:prstGeom prst="rect">
            <a:avLst/>
          </a:prstGeom>
          <a:noFill/>
        </p:spPr>
        <p:txBody>
          <a:bodyPr wrap="square" rtlCol="0">
            <a:spAutoFit/>
          </a:bodyPr>
          <a:lstStyle/>
          <a:p>
            <a:r>
              <a:rPr lang="kk-KZ" sz="2000" dirty="0" smtClean="0">
                <a:latin typeface="Times New Roman" pitchFamily="18" charset="0"/>
                <a:cs typeface="Times New Roman" pitchFamily="18" charset="0"/>
              </a:rPr>
              <a:t>Никлау Вирт 1934 жылдың 15 ақпанында Цюрих маңындағы Винтертуре қаласында дүние келген.Оның үйі әкесі сабақ беретін мектептің жанында болатын. Оның үйінде өте жақсы кітапхана қоры болды. Осы кітаптардың ішінде оны темір жол, турбина, телеграф туралы кітаптар болатын.Бала кезінен Вирт техникаға әуес болды, әсіресе авиамодельдеу  техникасымен шұғылданатын. Мектеп қабырғасында оқы жүріп мектептің жертөлесінен “құпия лаборотория ” ашып сонда шұғылданған. </a:t>
            </a:r>
          </a:p>
          <a:p>
            <a:r>
              <a:rPr lang="kk-KZ" sz="2000" dirty="0" smtClean="0">
                <a:latin typeface="Times New Roman" pitchFamily="18" charset="0"/>
                <a:cs typeface="Times New Roman" pitchFamily="18" charset="0"/>
              </a:rPr>
              <a:t>Осы қызығушылықтары оның болашағын анықтаған сияқты. 1954 ж. Цюрихтағы Техникалық университеттің электроника факультетіне түседі. 1963 ж. Ол АҚШ Алгол программасы бойынша диссертациясын құрады, университет профессоры атақтарын алды. Осылайша ол Паскаль программалау тілінін ұсынған болатын. Никлаус вирт 1999 жылдың 1 сәуірінде дүниеден өтті.</a:t>
            </a:r>
          </a:p>
          <a:p>
            <a:endParaRPr lang="ru-RU" dirty="0"/>
          </a:p>
        </p:txBody>
      </p:sp>
      <p:sp>
        <p:nvSpPr>
          <p:cNvPr id="4" name="TextBox 3"/>
          <p:cNvSpPr txBox="1"/>
          <p:nvPr/>
        </p:nvSpPr>
        <p:spPr>
          <a:xfrm>
            <a:off x="357158" y="4500570"/>
            <a:ext cx="1928826" cy="461665"/>
          </a:xfrm>
          <a:prstGeom prst="rect">
            <a:avLst/>
          </a:prstGeom>
          <a:noFill/>
        </p:spPr>
        <p:txBody>
          <a:bodyPr wrap="square" rtlCol="0">
            <a:spAutoFit/>
          </a:bodyPr>
          <a:lstStyle/>
          <a:p>
            <a:pPr algn="ctr"/>
            <a:r>
              <a:rPr lang="kk-KZ" sz="2400" b="1" dirty="0" smtClean="0"/>
              <a:t>1934-1999 ж</a:t>
            </a:r>
            <a:endParaRPr lang="ru-RU" sz="2400" b="1" dirty="0"/>
          </a:p>
        </p:txBody>
      </p:sp>
      <p:pic>
        <p:nvPicPr>
          <p:cNvPr id="5" name="Рисунок 4" descr="http://kargoo.gov.kz/files/loader/31_upimg_18412.gif"/>
          <p:cNvPicPr/>
          <p:nvPr/>
        </p:nvPicPr>
        <p:blipFill>
          <a:blip r:embed="rId3"/>
          <a:srcRect/>
          <a:stretch>
            <a:fillRect/>
          </a:stretch>
        </p:blipFill>
        <p:spPr bwMode="auto">
          <a:xfrm>
            <a:off x="0" y="0"/>
            <a:ext cx="4121785" cy="136525"/>
          </a:xfrm>
          <a:prstGeom prst="rect">
            <a:avLst/>
          </a:prstGeom>
          <a:noFill/>
          <a:ln w="9525">
            <a:noFill/>
            <a:miter lim="800000"/>
            <a:headEnd/>
            <a:tailEnd/>
          </a:ln>
        </p:spPr>
      </p:pic>
      <p:pic>
        <p:nvPicPr>
          <p:cNvPr id="6" name="Рисунок 5" descr="http://kargoo.gov.kz/files/loader/31_upimg_18412.gif"/>
          <p:cNvPicPr/>
          <p:nvPr/>
        </p:nvPicPr>
        <p:blipFill>
          <a:blip r:embed="rId3"/>
          <a:srcRect/>
          <a:stretch>
            <a:fillRect/>
          </a:stretch>
        </p:blipFill>
        <p:spPr bwMode="auto">
          <a:xfrm>
            <a:off x="4071934" y="0"/>
            <a:ext cx="4121785" cy="136525"/>
          </a:xfrm>
          <a:prstGeom prst="rect">
            <a:avLst/>
          </a:prstGeom>
          <a:noFill/>
          <a:ln w="9525">
            <a:noFill/>
            <a:miter lim="800000"/>
            <a:headEnd/>
            <a:tailEnd/>
          </a:ln>
        </p:spPr>
      </p:pic>
      <p:pic>
        <p:nvPicPr>
          <p:cNvPr id="7" name="Рисунок 6" descr="http://kargoo.gov.kz/files/loader/31_upimg_18412.gif"/>
          <p:cNvPicPr/>
          <p:nvPr/>
        </p:nvPicPr>
        <p:blipFill>
          <a:blip r:embed="rId3"/>
          <a:srcRect/>
          <a:stretch>
            <a:fillRect/>
          </a:stretch>
        </p:blipFill>
        <p:spPr bwMode="auto">
          <a:xfrm>
            <a:off x="7929554" y="0"/>
            <a:ext cx="1214446" cy="142876"/>
          </a:xfrm>
          <a:prstGeom prst="rect">
            <a:avLst/>
          </a:prstGeom>
          <a:noFill/>
          <a:ln w="9525">
            <a:noFill/>
            <a:miter lim="800000"/>
            <a:headEnd/>
            <a:tailEnd/>
          </a:ln>
        </p:spPr>
      </p:pic>
      <p:pic>
        <p:nvPicPr>
          <p:cNvPr id="8" name="Рисунок 7" descr="http://kargoo.gov.kz/files/loader/31_upimg_18412.gif"/>
          <p:cNvPicPr/>
          <p:nvPr/>
        </p:nvPicPr>
        <p:blipFill>
          <a:blip r:embed="rId3"/>
          <a:srcRect/>
          <a:stretch>
            <a:fillRect/>
          </a:stretch>
        </p:blipFill>
        <p:spPr bwMode="auto">
          <a:xfrm>
            <a:off x="0" y="6715124"/>
            <a:ext cx="4121785" cy="136525"/>
          </a:xfrm>
          <a:prstGeom prst="rect">
            <a:avLst/>
          </a:prstGeom>
          <a:noFill/>
          <a:ln w="9525">
            <a:noFill/>
            <a:miter lim="800000"/>
            <a:headEnd/>
            <a:tailEnd/>
          </a:ln>
        </p:spPr>
      </p:pic>
      <p:pic>
        <p:nvPicPr>
          <p:cNvPr id="9" name="Рисунок 8" descr="http://kargoo.gov.kz/files/loader/31_upimg_18412.gif"/>
          <p:cNvPicPr/>
          <p:nvPr/>
        </p:nvPicPr>
        <p:blipFill>
          <a:blip r:embed="rId3"/>
          <a:srcRect/>
          <a:stretch>
            <a:fillRect/>
          </a:stretch>
        </p:blipFill>
        <p:spPr bwMode="auto">
          <a:xfrm>
            <a:off x="4071934" y="6715124"/>
            <a:ext cx="4121785" cy="136525"/>
          </a:xfrm>
          <a:prstGeom prst="rect">
            <a:avLst/>
          </a:prstGeom>
          <a:noFill/>
          <a:ln w="9525">
            <a:noFill/>
            <a:miter lim="800000"/>
            <a:headEnd/>
            <a:tailEnd/>
          </a:ln>
        </p:spPr>
      </p:pic>
      <p:pic>
        <p:nvPicPr>
          <p:cNvPr id="10" name="Рисунок 9" descr="http://kargoo.gov.kz/files/loader/31_upimg_18412.gif"/>
          <p:cNvPicPr/>
          <p:nvPr/>
        </p:nvPicPr>
        <p:blipFill>
          <a:blip r:embed="rId3"/>
          <a:srcRect/>
          <a:stretch>
            <a:fillRect/>
          </a:stretch>
        </p:blipFill>
        <p:spPr bwMode="auto">
          <a:xfrm>
            <a:off x="7929554" y="6715124"/>
            <a:ext cx="1214446" cy="14287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44034"/>
                                        </p:tgtEl>
                                        <p:attrNameLst>
                                          <p:attrName>style.visibility</p:attrName>
                                        </p:attrNameLst>
                                      </p:cBhvr>
                                      <p:to>
                                        <p:strVal val="visible"/>
                                      </p:to>
                                    </p:set>
                                    <p:animScale>
                                      <p:cBhvr>
                                        <p:cTn id="7" dur="2000" decel="50000" fill="hold">
                                          <p:stCondLst>
                                            <p:cond delay="0"/>
                                          </p:stCondLst>
                                        </p:cTn>
                                        <p:tgtEl>
                                          <p:spTgt spid="440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44034"/>
                                        </p:tgtEl>
                                        <p:attrNameLst>
                                          <p:attrName>ppt_x</p:attrName>
                                          <p:attrName>ppt_y</p:attrName>
                                        </p:attrNameLst>
                                      </p:cBhvr>
                                    </p:animMotion>
                                    <p:animEffect transition="in" filter="fade">
                                      <p:cBhvr>
                                        <p:cTn id="9" dur="2000"/>
                                        <p:tgtEl>
                                          <p:spTgt spid="44034"/>
                                        </p:tgtEl>
                                      </p:cBhvr>
                                    </p:animEffect>
                                  </p:childTnLst>
                                </p:cTn>
                              </p:par>
                            </p:childTnLst>
                          </p:cTn>
                        </p:par>
                        <p:par>
                          <p:cTn id="10" fill="hold">
                            <p:stCondLst>
                              <p:cond delay="2000"/>
                            </p:stCondLst>
                            <p:childTnLst>
                              <p:par>
                                <p:cTn id="11" presetID="5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Scale>
                                      <p:cBhvr>
                                        <p:cTn id="13" dur="2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2000" decel="50000" fill="hold">
                                          <p:stCondLst>
                                            <p:cond delay="0"/>
                                          </p:stCondLst>
                                        </p:cTn>
                                        <p:tgtEl>
                                          <p:spTgt spid="4"/>
                                        </p:tgtEl>
                                        <p:attrNameLst>
                                          <p:attrName>ppt_x</p:attrName>
                                          <p:attrName>ppt_y</p:attrName>
                                        </p:attrNameLst>
                                      </p:cBhvr>
                                    </p:animMotion>
                                    <p:animEffect transition="in" filter="fade">
                                      <p:cBhvr>
                                        <p:cTn id="15" dur="2000"/>
                                        <p:tgtEl>
                                          <p:spTgt spid="4"/>
                                        </p:tgtEl>
                                      </p:cBhvr>
                                    </p:animEffect>
                                  </p:childTnLst>
                                </p:cTn>
                              </p:par>
                            </p:childTnLst>
                          </p:cTn>
                        </p:par>
                        <p:par>
                          <p:cTn id="16" fill="hold">
                            <p:stCondLst>
                              <p:cond delay="4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20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2000" fill="hold"/>
                                        <p:tgtEl>
                                          <p:spTgt spid="3"/>
                                        </p:tgtEl>
                                        <p:attrNameLst>
                                          <p:attrName>ppt_y</p:attrName>
                                        </p:attrNameLst>
                                      </p:cBhvr>
                                      <p:tavLst>
                                        <p:tav tm="0">
                                          <p:val>
                                            <p:strVal val="#ppt_y"/>
                                          </p:val>
                                        </p:tav>
                                        <p:tav tm="100000">
                                          <p:val>
                                            <p:strVal val="#ppt_y"/>
                                          </p:val>
                                        </p:tav>
                                      </p:tavLst>
                                    </p:anim>
                                    <p:anim calcmode="lin" valueType="num">
                                      <p:cBhvr>
                                        <p:cTn id="21" dur="20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20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000" tmFilter="0,0; .5, 1; 1, 1"/>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1" nodeType="clickEffect">
                                  <p:stCondLst>
                                    <p:cond delay="0"/>
                                  </p:stCondLst>
                                  <p:iterate type="lt">
                                    <p:tmPct val="0"/>
                                  </p:iterate>
                                  <p:childTnLst>
                                    <p:set>
                                      <p:cBhvr>
                                        <p:cTn id="27" dur="1" fill="hold">
                                          <p:stCondLst>
                                            <p:cond delay="0"/>
                                          </p:stCondLst>
                                        </p:cTn>
                                        <p:tgtEl>
                                          <p:spTgt spid="3"/>
                                        </p:tgtEl>
                                        <p:attrNameLst>
                                          <p:attrName>style.visibility</p:attrName>
                                        </p:attrNameLst>
                                      </p:cBhvr>
                                      <p:to>
                                        <p:strVal val="visible"/>
                                      </p:to>
                                    </p:set>
                                    <p:animEffect transition="in" filter="diamond(in)">
                                      <p:cBhvr>
                                        <p:cTn id="28"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7" name="Горизонтальный свиток 6"/>
          <p:cNvSpPr/>
          <p:nvPr/>
        </p:nvSpPr>
        <p:spPr>
          <a:xfrm>
            <a:off x="214282" y="0"/>
            <a:ext cx="8286808" cy="5643602"/>
          </a:xfrm>
          <a:prstGeom prst="horizontalScrol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507" name="Text Box 3"/>
          <p:cNvSpPr txBox="1">
            <a:spLocks noChangeArrowheads="1"/>
          </p:cNvSpPr>
          <p:nvPr/>
        </p:nvSpPr>
        <p:spPr bwMode="auto">
          <a:xfrm>
            <a:off x="914400" y="228600"/>
            <a:ext cx="7467600" cy="701675"/>
          </a:xfrm>
          <a:prstGeom prst="rect">
            <a:avLst/>
          </a:prstGeom>
          <a:noFill/>
          <a:ln w="9525">
            <a:noFill/>
            <a:miter lim="800000"/>
            <a:headEnd/>
            <a:tailEnd/>
          </a:ln>
        </p:spPr>
        <p:txBody>
          <a:bodyPr>
            <a:spAutoFit/>
          </a:bodyPr>
          <a:lstStyle/>
          <a:p>
            <a:pPr algn="ctr">
              <a:spcBef>
                <a:spcPct val="50000"/>
              </a:spcBef>
            </a:pPr>
            <a:endParaRPr lang="ru-RU" sz="4000" b="1">
              <a:latin typeface="Times New Roman" pitchFamily="18" charset="0"/>
            </a:endParaRPr>
          </a:p>
        </p:txBody>
      </p:sp>
      <p:sp>
        <p:nvSpPr>
          <p:cNvPr id="5" name="Прямоугольник 4"/>
          <p:cNvSpPr/>
          <p:nvPr/>
        </p:nvSpPr>
        <p:spPr>
          <a:xfrm>
            <a:off x="785786" y="357166"/>
            <a:ext cx="7572428" cy="4524315"/>
          </a:xfrm>
          <a:prstGeom prst="rect">
            <a:avLst/>
          </a:prstGeom>
        </p:spPr>
        <p:txBody>
          <a:bodyPr wrap="square">
            <a:spAutoFit/>
          </a:bodyPr>
          <a:lstStyle/>
          <a:p>
            <a:endParaRPr lang="kk-KZ" sz="2400" b="1" dirty="0" smtClean="0">
              <a:solidFill>
                <a:srgbClr val="002060"/>
              </a:solidFill>
              <a:latin typeface="Times New Roman" pitchFamily="18" charset="0"/>
            </a:endParaRPr>
          </a:p>
          <a:p>
            <a:r>
              <a:rPr lang="kk-KZ" sz="2400" b="1" dirty="0" smtClean="0">
                <a:solidFill>
                  <a:srgbClr val="002060"/>
                </a:solidFill>
                <a:latin typeface="Times New Roman" pitchFamily="18" charset="0"/>
              </a:rPr>
              <a:t>Паскаль </a:t>
            </a:r>
            <a:r>
              <a:rPr lang="kk-KZ" sz="2400" b="1" dirty="0" smtClean="0">
                <a:solidFill>
                  <a:srgbClr val="002060"/>
                </a:solidFill>
                <a:latin typeface="Times New Roman" pitchFamily="18" charset="0"/>
              </a:rPr>
              <a:t>тілін 1968-1971 жылдары швейцариялық</a:t>
            </a:r>
          </a:p>
          <a:p>
            <a:r>
              <a:rPr lang="kk-KZ" sz="2400" b="1" dirty="0" smtClean="0">
                <a:solidFill>
                  <a:srgbClr val="002060"/>
                </a:solidFill>
                <a:latin typeface="Times New Roman" pitchFamily="18" charset="0"/>
              </a:rPr>
              <a:t> ғалым Никлаус Вирт қолайлы программалау тілі </a:t>
            </a:r>
            <a:r>
              <a:rPr lang="kk-KZ" sz="2400" b="1" dirty="0" smtClean="0">
                <a:solidFill>
                  <a:srgbClr val="002060"/>
                </a:solidFill>
                <a:latin typeface="Times New Roman" pitchFamily="18" charset="0"/>
              </a:rPr>
              <a:t>ретінде  </a:t>
            </a:r>
            <a:r>
              <a:rPr lang="kk-KZ" sz="2400" b="1" dirty="0" smtClean="0">
                <a:solidFill>
                  <a:srgbClr val="002060"/>
                </a:solidFill>
                <a:latin typeface="Times New Roman" pitchFamily="18" charset="0"/>
              </a:rPr>
              <a:t>ұсынған болатын. </a:t>
            </a:r>
          </a:p>
          <a:p>
            <a:r>
              <a:rPr lang="kk-KZ" sz="2400" b="1" dirty="0" smtClean="0">
                <a:solidFill>
                  <a:srgbClr val="002060"/>
                </a:solidFill>
                <a:latin typeface="Times New Roman" pitchFamily="18" charset="0"/>
                <a:cs typeface="Times New Roman" pitchFamily="18" charset="0"/>
              </a:rPr>
              <a:t>1979 жылы стандартты тіл есебінде қабылданған. </a:t>
            </a:r>
          </a:p>
          <a:p>
            <a:r>
              <a:rPr lang="kk-KZ" sz="2400" b="1" dirty="0" smtClean="0">
                <a:solidFill>
                  <a:srgbClr val="002060"/>
                </a:solidFill>
                <a:latin typeface="Times New Roman" pitchFamily="18" charset="0"/>
                <a:cs typeface="Times New Roman" pitchFamily="18" charset="0"/>
              </a:rPr>
              <a:t>Паскаль тілі Алгол, Фортран, бейсик,  т.с.с тілдерге қарағанда </a:t>
            </a:r>
            <a:r>
              <a:rPr lang="kk-KZ" sz="2400" b="1" dirty="0" smtClean="0">
                <a:solidFill>
                  <a:srgbClr val="002060"/>
                </a:solidFill>
                <a:latin typeface="Times New Roman" pitchFamily="18" charset="0"/>
                <a:cs typeface="Times New Roman" pitchFamily="18" charset="0"/>
              </a:rPr>
              <a:t>барынша </a:t>
            </a:r>
            <a:r>
              <a:rPr lang="kk-KZ" sz="2400" b="1" dirty="0" smtClean="0">
                <a:solidFill>
                  <a:srgbClr val="002060"/>
                </a:solidFill>
                <a:latin typeface="Times New Roman" pitchFamily="18" charset="0"/>
                <a:cs typeface="Times New Roman" pitchFamily="18" charset="0"/>
              </a:rPr>
              <a:t>жетілдірілген тіл қатарына жатады.Паскаль тілі </a:t>
            </a:r>
            <a:r>
              <a:rPr lang="kk-KZ" sz="2400" b="1" dirty="0" smtClean="0">
                <a:solidFill>
                  <a:srgbClr val="002060"/>
                </a:solidFill>
                <a:latin typeface="Times New Roman" pitchFamily="18" charset="0"/>
                <a:cs typeface="Times New Roman" pitchFamily="18" charset="0"/>
              </a:rPr>
              <a:t>өзінінің </a:t>
            </a:r>
            <a:r>
              <a:rPr lang="kk-KZ" sz="2400" b="1" dirty="0" smtClean="0">
                <a:solidFill>
                  <a:srgbClr val="002060"/>
                </a:solidFill>
                <a:latin typeface="Times New Roman" pitchFamily="18" charset="0"/>
                <a:cs typeface="Times New Roman" pitchFamily="18" charset="0"/>
              </a:rPr>
              <a:t>қарапайымдылығына және тиімділігіне </a:t>
            </a:r>
            <a:r>
              <a:rPr lang="kk-KZ" sz="2400" b="1" dirty="0" smtClean="0">
                <a:solidFill>
                  <a:srgbClr val="002060"/>
                </a:solidFill>
                <a:latin typeface="Times New Roman" pitchFamily="18" charset="0"/>
                <a:cs typeface="Times New Roman" pitchFamily="18" charset="0"/>
              </a:rPr>
              <a:t>байланысты </a:t>
            </a:r>
            <a:r>
              <a:rPr lang="kk-KZ" sz="2400" b="1" dirty="0" smtClean="0">
                <a:solidFill>
                  <a:srgbClr val="002060"/>
                </a:solidFill>
                <a:latin typeface="Times New Roman" pitchFamily="18" charset="0"/>
                <a:cs typeface="Times New Roman" pitchFamily="18" charset="0"/>
              </a:rPr>
              <a:t>бүкіл дүние жүзіне кең </a:t>
            </a:r>
            <a:r>
              <a:rPr lang="kk-KZ" sz="2400" b="1" dirty="0" smtClean="0">
                <a:solidFill>
                  <a:srgbClr val="002060"/>
                </a:solidFill>
                <a:latin typeface="Times New Roman" pitchFamily="18" charset="0"/>
                <a:cs typeface="Times New Roman" pitchFamily="18" charset="0"/>
              </a:rPr>
              <a:t>таралды.</a:t>
            </a:r>
          </a:p>
          <a:p>
            <a:r>
              <a:rPr lang="kk-KZ" sz="2400" b="1" dirty="0" smtClean="0">
                <a:solidFill>
                  <a:srgbClr val="002060"/>
                </a:solidFill>
                <a:latin typeface="Times New Roman" pitchFamily="18" charset="0"/>
                <a:cs typeface="Times New Roman" pitchFamily="18" charset="0"/>
              </a:rPr>
              <a:t>1983 </a:t>
            </a:r>
            <a:r>
              <a:rPr lang="kk-KZ" sz="2400" b="1" dirty="0" smtClean="0">
                <a:solidFill>
                  <a:srgbClr val="002060"/>
                </a:solidFill>
                <a:latin typeface="Times New Roman" pitchFamily="18" charset="0"/>
                <a:cs typeface="Times New Roman" pitchFamily="18" charset="0"/>
              </a:rPr>
              <a:t>жылы Паскаль тілі Халықаралық стандартқа: </a:t>
            </a:r>
          </a:p>
          <a:p>
            <a:r>
              <a:rPr lang="kk-KZ" sz="2400" b="1" dirty="0" smtClean="0">
                <a:solidFill>
                  <a:srgbClr val="002060"/>
                </a:solidFill>
                <a:latin typeface="Times New Roman" pitchFamily="18" charset="0"/>
                <a:cs typeface="Times New Roman" pitchFamily="18" charset="0"/>
              </a:rPr>
              <a:t>ISO:7185:1983 болып енгізілді.</a:t>
            </a:r>
            <a:endParaRPr lang="ru-RU" sz="2400" b="1" dirty="0" smtClean="0">
              <a:solidFill>
                <a:srgbClr val="002060"/>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1142976" y="642918"/>
            <a:ext cx="7500990" cy="1071570"/>
          </a:xfrm>
          <a:prstGeom prst="horizontalScroll">
            <a:avLst/>
          </a:prstGeom>
          <a:gradFill>
            <a:gsLst>
              <a:gs pos="0">
                <a:srgbClr val="FF3399"/>
              </a:gs>
              <a:gs pos="25000">
                <a:srgbClr val="FF6633"/>
              </a:gs>
              <a:gs pos="50000">
                <a:srgbClr val="FFFF00"/>
              </a:gs>
              <a:gs pos="75000">
                <a:srgbClr val="01A78F"/>
              </a:gs>
              <a:gs pos="100000">
                <a:srgbClr val="3366F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000" b="1" dirty="0" smtClean="0">
                <a:solidFill>
                  <a:schemeClr val="tx1"/>
                </a:solidFill>
                <a:latin typeface="Times New Roman" pitchFamily="18" charset="0"/>
                <a:cs typeface="Times New Roman" pitchFamily="18" charset="0"/>
              </a:rPr>
              <a:t>Тілдің қарапайымдылығы оны тез арада жете меңгеруге мүмкіндік береді;</a:t>
            </a:r>
            <a:endParaRPr lang="ru-RU" sz="2000" b="1" dirty="0">
              <a:solidFill>
                <a:schemeClr val="tx1"/>
              </a:solidFill>
              <a:latin typeface="Times New Roman" pitchFamily="18" charset="0"/>
              <a:cs typeface="Times New Roman" pitchFamily="18" charset="0"/>
            </a:endParaRPr>
          </a:p>
        </p:txBody>
      </p:sp>
      <p:sp>
        <p:nvSpPr>
          <p:cNvPr id="8" name="Прямоугольник 7"/>
          <p:cNvSpPr/>
          <p:nvPr/>
        </p:nvSpPr>
        <p:spPr>
          <a:xfrm>
            <a:off x="500034" y="214290"/>
            <a:ext cx="8143932" cy="58477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kk-KZ"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Паскаль</a:t>
            </a:r>
            <a:r>
              <a:rPr lang="kk-KZ" sz="2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тілінің мынадай ерекшеліктері бар: </a:t>
            </a:r>
            <a:endParaRPr lang="ru-RU"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9" name="Горизонтальный свиток 8"/>
          <p:cNvSpPr/>
          <p:nvPr/>
        </p:nvSpPr>
        <p:spPr>
          <a:xfrm>
            <a:off x="1142976" y="1643050"/>
            <a:ext cx="7572428" cy="1214446"/>
          </a:xfrm>
          <a:prstGeom prst="horizontalScroll">
            <a:avLst/>
          </a:prstGeom>
          <a:gradFill>
            <a:gsLst>
              <a:gs pos="0">
                <a:srgbClr val="FF3399"/>
              </a:gs>
              <a:gs pos="25000">
                <a:srgbClr val="FF6633"/>
              </a:gs>
              <a:gs pos="50000">
                <a:srgbClr val="FFFF00"/>
              </a:gs>
              <a:gs pos="75000">
                <a:srgbClr val="01A78F"/>
              </a:gs>
              <a:gs pos="100000">
                <a:srgbClr val="3366F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000" b="1" dirty="0" smtClean="0">
                <a:solidFill>
                  <a:schemeClr val="tx1"/>
                </a:solidFill>
                <a:latin typeface="Times New Roman" pitchFamily="18" charset="0"/>
                <a:cs typeface="Times New Roman" pitchFamily="18" charset="0"/>
              </a:rPr>
              <a:t>Тіл алгоритмді сақтап құрылған. Мұнда программаны бірте – бірте дамыту арқылы жеке блоктар түрінде құруға болады. Ол программалау тілін үйрену үшін өте қажет;</a:t>
            </a:r>
            <a:endParaRPr lang="ru-RU" sz="2000" b="1" dirty="0">
              <a:solidFill>
                <a:schemeClr val="tx1"/>
              </a:solidFill>
              <a:latin typeface="Times New Roman" pitchFamily="18" charset="0"/>
              <a:cs typeface="Times New Roman" pitchFamily="18" charset="0"/>
            </a:endParaRPr>
          </a:p>
        </p:txBody>
      </p:sp>
      <p:sp>
        <p:nvSpPr>
          <p:cNvPr id="10" name="Горизонтальный свиток 9"/>
          <p:cNvSpPr/>
          <p:nvPr/>
        </p:nvSpPr>
        <p:spPr>
          <a:xfrm>
            <a:off x="1142976" y="2928934"/>
            <a:ext cx="7572428" cy="1214446"/>
          </a:xfrm>
          <a:prstGeom prst="horizontalScroll">
            <a:avLst/>
          </a:prstGeom>
          <a:gradFill>
            <a:gsLst>
              <a:gs pos="0">
                <a:srgbClr val="FF3399"/>
              </a:gs>
              <a:gs pos="25000">
                <a:srgbClr val="FF6633"/>
              </a:gs>
              <a:gs pos="50000">
                <a:srgbClr val="FFFF00"/>
              </a:gs>
              <a:gs pos="75000">
                <a:srgbClr val="01A78F"/>
              </a:gs>
              <a:gs pos="100000">
                <a:srgbClr val="3366F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000" b="1" dirty="0" smtClean="0">
                <a:solidFill>
                  <a:schemeClr val="tx1"/>
                </a:solidFill>
                <a:latin typeface="Times New Roman" pitchFamily="18" charset="0"/>
                <a:cs typeface="Times New Roman" pitchFamily="18" charset="0"/>
              </a:rPr>
              <a:t>Деректердің құрылысына қарай сандық, белгілік және екілік информациямен жұмыс жүргізуге және күрделі алгоритмді бағдарлама жасауға қызмет етеді;</a:t>
            </a:r>
            <a:endParaRPr lang="ru-RU" sz="2000" b="1" dirty="0">
              <a:solidFill>
                <a:schemeClr val="tx1"/>
              </a:solidFill>
              <a:latin typeface="Times New Roman" pitchFamily="18" charset="0"/>
              <a:cs typeface="Times New Roman" pitchFamily="18" charset="0"/>
            </a:endParaRPr>
          </a:p>
        </p:txBody>
      </p:sp>
      <p:sp>
        <p:nvSpPr>
          <p:cNvPr id="11" name="Горизонтальный свиток 10"/>
          <p:cNvSpPr/>
          <p:nvPr/>
        </p:nvSpPr>
        <p:spPr>
          <a:xfrm>
            <a:off x="1071538" y="4143380"/>
            <a:ext cx="7715304" cy="1214446"/>
          </a:xfrm>
          <a:prstGeom prst="horizontalScroll">
            <a:avLst/>
          </a:prstGeom>
          <a:gradFill>
            <a:gsLst>
              <a:gs pos="0">
                <a:srgbClr val="FF3399"/>
              </a:gs>
              <a:gs pos="25000">
                <a:srgbClr val="FF6633"/>
              </a:gs>
              <a:gs pos="50000">
                <a:srgbClr val="FFFF00"/>
              </a:gs>
              <a:gs pos="75000">
                <a:srgbClr val="01A78F"/>
              </a:gs>
              <a:gs pos="100000">
                <a:srgbClr val="3366F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1900" b="1" dirty="0" smtClean="0">
                <a:solidFill>
                  <a:schemeClr val="tx1"/>
                </a:solidFill>
                <a:latin typeface="Times New Roman" pitchFamily="18" charset="0"/>
                <a:cs typeface="Times New Roman" pitchFamily="18" charset="0"/>
              </a:rPr>
              <a:t>Тілге дамытылған берілгендер типтері енгізілген. Олар өңделетін берілгендер элементтерін толық сәйкестендіріліп сипаттауға және жаңа берілгендер типтерін енгізуге мүмкіндік береді;</a:t>
            </a:r>
            <a:endParaRPr lang="ru-RU" sz="1900" b="1" dirty="0">
              <a:solidFill>
                <a:schemeClr val="tx1"/>
              </a:solidFill>
              <a:latin typeface="Times New Roman" pitchFamily="18" charset="0"/>
              <a:cs typeface="Times New Roman" pitchFamily="18" charset="0"/>
            </a:endParaRPr>
          </a:p>
        </p:txBody>
      </p:sp>
      <p:sp>
        <p:nvSpPr>
          <p:cNvPr id="12" name="Горизонтальный свиток 11"/>
          <p:cNvSpPr/>
          <p:nvPr/>
        </p:nvSpPr>
        <p:spPr>
          <a:xfrm>
            <a:off x="1142976" y="5429264"/>
            <a:ext cx="7715304" cy="1214446"/>
          </a:xfrm>
          <a:prstGeom prst="horizontalScroll">
            <a:avLst/>
          </a:prstGeom>
          <a:gradFill>
            <a:gsLst>
              <a:gs pos="0">
                <a:srgbClr val="FF3399"/>
              </a:gs>
              <a:gs pos="25000">
                <a:srgbClr val="FF6633"/>
              </a:gs>
              <a:gs pos="50000">
                <a:srgbClr val="FFFF00"/>
              </a:gs>
              <a:gs pos="75000">
                <a:srgbClr val="01A78F"/>
              </a:gs>
              <a:gs pos="100000">
                <a:srgbClr val="3366F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kk-KZ" b="1" dirty="0" smtClean="0">
                <a:solidFill>
                  <a:schemeClr val="tx1"/>
                </a:solidFill>
                <a:latin typeface="Times New Roman" pitchFamily="18" charset="0"/>
                <a:cs typeface="Times New Roman" pitchFamily="18" charset="0"/>
              </a:rPr>
              <a:t>Жүйелік бағдарламалауда кеңінен қолдануына оның өте тиімді бағдарламалау құру мүмкіндігі , кішігірім жеңіл программалармен бірге күрделі құрылымды программаларды құруға болады. </a:t>
            </a:r>
            <a:endParaRPr lang="ru-RU" b="1" dirty="0">
              <a:solidFill>
                <a:schemeClr val="tx1"/>
              </a:solidFill>
              <a:latin typeface="Times New Roman" pitchFamily="18" charset="0"/>
              <a:cs typeface="Times New Roman" pitchFamily="18" charset="0"/>
            </a:endParaRPr>
          </a:p>
        </p:txBody>
      </p:sp>
      <p:pic>
        <p:nvPicPr>
          <p:cNvPr id="13" name="Picture 4" descr="BD20656_"/>
          <p:cNvPicPr>
            <a:picLocks noChangeAspect="1" noChangeArrowheads="1" noCrop="1"/>
          </p:cNvPicPr>
          <p:nvPr/>
        </p:nvPicPr>
        <p:blipFill>
          <a:blip r:embed="rId2"/>
          <a:srcRect/>
          <a:stretch>
            <a:fillRect/>
          </a:stretch>
        </p:blipFill>
        <p:spPr bwMode="auto">
          <a:xfrm>
            <a:off x="357158" y="0"/>
            <a:ext cx="1908175" cy="315913"/>
          </a:xfrm>
          <a:prstGeom prst="rect">
            <a:avLst/>
          </a:prstGeom>
          <a:noFill/>
          <a:ln w="9525">
            <a:noFill/>
            <a:miter lim="800000"/>
            <a:headEnd/>
            <a:tailEnd/>
          </a:ln>
        </p:spPr>
      </p:pic>
      <p:pic>
        <p:nvPicPr>
          <p:cNvPr id="14" name="Picture 5" descr="j0344501"/>
          <p:cNvPicPr>
            <a:picLocks noChangeAspect="1" noChangeArrowheads="1"/>
          </p:cNvPicPr>
          <p:nvPr/>
        </p:nvPicPr>
        <p:blipFill>
          <a:blip r:embed="rId3"/>
          <a:srcRect/>
          <a:stretch>
            <a:fillRect/>
          </a:stretch>
        </p:blipFill>
        <p:spPr bwMode="auto">
          <a:xfrm rot="5400000">
            <a:off x="-3159125" y="3159125"/>
            <a:ext cx="6858000" cy="539750"/>
          </a:xfrm>
          <a:prstGeom prst="rect">
            <a:avLst/>
          </a:prstGeom>
          <a:noFill/>
          <a:ln w="9525">
            <a:noFill/>
            <a:miter lim="800000"/>
            <a:headEnd/>
            <a:tailEnd/>
          </a:ln>
        </p:spPr>
      </p:pic>
      <p:pic>
        <p:nvPicPr>
          <p:cNvPr id="15" name="Picture 15" descr="J0095711"/>
          <p:cNvPicPr>
            <a:picLocks noChangeAspect="1" noChangeArrowheads="1" noCrop="1"/>
          </p:cNvPicPr>
          <p:nvPr/>
        </p:nvPicPr>
        <p:blipFill>
          <a:blip r:embed="rId4"/>
          <a:srcRect/>
          <a:stretch>
            <a:fillRect/>
          </a:stretch>
        </p:blipFill>
        <p:spPr bwMode="auto">
          <a:xfrm>
            <a:off x="1214414" y="0"/>
            <a:ext cx="239712" cy="2397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1000"/>
                                        <p:tgtEl>
                                          <p:spTgt spid="8"/>
                                        </p:tgtEl>
                                      </p:cBhvr>
                                    </p:animEffect>
                                  </p:childTnLst>
                                </p:cTn>
                              </p:par>
                            </p:childTnLst>
                          </p:cTn>
                        </p:par>
                        <p:par>
                          <p:cTn id="8" fill="hold">
                            <p:stCondLst>
                              <p:cond delay="1000"/>
                            </p:stCondLst>
                            <p:childTnLst>
                              <p:par>
                                <p:cTn id="9" presetID="5"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heckerboard(across)">
                                      <p:cBhvr>
                                        <p:cTn id="11" dur="2000"/>
                                        <p:tgtEl>
                                          <p:spTgt spid="6"/>
                                        </p:tgtEl>
                                      </p:cBhvr>
                                    </p:animEffect>
                                  </p:childTnLst>
                                </p:cTn>
                              </p:par>
                            </p:childTnLst>
                          </p:cTn>
                        </p:par>
                        <p:par>
                          <p:cTn id="12" fill="hold">
                            <p:stCondLst>
                              <p:cond delay="3000"/>
                            </p:stCondLst>
                            <p:childTnLst>
                              <p:par>
                                <p:cTn id="13" presetID="5" presetClass="entr" presetSubtype="1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checkerboard(across)">
                                      <p:cBhvr>
                                        <p:cTn id="15" dur="2000"/>
                                        <p:tgtEl>
                                          <p:spTgt spid="9"/>
                                        </p:tgtEl>
                                      </p:cBhvr>
                                    </p:animEffect>
                                  </p:childTnLst>
                                </p:cTn>
                              </p:par>
                            </p:childTnLst>
                          </p:cTn>
                        </p:par>
                        <p:par>
                          <p:cTn id="16" fill="hold">
                            <p:stCondLst>
                              <p:cond delay="5000"/>
                            </p:stCondLst>
                            <p:childTnLst>
                              <p:par>
                                <p:cTn id="17" presetID="5"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heckerboard(across)">
                                      <p:cBhvr>
                                        <p:cTn id="19" dur="2000"/>
                                        <p:tgtEl>
                                          <p:spTgt spid="10"/>
                                        </p:tgtEl>
                                      </p:cBhvr>
                                    </p:animEffect>
                                  </p:childTnLst>
                                </p:cTn>
                              </p:par>
                            </p:childTnLst>
                          </p:cTn>
                        </p:par>
                        <p:par>
                          <p:cTn id="20" fill="hold">
                            <p:stCondLst>
                              <p:cond delay="7000"/>
                            </p:stCondLst>
                            <p:childTnLst>
                              <p:par>
                                <p:cTn id="21" presetID="5" presetClass="entr" presetSubtype="1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checkerboard(across)">
                                      <p:cBhvr>
                                        <p:cTn id="23" dur="2000"/>
                                        <p:tgtEl>
                                          <p:spTgt spid="11"/>
                                        </p:tgtEl>
                                      </p:cBhvr>
                                    </p:animEffect>
                                  </p:childTnLst>
                                </p:cTn>
                              </p:par>
                            </p:childTnLst>
                          </p:cTn>
                        </p:par>
                        <p:par>
                          <p:cTn id="24" fill="hold">
                            <p:stCondLst>
                              <p:cond delay="9000"/>
                            </p:stCondLst>
                            <p:childTnLst>
                              <p:par>
                                <p:cTn id="25" presetID="5" presetClass="entr" presetSubtype="1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checkerboard(across)">
                                      <p:cBhvr>
                                        <p:cTn id="2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7" descr="billy%20hg%20selbst"/>
          <p:cNvPicPr>
            <a:picLocks noChangeAspect="1" noChangeArrowheads="1"/>
          </p:cNvPicPr>
          <p:nvPr/>
        </p:nvPicPr>
        <p:blipFill>
          <a:blip r:embed="rId2">
            <a:duotone>
              <a:schemeClr val="accent5">
                <a:shade val="45000"/>
                <a:satMod val="135000"/>
              </a:schemeClr>
              <a:prstClr val="white"/>
            </a:duotone>
          </a:blip>
          <a:srcRect/>
          <a:stretch>
            <a:fillRect/>
          </a:stretch>
        </p:blipFill>
        <p:spPr bwMode="auto">
          <a:xfrm>
            <a:off x="0" y="0"/>
            <a:ext cx="9144000" cy="6858000"/>
          </a:xfrm>
          <a:prstGeom prst="rect">
            <a:avLst/>
          </a:prstGeom>
          <a:noFill/>
          <a:ln w="9525">
            <a:noFill/>
            <a:miter lim="800000"/>
            <a:headEnd/>
            <a:tailEnd/>
          </a:ln>
        </p:spPr>
      </p:pic>
      <p:sp>
        <p:nvSpPr>
          <p:cNvPr id="25603" name="AutoShape 8"/>
          <p:cNvSpPr>
            <a:spLocks noChangeArrowheads="1"/>
          </p:cNvSpPr>
          <p:nvPr/>
        </p:nvSpPr>
        <p:spPr bwMode="auto">
          <a:xfrm>
            <a:off x="381000" y="381000"/>
            <a:ext cx="8458200" cy="4572000"/>
          </a:xfrm>
          <a:prstGeom prst="flowChartProcess">
            <a:avLst/>
          </a:prstGeom>
          <a:solidFill>
            <a:schemeClr val="accent1"/>
          </a:solidFill>
          <a:ln w="9525">
            <a:solidFill>
              <a:schemeClr val="tx1"/>
            </a:solidFill>
            <a:miter lim="800000"/>
            <a:headEnd/>
            <a:tailEnd/>
          </a:ln>
        </p:spPr>
        <p:txBody>
          <a:bodyPr wrap="none" anchor="ctr"/>
          <a:lstStyle/>
          <a:p>
            <a:endParaRPr lang="ru-RU"/>
          </a:p>
        </p:txBody>
      </p:sp>
      <p:sp>
        <p:nvSpPr>
          <p:cNvPr id="25604" name="Rectangle 9"/>
          <p:cNvSpPr>
            <a:spLocks noChangeArrowheads="1"/>
          </p:cNvSpPr>
          <p:nvPr/>
        </p:nvSpPr>
        <p:spPr bwMode="auto">
          <a:xfrm>
            <a:off x="381000" y="228600"/>
            <a:ext cx="8534400" cy="914400"/>
          </a:xfrm>
          <a:prstGeom prst="rect">
            <a:avLst/>
          </a:prstGeom>
          <a:solidFill>
            <a:srgbClr val="CCFF99"/>
          </a:solidFill>
          <a:ln w="38100">
            <a:solidFill>
              <a:schemeClr val="tx1"/>
            </a:solidFill>
            <a:miter lim="800000"/>
            <a:headEnd/>
            <a:tailEnd/>
          </a:ln>
        </p:spPr>
        <p:txBody>
          <a:bodyPr wrap="none" anchor="ctr"/>
          <a:lstStyle/>
          <a:p>
            <a:pPr algn="ctr"/>
            <a:r>
              <a:rPr lang="en-US" sz="4800" b="1" dirty="0">
                <a:solidFill>
                  <a:srgbClr val="FF0000"/>
                </a:solidFill>
              </a:rPr>
              <a:t>PROGRAM  BASTAU:</a:t>
            </a:r>
            <a:r>
              <a:rPr lang="ru-RU" sz="4800" b="1" dirty="0">
                <a:solidFill>
                  <a:srgbClr val="FF0000"/>
                </a:solidFill>
              </a:rPr>
              <a:t>  </a:t>
            </a:r>
          </a:p>
        </p:txBody>
      </p:sp>
      <p:sp>
        <p:nvSpPr>
          <p:cNvPr id="25605" name="Rectangle 10"/>
          <p:cNvSpPr>
            <a:spLocks noChangeArrowheads="1"/>
          </p:cNvSpPr>
          <p:nvPr/>
        </p:nvSpPr>
        <p:spPr bwMode="auto">
          <a:xfrm>
            <a:off x="381000" y="1143000"/>
            <a:ext cx="8534400" cy="914400"/>
          </a:xfrm>
          <a:prstGeom prst="rect">
            <a:avLst/>
          </a:prstGeom>
          <a:solidFill>
            <a:srgbClr val="FFFF00"/>
          </a:solidFill>
          <a:ln w="28575">
            <a:solidFill>
              <a:schemeClr val="tx1"/>
            </a:solidFill>
            <a:miter lim="800000"/>
            <a:headEnd/>
            <a:tailEnd/>
          </a:ln>
        </p:spPr>
        <p:txBody>
          <a:bodyPr wrap="none" anchor="ctr"/>
          <a:lstStyle/>
          <a:p>
            <a:pPr algn="ctr"/>
            <a:r>
              <a:rPr lang="kk-KZ" sz="4800" b="1">
                <a:solidFill>
                  <a:srgbClr val="FF0000"/>
                </a:solidFill>
                <a:latin typeface="Times New Roman" pitchFamily="18" charset="0"/>
              </a:rPr>
              <a:t>СИПАТТАУ БӨЛІМІ</a:t>
            </a:r>
            <a:endParaRPr lang="ru-RU" sz="4800" b="1">
              <a:solidFill>
                <a:srgbClr val="FF0000"/>
              </a:solidFill>
              <a:latin typeface="Times New Roman" pitchFamily="18" charset="0"/>
            </a:endParaRPr>
          </a:p>
        </p:txBody>
      </p:sp>
      <p:sp>
        <p:nvSpPr>
          <p:cNvPr id="25606" name="Rectangle 11"/>
          <p:cNvSpPr>
            <a:spLocks noChangeArrowheads="1"/>
          </p:cNvSpPr>
          <p:nvPr/>
        </p:nvSpPr>
        <p:spPr bwMode="auto">
          <a:xfrm>
            <a:off x="381000" y="2057400"/>
            <a:ext cx="8534400" cy="838200"/>
          </a:xfrm>
          <a:prstGeom prst="rect">
            <a:avLst/>
          </a:prstGeom>
          <a:solidFill>
            <a:srgbClr val="CCFF99"/>
          </a:solidFill>
          <a:ln w="28575">
            <a:solidFill>
              <a:schemeClr val="tx1"/>
            </a:solidFill>
            <a:miter lim="800000"/>
            <a:headEnd/>
            <a:tailEnd/>
          </a:ln>
        </p:spPr>
        <p:txBody>
          <a:bodyPr wrap="none" anchor="ctr"/>
          <a:lstStyle/>
          <a:p>
            <a:r>
              <a:rPr lang="kk-KZ" sz="5400" b="1" i="1">
                <a:solidFill>
                  <a:srgbClr val="FF0000"/>
                </a:solidFill>
                <a:latin typeface="Times New Roman" pitchFamily="18" charset="0"/>
              </a:rPr>
              <a:t>     </a:t>
            </a:r>
            <a:r>
              <a:rPr lang="en-US" sz="5400" b="1" i="1">
                <a:solidFill>
                  <a:srgbClr val="FF0000"/>
                </a:solidFill>
                <a:latin typeface="Times New Roman" pitchFamily="18" charset="0"/>
              </a:rPr>
              <a:t>begin</a:t>
            </a:r>
            <a:endParaRPr lang="ru-RU" sz="5400" b="1" i="1">
              <a:solidFill>
                <a:srgbClr val="FF0000"/>
              </a:solidFill>
              <a:latin typeface="Times New Roman" pitchFamily="18" charset="0"/>
            </a:endParaRPr>
          </a:p>
        </p:txBody>
      </p:sp>
      <p:sp>
        <p:nvSpPr>
          <p:cNvPr id="25607" name="Rectangle 12"/>
          <p:cNvSpPr>
            <a:spLocks noChangeArrowheads="1"/>
          </p:cNvSpPr>
          <p:nvPr/>
        </p:nvSpPr>
        <p:spPr bwMode="auto">
          <a:xfrm>
            <a:off x="381000" y="2895600"/>
            <a:ext cx="8534400" cy="1066800"/>
          </a:xfrm>
          <a:prstGeom prst="rect">
            <a:avLst/>
          </a:prstGeom>
          <a:solidFill>
            <a:srgbClr val="FFFF00"/>
          </a:solidFill>
          <a:ln w="28575">
            <a:solidFill>
              <a:schemeClr val="tx1"/>
            </a:solidFill>
            <a:miter lim="800000"/>
            <a:headEnd/>
            <a:tailEnd/>
          </a:ln>
        </p:spPr>
        <p:txBody>
          <a:bodyPr wrap="none" anchor="ctr"/>
          <a:lstStyle/>
          <a:p>
            <a:pPr algn="ctr"/>
            <a:r>
              <a:rPr lang="en-US" sz="4800" b="1">
                <a:solidFill>
                  <a:srgbClr val="FF0000"/>
                </a:solidFill>
                <a:latin typeface="Times New Roman" pitchFamily="18" charset="0"/>
              </a:rPr>
              <a:t>   </a:t>
            </a:r>
            <a:r>
              <a:rPr lang="kk-KZ" sz="4800" b="1">
                <a:solidFill>
                  <a:srgbClr val="FF0000"/>
                </a:solidFill>
                <a:latin typeface="Times New Roman" pitchFamily="18" charset="0"/>
              </a:rPr>
              <a:t>ОПЕРАТОРЛАР БӨЛІМІ</a:t>
            </a:r>
            <a:endParaRPr lang="ru-RU" sz="4800" b="1">
              <a:solidFill>
                <a:srgbClr val="FF0000"/>
              </a:solidFill>
              <a:latin typeface="Times New Roman" pitchFamily="18" charset="0"/>
            </a:endParaRPr>
          </a:p>
        </p:txBody>
      </p:sp>
      <p:sp>
        <p:nvSpPr>
          <p:cNvPr id="25608" name="Text Box 13"/>
          <p:cNvSpPr txBox="1">
            <a:spLocks noChangeArrowheads="1"/>
          </p:cNvSpPr>
          <p:nvPr/>
        </p:nvSpPr>
        <p:spPr bwMode="auto">
          <a:xfrm>
            <a:off x="990600" y="5105400"/>
            <a:ext cx="7086600" cy="1311275"/>
          </a:xfrm>
          <a:prstGeom prst="rect">
            <a:avLst/>
          </a:prstGeom>
          <a:noFill/>
          <a:ln w="9525">
            <a:noFill/>
            <a:miter lim="800000"/>
            <a:headEnd/>
            <a:tailEnd/>
          </a:ln>
        </p:spPr>
        <p:txBody>
          <a:bodyPr>
            <a:spAutoFit/>
          </a:bodyPr>
          <a:lstStyle/>
          <a:p>
            <a:pPr algn="ctr">
              <a:spcBef>
                <a:spcPct val="50000"/>
              </a:spcBef>
            </a:pPr>
            <a:r>
              <a:rPr lang="kk-KZ" sz="4000" b="1" i="1">
                <a:solidFill>
                  <a:srgbClr val="000066"/>
                </a:solidFill>
                <a:latin typeface="Times New Roman" pitchFamily="18" charset="0"/>
              </a:rPr>
              <a:t>Паскаль тіліндегі программа құрылымы</a:t>
            </a:r>
            <a:endParaRPr lang="ru-RU" sz="4000" b="1" i="1">
              <a:solidFill>
                <a:srgbClr val="000066"/>
              </a:solidFill>
              <a:latin typeface="Times New Roman" pitchFamily="18" charset="0"/>
            </a:endParaRPr>
          </a:p>
        </p:txBody>
      </p:sp>
      <p:sp>
        <p:nvSpPr>
          <p:cNvPr id="25609" name="AutoShape 14"/>
          <p:cNvSpPr>
            <a:spLocks noChangeArrowheads="1"/>
          </p:cNvSpPr>
          <p:nvPr/>
        </p:nvSpPr>
        <p:spPr bwMode="auto">
          <a:xfrm>
            <a:off x="381000" y="3962400"/>
            <a:ext cx="8534400" cy="990600"/>
          </a:xfrm>
          <a:prstGeom prst="flowChartProcess">
            <a:avLst/>
          </a:prstGeom>
          <a:solidFill>
            <a:srgbClr val="CCFF99"/>
          </a:solidFill>
          <a:ln w="28575">
            <a:solidFill>
              <a:schemeClr val="tx1"/>
            </a:solidFill>
            <a:miter lim="800000"/>
            <a:headEnd/>
            <a:tailEnd/>
          </a:ln>
        </p:spPr>
        <p:txBody>
          <a:bodyPr wrap="none" anchor="ctr"/>
          <a:lstStyle/>
          <a:p>
            <a:r>
              <a:rPr lang="en-US" sz="4800" b="1">
                <a:solidFill>
                  <a:srgbClr val="FF0000"/>
                </a:solidFill>
                <a:latin typeface="Times New Roman" pitchFamily="18" charset="0"/>
              </a:rPr>
              <a:t>     end</a:t>
            </a:r>
            <a:endParaRPr lang="ru-RU" sz="4800" b="1">
              <a:solidFill>
                <a:srgbClr val="FF0000"/>
              </a:solidFill>
              <a:latin typeface="Times New Roman" pitchFamily="18"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a"/>
          <p:cNvPicPr>
            <a:picLocks noChangeAspect="1" noChangeArrowheads="1" noCrop="1"/>
          </p:cNvPicPr>
          <p:nvPr/>
        </p:nvPicPr>
        <p:blipFill>
          <a:blip r:embed="rId3"/>
          <a:srcRect/>
          <a:stretch>
            <a:fillRect/>
          </a:stretch>
        </p:blipFill>
        <p:spPr bwMode="auto">
          <a:xfrm>
            <a:off x="0" y="0"/>
            <a:ext cx="9144000" cy="6859588"/>
          </a:xfrm>
          <a:prstGeom prst="rect">
            <a:avLst/>
          </a:prstGeom>
          <a:noFill/>
          <a:ln w="9525">
            <a:noFill/>
            <a:miter lim="800000"/>
            <a:headEnd/>
            <a:tailEnd/>
          </a:ln>
        </p:spPr>
      </p:pic>
      <p:sp>
        <p:nvSpPr>
          <p:cNvPr id="12291" name="Rectangle 1"/>
          <p:cNvSpPr>
            <a:spLocks noGrp="1" noChangeArrowheads="1"/>
          </p:cNvSpPr>
          <p:nvPr>
            <p:ph type="title"/>
          </p:nvPr>
        </p:nvSpPr>
        <p:spPr>
          <a:xfrm>
            <a:off x="714348" y="285728"/>
            <a:ext cx="8229600" cy="650896"/>
          </a:xfrm>
        </p:spPr>
        <p:txBody>
          <a:bodyPr lIns="90000" tIns="46800" rIns="90000" bIns="46800">
            <a:normAutofit fontScale="90000"/>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800" dirty="0" smtClean="0"/>
              <a:t/>
            </a:r>
            <a:br>
              <a:rPr lang="en-US" sz="2800" dirty="0" smtClean="0"/>
            </a:br>
            <a:r>
              <a:rPr lang="kk-KZ" sz="2800" dirty="0" smtClean="0"/>
              <a:t>Турбо Паскаль программалау ортасы</a:t>
            </a:r>
          </a:p>
        </p:txBody>
      </p:sp>
      <p:sp>
        <p:nvSpPr>
          <p:cNvPr id="12292" name="Rectangle 2"/>
          <p:cNvSpPr>
            <a:spLocks noGrp="1" noChangeArrowheads="1"/>
          </p:cNvSpPr>
          <p:nvPr>
            <p:ph type="body" idx="1"/>
          </p:nvPr>
        </p:nvSpPr>
        <p:spPr>
          <a:xfrm>
            <a:off x="360363" y="1357298"/>
            <a:ext cx="8229600" cy="6969140"/>
          </a:xfrm>
        </p:spPr>
        <p:txBody>
          <a:bodyPr lIns="90000" tIns="46800" rIns="90000" bIns="46800"/>
          <a:lstStyle/>
          <a:p>
            <a:pPr marL="341313" indent="-341313">
              <a:spcBef>
                <a:spcPts val="600"/>
              </a:spcBef>
              <a:buClr>
                <a:srgbClr val="000000"/>
              </a:buClr>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kk-KZ" sz="2400" dirty="0" smtClean="0"/>
              <a:t>1.Турбо Паскаль ортасын қосу үшін: </a:t>
            </a:r>
            <a:r>
              <a:rPr lang="en-US" sz="2400" dirty="0" smtClean="0"/>
              <a:t>TURBO </a:t>
            </a:r>
            <a:r>
              <a:rPr lang="kk-KZ" sz="2400" dirty="0" smtClean="0"/>
              <a:t>прогр. Ашу</a:t>
            </a:r>
          </a:p>
          <a:p>
            <a:pPr marL="341313" indent="-341313">
              <a:spcBef>
                <a:spcPts val="600"/>
              </a:spcBef>
              <a:buClr>
                <a:srgbClr val="000000"/>
              </a:buClr>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kk-KZ" sz="2400" dirty="0" smtClean="0"/>
          </a:p>
          <a:p>
            <a:pPr marL="341313" indent="-341313">
              <a:spcBef>
                <a:spcPts val="600"/>
              </a:spcBef>
              <a:buClr>
                <a:srgbClr val="000000"/>
              </a:buClr>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kk-KZ" sz="2400" dirty="0" smtClean="0"/>
              <a:t> </a:t>
            </a:r>
          </a:p>
          <a:p>
            <a:pPr marL="341313" indent="-341313">
              <a:spcBef>
                <a:spcPts val="600"/>
              </a:spcBef>
              <a:buClr>
                <a:srgbClr val="000000"/>
              </a:buClr>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kk-KZ" sz="2400" dirty="0" smtClean="0"/>
          </a:p>
          <a:p>
            <a:pPr marL="341313" indent="-341313">
              <a:spcBef>
                <a:spcPts val="600"/>
              </a:spcBef>
              <a:buClr>
                <a:srgbClr val="000000"/>
              </a:buClr>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kk-KZ" sz="2400" dirty="0" smtClean="0"/>
          </a:p>
          <a:p>
            <a:pPr marL="341313" indent="-341313">
              <a:spcBef>
                <a:spcPts val="600"/>
              </a:spcBef>
              <a:buClr>
                <a:srgbClr val="000000"/>
              </a:buClr>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kk-KZ" sz="2400" dirty="0" smtClean="0"/>
          </a:p>
          <a:p>
            <a:pPr marL="341313" indent="-341313">
              <a:spcBef>
                <a:spcPts val="600"/>
              </a:spcBef>
              <a:buClr>
                <a:srgbClr val="000000"/>
              </a:buClr>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kk-KZ" sz="2400" dirty="0" smtClean="0"/>
          </a:p>
          <a:p>
            <a:pPr marL="341313" indent="-341313">
              <a:spcBef>
                <a:spcPts val="600"/>
              </a:spcBef>
              <a:buClr>
                <a:srgbClr val="000000"/>
              </a:buClr>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kk-KZ" sz="2400" dirty="0" smtClean="0"/>
          </a:p>
          <a:p>
            <a:pPr marL="341313" indent="-341313">
              <a:spcBef>
                <a:spcPts val="600"/>
              </a:spcBef>
              <a:buClr>
                <a:srgbClr val="000000"/>
              </a:buClr>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kk-KZ" sz="2400" dirty="0" smtClean="0"/>
          </a:p>
          <a:p>
            <a:pPr marL="341313" indent="-341313">
              <a:spcBef>
                <a:spcPts val="600"/>
              </a:spcBef>
              <a:buClr>
                <a:srgbClr val="000000"/>
              </a:buClr>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kk-KZ" sz="2400" dirty="0" smtClean="0"/>
          </a:p>
          <a:p>
            <a:pPr marL="341313" indent="-341313">
              <a:spcBef>
                <a:spcPts val="600"/>
              </a:spcBef>
              <a:buClr>
                <a:srgbClr val="000000"/>
              </a:buClr>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900" dirty="0" smtClean="0"/>
          </a:p>
          <a:p>
            <a:pPr marL="341313" indent="-341313">
              <a:spcBef>
                <a:spcPts val="600"/>
              </a:spcBef>
              <a:buClr>
                <a:srgbClr val="000000"/>
              </a:buClr>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kk-KZ" sz="2400" dirty="0" smtClean="0"/>
          </a:p>
          <a:p>
            <a:pPr marL="341313" indent="-341313">
              <a:spcBef>
                <a:spcPts val="600"/>
              </a:spcBef>
              <a:buClr>
                <a:srgbClr val="000000"/>
              </a:buClr>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kk-KZ" sz="2400" dirty="0" smtClean="0">
              <a:solidFill>
                <a:srgbClr val="FF0000"/>
              </a:solidFill>
            </a:endParaRPr>
          </a:p>
          <a:p>
            <a:pPr marL="341313" indent="-341313">
              <a:spcBef>
                <a:spcPts val="600"/>
              </a:spcBef>
              <a:buClr>
                <a:srgbClr val="000000"/>
              </a:buClr>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kk-KZ" sz="2400" dirty="0" smtClean="0"/>
          </a:p>
          <a:p>
            <a:pPr marL="341313" indent="-341313">
              <a:spcBef>
                <a:spcPts val="600"/>
              </a:spcBef>
              <a:buClr>
                <a:srgbClr val="000000"/>
              </a:buClr>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kk-KZ" sz="2400" dirty="0" smtClean="0"/>
          </a:p>
          <a:p>
            <a:pPr marL="341313" indent="-341313">
              <a:spcBef>
                <a:spcPts val="600"/>
              </a:spcBef>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kk-KZ" sz="2400" dirty="0" smtClean="0"/>
          </a:p>
        </p:txBody>
      </p:sp>
      <p:pic>
        <p:nvPicPr>
          <p:cNvPr id="2050" name="Picture 2"/>
          <p:cNvPicPr>
            <a:picLocks noChangeAspect="1" noChangeArrowheads="1"/>
          </p:cNvPicPr>
          <p:nvPr/>
        </p:nvPicPr>
        <p:blipFill>
          <a:blip r:embed="rId4"/>
          <a:srcRect/>
          <a:stretch>
            <a:fillRect/>
          </a:stretch>
        </p:blipFill>
        <p:spPr bwMode="auto">
          <a:xfrm>
            <a:off x="1857356" y="1928802"/>
            <a:ext cx="4643470" cy="3748340"/>
          </a:xfrm>
          <a:prstGeom prst="rect">
            <a:avLst/>
          </a:prstGeom>
          <a:noFill/>
          <a:ln w="9525">
            <a:noFill/>
            <a:miter lim="800000"/>
            <a:headEnd/>
            <a:tailEnd/>
          </a:ln>
          <a:effectLst/>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amond(in)">
                                      <p:cBhvr>
                                        <p:cTn id="7" dur="1000"/>
                                        <p:tgtEl>
                                          <p:spTgt spid="2050"/>
                                        </p:tgtEl>
                                      </p:cBhvr>
                                    </p:animEffect>
                                  </p:childTnLst>
                                </p:cTn>
                              </p:par>
                            </p:childTnLst>
                          </p:cTn>
                        </p:par>
                        <p:par>
                          <p:cTn id="8" fill="hold">
                            <p:stCondLst>
                              <p:cond delay="1000"/>
                            </p:stCondLst>
                            <p:childTnLst>
                              <p:par>
                                <p:cTn id="9" presetID="30" presetClass="emph" presetSubtype="0" fill="hold" nodeType="afterEffect">
                                  <p:stCondLst>
                                    <p:cond delay="0"/>
                                  </p:stCondLst>
                                  <p:childTnLst>
                                    <p:animClr clrSpc="hsl">
                                      <p:cBhvr override="childStyle">
                                        <p:cTn id="10" dur="500" fill="hold"/>
                                        <p:tgtEl>
                                          <p:spTgt spid="2050"/>
                                        </p:tgtEl>
                                        <p:attrNameLst>
                                          <p:attrName>style.color</p:attrName>
                                        </p:attrNameLst>
                                      </p:cBhvr>
                                      <p:by>
                                        <p:hsl h="0" s="12549" l="25098"/>
                                      </p:by>
                                    </p:animClr>
                                    <p:animClr clrSpc="hsl">
                                      <p:cBhvr>
                                        <p:cTn id="11" dur="500" fill="hold"/>
                                        <p:tgtEl>
                                          <p:spTgt spid="2050"/>
                                        </p:tgtEl>
                                        <p:attrNameLst>
                                          <p:attrName>fillcolor</p:attrName>
                                        </p:attrNameLst>
                                      </p:cBhvr>
                                      <p:by>
                                        <p:hsl h="0" s="12549" l="25098"/>
                                      </p:by>
                                    </p:animClr>
                                    <p:animClr clrSpc="hsl">
                                      <p:cBhvr>
                                        <p:cTn id="12" dur="500" fill="hold"/>
                                        <p:tgtEl>
                                          <p:spTgt spid="2050"/>
                                        </p:tgtEl>
                                        <p:attrNameLst>
                                          <p:attrName>stroke.color</p:attrName>
                                        </p:attrNameLst>
                                      </p:cBhvr>
                                      <p:by>
                                        <p:hsl h="0" s="12549" l="25098"/>
                                      </p:by>
                                    </p:animClr>
                                    <p:set>
                                      <p:cBhvr>
                                        <p:cTn id="13" dur="500" fill="hold"/>
                                        <p:tgtEl>
                                          <p:spTgt spid="2050"/>
                                        </p:tgtEl>
                                        <p:attrNameLst>
                                          <p:attrName>fill.type</p:attrName>
                                        </p:attrNameLst>
                                      </p:cBhvr>
                                      <p:to>
                                        <p:strVal val="solid"/>
                                      </p:to>
                                    </p:set>
                                  </p:childTnLst>
                                </p:cTn>
                              </p:par>
                            </p:childTnLst>
                          </p:cTn>
                        </p:par>
                        <p:par>
                          <p:cTn id="14" fill="hold">
                            <p:stCondLst>
                              <p:cond delay="1500"/>
                            </p:stCondLst>
                            <p:childTnLst>
                              <p:par>
                                <p:cTn id="15" presetID="35" presetClass="emph" presetSubtype="0" fill="hold" nodeType="afterEffect">
                                  <p:stCondLst>
                                    <p:cond delay="0"/>
                                  </p:stCondLst>
                                  <p:childTnLst>
                                    <p:anim calcmode="discrete" valueType="str">
                                      <p:cBhvr>
                                        <p:cTn id="16" dur="1000" fill="hold"/>
                                        <p:tgtEl>
                                          <p:spTgt spid="205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a"/>
          <p:cNvPicPr>
            <a:picLocks noChangeAspect="1" noChangeArrowheads="1" noCrop="1"/>
          </p:cNvPicPr>
          <p:nvPr/>
        </p:nvPicPr>
        <p:blipFill>
          <a:blip r:embed="rId3"/>
          <a:srcRect/>
          <a:stretch>
            <a:fillRect/>
          </a:stretch>
        </p:blipFill>
        <p:spPr bwMode="auto">
          <a:xfrm>
            <a:off x="0" y="0"/>
            <a:ext cx="9144000" cy="6859588"/>
          </a:xfrm>
          <a:prstGeom prst="rect">
            <a:avLst/>
          </a:prstGeom>
          <a:noFill/>
          <a:ln w="9525">
            <a:noFill/>
            <a:miter lim="800000"/>
            <a:headEnd/>
            <a:tailEnd/>
          </a:ln>
        </p:spPr>
      </p:pic>
      <p:sp>
        <p:nvSpPr>
          <p:cNvPr id="13315" name="Rectangle 1"/>
          <p:cNvSpPr>
            <a:spLocks noGrp="1" noChangeArrowheads="1"/>
          </p:cNvSpPr>
          <p:nvPr>
            <p:ph type="title"/>
          </p:nvPr>
        </p:nvSpPr>
        <p:spPr>
          <a:xfrm>
            <a:off x="671513" y="73025"/>
            <a:ext cx="7808912" cy="1212850"/>
          </a:xfrm>
        </p:spPr>
        <p:txBody>
          <a:bodyPr>
            <a:normAutofit/>
          </a:bodyPr>
          <a:lstStyle/>
          <a:p>
            <a:pPr marL="358775" indent="-358775">
              <a:tabLst>
                <a:tab pos="723900" algn="l"/>
                <a:tab pos="1447800" algn="l"/>
                <a:tab pos="2171700" algn="l"/>
                <a:tab pos="2895600" algn="l"/>
                <a:tab pos="3619500" algn="l"/>
                <a:tab pos="4343400" algn="l"/>
                <a:tab pos="5067300" algn="l"/>
                <a:tab pos="5791200" algn="l"/>
                <a:tab pos="6515100" algn="l"/>
                <a:tab pos="7239000" algn="l"/>
              </a:tabLst>
            </a:pPr>
            <a:r>
              <a:rPr lang="ru-RU" sz="2800" dirty="0" smtClean="0"/>
              <a:t>Программа </a:t>
            </a:r>
            <a:r>
              <a:rPr lang="ru-RU" sz="2800" dirty="0" err="1" smtClean="0"/>
              <a:t>текстісін</a:t>
            </a:r>
            <a:r>
              <a:rPr lang="ru-RU" sz="2800" dirty="0" smtClean="0"/>
              <a:t> </a:t>
            </a:r>
            <a:r>
              <a:rPr lang="ru-RU" sz="2800" dirty="0" err="1" smtClean="0"/>
              <a:t>енгізу</a:t>
            </a:r>
            <a:r>
              <a:rPr lang="ru-RU" sz="2800" dirty="0" smtClean="0"/>
              <a:t/>
            </a:r>
            <a:br>
              <a:rPr lang="ru-RU" sz="2800" dirty="0" smtClean="0"/>
            </a:br>
            <a:r>
              <a:rPr lang="ru-RU" sz="2800" dirty="0" err="1" smtClean="0"/>
              <a:t>Мысалы</a:t>
            </a:r>
            <a:r>
              <a:rPr lang="ru-RU" sz="2800" dirty="0" smtClean="0"/>
              <a:t>: </a:t>
            </a:r>
            <a:r>
              <a:rPr lang="ru-RU" sz="2800" dirty="0" err="1" smtClean="0"/>
              <a:t>тік</a:t>
            </a:r>
            <a:r>
              <a:rPr lang="ru-RU" sz="2800" dirty="0" smtClean="0"/>
              <a:t> </a:t>
            </a:r>
            <a:r>
              <a:rPr lang="ru-RU" sz="2800" dirty="0" err="1" smtClean="0"/>
              <a:t>төртбұрыштың</a:t>
            </a:r>
            <a:r>
              <a:rPr lang="ru-RU" sz="2800" dirty="0" smtClean="0"/>
              <a:t> </a:t>
            </a:r>
            <a:r>
              <a:rPr lang="ru-RU" sz="2800" dirty="0" err="1" smtClean="0"/>
              <a:t>ауданын</a:t>
            </a:r>
            <a:r>
              <a:rPr lang="ru-RU" sz="2800" dirty="0" smtClean="0"/>
              <a:t> табу:</a:t>
            </a:r>
            <a:endParaRPr lang="ru-RU" sz="2800" dirty="0" smtClean="0"/>
          </a:p>
        </p:txBody>
      </p:sp>
      <p:sp>
        <p:nvSpPr>
          <p:cNvPr id="13316" name="Rectangle 2"/>
          <p:cNvSpPr>
            <a:spLocks noGrp="1" noChangeArrowheads="1"/>
          </p:cNvSpPr>
          <p:nvPr>
            <p:ph type="subTitle" idx="4294967295"/>
          </p:nvPr>
        </p:nvSpPr>
        <p:spPr>
          <a:xfrm>
            <a:off x="720725" y="1541463"/>
            <a:ext cx="8099425" cy="4937125"/>
          </a:xfrm>
          <a:noFill/>
        </p:spPr>
        <p:txBody>
          <a:bodyPr lIns="0" tIns="0" rIns="0" bIns="0" anchor="ctr"/>
          <a:lstStyle/>
          <a:p>
            <a:pPr marL="0" indent="0" algn="ctr">
              <a:buClr>
                <a:srgbClr val="000000"/>
              </a:buClr>
              <a:buFont typeface="Wingdings" pitchFamily="2" charset="2"/>
              <a:buNone/>
            </a:pPr>
            <a:endParaRPr lang="ru-RU" dirty="0" smtClean="0">
              <a:solidFill>
                <a:srgbClr val="CCCCCC"/>
              </a:solidFill>
            </a:endParaRPr>
          </a:p>
        </p:txBody>
      </p:sp>
      <p:pic>
        <p:nvPicPr>
          <p:cNvPr id="1026" name="Picture 2"/>
          <p:cNvPicPr>
            <a:picLocks noChangeAspect="1" noChangeArrowheads="1"/>
          </p:cNvPicPr>
          <p:nvPr/>
        </p:nvPicPr>
        <p:blipFill>
          <a:blip r:embed="rId4"/>
          <a:srcRect/>
          <a:stretch>
            <a:fillRect/>
          </a:stretch>
        </p:blipFill>
        <p:spPr bwMode="auto">
          <a:xfrm>
            <a:off x="571472" y="1643050"/>
            <a:ext cx="8341682" cy="4324369"/>
          </a:xfrm>
          <a:prstGeom prst="rect">
            <a:avLst/>
          </a:prstGeom>
          <a:noFill/>
          <a:ln w="9525">
            <a:noFill/>
            <a:miter lim="800000"/>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a"/>
          <p:cNvPicPr>
            <a:picLocks noChangeAspect="1" noChangeArrowheads="1" noCrop="1"/>
          </p:cNvPicPr>
          <p:nvPr/>
        </p:nvPicPr>
        <p:blipFill>
          <a:blip r:embed="rId3"/>
          <a:srcRect/>
          <a:stretch>
            <a:fillRect/>
          </a:stretch>
        </p:blipFill>
        <p:spPr bwMode="auto">
          <a:xfrm>
            <a:off x="0" y="0"/>
            <a:ext cx="9144000" cy="6859588"/>
          </a:xfrm>
          <a:prstGeom prst="rect">
            <a:avLst/>
          </a:prstGeom>
          <a:noFill/>
          <a:ln w="9525">
            <a:noFill/>
            <a:miter lim="800000"/>
            <a:headEnd/>
            <a:tailEnd/>
          </a:ln>
        </p:spPr>
      </p:pic>
      <p:sp>
        <p:nvSpPr>
          <p:cNvPr id="15363" name="Rectangle 1"/>
          <p:cNvSpPr>
            <a:spLocks noGrp="1" noChangeArrowheads="1"/>
          </p:cNvSpPr>
          <p:nvPr>
            <p:ph type="title"/>
          </p:nvPr>
        </p:nvSpPr>
        <p:spPr>
          <a:xfrm>
            <a:off x="671513" y="255588"/>
            <a:ext cx="7808912" cy="1146175"/>
          </a:xfrm>
        </p:spPr>
        <p:txBody>
          <a:bodyPr/>
          <a:lstStyle/>
          <a:p>
            <a:pPr marL="358775" indent="-358775">
              <a:tabLst>
                <a:tab pos="723900" algn="l"/>
                <a:tab pos="1447800" algn="l"/>
                <a:tab pos="2171700" algn="l"/>
                <a:tab pos="2895600" algn="l"/>
                <a:tab pos="3619500" algn="l"/>
                <a:tab pos="4343400" algn="l"/>
                <a:tab pos="5067300" algn="l"/>
                <a:tab pos="5791200" algn="l"/>
                <a:tab pos="6515100" algn="l"/>
                <a:tab pos="7239000" algn="l"/>
              </a:tabLst>
            </a:pPr>
            <a:r>
              <a:rPr lang="ru-RU" sz="2800" smtClean="0">
                <a:solidFill>
                  <a:srgbClr val="FF0000"/>
                </a:solidFill>
              </a:rPr>
              <a:t>Меню командасын пайдалану үшін:</a:t>
            </a:r>
          </a:p>
        </p:txBody>
      </p:sp>
      <p:sp>
        <p:nvSpPr>
          <p:cNvPr id="15364" name="Rectangle 2"/>
          <p:cNvSpPr>
            <a:spLocks noGrp="1" noChangeArrowheads="1"/>
          </p:cNvSpPr>
          <p:nvPr>
            <p:ph type="body" idx="1"/>
          </p:nvPr>
        </p:nvSpPr>
        <p:spPr>
          <a:xfrm>
            <a:off x="671513" y="1781175"/>
            <a:ext cx="7958137" cy="4478338"/>
          </a:xfrm>
        </p:spPr>
        <p:txBody>
          <a:bodyPr/>
          <a:lstStyle/>
          <a:p>
            <a:pPr>
              <a:tabLst>
                <a:tab pos="723900" algn="l"/>
                <a:tab pos="1447800" algn="l"/>
                <a:tab pos="2171700" algn="l"/>
                <a:tab pos="2895600" algn="l"/>
                <a:tab pos="3619500" algn="l"/>
                <a:tab pos="4343400" algn="l"/>
                <a:tab pos="5067300" algn="l"/>
                <a:tab pos="5791200" algn="l"/>
                <a:tab pos="6515100" algn="l"/>
                <a:tab pos="7239000" algn="l"/>
              </a:tabLst>
            </a:pPr>
            <a:r>
              <a:rPr lang="ru-RU" smtClean="0"/>
              <a:t> Программаны компиляциялау-</a:t>
            </a:r>
            <a:r>
              <a:rPr lang="ru-RU" smtClean="0">
                <a:solidFill>
                  <a:srgbClr val="FF0000"/>
                </a:solidFill>
              </a:rPr>
              <a:t>Alt+F9 Compile</a:t>
            </a:r>
          </a:p>
          <a:p>
            <a:pPr>
              <a:tabLst>
                <a:tab pos="723900" algn="l"/>
                <a:tab pos="1447800" algn="l"/>
                <a:tab pos="2171700" algn="l"/>
                <a:tab pos="2895600" algn="l"/>
                <a:tab pos="3619500" algn="l"/>
                <a:tab pos="4343400" algn="l"/>
                <a:tab pos="5067300" algn="l"/>
                <a:tab pos="5791200" algn="l"/>
                <a:tab pos="6515100" algn="l"/>
                <a:tab pos="7239000" algn="l"/>
              </a:tabLst>
            </a:pPr>
            <a:r>
              <a:rPr lang="ru-RU" smtClean="0">
                <a:solidFill>
                  <a:srgbClr val="FF0000"/>
                </a:solidFill>
              </a:rPr>
              <a:t>Ctrl+F9 </a:t>
            </a:r>
            <a:r>
              <a:rPr lang="ru-RU" smtClean="0"/>
              <a:t>   RUN  (орындау)‏</a:t>
            </a:r>
          </a:p>
          <a:p>
            <a:pPr>
              <a:tabLst>
                <a:tab pos="723900" algn="l"/>
                <a:tab pos="1447800" algn="l"/>
                <a:tab pos="2171700" algn="l"/>
                <a:tab pos="2895600" algn="l"/>
                <a:tab pos="3619500" algn="l"/>
                <a:tab pos="4343400" algn="l"/>
                <a:tab pos="5067300" algn="l"/>
                <a:tab pos="5791200" algn="l"/>
                <a:tab pos="6515100" algn="l"/>
                <a:tab pos="7239000" algn="l"/>
              </a:tabLst>
            </a:pPr>
            <a:r>
              <a:rPr lang="ru-RU" smtClean="0">
                <a:solidFill>
                  <a:srgbClr val="FF0000"/>
                </a:solidFill>
              </a:rPr>
              <a:t>Аlt+F5 </a:t>
            </a:r>
            <a:r>
              <a:rPr lang="ru-RU" smtClean="0"/>
              <a:t> (нәтиже шығару) </a:t>
            </a:r>
          </a:p>
          <a:p>
            <a:pPr>
              <a:tabLst>
                <a:tab pos="723900" algn="l"/>
                <a:tab pos="1447800" algn="l"/>
                <a:tab pos="2171700" algn="l"/>
                <a:tab pos="2895600" algn="l"/>
                <a:tab pos="3619500" algn="l"/>
                <a:tab pos="4343400" algn="l"/>
                <a:tab pos="5067300" algn="l"/>
                <a:tab pos="5791200" algn="l"/>
                <a:tab pos="6515100" algn="l"/>
                <a:tab pos="7239000" algn="l"/>
              </a:tabLst>
            </a:pPr>
            <a:r>
              <a:rPr lang="ru-RU" smtClean="0">
                <a:solidFill>
                  <a:srgbClr val="FF0000"/>
                </a:solidFill>
              </a:rPr>
              <a:t> F2 -File/save              </a:t>
            </a:r>
            <a:r>
              <a:rPr lang="ru-RU" smtClean="0"/>
              <a:t>(сақтау)    </a:t>
            </a:r>
          </a:p>
          <a:p>
            <a:pPr>
              <a:tabLst>
                <a:tab pos="723900" algn="l"/>
                <a:tab pos="1447800" algn="l"/>
                <a:tab pos="2171700" algn="l"/>
                <a:tab pos="2895600" algn="l"/>
                <a:tab pos="3619500" algn="l"/>
                <a:tab pos="4343400" algn="l"/>
                <a:tab pos="5067300" algn="l"/>
                <a:tab pos="5791200" algn="l"/>
                <a:tab pos="6515100" algn="l"/>
                <a:tab pos="7239000" algn="l"/>
              </a:tabLst>
            </a:pPr>
            <a:r>
              <a:rPr lang="ru-RU" smtClean="0">
                <a:solidFill>
                  <a:srgbClr val="FF0000"/>
                </a:solidFill>
              </a:rPr>
              <a:t>File-Exit </a:t>
            </a:r>
            <a:r>
              <a:rPr lang="ru-RU" smtClean="0"/>
              <a:t> (ТП ортасын жабу)‏</a:t>
            </a:r>
          </a:p>
          <a:p>
            <a:pPr>
              <a:tabLst>
                <a:tab pos="723900" algn="l"/>
                <a:tab pos="1447800" algn="l"/>
                <a:tab pos="2171700" algn="l"/>
                <a:tab pos="2895600" algn="l"/>
                <a:tab pos="3619500" algn="l"/>
                <a:tab pos="4343400" algn="l"/>
                <a:tab pos="5067300" algn="l"/>
                <a:tab pos="5791200" algn="l"/>
                <a:tab pos="6515100" algn="l"/>
                <a:tab pos="7239000" algn="l"/>
              </a:tabLst>
            </a:pPr>
            <a:r>
              <a:rPr lang="ru-RU" smtClean="0">
                <a:solidFill>
                  <a:srgbClr val="FF0000"/>
                </a:solidFill>
              </a:rPr>
              <a:t>F3-File/Open </a:t>
            </a:r>
            <a:r>
              <a:rPr lang="ru-RU" smtClean="0"/>
              <a:t>(ашу)‏</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408</TotalTime>
  <Words>604</Words>
  <Application>Microsoft Office PowerPoint</Application>
  <PresentationFormat>Экран (4:3)</PresentationFormat>
  <Paragraphs>94</Paragraphs>
  <Slides>14</Slides>
  <Notes>5</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Слайд 2</vt:lpstr>
      <vt:lpstr>Слайд 3</vt:lpstr>
      <vt:lpstr>Слайд 4</vt:lpstr>
      <vt:lpstr>Слайд 5</vt:lpstr>
      <vt:lpstr>Слайд 6</vt:lpstr>
      <vt:lpstr> Турбо Паскаль программалау ортасы</vt:lpstr>
      <vt:lpstr>Программа текстісін енгізу Мысалы: тік төртбұрыштың ауданын табу:</vt:lpstr>
      <vt:lpstr>Меню командасын пайдалану үшін:</vt:lpstr>
      <vt:lpstr>Нәтиже шығару терезесі</vt:lpstr>
      <vt:lpstr>Операторлар:</vt:lpstr>
      <vt:lpstr>Слайд 12</vt:lpstr>
      <vt:lpstr>Слайд 13</vt:lpstr>
      <vt:lpstr>Слайд 14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68</cp:revision>
  <dcterms:created xsi:type="dcterms:W3CDTF">2012-11-15T14:04:13Z</dcterms:created>
  <dcterms:modified xsi:type="dcterms:W3CDTF">2012-11-24T14:49:17Z</dcterms:modified>
</cp:coreProperties>
</file>