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73" r:id="rId5"/>
    <p:sldId id="274" r:id="rId6"/>
    <p:sldId id="275" r:id="rId7"/>
    <p:sldId id="276" r:id="rId8"/>
    <p:sldId id="277" r:id="rId9"/>
    <p:sldId id="278" r:id="rId10"/>
    <p:sldId id="284" r:id="rId11"/>
    <p:sldId id="283" r:id="rId12"/>
    <p:sldId id="282" r:id="rId13"/>
    <p:sldId id="281" r:id="rId14"/>
    <p:sldId id="280" r:id="rId15"/>
    <p:sldId id="279" r:id="rId16"/>
    <p:sldId id="285" r:id="rId17"/>
    <p:sldId id="286" r:id="rId18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3344" autoAdjust="0"/>
    <p:restoredTop sz="93969" autoAdjust="0"/>
  </p:normalViewPr>
  <p:slideViewPr>
    <p:cSldViewPr>
      <p:cViewPr varScale="1">
        <p:scale>
          <a:sx n="45" d="100"/>
          <a:sy n="45" d="100"/>
        </p:scale>
        <p:origin x="-102" y="-5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54D4857D-62A5-486B-9129-468003D7E020}" type="datetimeFigureOut">
              <a:rPr lang="ru-RU" smtClean="0"/>
              <a:pPr/>
              <a:t>21.10.2008</a:t>
            </a:fld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2EBE4566-6F3A-4CC1-BD6C-9C510D05F1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2D2EF2CE-B28C-4ED4-8FD0-48BB3F48846A}" type="datetimeFigureOut">
              <a:rPr/>
              <a:pPr/>
              <a:t>6/30/2006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61807874-5299-41B2-A37A-6AA3547857F4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ru-RU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21.10.2008</a:t>
            </a:fld>
            <a:endParaRPr kumimoji="0" lang="ru-RU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ru-RU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Показать заголовок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21.10.2008</a:t>
            </a:fld>
            <a:endParaRPr kumimoji="0" lang="ru-RU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21.10.2008</a:t>
            </a:fld>
            <a:endParaRPr kumimoji="0" lang="ru-RU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kumimoji="0" lang="ru-RU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остой вопрос и отв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опрос и ответ с поясн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ru-RU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ru-RU"/>
              <a:t>Ответ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ru-RU" i="1" baseline="0"/>
            </a:lvl1pPr>
            <a:extLst/>
          </a:lstStyle>
          <a:p>
            <a:pPr lvl="0"/>
            <a:r>
              <a:rPr kumimoji="0" lang="ru-RU"/>
              <a:t>Пояснение к ответу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ПРАВИЛЬНО 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или НЕПРАВИЛЬНО?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равильно или неправильно (ответ: неправильно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ru-RU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ru-RU"/>
              <a:t>Вопрос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ПРАВИЛЬНО</a:t>
            </a:r>
            <a:r>
              <a:rPr kumimoji="0" lang="ru-RU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ru-RU" sz="7200">
                <a:solidFill>
                  <a:schemeClr val="tx1">
                    <a:alpha val="40000"/>
                  </a:schemeClr>
                </a:solidFill>
              </a:rPr>
              <a:t>или НЕПРАВИЛЬНО?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ПРАВИЛЬНО или </a:t>
            </a:r>
            <a:r>
              <a:rPr kumimoji="0" lang="ru-RU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НЕПРАВИЛЬНО</a:t>
            </a:r>
            <a:r>
              <a:rPr kumimoji="0" lang="ru-RU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поставление элемен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ru-RU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1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2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3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4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Элемент 5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ru-RU"/>
            </a:lvl1pPr>
            <a:extLst/>
          </a:lstStyle>
          <a:p>
            <a:fld id="{1BEBB2CB-903D-46EF-8227-E770ED8FF514}" type="datetimeFigureOut">
              <a:rPr/>
              <a:pPr/>
              <a:t>6/30/2006</a:t>
            </a:fld>
            <a:endParaRPr kumimoji="0" lang="ru-RU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5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3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1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2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ru-RU"/>
            </a:lvl1pPr>
            <a:lvl2pPr eaLnBrk="1" latinLnBrk="0" hangingPunct="1">
              <a:buFontTx/>
              <a:buChar char="•"/>
              <a:defRPr kumimoji="0" lang="ru-RU"/>
            </a:lvl2pPr>
            <a:lvl3pPr eaLnBrk="1" latinLnBrk="0" hangingPunct="1">
              <a:buFontTx/>
              <a:buChar char="•"/>
              <a:defRPr kumimoji="0" lang="ru-RU"/>
            </a:lvl3pPr>
            <a:lvl4pPr eaLnBrk="1" latinLnBrk="0" hangingPunct="1">
              <a:buFontTx/>
              <a:buChar char="•"/>
              <a:defRPr kumimoji="0" lang="ru-RU"/>
            </a:lvl4pPr>
            <a:lvl5pPr eaLnBrk="1" latinLnBrk="0" hangingPunct="1">
              <a:buFontTx/>
              <a:buChar char="•"/>
              <a:defRPr kumimoji="0" lang="ru-RU"/>
            </a:lvl5pPr>
            <a:extLst/>
          </a:lstStyle>
          <a:p>
            <a:pPr lvl="0"/>
            <a:r>
              <a:rPr kumimoji="0" lang="ru-RU"/>
              <a:t>Сопоставленный элемент 4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ru-RU" i="1" baseline="0"/>
            </a:lvl1pPr>
            <a:extLst/>
          </a:lstStyle>
          <a:p>
            <a:r>
              <a:rPr kumimoji="0" lang="ru-RU"/>
              <a:t>Введите вопрос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rPr/>
              <a:pPr/>
              <a:t>‹#›</a:t>
            </a:fld>
            <a:endParaRPr kumimoji="0" lang="ru-RU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100"/>
            </a:lvl1pPr>
            <a:extLst/>
          </a:lstStyle>
          <a:p>
            <a:pPr algn="r"/>
            <a:fld id="{8F67D422-08A8-451B-9A67-21962FC4B660}" type="datetimeFigureOut">
              <a:rPr kumimoji="0" lang="ru-RU" sz="1100"/>
              <a:pPr algn="r"/>
              <a:t>21.10.2008</a:t>
            </a:fld>
            <a:endParaRPr kumimoji="0" lang="ru-RU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ru-RU" sz="1200"/>
            </a:lvl1pPr>
            <a:extLst/>
          </a:lstStyle>
          <a:p>
            <a:endParaRPr kumimoji="0" lang="ru-RU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ru-RU" sz="1200"/>
            </a:lvl1pPr>
            <a:extLst/>
          </a:lstStyle>
          <a:p>
            <a:fld id="{169B2101-2E9F-420A-91A3-890890D84497}" type="slidenum">
              <a:rPr kumimoji="0" lang="ru-RU" sz="1200"/>
              <a:pPr/>
              <a:t>‹#›</a:t>
            </a:fld>
            <a:endParaRPr kumimoji="0" lang="ru-RU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ru-RU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slide" Target="slide13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2.xml"/><Relationship Id="rId5" Type="http://schemas.openxmlformats.org/officeDocument/2006/relationships/slide" Target="slide9.xml"/><Relationship Id="rId10" Type="http://schemas.openxmlformats.org/officeDocument/2006/relationships/image" Target="../media/image6.wmf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ru-RU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kk-KZ" sz="5400" dirty="0" smtClean="0"/>
              <a:t>“Тапқыр достар” зияткерлік ойыны</a:t>
            </a:r>
            <a:endParaRPr lang="ru-RU" sz="54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002060"/>
                </a:solidFill>
              </a:rPr>
              <a:t>Дайындаған: Өмірбек Бағлан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ABAK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48019">
            <a:off x="210617" y="325587"/>
            <a:ext cx="1809750" cy="1381125"/>
          </a:xfrm>
          <a:prstGeom prst="rect">
            <a:avLst/>
          </a:prstGeom>
        </p:spPr>
      </p:pic>
      <p:pic>
        <p:nvPicPr>
          <p:cNvPr id="11" name="Рисунок 10" descr="BILLGATES-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3214686"/>
            <a:ext cx="2708668" cy="2857496"/>
          </a:xfrm>
          <a:prstGeom prst="rect">
            <a:avLst/>
          </a:prstGeom>
        </p:spPr>
      </p:pic>
      <p:pic>
        <p:nvPicPr>
          <p:cNvPr id="13" name="Рисунок 12" descr="MOUSEI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6055" y="0"/>
            <a:ext cx="1757945" cy="1406355"/>
          </a:xfrm>
          <a:prstGeom prst="rect">
            <a:avLst/>
          </a:prstGeom>
        </p:spPr>
      </p:pic>
      <p:pic>
        <p:nvPicPr>
          <p:cNvPr id="14" name="Рисунок 13" descr="TELEFON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3504" y="3500438"/>
            <a:ext cx="2586040" cy="153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214282" y="1643050"/>
            <a:ext cx="8229600" cy="1357314"/>
          </a:xfrm>
          <a:prstGeom prst="rect">
            <a:avLst/>
          </a:prstGeom>
        </p:spPr>
        <p:txBody>
          <a:bodyPr vert="horz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800" b="1" i="0" u="none" strike="noStrike" kern="0" cap="none" spc="0" normalizeH="0" baseline="0" noProof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Trebuchet MS"/>
                <a:ea typeface="+mj-ea"/>
                <a:cs typeface="+mj-cs"/>
              </a:rPr>
              <a:t>Қандай сан барлық санға қалдықсыз бөлінеді?</a:t>
            </a:r>
            <a:endParaRPr kumimoji="0" lang="ru-RU" sz="4800" b="1" i="0" u="none" strike="noStrike" kern="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Trebuchet MS"/>
              <a:ea typeface="+mj-ea"/>
              <a:cs typeface="+mj-cs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Компьютердің атасы кім?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Мәтіндік және сандық ақпараттарды сипаттайтын құрылғы?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“Геометрия” пәнінің негізін салушы?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А. Македонский заманындағы уақыт көрсеткіші немесе өлшеуіші?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“О” саны римдік санау жүйесінде нешені білдіреді?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6000" dirty="0" smtClean="0"/>
              <a:t>“Тапқыр достар”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6000" dirty="0" smtClean="0"/>
              <a:t>“Кім тапқыр?”</a:t>
            </a:r>
            <a:endParaRPr lang="ru-RU" sz="6000" dirty="0"/>
          </a:p>
        </p:txBody>
      </p:sp>
      <p:sp>
        <p:nvSpPr>
          <p:cNvPr id="3" name="Rectangle 25"/>
          <p:cNvSpPr txBox="1">
            <a:spLocks/>
          </p:cNvSpPr>
          <p:nvPr/>
        </p:nvSpPr>
        <p:spPr>
          <a:xfrm>
            <a:off x="285720" y="1071546"/>
            <a:ext cx="8572560" cy="64294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 lang="ru-RU"/>
            </a:pPr>
            <a:r>
              <a:rPr kumimoji="0" lang="kk-KZ" sz="2000" b="0" i="0" u="sng" strike="noStrike" kern="0" cap="none" spc="0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Сайыстың шарты</a:t>
            </a:r>
            <a:r>
              <a:rPr kumimoji="0" lang="kk-KZ" sz="2000" b="0" i="0" strike="noStrike" kern="0" cap="none" spc="0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:</a:t>
            </a:r>
            <a:r>
              <a:rPr lang="kk-KZ" sz="2000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kk-KZ" sz="2000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kk-KZ" sz="2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Информатика” </a:t>
            </a:r>
            <a:r>
              <a:rPr lang="kk-KZ" sz="2000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сөзінен сөз құрастыру</a:t>
            </a:r>
            <a:r>
              <a:rPr lang="kk-KZ" sz="2000" kern="0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kumimoji="0" lang="kk-KZ" sz="2000" b="0" i="0" u="none" strike="noStrike" kern="0" cap="none" spc="0" normalizeH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  <a:r>
              <a:rPr kumimoji="0" lang="kk-KZ" sz="2000" b="0" i="0" u="none" strike="noStrike" kern="0" cap="none" spc="0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kern="0" cap="none" spc="0" normalizeH="0" baseline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85060" y="1714488"/>
            <a:ext cx="4143404" cy="5143512"/>
          </a:xfrm>
          <a:prstGeom prst="verticalScroll">
            <a:avLst>
              <a:gd name="adj" fmla="val 99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500562" y="1714512"/>
            <a:ext cx="4143404" cy="5143512"/>
          </a:xfrm>
          <a:prstGeom prst="verticalScroll">
            <a:avLst>
              <a:gd name="adj" fmla="val 109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 txBox="1"/>
          <p:nvPr/>
        </p:nvSpPr>
        <p:spPr>
          <a:xfrm>
            <a:off x="914400" y="1066800"/>
            <a:ext cx="7543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extLst/>
          </a:lstStyle>
          <a:p>
            <a:pPr marL="0" indent="0">
              <a:buNone/>
            </a:pPr>
            <a:endParaRPr lang="ru-RU" sz="2800"/>
          </a:p>
        </p:txBody>
      </p:sp>
      <p:sp>
        <p:nvSpPr>
          <p:cNvPr id="17" name="Rectangle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kk-KZ" sz="4400" spc="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“Кім білімді?” </a:t>
            </a:r>
          </a:p>
          <a:p>
            <a:r>
              <a:rPr lang="kk-KZ" sz="4400" spc="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“Ғажайып алаң”</a:t>
            </a:r>
          </a:p>
          <a:p>
            <a:r>
              <a:rPr lang="kk-KZ" sz="4400" spc="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“Тапқыр достар”</a:t>
            </a:r>
          </a:p>
          <a:p>
            <a:r>
              <a:rPr lang="kk-KZ" sz="4400" spc="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“Кім тапқыр”</a:t>
            </a:r>
          </a:p>
          <a:p>
            <a:r>
              <a:rPr lang="kk-KZ" sz="4400" spc="3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“Қолқа салу”</a:t>
            </a:r>
            <a:endParaRPr lang="kk-KZ" spc="300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kk-KZ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Сайыстың кезеңдері: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extLst/>
          </a:lstStyle>
          <a:p>
            <a:pPr algn="ctr"/>
            <a:r>
              <a:rPr lang="kk-KZ" sz="6000" dirty="0" smtClean="0"/>
              <a:t>“Кім білімді?”</a:t>
            </a:r>
            <a:endParaRPr lang="ru-RU" sz="6000" dirty="0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762000" y="2971800"/>
            <a:ext cx="7086600" cy="1295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 lang="ru-RU"/>
            </a:pPr>
            <a:r>
              <a:rPr kumimoji="0" lang="kk-KZ" sz="2000" b="0" i="0" u="sng" strike="noStrike" kern="0" cap="none" spc="0" normalizeH="0" baseline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Сайыстың шарты:</a:t>
            </a:r>
            <a:r>
              <a:rPr kumimoji="0" lang="kk-KZ" sz="2000" b="0" i="0" u="sng" strike="noStrike" kern="0" cap="none" spc="0" normalizeH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kk-KZ" sz="2000" b="0" i="0" u="none" strike="noStrike" kern="0" cap="none" spc="0" normalizeH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алдын ала дайындалған сұрақтарға тез жауап беру керек. Әр сұраққа 1 ұпайдан беріледі.   </a:t>
            </a:r>
            <a:r>
              <a:rPr kumimoji="0" lang="kk-KZ" sz="2000" b="0" i="0" u="none" strike="noStrike" kern="0" cap="none" spc="0" normalizeH="0" baseline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kern="0" cap="none" spc="0" normalizeH="0" baseline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Ақпараттың ең кіші өлшем бірлігі?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Кб неше байт бар?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Компьютердің негізгі құрылғыларын ата?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Ақпаратты қағазға шығаратын құрылғы?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Компьютердің миы?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Б. Гейтс алғашқы программасын неше жасында құрды?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Меңзердің оң жағындағы символды өшіретін перне?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Өздігінен көбейетін және басқа программаларға жұғуға қабілетті шағын программа қалай аталады?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Дүниежүзілік компьютерлік желі?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Ертедегі гректердің есептеу құралы?  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І топтың сұрақтары: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Ақпараттың ең үлкен өлшем бірлігі?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байтта неше бит бар?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Адамның көзі мен монитордың арақашықтығы қанша болу керек?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Әріптер мен сандарды енгізетін құрылғы?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Компакт дискіні оқитын құрылғы?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Windows </a:t>
            </a:r>
            <a:r>
              <a:rPr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деген нені білдіреді?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Меңзердің сол жағындағы символды өшіретін перне?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Компьютердің ауруын емдейтін программа?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Microsoft</a:t>
            </a: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” компаниясының президенті?</a:t>
            </a:r>
          </a:p>
          <a:p>
            <a:pPr marL="457200" indent="-457200">
              <a:buAutoNum type="arabicPeriod"/>
            </a:pP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Ақпараттық процесстерді жүзеге асыратын негізгі құрал?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ІІ топтың сұрақтары: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16430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kk-KZ" sz="6000" dirty="0" smtClean="0"/>
              <a:t>“Ғажайып алаң”</a:t>
            </a:r>
            <a:endParaRPr lang="ru-RU" sz="6000" dirty="0"/>
          </a:p>
        </p:txBody>
      </p:sp>
      <p:sp>
        <p:nvSpPr>
          <p:cNvPr id="11" name="Rectangle 25"/>
          <p:cNvSpPr txBox="1">
            <a:spLocks/>
          </p:cNvSpPr>
          <p:nvPr/>
        </p:nvSpPr>
        <p:spPr>
          <a:xfrm>
            <a:off x="762000" y="2971800"/>
            <a:ext cx="7086600" cy="12954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marL="342900" marR="0" lvl="0" indent="-342900" algn="l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 lang="ru-RU"/>
            </a:pPr>
            <a:r>
              <a:rPr kumimoji="0" lang="kk-KZ" sz="2000" b="0" i="0" u="sng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Сайыстың шарты:</a:t>
            </a:r>
            <a:r>
              <a:rPr kumimoji="0" lang="kk-KZ" sz="2000" b="0" i="0" u="sng" strike="noStrike" kern="0" cap="none" spc="0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lang="kk-KZ" sz="2000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kk-KZ" sz="2000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Экрандағы ұяшықтарды таңдап, сол ұяшықтардағы сұрақтарға жауап беру керек.</a:t>
            </a:r>
            <a:r>
              <a:rPr kumimoji="0" lang="kk-KZ" sz="2000" b="0" i="0" u="none" strike="noStrike" kern="0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 </a:t>
            </a:r>
            <a:r>
              <a:rPr kumimoji="0" lang="kk-KZ" sz="2000" b="0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kern="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214282" y="357166"/>
            <a:ext cx="8286808" cy="6215106"/>
          </a:xfrm>
          <a:prstGeom prst="bevel">
            <a:avLst>
              <a:gd name="adj" fmla="val 2692"/>
            </a:avLst>
          </a:prstGeom>
          <a:ln w="190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827" y="3485924"/>
            <a:ext cx="5857916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2642380" y="3485130"/>
            <a:ext cx="5857916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2414354"/>
            <a:ext cx="8001056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7158" y="4486056"/>
            <a:ext cx="8001056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hlinkClick r:id="rId2" action="ppaction://hlinksldjump"/>
          </p:cNvPr>
          <p:cNvSpPr/>
          <p:nvPr/>
        </p:nvSpPr>
        <p:spPr>
          <a:xfrm>
            <a:off x="1142976" y="785794"/>
            <a:ext cx="8467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6572264" y="4786322"/>
            <a:ext cx="8467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1214414" y="4714884"/>
            <a:ext cx="8467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6572264" y="785794"/>
            <a:ext cx="84670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>
            <a:hlinkClick r:id="rId6" action="ppaction://hlinksldjump"/>
          </p:cNvPr>
          <p:cNvSpPr/>
          <p:nvPr/>
        </p:nvSpPr>
        <p:spPr>
          <a:xfrm>
            <a:off x="3428992" y="714356"/>
            <a:ext cx="15087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3428992" y="4714884"/>
            <a:ext cx="15087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kk-KZ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6277964" y="2643182"/>
            <a:ext cx="15087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>
            <a:hlinkClick r:id="rId9" action="ppaction://hlinksldjump"/>
          </p:cNvPr>
          <p:cNvSpPr/>
          <p:nvPr/>
        </p:nvSpPr>
        <p:spPr>
          <a:xfrm>
            <a:off x="777238" y="2696830"/>
            <a:ext cx="15087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kk-KZ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928926" y="2447596"/>
            <a:ext cx="2643206" cy="1981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Ток күшін өлшейтін құралды ойлап тапқан кім?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357314"/>
          </a:xfrm>
        </p:spPr>
        <p:txBody>
          <a:bodyPr>
            <a:normAutofit/>
          </a:bodyPr>
          <a:lstStyle/>
          <a:p>
            <a:r>
              <a:rPr lang="kk-KZ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16 санау жүйесін ата?</a:t>
            </a:r>
            <a:endParaRPr lang="ru-RU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285720" y="5929330"/>
            <a:ext cx="928694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izShow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291</Words>
  <PresentationFormat>Экран (4:3)</PresentationFormat>
  <Paragraphs>56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QuizShow</vt:lpstr>
      <vt:lpstr>“Тапқыр достар” зияткерлік ойыны</vt:lpstr>
      <vt:lpstr>Сайыстың кезеңдері:</vt:lpstr>
      <vt:lpstr>“Кім білімді?”</vt:lpstr>
      <vt:lpstr>І топтың сұрақтары:</vt:lpstr>
      <vt:lpstr>ІІ топтың сұрақтары:</vt:lpstr>
      <vt:lpstr>“Ғажайып алаң”</vt:lpstr>
      <vt:lpstr>Слайд 7</vt:lpstr>
      <vt:lpstr>Ток күшін өлшейтін құралды ойлап тапқан кім?</vt:lpstr>
      <vt:lpstr>16 санау жүйесін ата?</vt:lpstr>
      <vt:lpstr>Слайд 10</vt:lpstr>
      <vt:lpstr>Компьютердің атасы кім?</vt:lpstr>
      <vt:lpstr>Мәтіндік және сандық ақпараттарды сипаттайтын құрылғы?</vt:lpstr>
      <vt:lpstr>“Геометрия” пәнінің негізін салушы?</vt:lpstr>
      <vt:lpstr>А. Македонский заманындағы уақыт көрсеткіші немесе өлшеуіші?</vt:lpstr>
      <vt:lpstr>“О” саны римдік санау жүйесінде нешені білдіреді?</vt:lpstr>
      <vt:lpstr>“Тапқыр достар”</vt:lpstr>
      <vt:lpstr>“Кім тапқыр?”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2008-10-21T17:40:40Z</dcterms:created>
  <dcterms:modified xsi:type="dcterms:W3CDTF">2008-10-21T20:02:54Z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