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6" r:id="rId2"/>
  </p:sld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4" r:id="rId15"/>
    <p:sldId id="276" r:id="rId16"/>
    <p:sldId id="277" r:id="rId17"/>
    <p:sldId id="278" r:id="rId18"/>
    <p:sldId id="279" r:id="rId19"/>
    <p:sldId id="280" r:id="rId20"/>
    <p:sldId id="282" r:id="rId21"/>
    <p:sldId id="273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FF00"/>
    <a:srgbClr val="FF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936FB0-8035-4A26-8FE5-07BC5D8A7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341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80D1A-61D8-4529-86DA-BBCE41FEC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26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1C34C-D0BF-4EEA-8450-1CE9DA362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28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7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1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8" y="2166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76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4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4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3" y="129"/>
              <a:ext cx="356" cy="608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8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7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3" y="3302"/>
              <a:ext cx="500" cy="504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2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4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443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443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27C00B-45C1-4C66-98D9-37601C8B1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887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FBCF0-70E8-4EF5-8FB8-1EE10ACC6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02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46C17-2018-4819-812C-6BA6A0935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10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198CD-F53F-4729-93B2-5AC30717D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786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0C5F9-6C4C-44EF-94BA-0C408D956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12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CB451-84CB-4F63-85D2-43B88A439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914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905BD-A452-4676-BB8A-8B330F5F2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273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38F6-96F4-420C-ADF1-6FF6BD679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8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6A138-6788-46F7-989F-FA5E64426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84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7FDF2-5362-4D8F-BF09-F3AB5A772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815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939AE-5A6F-4D7B-AD1E-E8DA448CE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534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A1F22-9A46-4E05-8B46-C63CB6631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747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D9687-B67C-4239-8480-ADC7BCA43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80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81783-2566-4D56-A691-F8AA491C7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84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6834A-6A4E-419E-AADA-AA93D64E3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059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C23BB-B67A-409F-98DD-7DC6639C3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54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ECC4F-98DF-4690-986B-CEC024F9D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5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FE55F-99B4-4784-A25A-141F76F24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353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2782F-2AE1-4D95-9C7C-2DD578C68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4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F23BC23-4235-4248-B0AC-B26CD3903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21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21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3210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0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0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321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321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1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1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321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3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321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1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321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321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21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1321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4336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7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4336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6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6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4336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4337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7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4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9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4337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37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37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7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2060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43380" name="Freeform 20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81" name="Freeform 21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8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4338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8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8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2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4338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8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39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4339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39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40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40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40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40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40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340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4340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>
              <a:defRPr/>
            </a:pPr>
            <a:fld id="{09D60C80-2FA4-48AD-BFC6-24A603E21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slide13.xml" Type="http://schemas.openxmlformats.org/officeDocument/2006/relationships/slide"/><Relationship Id="rId2" Target="../media/image24.jpeg" Type="http://schemas.openxmlformats.org/officeDocument/2006/relationships/image"/><Relationship Id="rId1" Target="../slideLayouts/slideLayout1.xml" Type="http://schemas.openxmlformats.org/officeDocument/2006/relationships/slideLayout"/><Relationship Id="rId4" Target="slide14.xml" Type="http://schemas.openxmlformats.org/officeDocument/2006/relationships/slid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5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2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slide2.xml" Type="http://schemas.openxmlformats.org/officeDocument/2006/relationships/slide"/><Relationship Id="rId1" Target="../slideLayouts/slideLayout13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" Target="slide2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16113"/>
            <a:ext cx="7273925" cy="2417762"/>
          </a:xfrm>
        </p:spPr>
        <p:txBody>
          <a:bodyPr/>
          <a:lstStyle/>
          <a:p>
            <a:pPr eaLnBrk="1" hangingPunct="1">
              <a:defRPr/>
            </a:pPr>
            <a:r>
              <a:rPr lang="en-US" sz="4500" smtClean="0">
                <a:solidFill>
                  <a:schemeClr val="tx1"/>
                </a:solidFill>
              </a:rPr>
              <a:t>Paint </a:t>
            </a:r>
            <a:r>
              <a:rPr lang="kk-KZ" sz="4500" smtClean="0">
                <a:solidFill>
                  <a:schemeClr val="tx1"/>
                </a:solidFill>
              </a:rPr>
              <a:t>графиктік редакторы туралы түсінік</a:t>
            </a:r>
            <a:endParaRPr lang="ru-RU" sz="45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964487" cy="863600"/>
          </a:xfrm>
        </p:spPr>
        <p:txBody>
          <a:bodyPr/>
          <a:lstStyle/>
          <a:p>
            <a:pPr eaLnBrk="1" hangingPunct="1"/>
            <a:r>
              <a:rPr lang="kk-KZ" altLang="ru-RU" sz="3700" smtClean="0">
                <a:solidFill>
                  <a:srgbClr val="00FF00"/>
                </a:solidFill>
              </a:rPr>
              <a:t>                    Тапсырма №3</a:t>
            </a:r>
            <a:endParaRPr lang="ru-RU" altLang="ru-RU" sz="4000" smtClean="0">
              <a:solidFill>
                <a:srgbClr val="00FF00"/>
              </a:solidFill>
            </a:endParaRPr>
          </a:p>
        </p:txBody>
      </p:sp>
      <p:sp>
        <p:nvSpPr>
          <p:cNvPr id="167939" name="Rectangle 3"/>
          <p:cNvSpPr>
            <a:spLocks noChangeArrowheads="1"/>
          </p:cNvSpPr>
          <p:nvPr/>
        </p:nvSpPr>
        <p:spPr bwMode="auto">
          <a:xfrm>
            <a:off x="4500563" y="2492375"/>
            <a:ext cx="43926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2916238" y="4365625"/>
            <a:ext cx="590391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Бұлт-ау,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Көктен төнесің,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Қайдан көшіп келесің?,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-Мұхит жақтан келемін,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Жел үрлесе, желемін.</a:t>
            </a: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3492500" y="2205038"/>
            <a:ext cx="5111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2000"/>
              <a:t>Әр түрлі Эллипс құралын пайдаланып, бұлттың суретін сал.</a:t>
            </a:r>
            <a:endParaRPr lang="ru-RU" altLang="ru-RU" sz="2000"/>
          </a:p>
        </p:txBody>
      </p:sp>
      <p:pic>
        <p:nvPicPr>
          <p:cNvPr id="16794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1300"/>
            <a:ext cx="32766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79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964487" cy="863600"/>
          </a:xfrm>
        </p:spPr>
        <p:txBody>
          <a:bodyPr/>
          <a:lstStyle/>
          <a:p>
            <a:pPr eaLnBrk="1" hangingPunct="1"/>
            <a:r>
              <a:rPr lang="kk-KZ" altLang="ru-RU" sz="3700" smtClean="0">
                <a:solidFill>
                  <a:srgbClr val="00FF00"/>
                </a:solidFill>
              </a:rPr>
              <a:t>                    Тапсырма №4</a:t>
            </a:r>
            <a:endParaRPr lang="ru-RU" altLang="ru-RU" sz="4000" smtClean="0">
              <a:solidFill>
                <a:srgbClr val="00FF00"/>
              </a:solidFill>
            </a:endParaRPr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4500563" y="2492375"/>
            <a:ext cx="43926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492500" y="2205038"/>
            <a:ext cx="5111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2000"/>
              <a:t>Әр түрлі типті дөңгеленген тік төртбұрыш құралын пайдаланып, ПИРАМИДА  сал.</a:t>
            </a:r>
            <a:endParaRPr lang="ru-RU" altLang="ru-RU" sz="2000"/>
          </a:p>
        </p:txBody>
      </p:sp>
      <p:pic>
        <p:nvPicPr>
          <p:cNvPr id="1689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349500"/>
            <a:ext cx="32146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89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964487" cy="863600"/>
          </a:xfrm>
        </p:spPr>
        <p:txBody>
          <a:bodyPr/>
          <a:lstStyle/>
          <a:p>
            <a:pPr eaLnBrk="1" hangingPunct="1"/>
            <a:r>
              <a:rPr lang="kk-KZ" altLang="ru-RU" sz="3700" smtClean="0">
                <a:solidFill>
                  <a:srgbClr val="00FF00"/>
                </a:solidFill>
              </a:rPr>
              <a:t>                    Тапсырма №5</a:t>
            </a:r>
            <a:endParaRPr lang="ru-RU" altLang="ru-RU" sz="4000" smtClean="0">
              <a:solidFill>
                <a:srgbClr val="00FF00"/>
              </a:solidFill>
            </a:endParaRPr>
          </a:p>
        </p:txBody>
      </p:sp>
      <p:sp>
        <p:nvSpPr>
          <p:cNvPr id="169987" name="Rectangle 3"/>
          <p:cNvSpPr>
            <a:spLocks noChangeArrowheads="1"/>
          </p:cNvSpPr>
          <p:nvPr/>
        </p:nvSpPr>
        <p:spPr bwMode="auto">
          <a:xfrm>
            <a:off x="4500563" y="2492375"/>
            <a:ext cx="43926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492500" y="2205038"/>
            <a:ext cx="5111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2000"/>
              <a:t>Тік төртбұрыш құралын қолдана отырып, поездың суретін сал.</a:t>
            </a:r>
            <a:endParaRPr lang="ru-RU" altLang="ru-RU" sz="2000"/>
          </a:p>
        </p:txBody>
      </p:sp>
      <p:pic>
        <p:nvPicPr>
          <p:cNvPr id="1699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849563"/>
            <a:ext cx="3457575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AutoShape 18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85113" y="6021388"/>
            <a:ext cx="935037" cy="836612"/>
          </a:xfrm>
          <a:prstGeom prst="rightArrow">
            <a:avLst>
              <a:gd name="adj1" fmla="val 50000"/>
              <a:gd name="adj2" fmla="val 279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4" action="ppaction://hlinksldjump"/>
              </a:rPr>
              <a:t>Келесі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99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3319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П</a:t>
            </a:r>
            <a:endParaRPr lang="ru-RU" alt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331913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331913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О</a:t>
            </a:r>
            <a:endParaRPr lang="ru-RU" altLang="ru-RU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331913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Ц</a:t>
            </a:r>
            <a:endParaRPr lang="ru-RU" altLang="ru-RU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331913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3319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С</a:t>
            </a:r>
            <a:endParaRPr lang="ru-RU" altLang="ru-RU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331913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С</a:t>
            </a:r>
            <a:endParaRPr lang="ru-RU" alt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331913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О</a:t>
            </a:r>
            <a:endParaRPr lang="ru-RU" altLang="ru-R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13319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17637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И</a:t>
            </a:r>
            <a:endParaRPr lang="ru-RU" altLang="ru-RU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21955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К</a:t>
            </a:r>
            <a:endParaRPr lang="ru-RU" altLang="ru-RU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26273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30591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О</a:t>
            </a:r>
            <a:endParaRPr lang="ru-RU" altLang="ru-RU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34925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Г</a:t>
            </a:r>
            <a:endParaRPr lang="ru-RU" altLang="ru-RU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39243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43561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47879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М</a:t>
            </a:r>
            <a:endParaRPr lang="ru-RU" altLang="ru-RU"/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52197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М</a:t>
            </a:r>
            <a:endParaRPr lang="ru-RU" altLang="ru-RU"/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56515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2195513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С</a:t>
            </a:r>
            <a:endParaRPr lang="ru-RU" altLang="ru-RU"/>
          </a:p>
        </p:txBody>
      </p: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195513" y="9080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И</a:t>
            </a:r>
            <a:endParaRPr lang="ru-RU" altLang="ru-RU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2195513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2195513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2195513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2195513" y="549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Д</a:t>
            </a:r>
            <a:endParaRPr lang="ru-RU" altLang="ru-RU"/>
          </a:p>
        </p:txBody>
      </p:sp>
      <p:sp>
        <p:nvSpPr>
          <p:cNvPr id="21531" name="Rectangle 27"/>
          <p:cNvSpPr>
            <a:spLocks noChangeArrowheads="1"/>
          </p:cNvSpPr>
          <p:nvPr/>
        </p:nvSpPr>
        <p:spPr bwMode="auto">
          <a:xfrm>
            <a:off x="9001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П</a:t>
            </a:r>
            <a:endParaRPr lang="ru-RU" altLang="ru-RU"/>
          </a:p>
        </p:txBody>
      </p:sp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17637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И</a:t>
            </a:r>
            <a:endParaRPr lang="ru-RU" altLang="ru-RU"/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21955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26273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30591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3492500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2195513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2195513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21955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П</a:t>
            </a:r>
            <a:endParaRPr lang="ru-RU" altLang="ru-RU"/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2195513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2195513" y="52292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42" name="Rectangle 38"/>
          <p:cNvSpPr>
            <a:spLocks noChangeArrowheads="1"/>
          </p:cNvSpPr>
          <p:nvPr/>
        </p:nvSpPr>
        <p:spPr bwMode="auto">
          <a:xfrm>
            <a:off x="21955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43" name="Rectangle 39"/>
          <p:cNvSpPr>
            <a:spLocks noChangeArrowheads="1"/>
          </p:cNvSpPr>
          <p:nvPr/>
        </p:nvSpPr>
        <p:spPr bwMode="auto">
          <a:xfrm>
            <a:off x="2195513" y="5949950"/>
            <a:ext cx="431800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 b="1"/>
              <a:t>Қ</a:t>
            </a:r>
            <a:endParaRPr lang="ru-RU" altLang="ru-RU" b="1"/>
          </a:p>
        </p:txBody>
      </p:sp>
      <p:sp>
        <p:nvSpPr>
          <p:cNvPr id="21544" name="Rectangle 40"/>
          <p:cNvSpPr>
            <a:spLocks noChangeArrowheads="1"/>
          </p:cNvSpPr>
          <p:nvPr/>
        </p:nvSpPr>
        <p:spPr bwMode="auto">
          <a:xfrm>
            <a:off x="2195513" y="62372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45" name="Rectangle 41"/>
          <p:cNvSpPr>
            <a:spLocks noChangeArrowheads="1"/>
          </p:cNvSpPr>
          <p:nvPr/>
        </p:nvSpPr>
        <p:spPr bwMode="auto">
          <a:xfrm>
            <a:off x="2195513" y="6570663"/>
            <a:ext cx="431800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46" name="Rectangle 54"/>
          <p:cNvSpPr>
            <a:spLocks noChangeArrowheads="1"/>
          </p:cNvSpPr>
          <p:nvPr/>
        </p:nvSpPr>
        <p:spPr bwMode="auto">
          <a:xfrm>
            <a:off x="5651500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К</a:t>
            </a:r>
            <a:endParaRPr lang="ru-RU" altLang="ru-RU"/>
          </a:p>
        </p:txBody>
      </p:sp>
      <p:sp>
        <p:nvSpPr>
          <p:cNvPr id="21547" name="Rectangle 55"/>
          <p:cNvSpPr>
            <a:spLocks noChangeArrowheads="1"/>
          </p:cNvSpPr>
          <p:nvPr/>
        </p:nvSpPr>
        <p:spPr bwMode="auto">
          <a:xfrm>
            <a:off x="5651500" y="9080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С</a:t>
            </a:r>
            <a:endParaRPr lang="ru-RU" altLang="ru-RU"/>
          </a:p>
        </p:txBody>
      </p:sp>
      <p:sp>
        <p:nvSpPr>
          <p:cNvPr id="21548" name="Rectangle 56"/>
          <p:cNvSpPr>
            <a:spLocks noChangeArrowheads="1"/>
          </p:cNvSpPr>
          <p:nvPr/>
        </p:nvSpPr>
        <p:spPr bwMode="auto">
          <a:xfrm>
            <a:off x="5651500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49" name="Rectangle 57"/>
          <p:cNvSpPr>
            <a:spLocks noChangeArrowheads="1"/>
          </p:cNvSpPr>
          <p:nvPr/>
        </p:nvSpPr>
        <p:spPr bwMode="auto">
          <a:xfrm>
            <a:off x="5651500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50" name="Rectangle 64"/>
          <p:cNvSpPr>
            <a:spLocks noChangeArrowheads="1"/>
          </p:cNvSpPr>
          <p:nvPr/>
        </p:nvSpPr>
        <p:spPr bwMode="auto">
          <a:xfrm>
            <a:off x="47879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51" name="Rectangle 66"/>
          <p:cNvSpPr>
            <a:spLocks noChangeArrowheads="1"/>
          </p:cNvSpPr>
          <p:nvPr/>
        </p:nvSpPr>
        <p:spPr bwMode="auto">
          <a:xfrm>
            <a:off x="3492500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О</a:t>
            </a:r>
            <a:endParaRPr lang="ru-RU" altLang="ru-RU"/>
          </a:p>
        </p:txBody>
      </p:sp>
      <p:sp>
        <p:nvSpPr>
          <p:cNvPr id="21552" name="Rectangle 67"/>
          <p:cNvSpPr>
            <a:spLocks noChangeArrowheads="1"/>
          </p:cNvSpPr>
          <p:nvPr/>
        </p:nvSpPr>
        <p:spPr bwMode="auto">
          <a:xfrm>
            <a:off x="3492500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53" name="Rectangle 68"/>
          <p:cNvSpPr>
            <a:spLocks noChangeArrowheads="1"/>
          </p:cNvSpPr>
          <p:nvPr/>
        </p:nvSpPr>
        <p:spPr bwMode="auto">
          <a:xfrm>
            <a:off x="34925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И</a:t>
            </a:r>
            <a:endParaRPr lang="ru-RU" altLang="ru-RU"/>
          </a:p>
        </p:txBody>
      </p:sp>
      <p:sp>
        <p:nvSpPr>
          <p:cNvPr id="21554" name="Rectangle 69"/>
          <p:cNvSpPr>
            <a:spLocks noChangeArrowheads="1"/>
          </p:cNvSpPr>
          <p:nvPr/>
        </p:nvSpPr>
        <p:spPr bwMode="auto">
          <a:xfrm>
            <a:off x="3492500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55" name="Rectangle 70"/>
          <p:cNvSpPr>
            <a:spLocks noChangeArrowheads="1"/>
          </p:cNvSpPr>
          <p:nvPr/>
        </p:nvSpPr>
        <p:spPr bwMode="auto">
          <a:xfrm>
            <a:off x="3492500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О</a:t>
            </a:r>
            <a:endParaRPr lang="ru-RU" altLang="ru-RU"/>
          </a:p>
        </p:txBody>
      </p:sp>
      <p:sp>
        <p:nvSpPr>
          <p:cNvPr id="21556" name="Rectangle 71"/>
          <p:cNvSpPr>
            <a:spLocks noChangeArrowheads="1"/>
          </p:cNvSpPr>
          <p:nvPr/>
        </p:nvSpPr>
        <p:spPr bwMode="auto">
          <a:xfrm>
            <a:off x="30591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В</a:t>
            </a:r>
            <a:endParaRPr lang="ru-RU" altLang="ru-RU"/>
          </a:p>
        </p:txBody>
      </p:sp>
      <p:sp>
        <p:nvSpPr>
          <p:cNvPr id="21557" name="Rectangle 72"/>
          <p:cNvSpPr>
            <a:spLocks noChangeArrowheads="1"/>
          </p:cNvSpPr>
          <p:nvPr/>
        </p:nvSpPr>
        <p:spPr bwMode="auto">
          <a:xfrm>
            <a:off x="39243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58" name="Rectangle 73"/>
          <p:cNvSpPr>
            <a:spLocks noChangeArrowheads="1"/>
          </p:cNvSpPr>
          <p:nvPr/>
        </p:nvSpPr>
        <p:spPr bwMode="auto">
          <a:xfrm>
            <a:off x="43561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Ч</a:t>
            </a:r>
            <a:endParaRPr lang="ru-RU" altLang="ru-RU"/>
          </a:p>
        </p:txBody>
      </p:sp>
      <p:sp>
        <p:nvSpPr>
          <p:cNvPr id="21559" name="Rectangle 74"/>
          <p:cNvSpPr>
            <a:spLocks noChangeArrowheads="1"/>
          </p:cNvSpPr>
          <p:nvPr/>
        </p:nvSpPr>
        <p:spPr bwMode="auto">
          <a:xfrm>
            <a:off x="52197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С</a:t>
            </a:r>
            <a:endParaRPr lang="ru-RU" altLang="ru-RU"/>
          </a:p>
        </p:txBody>
      </p:sp>
      <p:sp>
        <p:nvSpPr>
          <p:cNvPr id="21560" name="Rectangle 75"/>
          <p:cNvSpPr>
            <a:spLocks noChangeArrowheads="1"/>
          </p:cNvSpPr>
          <p:nvPr/>
        </p:nvSpPr>
        <p:spPr bwMode="auto">
          <a:xfrm>
            <a:off x="56515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61" name="Rectangle 76"/>
          <p:cNvSpPr>
            <a:spLocks noChangeArrowheads="1"/>
          </p:cNvSpPr>
          <p:nvPr/>
        </p:nvSpPr>
        <p:spPr bwMode="auto">
          <a:xfrm>
            <a:off x="6084888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62" name="Rectangle 77"/>
          <p:cNvSpPr>
            <a:spLocks noChangeArrowheads="1"/>
          </p:cNvSpPr>
          <p:nvPr/>
        </p:nvSpPr>
        <p:spPr bwMode="auto">
          <a:xfrm>
            <a:off x="6516688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63" name="Rectangle 78"/>
          <p:cNvSpPr>
            <a:spLocks noChangeArrowheads="1"/>
          </p:cNvSpPr>
          <p:nvPr/>
        </p:nvSpPr>
        <p:spPr bwMode="auto">
          <a:xfrm>
            <a:off x="6516688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Е</a:t>
            </a:r>
            <a:endParaRPr lang="ru-RU" altLang="ru-RU"/>
          </a:p>
        </p:txBody>
      </p:sp>
      <p:sp>
        <p:nvSpPr>
          <p:cNvPr id="21564" name="Rectangle 79"/>
          <p:cNvSpPr>
            <a:spLocks noChangeArrowheads="1"/>
          </p:cNvSpPr>
          <p:nvPr/>
        </p:nvSpPr>
        <p:spPr bwMode="auto">
          <a:xfrm>
            <a:off x="6516688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65" name="Rectangle 80"/>
          <p:cNvSpPr>
            <a:spLocks noChangeArrowheads="1"/>
          </p:cNvSpPr>
          <p:nvPr/>
        </p:nvSpPr>
        <p:spPr bwMode="auto">
          <a:xfrm>
            <a:off x="6516688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66" name="Rectangle 81"/>
          <p:cNvSpPr>
            <a:spLocks noChangeArrowheads="1"/>
          </p:cNvSpPr>
          <p:nvPr/>
        </p:nvSpPr>
        <p:spPr bwMode="auto">
          <a:xfrm>
            <a:off x="6516688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И</a:t>
            </a:r>
            <a:endParaRPr lang="ru-RU" altLang="ru-RU"/>
          </a:p>
        </p:txBody>
      </p:sp>
      <p:sp>
        <p:nvSpPr>
          <p:cNvPr id="21567" name="Rectangle 82"/>
          <p:cNvSpPr>
            <a:spLocks noChangeArrowheads="1"/>
          </p:cNvSpPr>
          <p:nvPr/>
        </p:nvSpPr>
        <p:spPr bwMode="auto">
          <a:xfrm>
            <a:off x="6516688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68" name="Rectangle 83"/>
          <p:cNvSpPr>
            <a:spLocks noChangeArrowheads="1"/>
          </p:cNvSpPr>
          <p:nvPr/>
        </p:nvSpPr>
        <p:spPr bwMode="auto">
          <a:xfrm>
            <a:off x="3492500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М</a:t>
            </a:r>
            <a:endParaRPr lang="ru-RU" altLang="ru-RU"/>
          </a:p>
        </p:txBody>
      </p:sp>
      <p:sp>
        <p:nvSpPr>
          <p:cNvPr id="21569" name="Rectangle 84"/>
          <p:cNvSpPr>
            <a:spLocks noChangeArrowheads="1"/>
          </p:cNvSpPr>
          <p:nvPr/>
        </p:nvSpPr>
        <p:spPr bwMode="auto">
          <a:xfrm>
            <a:off x="5651500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70" name="Rectangle 85"/>
          <p:cNvSpPr>
            <a:spLocks noChangeArrowheads="1"/>
          </p:cNvSpPr>
          <p:nvPr/>
        </p:nvSpPr>
        <p:spPr bwMode="auto">
          <a:xfrm>
            <a:off x="6516688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П</a:t>
            </a:r>
            <a:endParaRPr lang="ru-RU" altLang="ru-RU"/>
          </a:p>
        </p:txBody>
      </p:sp>
      <p:sp>
        <p:nvSpPr>
          <p:cNvPr id="21571" name="Rectangle 86"/>
          <p:cNvSpPr>
            <a:spLocks noChangeArrowheads="1"/>
          </p:cNvSpPr>
          <p:nvPr/>
        </p:nvSpPr>
        <p:spPr bwMode="auto">
          <a:xfrm>
            <a:off x="5651500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Ы</a:t>
            </a:r>
            <a:endParaRPr lang="ru-RU" altLang="ru-RU"/>
          </a:p>
        </p:txBody>
      </p:sp>
      <p:sp>
        <p:nvSpPr>
          <p:cNvPr id="21572" name="Rectangle 87"/>
          <p:cNvSpPr>
            <a:spLocks noChangeArrowheads="1"/>
          </p:cNvSpPr>
          <p:nvPr/>
        </p:nvSpPr>
        <p:spPr bwMode="auto">
          <a:xfrm>
            <a:off x="5651500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Ш</a:t>
            </a:r>
            <a:endParaRPr lang="ru-RU" altLang="ru-RU"/>
          </a:p>
        </p:txBody>
      </p:sp>
      <p:sp>
        <p:nvSpPr>
          <p:cNvPr id="21573" name="Rectangle 88"/>
          <p:cNvSpPr>
            <a:spLocks noChangeArrowheads="1"/>
          </p:cNvSpPr>
          <p:nvPr/>
        </p:nvSpPr>
        <p:spPr bwMode="auto">
          <a:xfrm>
            <a:off x="5651500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Қ</a:t>
            </a:r>
            <a:endParaRPr lang="ru-RU" altLang="ru-RU"/>
          </a:p>
        </p:txBody>
      </p:sp>
      <p:sp>
        <p:nvSpPr>
          <p:cNvPr id="21574" name="Rectangle 89"/>
          <p:cNvSpPr>
            <a:spLocks noChangeArrowheads="1"/>
          </p:cNvSpPr>
          <p:nvPr/>
        </p:nvSpPr>
        <p:spPr bwMode="auto">
          <a:xfrm>
            <a:off x="5651500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</a:t>
            </a:r>
            <a:endParaRPr lang="ru-RU" altLang="ru-RU"/>
          </a:p>
        </p:txBody>
      </p:sp>
      <p:sp>
        <p:nvSpPr>
          <p:cNvPr id="21575" name="Rectangle 90"/>
          <p:cNvSpPr>
            <a:spLocks noChangeArrowheads="1"/>
          </p:cNvSpPr>
          <p:nvPr/>
        </p:nvSpPr>
        <p:spPr bwMode="auto">
          <a:xfrm>
            <a:off x="5651500" y="52292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Н</a:t>
            </a:r>
            <a:endParaRPr lang="ru-RU" altLang="ru-RU"/>
          </a:p>
        </p:txBody>
      </p:sp>
      <p:sp>
        <p:nvSpPr>
          <p:cNvPr id="21576" name="Rectangle 91"/>
          <p:cNvSpPr>
            <a:spLocks noChangeArrowheads="1"/>
          </p:cNvSpPr>
          <p:nvPr/>
        </p:nvSpPr>
        <p:spPr bwMode="auto">
          <a:xfrm>
            <a:off x="5219700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Б</a:t>
            </a:r>
            <a:endParaRPr lang="ru-RU" altLang="ru-RU"/>
          </a:p>
        </p:txBody>
      </p:sp>
      <p:sp>
        <p:nvSpPr>
          <p:cNvPr id="21577" name="Rectangle 92"/>
          <p:cNvSpPr>
            <a:spLocks noChangeArrowheads="1"/>
          </p:cNvSpPr>
          <p:nvPr/>
        </p:nvSpPr>
        <p:spPr bwMode="auto">
          <a:xfrm>
            <a:off x="6084888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Й</a:t>
            </a:r>
            <a:endParaRPr lang="ru-RU" altLang="ru-RU"/>
          </a:p>
        </p:txBody>
      </p:sp>
      <p:sp>
        <p:nvSpPr>
          <p:cNvPr id="21578" name="Rectangle 93"/>
          <p:cNvSpPr>
            <a:spLocks noChangeArrowheads="1"/>
          </p:cNvSpPr>
          <p:nvPr/>
        </p:nvSpPr>
        <p:spPr bwMode="auto">
          <a:xfrm>
            <a:off x="6516688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79" name="Rectangle 99"/>
          <p:cNvSpPr>
            <a:spLocks noChangeArrowheads="1"/>
          </p:cNvSpPr>
          <p:nvPr/>
        </p:nvSpPr>
        <p:spPr bwMode="auto">
          <a:xfrm>
            <a:off x="6516688" y="48704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Т</a:t>
            </a:r>
            <a:endParaRPr lang="ru-RU" altLang="ru-RU"/>
          </a:p>
        </p:txBody>
      </p:sp>
      <p:sp>
        <p:nvSpPr>
          <p:cNvPr id="21580" name="Rectangle 100"/>
          <p:cNvSpPr>
            <a:spLocks noChangeArrowheads="1"/>
          </p:cNvSpPr>
          <p:nvPr/>
        </p:nvSpPr>
        <p:spPr bwMode="auto">
          <a:xfrm>
            <a:off x="17637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Р</a:t>
            </a:r>
            <a:endParaRPr lang="ru-RU" altLang="ru-RU"/>
          </a:p>
        </p:txBody>
      </p:sp>
      <p:sp>
        <p:nvSpPr>
          <p:cNvPr id="21581" name="Rectangle 101"/>
          <p:cNvSpPr>
            <a:spLocks noChangeArrowheads="1"/>
          </p:cNvSpPr>
          <p:nvPr/>
        </p:nvSpPr>
        <p:spPr bwMode="auto">
          <a:xfrm>
            <a:off x="26273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n-US" altLang="ru-RU"/>
              <a:t>I</a:t>
            </a:r>
            <a:endParaRPr lang="ru-RU" altLang="ru-RU"/>
          </a:p>
        </p:txBody>
      </p:sp>
      <p:sp>
        <p:nvSpPr>
          <p:cNvPr id="21582" name="Rectangle 102"/>
          <p:cNvSpPr>
            <a:spLocks noChangeArrowheads="1"/>
          </p:cNvSpPr>
          <p:nvPr/>
        </p:nvSpPr>
        <p:spPr bwMode="auto">
          <a:xfrm>
            <a:off x="30591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n-US" altLang="ru-RU"/>
              <a:t>N</a:t>
            </a:r>
            <a:endParaRPr lang="ru-RU" altLang="ru-RU"/>
          </a:p>
        </p:txBody>
      </p:sp>
      <p:sp>
        <p:nvSpPr>
          <p:cNvPr id="21583" name="Rectangle 103"/>
          <p:cNvSpPr>
            <a:spLocks noChangeArrowheads="1"/>
          </p:cNvSpPr>
          <p:nvPr/>
        </p:nvSpPr>
        <p:spPr bwMode="auto">
          <a:xfrm>
            <a:off x="3492500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n-US" altLang="ru-RU"/>
              <a:t>T</a:t>
            </a:r>
            <a:endParaRPr lang="ru-RU" altLang="ru-RU"/>
          </a:p>
        </p:txBody>
      </p:sp>
      <p:sp>
        <p:nvSpPr>
          <p:cNvPr id="21584" name="WordArt 104" descr="Белый мрамор"/>
          <p:cNvSpPr>
            <a:spLocks noChangeArrowheads="1" noChangeShapeType="1" noTextEdit="1"/>
          </p:cNvSpPr>
          <p:nvPr/>
        </p:nvSpPr>
        <p:spPr bwMode="auto">
          <a:xfrm>
            <a:off x="2916238" y="188913"/>
            <a:ext cx="42481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Сөзжұмбақ</a:t>
            </a:r>
          </a:p>
        </p:txBody>
      </p:sp>
      <p:sp>
        <p:nvSpPr>
          <p:cNvPr id="174185" name="Rectangle 105"/>
          <p:cNvSpPr>
            <a:spLocks noChangeArrowheads="1"/>
          </p:cNvSpPr>
          <p:nvPr/>
        </p:nvSpPr>
        <p:spPr bwMode="auto">
          <a:xfrm>
            <a:off x="13319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1</a:t>
            </a:r>
            <a:endParaRPr lang="ru-RU" altLang="ru-RU"/>
          </a:p>
        </p:txBody>
      </p:sp>
      <p:sp>
        <p:nvSpPr>
          <p:cNvPr id="174186" name="Rectangle 106"/>
          <p:cNvSpPr>
            <a:spLocks noChangeArrowheads="1"/>
          </p:cNvSpPr>
          <p:nvPr/>
        </p:nvSpPr>
        <p:spPr bwMode="auto">
          <a:xfrm>
            <a:off x="1331913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87" name="Rectangle 107"/>
          <p:cNvSpPr>
            <a:spLocks noChangeArrowheads="1"/>
          </p:cNvSpPr>
          <p:nvPr/>
        </p:nvSpPr>
        <p:spPr bwMode="auto">
          <a:xfrm>
            <a:off x="1331913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88" name="Rectangle 108"/>
          <p:cNvSpPr>
            <a:spLocks noChangeArrowheads="1"/>
          </p:cNvSpPr>
          <p:nvPr/>
        </p:nvSpPr>
        <p:spPr bwMode="auto">
          <a:xfrm>
            <a:off x="1331913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89" name="Rectangle 109"/>
          <p:cNvSpPr>
            <a:spLocks noChangeArrowheads="1"/>
          </p:cNvSpPr>
          <p:nvPr/>
        </p:nvSpPr>
        <p:spPr bwMode="auto">
          <a:xfrm>
            <a:off x="1331913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0" name="Rectangle 110"/>
          <p:cNvSpPr>
            <a:spLocks noChangeArrowheads="1"/>
          </p:cNvSpPr>
          <p:nvPr/>
        </p:nvSpPr>
        <p:spPr bwMode="auto">
          <a:xfrm>
            <a:off x="13319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1" name="Rectangle 111"/>
          <p:cNvSpPr>
            <a:spLocks noChangeArrowheads="1"/>
          </p:cNvSpPr>
          <p:nvPr/>
        </p:nvSpPr>
        <p:spPr bwMode="auto">
          <a:xfrm>
            <a:off x="1331913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2" name="Rectangle 112"/>
          <p:cNvSpPr>
            <a:spLocks noChangeArrowheads="1"/>
          </p:cNvSpPr>
          <p:nvPr/>
        </p:nvSpPr>
        <p:spPr bwMode="auto">
          <a:xfrm>
            <a:off x="1331913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3" name="Rectangle 113"/>
          <p:cNvSpPr>
            <a:spLocks noChangeArrowheads="1"/>
          </p:cNvSpPr>
          <p:nvPr/>
        </p:nvSpPr>
        <p:spPr bwMode="auto">
          <a:xfrm>
            <a:off x="13319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4" name="Rectangle 114"/>
          <p:cNvSpPr>
            <a:spLocks noChangeArrowheads="1"/>
          </p:cNvSpPr>
          <p:nvPr/>
        </p:nvSpPr>
        <p:spPr bwMode="auto">
          <a:xfrm>
            <a:off x="17637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5" name="Rectangle 115"/>
          <p:cNvSpPr>
            <a:spLocks noChangeArrowheads="1"/>
          </p:cNvSpPr>
          <p:nvPr/>
        </p:nvSpPr>
        <p:spPr bwMode="auto">
          <a:xfrm>
            <a:off x="21955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6" name="Rectangle 116"/>
          <p:cNvSpPr>
            <a:spLocks noChangeArrowheads="1"/>
          </p:cNvSpPr>
          <p:nvPr/>
        </p:nvSpPr>
        <p:spPr bwMode="auto">
          <a:xfrm>
            <a:off x="26273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7" name="Rectangle 117"/>
          <p:cNvSpPr>
            <a:spLocks noChangeArrowheads="1"/>
          </p:cNvSpPr>
          <p:nvPr/>
        </p:nvSpPr>
        <p:spPr bwMode="auto">
          <a:xfrm>
            <a:off x="3059113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8" name="Rectangle 118"/>
          <p:cNvSpPr>
            <a:spLocks noChangeArrowheads="1"/>
          </p:cNvSpPr>
          <p:nvPr/>
        </p:nvSpPr>
        <p:spPr bwMode="auto">
          <a:xfrm>
            <a:off x="34925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199" name="Rectangle 119"/>
          <p:cNvSpPr>
            <a:spLocks noChangeArrowheads="1"/>
          </p:cNvSpPr>
          <p:nvPr/>
        </p:nvSpPr>
        <p:spPr bwMode="auto">
          <a:xfrm>
            <a:off x="39243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0" name="Rectangle 120"/>
          <p:cNvSpPr>
            <a:spLocks noChangeArrowheads="1"/>
          </p:cNvSpPr>
          <p:nvPr/>
        </p:nvSpPr>
        <p:spPr bwMode="auto">
          <a:xfrm>
            <a:off x="43561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1" name="Rectangle 121"/>
          <p:cNvSpPr>
            <a:spLocks noChangeArrowheads="1"/>
          </p:cNvSpPr>
          <p:nvPr/>
        </p:nvSpPr>
        <p:spPr bwMode="auto">
          <a:xfrm>
            <a:off x="47879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2" name="Rectangle 122"/>
          <p:cNvSpPr>
            <a:spLocks noChangeArrowheads="1"/>
          </p:cNvSpPr>
          <p:nvPr/>
        </p:nvSpPr>
        <p:spPr bwMode="auto">
          <a:xfrm>
            <a:off x="52197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3" name="Rectangle 123"/>
          <p:cNvSpPr>
            <a:spLocks noChangeArrowheads="1"/>
          </p:cNvSpPr>
          <p:nvPr/>
        </p:nvSpPr>
        <p:spPr bwMode="auto">
          <a:xfrm>
            <a:off x="5651500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4" name="Rectangle 124"/>
          <p:cNvSpPr>
            <a:spLocks noChangeArrowheads="1"/>
          </p:cNvSpPr>
          <p:nvPr/>
        </p:nvSpPr>
        <p:spPr bwMode="auto">
          <a:xfrm>
            <a:off x="2195513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5" name="Rectangle 125"/>
          <p:cNvSpPr>
            <a:spLocks noChangeArrowheads="1"/>
          </p:cNvSpPr>
          <p:nvPr/>
        </p:nvSpPr>
        <p:spPr bwMode="auto">
          <a:xfrm>
            <a:off x="2195513" y="9080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6" name="Rectangle 126"/>
          <p:cNvSpPr>
            <a:spLocks noChangeArrowheads="1"/>
          </p:cNvSpPr>
          <p:nvPr/>
        </p:nvSpPr>
        <p:spPr bwMode="auto">
          <a:xfrm>
            <a:off x="2195513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7" name="Rectangle 127"/>
          <p:cNvSpPr>
            <a:spLocks noChangeArrowheads="1"/>
          </p:cNvSpPr>
          <p:nvPr/>
        </p:nvSpPr>
        <p:spPr bwMode="auto">
          <a:xfrm>
            <a:off x="2195513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8" name="Rectangle 128"/>
          <p:cNvSpPr>
            <a:spLocks noChangeArrowheads="1"/>
          </p:cNvSpPr>
          <p:nvPr/>
        </p:nvSpPr>
        <p:spPr bwMode="auto">
          <a:xfrm>
            <a:off x="2195513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09" name="Rectangle 129"/>
          <p:cNvSpPr>
            <a:spLocks noChangeArrowheads="1"/>
          </p:cNvSpPr>
          <p:nvPr/>
        </p:nvSpPr>
        <p:spPr bwMode="auto">
          <a:xfrm>
            <a:off x="2195513" y="549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6</a:t>
            </a:r>
            <a:endParaRPr lang="ru-RU" altLang="ru-RU"/>
          </a:p>
        </p:txBody>
      </p:sp>
      <p:sp>
        <p:nvSpPr>
          <p:cNvPr id="174210" name="Rectangle 130"/>
          <p:cNvSpPr>
            <a:spLocks noChangeArrowheads="1"/>
          </p:cNvSpPr>
          <p:nvPr/>
        </p:nvSpPr>
        <p:spPr bwMode="auto">
          <a:xfrm>
            <a:off x="9001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3</a:t>
            </a:r>
            <a:endParaRPr lang="ru-RU" altLang="ru-RU"/>
          </a:p>
        </p:txBody>
      </p:sp>
      <p:sp>
        <p:nvSpPr>
          <p:cNvPr id="174211" name="Rectangle 131"/>
          <p:cNvSpPr>
            <a:spLocks noChangeArrowheads="1"/>
          </p:cNvSpPr>
          <p:nvPr/>
        </p:nvSpPr>
        <p:spPr bwMode="auto">
          <a:xfrm>
            <a:off x="17637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2" name="Rectangle 132"/>
          <p:cNvSpPr>
            <a:spLocks noChangeArrowheads="1"/>
          </p:cNvSpPr>
          <p:nvPr/>
        </p:nvSpPr>
        <p:spPr bwMode="auto">
          <a:xfrm>
            <a:off x="21955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3" name="Rectangle 133"/>
          <p:cNvSpPr>
            <a:spLocks noChangeArrowheads="1"/>
          </p:cNvSpPr>
          <p:nvPr/>
        </p:nvSpPr>
        <p:spPr bwMode="auto">
          <a:xfrm>
            <a:off x="26273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4" name="Rectangle 134"/>
          <p:cNvSpPr>
            <a:spLocks noChangeArrowheads="1"/>
          </p:cNvSpPr>
          <p:nvPr/>
        </p:nvSpPr>
        <p:spPr bwMode="auto">
          <a:xfrm>
            <a:off x="3059113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5" name="Rectangle 135"/>
          <p:cNvSpPr>
            <a:spLocks noChangeArrowheads="1"/>
          </p:cNvSpPr>
          <p:nvPr/>
        </p:nvSpPr>
        <p:spPr bwMode="auto">
          <a:xfrm>
            <a:off x="3492500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6" name="Rectangle 136"/>
          <p:cNvSpPr>
            <a:spLocks noChangeArrowheads="1"/>
          </p:cNvSpPr>
          <p:nvPr/>
        </p:nvSpPr>
        <p:spPr bwMode="auto">
          <a:xfrm>
            <a:off x="2195513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7" name="Rectangle 137"/>
          <p:cNvSpPr>
            <a:spLocks noChangeArrowheads="1"/>
          </p:cNvSpPr>
          <p:nvPr/>
        </p:nvSpPr>
        <p:spPr bwMode="auto">
          <a:xfrm>
            <a:off x="2195513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18" name="Rectangle 138"/>
          <p:cNvSpPr>
            <a:spLocks noChangeArrowheads="1"/>
          </p:cNvSpPr>
          <p:nvPr/>
        </p:nvSpPr>
        <p:spPr bwMode="auto">
          <a:xfrm>
            <a:off x="21955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10</a:t>
            </a:r>
            <a:endParaRPr lang="ru-RU" altLang="ru-RU"/>
          </a:p>
        </p:txBody>
      </p:sp>
      <p:sp>
        <p:nvSpPr>
          <p:cNvPr id="174219" name="Rectangle 139"/>
          <p:cNvSpPr>
            <a:spLocks noChangeArrowheads="1"/>
          </p:cNvSpPr>
          <p:nvPr/>
        </p:nvSpPr>
        <p:spPr bwMode="auto">
          <a:xfrm>
            <a:off x="2195513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0" name="Rectangle 140"/>
          <p:cNvSpPr>
            <a:spLocks noChangeArrowheads="1"/>
          </p:cNvSpPr>
          <p:nvPr/>
        </p:nvSpPr>
        <p:spPr bwMode="auto">
          <a:xfrm>
            <a:off x="2195513" y="52292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1" name="Rectangle 141"/>
          <p:cNvSpPr>
            <a:spLocks noChangeArrowheads="1"/>
          </p:cNvSpPr>
          <p:nvPr/>
        </p:nvSpPr>
        <p:spPr bwMode="auto">
          <a:xfrm>
            <a:off x="21955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2" name="Rectangle 142"/>
          <p:cNvSpPr>
            <a:spLocks noChangeArrowheads="1"/>
          </p:cNvSpPr>
          <p:nvPr/>
        </p:nvSpPr>
        <p:spPr bwMode="auto">
          <a:xfrm>
            <a:off x="2195513" y="5949950"/>
            <a:ext cx="431800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 b="1"/>
          </a:p>
        </p:txBody>
      </p:sp>
      <p:sp>
        <p:nvSpPr>
          <p:cNvPr id="174223" name="Rectangle 143"/>
          <p:cNvSpPr>
            <a:spLocks noChangeArrowheads="1"/>
          </p:cNvSpPr>
          <p:nvPr/>
        </p:nvSpPr>
        <p:spPr bwMode="auto">
          <a:xfrm>
            <a:off x="2195513" y="62372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4" name="Rectangle 144"/>
          <p:cNvSpPr>
            <a:spLocks noChangeArrowheads="1"/>
          </p:cNvSpPr>
          <p:nvPr/>
        </p:nvSpPr>
        <p:spPr bwMode="auto">
          <a:xfrm>
            <a:off x="2195513" y="6570663"/>
            <a:ext cx="431800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5" name="Rectangle 145"/>
          <p:cNvSpPr>
            <a:spLocks noChangeArrowheads="1"/>
          </p:cNvSpPr>
          <p:nvPr/>
        </p:nvSpPr>
        <p:spPr bwMode="auto">
          <a:xfrm>
            <a:off x="5651500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6" name="Rectangle 146"/>
          <p:cNvSpPr>
            <a:spLocks noChangeArrowheads="1"/>
          </p:cNvSpPr>
          <p:nvPr/>
        </p:nvSpPr>
        <p:spPr bwMode="auto">
          <a:xfrm>
            <a:off x="5651500" y="9080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7</a:t>
            </a:r>
            <a:endParaRPr lang="ru-RU" altLang="ru-RU"/>
          </a:p>
        </p:txBody>
      </p:sp>
      <p:sp>
        <p:nvSpPr>
          <p:cNvPr id="174227" name="Rectangle 147"/>
          <p:cNvSpPr>
            <a:spLocks noChangeArrowheads="1"/>
          </p:cNvSpPr>
          <p:nvPr/>
        </p:nvSpPr>
        <p:spPr bwMode="auto">
          <a:xfrm>
            <a:off x="5651500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8" name="Rectangle 148"/>
          <p:cNvSpPr>
            <a:spLocks noChangeArrowheads="1"/>
          </p:cNvSpPr>
          <p:nvPr/>
        </p:nvSpPr>
        <p:spPr bwMode="auto">
          <a:xfrm>
            <a:off x="5651500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29" name="Rectangle 149"/>
          <p:cNvSpPr>
            <a:spLocks noChangeArrowheads="1"/>
          </p:cNvSpPr>
          <p:nvPr/>
        </p:nvSpPr>
        <p:spPr bwMode="auto">
          <a:xfrm>
            <a:off x="47879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0" name="Rectangle 150"/>
          <p:cNvSpPr>
            <a:spLocks noChangeArrowheads="1"/>
          </p:cNvSpPr>
          <p:nvPr/>
        </p:nvSpPr>
        <p:spPr bwMode="auto">
          <a:xfrm>
            <a:off x="3492500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1" name="Rectangle 151"/>
          <p:cNvSpPr>
            <a:spLocks noChangeArrowheads="1"/>
          </p:cNvSpPr>
          <p:nvPr/>
        </p:nvSpPr>
        <p:spPr bwMode="auto">
          <a:xfrm>
            <a:off x="3492500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2" name="Rectangle 152"/>
          <p:cNvSpPr>
            <a:spLocks noChangeArrowheads="1"/>
          </p:cNvSpPr>
          <p:nvPr/>
        </p:nvSpPr>
        <p:spPr bwMode="auto">
          <a:xfrm>
            <a:off x="34925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3" name="Rectangle 153"/>
          <p:cNvSpPr>
            <a:spLocks noChangeArrowheads="1"/>
          </p:cNvSpPr>
          <p:nvPr/>
        </p:nvSpPr>
        <p:spPr bwMode="auto">
          <a:xfrm>
            <a:off x="3492500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4" name="Rectangle 154"/>
          <p:cNvSpPr>
            <a:spLocks noChangeArrowheads="1"/>
          </p:cNvSpPr>
          <p:nvPr/>
        </p:nvSpPr>
        <p:spPr bwMode="auto">
          <a:xfrm>
            <a:off x="3492500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5" name="Rectangle 155"/>
          <p:cNvSpPr>
            <a:spLocks noChangeArrowheads="1"/>
          </p:cNvSpPr>
          <p:nvPr/>
        </p:nvSpPr>
        <p:spPr bwMode="auto">
          <a:xfrm>
            <a:off x="3059113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2</a:t>
            </a:r>
            <a:endParaRPr lang="ru-RU" altLang="ru-RU"/>
          </a:p>
        </p:txBody>
      </p:sp>
      <p:sp>
        <p:nvSpPr>
          <p:cNvPr id="174236" name="Rectangle 156"/>
          <p:cNvSpPr>
            <a:spLocks noChangeArrowheads="1"/>
          </p:cNvSpPr>
          <p:nvPr/>
        </p:nvSpPr>
        <p:spPr bwMode="auto">
          <a:xfrm>
            <a:off x="39243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7" name="Rectangle 157"/>
          <p:cNvSpPr>
            <a:spLocks noChangeArrowheads="1"/>
          </p:cNvSpPr>
          <p:nvPr/>
        </p:nvSpPr>
        <p:spPr bwMode="auto">
          <a:xfrm>
            <a:off x="43561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8" name="Rectangle 158"/>
          <p:cNvSpPr>
            <a:spLocks noChangeArrowheads="1"/>
          </p:cNvSpPr>
          <p:nvPr/>
        </p:nvSpPr>
        <p:spPr bwMode="auto">
          <a:xfrm>
            <a:off x="52197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39" name="Rectangle 159"/>
          <p:cNvSpPr>
            <a:spLocks noChangeArrowheads="1"/>
          </p:cNvSpPr>
          <p:nvPr/>
        </p:nvSpPr>
        <p:spPr bwMode="auto">
          <a:xfrm>
            <a:off x="5651500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11</a:t>
            </a:r>
            <a:endParaRPr lang="ru-RU" altLang="ru-RU"/>
          </a:p>
        </p:txBody>
      </p:sp>
      <p:sp>
        <p:nvSpPr>
          <p:cNvPr id="174240" name="Rectangle 160"/>
          <p:cNvSpPr>
            <a:spLocks noChangeArrowheads="1"/>
          </p:cNvSpPr>
          <p:nvPr/>
        </p:nvSpPr>
        <p:spPr bwMode="auto">
          <a:xfrm>
            <a:off x="6084888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1" name="Rectangle 161"/>
          <p:cNvSpPr>
            <a:spLocks noChangeArrowheads="1"/>
          </p:cNvSpPr>
          <p:nvPr/>
        </p:nvSpPr>
        <p:spPr bwMode="auto">
          <a:xfrm>
            <a:off x="6516688" y="34290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2" name="Rectangle 162"/>
          <p:cNvSpPr>
            <a:spLocks noChangeArrowheads="1"/>
          </p:cNvSpPr>
          <p:nvPr/>
        </p:nvSpPr>
        <p:spPr bwMode="auto">
          <a:xfrm>
            <a:off x="6516688" y="30686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3" name="Rectangle 163"/>
          <p:cNvSpPr>
            <a:spLocks noChangeArrowheads="1"/>
          </p:cNvSpPr>
          <p:nvPr/>
        </p:nvSpPr>
        <p:spPr bwMode="auto">
          <a:xfrm>
            <a:off x="6516688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4" name="Rectangle 164"/>
          <p:cNvSpPr>
            <a:spLocks noChangeArrowheads="1"/>
          </p:cNvSpPr>
          <p:nvPr/>
        </p:nvSpPr>
        <p:spPr bwMode="auto">
          <a:xfrm>
            <a:off x="6516688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5" name="Rectangle 165"/>
          <p:cNvSpPr>
            <a:spLocks noChangeArrowheads="1"/>
          </p:cNvSpPr>
          <p:nvPr/>
        </p:nvSpPr>
        <p:spPr bwMode="auto">
          <a:xfrm>
            <a:off x="6516688" y="198913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6" name="Rectangle 166"/>
          <p:cNvSpPr>
            <a:spLocks noChangeArrowheads="1"/>
          </p:cNvSpPr>
          <p:nvPr/>
        </p:nvSpPr>
        <p:spPr bwMode="auto">
          <a:xfrm>
            <a:off x="6516688" y="16287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7" name="Rectangle 167"/>
          <p:cNvSpPr>
            <a:spLocks noChangeArrowheads="1"/>
          </p:cNvSpPr>
          <p:nvPr/>
        </p:nvSpPr>
        <p:spPr bwMode="auto">
          <a:xfrm>
            <a:off x="3492500" y="2349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9</a:t>
            </a:r>
            <a:endParaRPr lang="ru-RU" altLang="ru-RU"/>
          </a:p>
        </p:txBody>
      </p:sp>
      <p:sp>
        <p:nvSpPr>
          <p:cNvPr id="174248" name="Rectangle 168"/>
          <p:cNvSpPr>
            <a:spLocks noChangeArrowheads="1"/>
          </p:cNvSpPr>
          <p:nvPr/>
        </p:nvSpPr>
        <p:spPr bwMode="auto">
          <a:xfrm>
            <a:off x="5651500" y="270827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49" name="Rectangle 169"/>
          <p:cNvSpPr>
            <a:spLocks noChangeArrowheads="1"/>
          </p:cNvSpPr>
          <p:nvPr/>
        </p:nvSpPr>
        <p:spPr bwMode="auto">
          <a:xfrm>
            <a:off x="6516688" y="126841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8</a:t>
            </a:r>
            <a:endParaRPr lang="ru-RU" altLang="ru-RU"/>
          </a:p>
        </p:txBody>
      </p:sp>
      <p:sp>
        <p:nvSpPr>
          <p:cNvPr id="174250" name="Rectangle 170"/>
          <p:cNvSpPr>
            <a:spLocks noChangeArrowheads="1"/>
          </p:cNvSpPr>
          <p:nvPr/>
        </p:nvSpPr>
        <p:spPr bwMode="auto">
          <a:xfrm>
            <a:off x="5651500" y="37893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1" name="Rectangle 171"/>
          <p:cNvSpPr>
            <a:spLocks noChangeArrowheads="1"/>
          </p:cNvSpPr>
          <p:nvPr/>
        </p:nvSpPr>
        <p:spPr bwMode="auto">
          <a:xfrm>
            <a:off x="5651500" y="41497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2" name="Rectangle 172"/>
          <p:cNvSpPr>
            <a:spLocks noChangeArrowheads="1"/>
          </p:cNvSpPr>
          <p:nvPr/>
        </p:nvSpPr>
        <p:spPr bwMode="auto">
          <a:xfrm>
            <a:off x="5651500" y="450850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3" name="Rectangle 173"/>
          <p:cNvSpPr>
            <a:spLocks noChangeArrowheads="1"/>
          </p:cNvSpPr>
          <p:nvPr/>
        </p:nvSpPr>
        <p:spPr bwMode="auto">
          <a:xfrm>
            <a:off x="5651500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4" name="Rectangle 174"/>
          <p:cNvSpPr>
            <a:spLocks noChangeArrowheads="1"/>
          </p:cNvSpPr>
          <p:nvPr/>
        </p:nvSpPr>
        <p:spPr bwMode="auto">
          <a:xfrm>
            <a:off x="5651500" y="5229225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5" name="Rectangle 175"/>
          <p:cNvSpPr>
            <a:spLocks noChangeArrowheads="1"/>
          </p:cNvSpPr>
          <p:nvPr/>
        </p:nvSpPr>
        <p:spPr bwMode="auto">
          <a:xfrm>
            <a:off x="5219700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4</a:t>
            </a:r>
            <a:endParaRPr lang="ru-RU" altLang="ru-RU"/>
          </a:p>
        </p:txBody>
      </p:sp>
      <p:sp>
        <p:nvSpPr>
          <p:cNvPr id="174256" name="Rectangle 176"/>
          <p:cNvSpPr>
            <a:spLocks noChangeArrowheads="1"/>
          </p:cNvSpPr>
          <p:nvPr/>
        </p:nvSpPr>
        <p:spPr bwMode="auto">
          <a:xfrm>
            <a:off x="6084888" y="4868863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7" name="Rectangle 177"/>
          <p:cNvSpPr>
            <a:spLocks noChangeArrowheads="1"/>
          </p:cNvSpPr>
          <p:nvPr/>
        </p:nvSpPr>
        <p:spPr bwMode="auto">
          <a:xfrm>
            <a:off x="6516688" y="4870450"/>
            <a:ext cx="431800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58" name="Rectangle 178"/>
          <p:cNvSpPr>
            <a:spLocks noChangeArrowheads="1"/>
          </p:cNvSpPr>
          <p:nvPr/>
        </p:nvSpPr>
        <p:spPr bwMode="auto">
          <a:xfrm>
            <a:off x="17637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5</a:t>
            </a:r>
            <a:endParaRPr lang="ru-RU" altLang="ru-RU"/>
          </a:p>
        </p:txBody>
      </p:sp>
      <p:sp>
        <p:nvSpPr>
          <p:cNvPr id="174259" name="Rectangle 179"/>
          <p:cNvSpPr>
            <a:spLocks noChangeArrowheads="1"/>
          </p:cNvSpPr>
          <p:nvPr/>
        </p:nvSpPr>
        <p:spPr bwMode="auto">
          <a:xfrm>
            <a:off x="26273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60" name="Rectangle 180"/>
          <p:cNvSpPr>
            <a:spLocks noChangeArrowheads="1"/>
          </p:cNvSpPr>
          <p:nvPr/>
        </p:nvSpPr>
        <p:spPr bwMode="auto">
          <a:xfrm>
            <a:off x="3059113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74261" name="Rectangle 181"/>
          <p:cNvSpPr>
            <a:spLocks noChangeArrowheads="1"/>
          </p:cNvSpPr>
          <p:nvPr/>
        </p:nvSpPr>
        <p:spPr bwMode="auto">
          <a:xfrm>
            <a:off x="3492500" y="5589588"/>
            <a:ext cx="43180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21662" name="AutoShape 182"/>
          <p:cNvSpPr>
            <a:spLocks noChangeArrowheads="1"/>
          </p:cNvSpPr>
          <p:nvPr/>
        </p:nvSpPr>
        <p:spPr bwMode="auto">
          <a:xfrm>
            <a:off x="7885113" y="6021388"/>
            <a:ext cx="935037" cy="836612"/>
          </a:xfrm>
          <a:prstGeom prst="rightArrow">
            <a:avLst>
              <a:gd name="adj1" fmla="val 50000"/>
              <a:gd name="adj2" fmla="val 279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3" action="ppaction://hlinksldjump"/>
              </a:rPr>
              <a:t>Келесі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4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4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4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4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4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4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4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4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4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4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4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4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4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4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4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4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4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4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4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4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74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4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4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4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4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74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74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4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4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4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4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7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74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74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7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7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7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7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7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7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7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7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74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74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74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74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74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74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74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74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7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7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7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7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7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7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7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7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17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74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74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74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74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74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74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174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74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174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74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174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74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174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74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74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74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74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74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74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74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174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7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74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74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74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74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17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7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174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74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7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7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17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74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7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7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174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74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74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174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74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74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17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7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174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74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174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174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8" dur="500"/>
                                        <p:tgtEl>
                                          <p:spTgt spid="174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174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2" dur="500"/>
                                        <p:tgtEl>
                                          <p:spTgt spid="174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174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500"/>
                                        <p:tgtEl>
                                          <p:spTgt spid="174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174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17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17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174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174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 nodeType="clickPar">
                      <p:stCondLst>
                        <p:cond delay="indefinite"/>
                      </p:stCondLst>
                      <p:childTnLst>
                        <p:par>
                          <p:cTn id="2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17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7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17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17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17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7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17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17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7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17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7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17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17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17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17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17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 nodeType="clickPar">
                      <p:stCondLst>
                        <p:cond delay="indefinite"/>
                      </p:stCondLst>
                      <p:childTnLst>
                        <p:par>
                          <p:cTn id="3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4" dur="500"/>
                                        <p:tgtEl>
                                          <p:spTgt spid="174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174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8" dur="500"/>
                                        <p:tgtEl>
                                          <p:spTgt spid="174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174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174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174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174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174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5" grpId="0" animBg="1"/>
      <p:bldP spid="174186" grpId="0" animBg="1"/>
      <p:bldP spid="174187" grpId="0" animBg="1"/>
      <p:bldP spid="174188" grpId="0" animBg="1"/>
      <p:bldP spid="174189" grpId="0" animBg="1"/>
      <p:bldP spid="174190" grpId="0" animBg="1"/>
      <p:bldP spid="174191" grpId="0" animBg="1"/>
      <p:bldP spid="174192" grpId="0" animBg="1"/>
      <p:bldP spid="174193" grpId="0" animBg="1"/>
      <p:bldP spid="174194" grpId="0" animBg="1"/>
      <p:bldP spid="174195" grpId="0" animBg="1"/>
      <p:bldP spid="174196" grpId="0" animBg="1"/>
      <p:bldP spid="174197" grpId="0" animBg="1"/>
      <p:bldP spid="174198" grpId="0" animBg="1"/>
      <p:bldP spid="174199" grpId="0" animBg="1"/>
      <p:bldP spid="174200" grpId="0" animBg="1"/>
      <p:bldP spid="174201" grpId="0" animBg="1"/>
      <p:bldP spid="174202" grpId="0" animBg="1"/>
      <p:bldP spid="174203" grpId="0" animBg="1"/>
      <p:bldP spid="174204" grpId="0" animBg="1"/>
      <p:bldP spid="174205" grpId="0" animBg="1"/>
      <p:bldP spid="174206" grpId="0" animBg="1"/>
      <p:bldP spid="174207" grpId="0" animBg="1"/>
      <p:bldP spid="174208" grpId="0" animBg="1"/>
      <p:bldP spid="174209" grpId="0" animBg="1"/>
      <p:bldP spid="174210" grpId="0" animBg="1"/>
      <p:bldP spid="174211" grpId="0" animBg="1"/>
      <p:bldP spid="174212" grpId="0" animBg="1"/>
      <p:bldP spid="174213" grpId="0" animBg="1"/>
      <p:bldP spid="174214" grpId="0" animBg="1"/>
      <p:bldP spid="174215" grpId="0" animBg="1"/>
      <p:bldP spid="174216" grpId="0" animBg="1"/>
      <p:bldP spid="174217" grpId="0" animBg="1"/>
      <p:bldP spid="174218" grpId="0" animBg="1"/>
      <p:bldP spid="174219" grpId="0" animBg="1"/>
      <p:bldP spid="174220" grpId="0" animBg="1"/>
      <p:bldP spid="174221" grpId="0" animBg="1"/>
      <p:bldP spid="174222" grpId="0" animBg="1"/>
      <p:bldP spid="174223" grpId="0" animBg="1"/>
      <p:bldP spid="174224" grpId="0" animBg="1"/>
      <p:bldP spid="174225" grpId="0" animBg="1"/>
      <p:bldP spid="174226" grpId="0" animBg="1"/>
      <p:bldP spid="174227" grpId="0" animBg="1"/>
      <p:bldP spid="174228" grpId="0" animBg="1"/>
      <p:bldP spid="174229" grpId="0" animBg="1"/>
      <p:bldP spid="174230" grpId="0" animBg="1"/>
      <p:bldP spid="174231" grpId="0" animBg="1"/>
      <p:bldP spid="174232" grpId="0" animBg="1"/>
      <p:bldP spid="174233" grpId="0" animBg="1"/>
      <p:bldP spid="174234" grpId="0" animBg="1"/>
      <p:bldP spid="174235" grpId="0" animBg="1"/>
      <p:bldP spid="174236" grpId="0" animBg="1"/>
      <p:bldP spid="174237" grpId="0" animBg="1"/>
      <p:bldP spid="174238" grpId="0" animBg="1"/>
      <p:bldP spid="174239" grpId="0" animBg="1"/>
      <p:bldP spid="174240" grpId="0" animBg="1"/>
      <p:bldP spid="174241" grpId="0" animBg="1"/>
      <p:bldP spid="174241" grpId="1" animBg="1"/>
      <p:bldP spid="174242" grpId="0" animBg="1"/>
      <p:bldP spid="174243" grpId="0" animBg="1"/>
      <p:bldP spid="174244" grpId="0" animBg="1"/>
      <p:bldP spid="174245" grpId="0" animBg="1"/>
      <p:bldP spid="174246" grpId="0" animBg="1"/>
      <p:bldP spid="174247" grpId="0" animBg="1"/>
      <p:bldP spid="174248" grpId="0" animBg="1"/>
      <p:bldP spid="174249" grpId="0" animBg="1"/>
      <p:bldP spid="174250" grpId="0" animBg="1"/>
      <p:bldP spid="174251" grpId="0" animBg="1"/>
      <p:bldP spid="174252" grpId="0" animBg="1"/>
      <p:bldP spid="174253" grpId="0" animBg="1"/>
      <p:bldP spid="174254" grpId="0" animBg="1"/>
      <p:bldP spid="174255" grpId="0" animBg="1"/>
      <p:bldP spid="174256" grpId="0" animBg="1"/>
      <p:bldP spid="174257" grpId="0" animBg="1"/>
      <p:bldP spid="174258" grpId="0" animBg="1"/>
      <p:bldP spid="174259" grpId="0" animBg="1"/>
      <p:bldP spid="174260" grpId="0" animBg="1"/>
      <p:bldP spid="1742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684213" y="476250"/>
            <a:ext cx="6624637" cy="719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/>
              <a:t>К</a:t>
            </a:r>
            <a:r>
              <a:rPr lang="kk-KZ" altLang="ru-RU" sz="2400" b="1"/>
              <a:t>өлденеңінен: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kk-KZ" altLang="ru-RU" b="1"/>
              <a:t>Экрандағы объектінің графикалық бейнесі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kk-KZ" altLang="ru-RU" b="1"/>
              <a:t>Қатты диск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kk-KZ" altLang="ru-RU" b="1"/>
              <a:t>Мәліметті қағазға шығаратын құрылғы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kk-KZ" altLang="ru-RU" b="1"/>
              <a:t>Ақпараттың өлшем бірлігі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>
                <a:latin typeface="Arial" charset="0"/>
              </a:rPr>
              <a:t>5.    </a:t>
            </a:r>
            <a:r>
              <a:rPr lang="kk-KZ" altLang="ru-RU" b="1"/>
              <a:t>Графиктік редактор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sz="2400" b="1"/>
              <a:t>Тігінен: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kk-KZ" altLang="ru-RU" b="1"/>
              <a:t>Мәлімет өңдеу құрылғысы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6. Мәлімет сақтау құралы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7. Мәлімет енгізу құрылғысы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8. Графикалық мәлімет шығару құрылғысы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9. Экранға мәлімет шығару құрылғысы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10. Пернелерден мәлімет енгізу құрылғысы</a:t>
            </a:r>
          </a:p>
          <a:p>
            <a:pPr eaLnBrk="1" hangingPunct="1">
              <a:spcBef>
                <a:spcPct val="50000"/>
              </a:spcBef>
            </a:pPr>
            <a:r>
              <a:rPr lang="kk-KZ" altLang="ru-RU" b="1"/>
              <a:t>11. Мәлімет енгізу құрылғысы      </a:t>
            </a:r>
          </a:p>
          <a:p>
            <a:pPr eaLnBrk="1" hangingPunct="1">
              <a:spcBef>
                <a:spcPct val="50000"/>
              </a:spcBef>
            </a:pPr>
            <a:endParaRPr lang="kk-KZ" altLang="ru-RU" b="1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endParaRPr lang="kk-KZ" altLang="ru-RU" b="1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endParaRPr lang="ru-RU" altLang="ru-RU" b="1"/>
          </a:p>
        </p:txBody>
      </p:sp>
      <p:sp>
        <p:nvSpPr>
          <p:cNvPr id="22531" name="AutoShape 5"/>
          <p:cNvSpPr>
            <a:spLocks noChangeArrowheads="1"/>
          </p:cNvSpPr>
          <p:nvPr/>
        </p:nvSpPr>
        <p:spPr bwMode="auto">
          <a:xfrm>
            <a:off x="7885113" y="6021388"/>
            <a:ext cx="935037" cy="836612"/>
          </a:xfrm>
          <a:prstGeom prst="rightArrow">
            <a:avLst>
              <a:gd name="adj1" fmla="val 50000"/>
              <a:gd name="adj2" fmla="val 279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2" action="ppaction://hlinksldjump"/>
              </a:rPr>
              <a:t>Артқа</a:t>
            </a:r>
            <a:endParaRPr lang="ru-RU" altLang="ru-RU"/>
          </a:p>
        </p:txBody>
      </p:sp>
      <p:sp>
        <p:nvSpPr>
          <p:cNvPr id="22533" name="AutoShape 18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0"/>
            <a:ext cx="755650" cy="83661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3" action="ppaction://hlinksldjump"/>
              </a:rPr>
              <a:t>Келесі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Oval 8"/>
          <p:cNvSpPr>
            <a:spLocks noChangeArrowheads="1"/>
          </p:cNvSpPr>
          <p:nvPr>
            <p:ph type="title"/>
          </p:nvPr>
        </p:nvSpPr>
        <p:spPr>
          <a:xfrm>
            <a:off x="395288" y="2708275"/>
            <a:ext cx="8208962" cy="2519363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ru-RU" sz="4000" smtClean="0"/>
              <a:t>Paint </a:t>
            </a:r>
            <a:r>
              <a:rPr lang="kk-KZ" altLang="ru-RU" sz="4000" smtClean="0">
                <a:latin typeface="Arial" charset="0"/>
              </a:rPr>
              <a:t>графиктік редакторының мүмкіндіктері</a:t>
            </a:r>
            <a:endParaRPr lang="ru-RU" altLang="ru-RU" sz="4000" smtClean="0">
              <a:latin typeface="Arial" charset="0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11188" y="476250"/>
            <a:ext cx="6985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2800">
                <a:latin typeface="Arial" charset="0"/>
              </a:rPr>
              <a:t>Қазақстан Республикасының Парламентімен қабылданған “</a:t>
            </a:r>
            <a:r>
              <a:rPr lang="en-US" altLang="ru-RU" sz="2800">
                <a:latin typeface="Arial" charset="0"/>
              </a:rPr>
              <a:t>Paint</a:t>
            </a:r>
            <a:r>
              <a:rPr lang="kk-KZ" altLang="ru-RU" sz="2800">
                <a:latin typeface="Arial" charset="0"/>
              </a:rPr>
              <a:t>” заңының №1 бабы бойынша жазаланамын.</a:t>
            </a:r>
            <a:endParaRPr lang="ru-RU" altLang="ru-RU" sz="2800"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Oval 8"/>
          <p:cNvSpPr>
            <a:spLocks noChangeArrowheads="1"/>
          </p:cNvSpPr>
          <p:nvPr>
            <p:ph type="title"/>
          </p:nvPr>
        </p:nvSpPr>
        <p:spPr>
          <a:xfrm>
            <a:off x="395288" y="2781300"/>
            <a:ext cx="8208962" cy="2519363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ru-RU" sz="4000" smtClean="0"/>
              <a:t>Paint </a:t>
            </a:r>
            <a:r>
              <a:rPr lang="kk-KZ" altLang="ru-RU" sz="4000" smtClean="0">
                <a:latin typeface="Arial" charset="0"/>
              </a:rPr>
              <a:t>графиктік редакторының терезе элементтері</a:t>
            </a:r>
            <a:endParaRPr lang="ru-RU" altLang="ru-RU" sz="4000" smtClean="0">
              <a:latin typeface="Arial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11188" y="476250"/>
            <a:ext cx="6985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2800">
                <a:latin typeface="Arial" charset="0"/>
              </a:rPr>
              <a:t>Қазақстан Республикасының Парламентімен қабылданған “</a:t>
            </a:r>
            <a:r>
              <a:rPr lang="en-US" altLang="ru-RU" sz="2800">
                <a:latin typeface="Arial" charset="0"/>
              </a:rPr>
              <a:t>Paint</a:t>
            </a:r>
            <a:r>
              <a:rPr lang="kk-KZ" altLang="ru-RU" sz="2800">
                <a:latin typeface="Arial" charset="0"/>
              </a:rPr>
              <a:t>” заңының №2 бабы бойынша жазаланамын.</a:t>
            </a:r>
            <a:endParaRPr lang="ru-RU" altLang="ru-RU" sz="2800"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Oval 8"/>
          <p:cNvSpPr>
            <a:spLocks noChangeArrowheads="1"/>
          </p:cNvSpPr>
          <p:nvPr>
            <p:ph type="title"/>
          </p:nvPr>
        </p:nvSpPr>
        <p:spPr>
          <a:xfrm>
            <a:off x="323850" y="2781300"/>
            <a:ext cx="8208963" cy="2519363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ru-RU" sz="4000" smtClean="0"/>
              <a:t>Paint </a:t>
            </a:r>
            <a:r>
              <a:rPr lang="kk-KZ" altLang="ru-RU" sz="4000" smtClean="0">
                <a:latin typeface="Arial" charset="0"/>
              </a:rPr>
              <a:t>графиктік редакторын іске қосу жолы</a:t>
            </a:r>
            <a:endParaRPr lang="ru-RU" altLang="ru-RU" sz="4000" smtClean="0">
              <a:latin typeface="Arial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611188" y="476250"/>
            <a:ext cx="6985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2800">
                <a:latin typeface="Arial" charset="0"/>
              </a:rPr>
              <a:t>Қазақстан Республикасының Парламентімен қабылданған “</a:t>
            </a:r>
            <a:r>
              <a:rPr lang="en-US" altLang="ru-RU" sz="2800">
                <a:latin typeface="Arial" charset="0"/>
              </a:rPr>
              <a:t>Paint</a:t>
            </a:r>
            <a:r>
              <a:rPr lang="kk-KZ" altLang="ru-RU" sz="2800">
                <a:latin typeface="Arial" charset="0"/>
              </a:rPr>
              <a:t>” заңының №3 бабы бойынша жазаланамын.</a:t>
            </a:r>
            <a:endParaRPr lang="ru-RU" altLang="ru-RU" sz="2800"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8"/>
          <p:cNvSpPr>
            <a:spLocks noChangeArrowheads="1"/>
          </p:cNvSpPr>
          <p:nvPr>
            <p:ph type="title"/>
          </p:nvPr>
        </p:nvSpPr>
        <p:spPr>
          <a:xfrm>
            <a:off x="395288" y="2852738"/>
            <a:ext cx="8208962" cy="2519362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ru-RU" sz="4000" smtClean="0"/>
              <a:t>Paint </a:t>
            </a:r>
            <a:r>
              <a:rPr lang="kk-KZ" altLang="ru-RU" sz="4000" smtClean="0">
                <a:latin typeface="Arial" charset="0"/>
              </a:rPr>
              <a:t>графиктік редакторының құралдары</a:t>
            </a:r>
            <a:endParaRPr lang="ru-RU" altLang="ru-RU" sz="4000" smtClean="0">
              <a:latin typeface="Arial" charset="0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11188" y="476250"/>
            <a:ext cx="6985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2800">
                <a:latin typeface="Arial" charset="0"/>
              </a:rPr>
              <a:t>Қазақстан Республикасының Парламентімен қабылданған “</a:t>
            </a:r>
            <a:r>
              <a:rPr lang="en-US" altLang="ru-RU" sz="2800">
                <a:latin typeface="Arial" charset="0"/>
              </a:rPr>
              <a:t>Paint</a:t>
            </a:r>
            <a:r>
              <a:rPr lang="kk-KZ" altLang="ru-RU" sz="2800">
                <a:latin typeface="Arial" charset="0"/>
              </a:rPr>
              <a:t>” заңының №4 бабы бойынша жазаланамын.</a:t>
            </a:r>
            <a:endParaRPr lang="ru-RU" altLang="ru-RU" sz="2800"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Oval 8"/>
          <p:cNvSpPr>
            <a:spLocks noChangeArrowheads="1"/>
          </p:cNvSpPr>
          <p:nvPr>
            <p:ph type="title"/>
          </p:nvPr>
        </p:nvSpPr>
        <p:spPr>
          <a:xfrm>
            <a:off x="395288" y="2636838"/>
            <a:ext cx="8208962" cy="2519362"/>
          </a:xfrm>
          <a:prstGeom prst="ellipse">
            <a:avLst/>
          </a:prstGeom>
          <a:solidFill>
            <a:schemeClr val="folHlink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ru-RU" sz="4000" smtClean="0"/>
              <a:t>Paint </a:t>
            </a:r>
            <a:r>
              <a:rPr lang="kk-KZ" altLang="ru-RU" sz="4000" smtClean="0">
                <a:latin typeface="Arial" charset="0"/>
              </a:rPr>
              <a:t>графиктік редакторының түстер палитрасы</a:t>
            </a:r>
            <a:endParaRPr lang="ru-RU" altLang="ru-RU" sz="4000" smtClean="0">
              <a:latin typeface="Arial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11188" y="476250"/>
            <a:ext cx="6985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altLang="ru-RU" sz="2800">
                <a:latin typeface="Arial" charset="0"/>
              </a:rPr>
              <a:t>Қазақстан Республикасының Парламентімен қабылданған “</a:t>
            </a:r>
            <a:r>
              <a:rPr lang="en-US" altLang="ru-RU" sz="2800">
                <a:latin typeface="Arial" charset="0"/>
              </a:rPr>
              <a:t>Paint</a:t>
            </a:r>
            <a:r>
              <a:rPr lang="kk-KZ" altLang="ru-RU" sz="2800">
                <a:latin typeface="Arial" charset="0"/>
              </a:rPr>
              <a:t>” заңының №5 бабы бойынша жазаланамын.</a:t>
            </a:r>
            <a:endParaRPr lang="ru-RU" altLang="ru-RU" sz="2800"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7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08175" y="1268413"/>
            <a:ext cx="5472113" cy="4176712"/>
          </a:xfrm>
          <a:prstGeom prst="star5">
            <a:avLst/>
          </a:prstGeom>
          <a:gradFill rotWithShape="1">
            <a:gsLst>
              <a:gs pos="0">
                <a:schemeClr val="tx1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ru-RU" sz="360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ru-RU" sz="3600">
                <a:solidFill>
                  <a:srgbClr val="FF0000"/>
                </a:solidFill>
              </a:rPr>
              <a:t>PAINT</a:t>
            </a:r>
            <a:endParaRPr lang="ru-RU" altLang="ru-RU" sz="3600">
              <a:solidFill>
                <a:srgbClr val="FF0000"/>
              </a:solidFill>
            </a:endParaRPr>
          </a:p>
          <a:p>
            <a:pPr algn="ctr" eaLnBrk="1" hangingPunct="1"/>
            <a:endParaRPr lang="ru-RU" altLang="ru-RU" sz="3600"/>
          </a:p>
        </p:txBody>
      </p:sp>
      <p:sp>
        <p:nvSpPr>
          <p:cNvPr id="9219" name="Oval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68538" y="549275"/>
            <a:ext cx="4751387" cy="719138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0" name="Oval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5516563"/>
            <a:ext cx="4751388" cy="719137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1" name="Oval 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716463" y="5516563"/>
            <a:ext cx="4427537" cy="719137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2" name="Oval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1844675"/>
            <a:ext cx="4140200" cy="1008063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3" name="Text Box 14"/>
          <p:cNvSpPr txBox="1">
            <a:spLocks noChangeArrowheads="1"/>
          </p:cNvSpPr>
          <p:nvPr/>
        </p:nvSpPr>
        <p:spPr bwMode="auto">
          <a:xfrm>
            <a:off x="2051050" y="765175"/>
            <a:ext cx="4897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600"/>
              <a:t>    </a:t>
            </a:r>
            <a:r>
              <a:rPr lang="en-US" altLang="ru-RU" sz="1600" b="1"/>
              <a:t>Paint </a:t>
            </a:r>
            <a:r>
              <a:rPr lang="kk-KZ" altLang="ru-RU" sz="1600" b="1"/>
              <a:t>графиктік редакторының мүмкіндіктері</a:t>
            </a:r>
            <a:endParaRPr lang="ru-RU" altLang="ru-RU" sz="1600" b="1"/>
          </a:p>
        </p:txBody>
      </p:sp>
      <p:sp>
        <p:nvSpPr>
          <p:cNvPr id="9224" name="Text Box 1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060575"/>
            <a:ext cx="42846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1600" b="1"/>
              <a:t>Paint </a:t>
            </a:r>
            <a:r>
              <a:rPr lang="kk-KZ" altLang="ru-RU" sz="1600" b="1"/>
              <a:t>графиктік редакторының терезе элементтері                   </a:t>
            </a:r>
            <a:endParaRPr lang="ru-RU" altLang="ru-RU" sz="1600" b="1"/>
          </a:p>
        </p:txBody>
      </p:sp>
      <p:sp>
        <p:nvSpPr>
          <p:cNvPr id="9225" name="Oval 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076825" y="1773238"/>
            <a:ext cx="4067175" cy="10795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7" name="Text Box 1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734050"/>
            <a:ext cx="4897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600"/>
              <a:t>    </a:t>
            </a:r>
            <a:r>
              <a:rPr lang="en-US" altLang="ru-RU" sz="1600" b="1"/>
              <a:t>Paint </a:t>
            </a:r>
            <a:r>
              <a:rPr lang="kk-KZ" altLang="ru-RU" sz="1600" b="1"/>
              <a:t>графиктік редакторының құралдары</a:t>
            </a:r>
            <a:endParaRPr lang="ru-RU" altLang="ru-RU" sz="1600" b="1"/>
          </a:p>
        </p:txBody>
      </p:sp>
      <p:sp>
        <p:nvSpPr>
          <p:cNvPr id="9228" name="Text Box 1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572000" y="5734050"/>
            <a:ext cx="48974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600"/>
              <a:t>    </a:t>
            </a:r>
            <a:r>
              <a:rPr lang="en-US" altLang="ru-RU" sz="1600" b="1"/>
              <a:t>Paint </a:t>
            </a:r>
            <a:r>
              <a:rPr lang="kk-KZ" altLang="ru-RU" sz="1600" b="1"/>
              <a:t>графиктік редакторының палитрасы</a:t>
            </a:r>
            <a:endParaRPr lang="ru-RU" altLang="ru-RU" sz="1600" b="1"/>
          </a:p>
        </p:txBody>
      </p:sp>
      <p:sp>
        <p:nvSpPr>
          <p:cNvPr id="9230" name="Text Box 1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5003800" y="2060575"/>
            <a:ext cx="42846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1600" b="1"/>
              <a:t>Paint </a:t>
            </a:r>
            <a:r>
              <a:rPr lang="kk-KZ" altLang="ru-RU" sz="1600" b="1"/>
              <a:t>графиктік редакторын </a:t>
            </a:r>
            <a:r>
              <a:rPr lang="kk-KZ" altLang="ru-RU" sz="1600" b="1">
                <a:latin typeface="Arial" charset="0"/>
              </a:rPr>
              <a:t>іске</a:t>
            </a:r>
            <a:r>
              <a:rPr lang="kk-KZ" altLang="ru-RU" sz="1600" b="1"/>
              <a:t> </a:t>
            </a:r>
            <a:r>
              <a:rPr lang="kk-KZ" altLang="ru-RU" sz="1600" b="1">
                <a:latin typeface="Arial" charset="0"/>
              </a:rPr>
              <a:t>қосу жолы</a:t>
            </a:r>
            <a:r>
              <a:rPr lang="kk-KZ" altLang="ru-RU" sz="1600" b="1"/>
              <a:t>                   </a:t>
            </a:r>
            <a:endParaRPr lang="ru-RU" altLang="ru-RU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altLang="ru-RU" sz="5400" smtClean="0"/>
              <a:t>РЕФЛЕКСИЯ</a:t>
            </a:r>
            <a:endParaRPr lang="ru-RU" altLang="ru-RU" sz="5400" smtClean="0"/>
          </a:p>
        </p:txBody>
      </p:sp>
      <p:pic>
        <p:nvPicPr>
          <p:cNvPr id="23555" name="Picture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989138"/>
            <a:ext cx="11334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1916113"/>
            <a:ext cx="11366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989138"/>
            <a:ext cx="16573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933825"/>
            <a:ext cx="121761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933825"/>
            <a:ext cx="10858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933825"/>
            <a:ext cx="1196975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5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0000"/>
                </a:solidFill>
              </a:rPr>
              <a:t>Paint </a:t>
            </a:r>
            <a:r>
              <a:rPr lang="kk-KZ" sz="4000" smtClean="0">
                <a:solidFill>
                  <a:srgbClr val="FF0000"/>
                </a:solidFill>
              </a:rPr>
              <a:t>графиктік редакторының мүмкіндіктері</a:t>
            </a:r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10243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Сурет салу.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Түрлі-түстерге бояу.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Сызықтарды әр түрлі жуандықта сызу.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Суретке мәтін енгізу.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Қарапайым суреттен бастап, күрделі графиктік шығармалар жасау.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Алмастыру буферінен көшірілген суреттерді қою.</a:t>
            </a:r>
          </a:p>
          <a:p>
            <a:pPr eaLnBrk="1" hangingPunct="1">
              <a:lnSpc>
                <a:spcPct val="90000"/>
              </a:lnSpc>
            </a:pPr>
            <a:r>
              <a:rPr lang="kk-KZ" altLang="ru-RU" sz="2800" smtClean="0"/>
              <a:t>Сканерден алынған күрделі кескіндерді қою. </a:t>
            </a:r>
            <a:endParaRPr lang="ru-RU" altLang="ru-RU" sz="2800" smtClean="0"/>
          </a:p>
        </p:txBody>
      </p:sp>
      <p:sp>
        <p:nvSpPr>
          <p:cNvPr id="10244" name="AutoShape 1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740650" y="6021388"/>
            <a:ext cx="1079500" cy="836612"/>
          </a:xfrm>
          <a:prstGeom prst="rightArrow">
            <a:avLst>
              <a:gd name="adj1" fmla="val 50000"/>
              <a:gd name="adj2" fmla="val 322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5" name="Text Box 21"/>
          <p:cNvSpPr txBox="1">
            <a:spLocks noChangeArrowheads="1"/>
          </p:cNvSpPr>
          <p:nvPr/>
        </p:nvSpPr>
        <p:spPr bwMode="auto">
          <a:xfrm>
            <a:off x="7740650" y="6237288"/>
            <a:ext cx="863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>
                <a:hlinkClick r:id="rId2" action="ppaction://hlinksldjump"/>
              </a:rPr>
              <a:t>Артқа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61375" cy="131445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0000"/>
                </a:solidFill>
              </a:rPr>
              <a:t>Paint </a:t>
            </a:r>
            <a:r>
              <a:rPr lang="kk-KZ" sz="4000" smtClean="0">
                <a:solidFill>
                  <a:srgbClr val="FF0000"/>
                </a:solidFill>
              </a:rPr>
              <a:t>графиктік редакторының терезе элементтері</a:t>
            </a:r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11267" name="AutoShape 4"/>
          <p:cNvSpPr>
            <a:spLocks noChangeArrowheads="1"/>
          </p:cNvSpPr>
          <p:nvPr/>
        </p:nvSpPr>
        <p:spPr bwMode="auto">
          <a:xfrm>
            <a:off x="7812088" y="5949950"/>
            <a:ext cx="1008062" cy="763588"/>
          </a:xfrm>
          <a:prstGeom prst="rightArrow">
            <a:avLst>
              <a:gd name="adj1" fmla="val 50000"/>
              <a:gd name="adj2" fmla="val 330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k-KZ" altLang="ru-RU">
                <a:hlinkClick r:id="rId2" action="ppaction://hlinksldjump"/>
              </a:rPr>
              <a:t>Артқа</a:t>
            </a:r>
            <a:endParaRPr lang="ru-RU" altLang="ru-RU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6480175" cy="456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AutoShape 6"/>
          <p:cNvSpPr>
            <a:spLocks noChangeArrowheads="1"/>
          </p:cNvSpPr>
          <p:nvPr/>
        </p:nvSpPr>
        <p:spPr bwMode="auto">
          <a:xfrm>
            <a:off x="0" y="1628775"/>
            <a:ext cx="1081088" cy="431800"/>
          </a:xfrm>
          <a:prstGeom prst="wedgeRoundRectCallout">
            <a:avLst>
              <a:gd name="adj1" fmla="val 88324"/>
              <a:gd name="adj2" fmla="val -56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0" y="1700213"/>
            <a:ext cx="1258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/>
              <a:t>Та</a:t>
            </a:r>
            <a:r>
              <a:rPr lang="kk-KZ" altLang="ru-RU" sz="1000"/>
              <a:t>қырып жолы</a:t>
            </a:r>
            <a:endParaRPr lang="ru-RU" altLang="ru-RU" sz="1000"/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2268538" y="1916113"/>
            <a:ext cx="935037" cy="433387"/>
          </a:xfrm>
          <a:prstGeom prst="wedgeRoundRectCallout">
            <a:avLst>
              <a:gd name="adj1" fmla="val -82259"/>
              <a:gd name="adj2" fmla="val -9908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2339975" y="1989138"/>
            <a:ext cx="10080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000"/>
              <a:t>Меню жолы</a:t>
            </a:r>
            <a:endParaRPr lang="ru-RU" altLang="ru-RU" sz="1000"/>
          </a:p>
        </p:txBody>
      </p:sp>
      <p:sp>
        <p:nvSpPr>
          <p:cNvPr id="11273" name="AutoShape 10"/>
          <p:cNvSpPr>
            <a:spLocks noChangeArrowheads="1"/>
          </p:cNvSpPr>
          <p:nvPr/>
        </p:nvSpPr>
        <p:spPr bwMode="auto">
          <a:xfrm>
            <a:off x="0" y="2636838"/>
            <a:ext cx="1258888" cy="431800"/>
          </a:xfrm>
          <a:prstGeom prst="wedgeRoundRectCallout">
            <a:avLst>
              <a:gd name="adj1" fmla="val 62736"/>
              <a:gd name="adj2" fmla="val -875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1274" name="Text Box 12"/>
          <p:cNvSpPr txBox="1">
            <a:spLocks noChangeArrowheads="1"/>
          </p:cNvSpPr>
          <p:nvPr/>
        </p:nvSpPr>
        <p:spPr bwMode="auto">
          <a:xfrm>
            <a:off x="0" y="2708275"/>
            <a:ext cx="1258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000"/>
              <a:t>Құралдар тобы</a:t>
            </a:r>
            <a:endParaRPr lang="ru-RU" altLang="ru-RU" sz="1000"/>
          </a:p>
        </p:txBody>
      </p:sp>
      <p:sp>
        <p:nvSpPr>
          <p:cNvPr id="11275" name="AutoShape 13"/>
          <p:cNvSpPr>
            <a:spLocks noChangeArrowheads="1"/>
          </p:cNvSpPr>
          <p:nvPr/>
        </p:nvSpPr>
        <p:spPr bwMode="auto">
          <a:xfrm>
            <a:off x="900113" y="4365625"/>
            <a:ext cx="1655762" cy="503238"/>
          </a:xfrm>
          <a:prstGeom prst="wedgeRoundRectCallout">
            <a:avLst>
              <a:gd name="adj1" fmla="val 68315"/>
              <a:gd name="adj2" fmla="val -843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1276" name="Text Box 14"/>
          <p:cNvSpPr txBox="1">
            <a:spLocks noChangeArrowheads="1"/>
          </p:cNvSpPr>
          <p:nvPr/>
        </p:nvSpPr>
        <p:spPr bwMode="auto">
          <a:xfrm>
            <a:off x="971550" y="4437063"/>
            <a:ext cx="15128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000"/>
              <a:t>   Жұмыс аймағы</a:t>
            </a:r>
            <a:endParaRPr lang="ru-RU" altLang="ru-RU" sz="1000"/>
          </a:p>
        </p:txBody>
      </p:sp>
      <p:sp>
        <p:nvSpPr>
          <p:cNvPr id="11277" name="AutoShape 15"/>
          <p:cNvSpPr>
            <a:spLocks noChangeArrowheads="1"/>
          </p:cNvSpPr>
          <p:nvPr/>
        </p:nvSpPr>
        <p:spPr bwMode="auto">
          <a:xfrm>
            <a:off x="323850" y="5661025"/>
            <a:ext cx="1152525" cy="360363"/>
          </a:xfrm>
          <a:prstGeom prst="wedgeRoundRectCallout">
            <a:avLst>
              <a:gd name="adj1" fmla="val 72866"/>
              <a:gd name="adj2" fmla="val -5308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1278" name="Text Box 16"/>
          <p:cNvSpPr txBox="1">
            <a:spLocks noChangeArrowheads="1"/>
          </p:cNvSpPr>
          <p:nvPr/>
        </p:nvSpPr>
        <p:spPr bwMode="auto">
          <a:xfrm>
            <a:off x="395288" y="5734050"/>
            <a:ext cx="10080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000"/>
              <a:t>  Палитра</a:t>
            </a:r>
            <a:endParaRPr lang="ru-RU" altLang="ru-RU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0000"/>
                </a:solidFill>
              </a:rPr>
              <a:t>Paint </a:t>
            </a:r>
            <a:r>
              <a:rPr lang="kk-KZ" smtClean="0">
                <a:solidFill>
                  <a:srgbClr val="FF0000"/>
                </a:solidFill>
              </a:rPr>
              <a:t>графиктік редакторын іске қосу жолы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12291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12088" y="6092825"/>
            <a:ext cx="1008062" cy="765175"/>
          </a:xfrm>
          <a:prstGeom prst="rightArrow">
            <a:avLst>
              <a:gd name="adj1" fmla="val 50000"/>
              <a:gd name="adj2" fmla="val 329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/>
              <a:t>Артқа</a:t>
            </a:r>
            <a:endParaRPr lang="ru-RU" altLang="ru-RU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357313"/>
            <a:ext cx="6929437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461375" cy="131445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FF0000"/>
                </a:solidFill>
              </a:rPr>
              <a:t>Paint </a:t>
            </a:r>
            <a:r>
              <a:rPr lang="kk-KZ" smtClean="0">
                <a:solidFill>
                  <a:srgbClr val="FF0000"/>
                </a:solidFill>
              </a:rPr>
              <a:t>графиктік редакторының құралдары 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7812088" y="6092825"/>
            <a:ext cx="1008062" cy="765175"/>
          </a:xfrm>
          <a:prstGeom prst="rightArrow">
            <a:avLst>
              <a:gd name="adj1" fmla="val 50000"/>
              <a:gd name="adj2" fmla="val 329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2" action="ppaction://hlinksldjump"/>
              </a:rPr>
              <a:t>Артқа</a:t>
            </a:r>
            <a:endParaRPr lang="ru-RU" altLang="ru-RU"/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70075"/>
            <a:ext cx="50323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65388"/>
            <a:ext cx="503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068638"/>
            <a:ext cx="46513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449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292600"/>
            <a:ext cx="50323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50323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516563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165850"/>
            <a:ext cx="46196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922463"/>
            <a:ext cx="5048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525713"/>
            <a:ext cx="463550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06863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716338"/>
            <a:ext cx="485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292600"/>
            <a:ext cx="5048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868863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1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516563"/>
            <a:ext cx="5048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2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6165850"/>
            <a:ext cx="503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2" name="Text Box 21"/>
          <p:cNvSpPr txBox="1">
            <a:spLocks noChangeArrowheads="1"/>
          </p:cNvSpPr>
          <p:nvPr/>
        </p:nvSpPr>
        <p:spPr bwMode="auto">
          <a:xfrm>
            <a:off x="1116013" y="1916113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Ерікті аймақты белгілеу</a:t>
            </a:r>
            <a:endParaRPr lang="ru-RU" altLang="ru-RU" sz="1400"/>
          </a:p>
        </p:txBody>
      </p:sp>
      <p:sp>
        <p:nvSpPr>
          <p:cNvPr id="13333" name="Text Box 22"/>
          <p:cNvSpPr txBox="1">
            <a:spLocks noChangeArrowheads="1"/>
          </p:cNvSpPr>
          <p:nvPr/>
        </p:nvSpPr>
        <p:spPr bwMode="auto">
          <a:xfrm>
            <a:off x="1116013" y="2492375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Белгілеу /қиып алу/</a:t>
            </a:r>
            <a:endParaRPr lang="ru-RU" altLang="ru-RU" sz="1400"/>
          </a:p>
        </p:txBody>
      </p:sp>
      <p:sp>
        <p:nvSpPr>
          <p:cNvPr id="13334" name="Text Box 23"/>
          <p:cNvSpPr txBox="1">
            <a:spLocks noChangeArrowheads="1"/>
          </p:cNvSpPr>
          <p:nvPr/>
        </p:nvSpPr>
        <p:spPr bwMode="auto">
          <a:xfrm>
            <a:off x="1187450" y="3213100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Өшіргіш</a:t>
            </a:r>
            <a:endParaRPr lang="ru-RU" altLang="ru-RU" sz="1400"/>
          </a:p>
        </p:txBody>
      </p:sp>
      <p:sp>
        <p:nvSpPr>
          <p:cNvPr id="13335" name="Text Box 24"/>
          <p:cNvSpPr txBox="1">
            <a:spLocks noChangeArrowheads="1"/>
          </p:cNvSpPr>
          <p:nvPr/>
        </p:nvSpPr>
        <p:spPr bwMode="auto">
          <a:xfrm>
            <a:off x="1187450" y="371633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Құю /Заливка/</a:t>
            </a:r>
            <a:endParaRPr lang="ru-RU" altLang="ru-RU" sz="1400"/>
          </a:p>
        </p:txBody>
      </p:sp>
      <p:sp>
        <p:nvSpPr>
          <p:cNvPr id="13336" name="Text Box 25"/>
          <p:cNvSpPr txBox="1">
            <a:spLocks noChangeArrowheads="1"/>
          </p:cNvSpPr>
          <p:nvPr/>
        </p:nvSpPr>
        <p:spPr bwMode="auto">
          <a:xfrm>
            <a:off x="1187450" y="4365625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Түс таңдау</a:t>
            </a:r>
            <a:endParaRPr lang="ru-RU" altLang="ru-RU" sz="1400"/>
          </a:p>
        </p:txBody>
      </p:sp>
      <p:sp>
        <p:nvSpPr>
          <p:cNvPr id="13337" name="Text Box 26"/>
          <p:cNvSpPr txBox="1">
            <a:spLocks noChangeArrowheads="1"/>
          </p:cNvSpPr>
          <p:nvPr/>
        </p:nvSpPr>
        <p:spPr bwMode="auto">
          <a:xfrm>
            <a:off x="1187450" y="49418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Масштаб</a:t>
            </a:r>
            <a:endParaRPr lang="ru-RU" altLang="ru-RU" sz="1400"/>
          </a:p>
        </p:txBody>
      </p:sp>
      <p:sp>
        <p:nvSpPr>
          <p:cNvPr id="13338" name="Text Box 27"/>
          <p:cNvSpPr txBox="1">
            <a:spLocks noChangeArrowheads="1"/>
          </p:cNvSpPr>
          <p:nvPr/>
        </p:nvSpPr>
        <p:spPr bwMode="auto">
          <a:xfrm>
            <a:off x="1187450" y="55895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Қарындаш</a:t>
            </a:r>
            <a:endParaRPr lang="ru-RU" altLang="ru-RU" sz="1400"/>
          </a:p>
        </p:txBody>
      </p:sp>
      <p:sp>
        <p:nvSpPr>
          <p:cNvPr id="13339" name="Text Box 28"/>
          <p:cNvSpPr txBox="1">
            <a:spLocks noChangeArrowheads="1"/>
          </p:cNvSpPr>
          <p:nvPr/>
        </p:nvSpPr>
        <p:spPr bwMode="auto">
          <a:xfrm>
            <a:off x="1187450" y="62372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Қылқалам /Кисть/</a:t>
            </a:r>
            <a:endParaRPr lang="ru-RU" altLang="ru-RU" sz="1400"/>
          </a:p>
        </p:txBody>
      </p:sp>
      <p:sp>
        <p:nvSpPr>
          <p:cNvPr id="13340" name="Text Box 29"/>
          <p:cNvSpPr txBox="1">
            <a:spLocks noChangeArrowheads="1"/>
          </p:cNvSpPr>
          <p:nvPr/>
        </p:nvSpPr>
        <p:spPr bwMode="auto">
          <a:xfrm>
            <a:off x="5148263" y="1989138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Бүріккіш</a:t>
            </a:r>
            <a:endParaRPr lang="ru-RU" altLang="ru-RU" sz="1400"/>
          </a:p>
        </p:txBody>
      </p:sp>
      <p:sp>
        <p:nvSpPr>
          <p:cNvPr id="13341" name="Text Box 30"/>
          <p:cNvSpPr txBox="1">
            <a:spLocks noChangeArrowheads="1"/>
          </p:cNvSpPr>
          <p:nvPr/>
        </p:nvSpPr>
        <p:spPr bwMode="auto">
          <a:xfrm>
            <a:off x="5148263" y="2565400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Жазу</a:t>
            </a:r>
            <a:endParaRPr lang="ru-RU" altLang="ru-RU" sz="1400"/>
          </a:p>
        </p:txBody>
      </p:sp>
      <p:sp>
        <p:nvSpPr>
          <p:cNvPr id="13342" name="Text Box 31"/>
          <p:cNvSpPr txBox="1">
            <a:spLocks noChangeArrowheads="1"/>
          </p:cNvSpPr>
          <p:nvPr/>
        </p:nvSpPr>
        <p:spPr bwMode="auto">
          <a:xfrm>
            <a:off x="5148263" y="3141663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Сызық</a:t>
            </a:r>
            <a:endParaRPr lang="ru-RU" altLang="ru-RU" sz="1400"/>
          </a:p>
        </p:txBody>
      </p:sp>
      <p:sp>
        <p:nvSpPr>
          <p:cNvPr id="13343" name="Text Box 32"/>
          <p:cNvSpPr txBox="1">
            <a:spLocks noChangeArrowheads="1"/>
          </p:cNvSpPr>
          <p:nvPr/>
        </p:nvSpPr>
        <p:spPr bwMode="auto">
          <a:xfrm>
            <a:off x="5148263" y="3789363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Қисық</a:t>
            </a:r>
            <a:endParaRPr lang="ru-RU" altLang="ru-RU" sz="1400"/>
          </a:p>
        </p:txBody>
      </p:sp>
      <p:sp>
        <p:nvSpPr>
          <p:cNvPr id="13344" name="Text Box 33"/>
          <p:cNvSpPr txBox="1">
            <a:spLocks noChangeArrowheads="1"/>
          </p:cNvSpPr>
          <p:nvPr/>
        </p:nvSpPr>
        <p:spPr bwMode="auto">
          <a:xfrm>
            <a:off x="5148263" y="4365625"/>
            <a:ext cx="2376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Тік төртбұрыш</a:t>
            </a:r>
            <a:endParaRPr lang="ru-RU" altLang="ru-RU" sz="1400"/>
          </a:p>
        </p:txBody>
      </p:sp>
      <p:sp>
        <p:nvSpPr>
          <p:cNvPr id="13345" name="Text Box 34"/>
          <p:cNvSpPr txBox="1">
            <a:spLocks noChangeArrowheads="1"/>
          </p:cNvSpPr>
          <p:nvPr/>
        </p:nvSpPr>
        <p:spPr bwMode="auto">
          <a:xfrm>
            <a:off x="5076825" y="49418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 Көпбұрыш</a:t>
            </a:r>
            <a:endParaRPr lang="ru-RU" altLang="ru-RU" sz="1400"/>
          </a:p>
        </p:txBody>
      </p:sp>
      <p:sp>
        <p:nvSpPr>
          <p:cNvPr id="13346" name="Text Box 35"/>
          <p:cNvSpPr txBox="1">
            <a:spLocks noChangeArrowheads="1"/>
          </p:cNvSpPr>
          <p:nvPr/>
        </p:nvSpPr>
        <p:spPr bwMode="auto">
          <a:xfrm>
            <a:off x="5076825" y="55895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 Эллипс</a:t>
            </a:r>
            <a:endParaRPr lang="ru-RU" altLang="ru-RU" sz="1400"/>
          </a:p>
        </p:txBody>
      </p:sp>
      <p:sp>
        <p:nvSpPr>
          <p:cNvPr id="13347" name="Text Box 36"/>
          <p:cNvSpPr txBox="1">
            <a:spLocks noChangeArrowheads="1"/>
          </p:cNvSpPr>
          <p:nvPr/>
        </p:nvSpPr>
        <p:spPr bwMode="auto">
          <a:xfrm>
            <a:off x="5076825" y="6237288"/>
            <a:ext cx="23764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1400"/>
              <a:t> Доғал тік төртбұрыш</a:t>
            </a:r>
            <a:endParaRPr lang="ru-RU" altLang="ru-RU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03188"/>
            <a:ext cx="8507412" cy="131445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0000"/>
                </a:solidFill>
              </a:rPr>
              <a:t>Paint </a:t>
            </a:r>
            <a:r>
              <a:rPr lang="kk-KZ" sz="4000" smtClean="0">
                <a:solidFill>
                  <a:srgbClr val="FF0000"/>
                </a:solidFill>
              </a:rPr>
              <a:t>графиктік редакторының түстер палитрасы</a:t>
            </a:r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7885113" y="6021388"/>
            <a:ext cx="935037" cy="836612"/>
          </a:xfrm>
          <a:prstGeom prst="rightArrow">
            <a:avLst>
              <a:gd name="adj1" fmla="val 50000"/>
              <a:gd name="adj2" fmla="val 2794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kk-KZ" altLang="ru-RU">
                <a:hlinkClick r:id="rId2" action="ppaction://hlinksldjump"/>
              </a:rPr>
              <a:t>Артқа</a:t>
            </a:r>
            <a:endParaRPr lang="ru-RU" altLang="ru-RU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420938"/>
            <a:ext cx="5905500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179388" y="2997200"/>
            <a:ext cx="1511300" cy="574675"/>
          </a:xfrm>
          <a:prstGeom prst="wedgeRoundRectCallout">
            <a:avLst>
              <a:gd name="adj1" fmla="val 64917"/>
              <a:gd name="adj2" fmla="val -627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42" name="AutoShape 7"/>
          <p:cNvSpPr>
            <a:spLocks noChangeArrowheads="1"/>
          </p:cNvSpPr>
          <p:nvPr/>
        </p:nvSpPr>
        <p:spPr bwMode="auto">
          <a:xfrm>
            <a:off x="684213" y="3716338"/>
            <a:ext cx="1438275" cy="574675"/>
          </a:xfrm>
          <a:prstGeom prst="wedgeRoundRectCallout">
            <a:avLst>
              <a:gd name="adj1" fmla="val 52208"/>
              <a:gd name="adj2" fmla="val -16160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250825" y="3068638"/>
            <a:ext cx="136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k-KZ" altLang="ru-RU" sz="1400"/>
              <a:t>Негізгі түс</a:t>
            </a:r>
            <a:endParaRPr lang="ru-RU" altLang="ru-RU" sz="1400"/>
          </a:p>
        </p:txBody>
      </p:sp>
      <p:sp>
        <p:nvSpPr>
          <p:cNvPr id="14344" name="Text Box 11"/>
          <p:cNvSpPr txBox="1">
            <a:spLocks noChangeArrowheads="1"/>
          </p:cNvSpPr>
          <p:nvPr/>
        </p:nvSpPr>
        <p:spPr bwMode="auto">
          <a:xfrm>
            <a:off x="755650" y="3789363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kk-KZ" altLang="ru-RU" sz="1400"/>
              <a:t>Фондық түс</a:t>
            </a:r>
            <a:endParaRPr lang="ru-RU" altLang="ru-RU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964487" cy="863600"/>
          </a:xfrm>
        </p:spPr>
        <p:txBody>
          <a:bodyPr/>
          <a:lstStyle/>
          <a:p>
            <a:pPr eaLnBrk="1" hangingPunct="1"/>
            <a:r>
              <a:rPr lang="kk-KZ" altLang="ru-RU" sz="3700" smtClean="0">
                <a:solidFill>
                  <a:srgbClr val="00FF00"/>
                </a:solidFill>
              </a:rPr>
              <a:t>                    </a:t>
            </a:r>
            <a:r>
              <a:rPr lang="kk-KZ" altLang="ru-RU" sz="4000" smtClean="0">
                <a:solidFill>
                  <a:srgbClr val="00FF00"/>
                </a:solidFill>
              </a:rPr>
              <a:t>Тапсырма №1</a:t>
            </a:r>
            <a:endParaRPr lang="ru-RU" altLang="ru-RU" sz="4000" smtClean="0">
              <a:solidFill>
                <a:srgbClr val="00FF00"/>
              </a:solidFill>
            </a:endParaRPr>
          </a:p>
        </p:txBody>
      </p:sp>
      <p:sp>
        <p:nvSpPr>
          <p:cNvPr id="157703" name="Rectangle 7"/>
          <p:cNvSpPr>
            <a:spLocks noChangeArrowheads="1"/>
          </p:cNvSpPr>
          <p:nvPr/>
        </p:nvSpPr>
        <p:spPr bwMode="auto">
          <a:xfrm>
            <a:off x="4500563" y="2492375"/>
            <a:ext cx="43926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2916238" y="4365625"/>
            <a:ext cx="54451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Жұмыс істеп ұзақ,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Өрмекші құрды тұзақ,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Болмады бірақ күткені,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Оған ешкім түспеді.</a:t>
            </a: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577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375"/>
            <a:ext cx="3097213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3492500" y="2205038"/>
            <a:ext cx="5111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2000"/>
              <a:t>Сызық /Линия/ құралын пайдаланып, өрмекшінің торын сал.</a:t>
            </a:r>
            <a:endParaRPr lang="ru-RU" alt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77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50000">
              <a:schemeClr val="hlink">
                <a:gamma/>
                <a:shade val="46275"/>
                <a:invGamma/>
              </a:schemeClr>
            </a:gs>
            <a:gs pos="100000">
              <a:schemeClr val="hlink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964487" cy="863600"/>
          </a:xfrm>
        </p:spPr>
        <p:txBody>
          <a:bodyPr/>
          <a:lstStyle/>
          <a:p>
            <a:pPr eaLnBrk="1" hangingPunct="1"/>
            <a:r>
              <a:rPr lang="kk-KZ" altLang="ru-RU" sz="3700" smtClean="0">
                <a:solidFill>
                  <a:srgbClr val="00FF00"/>
                </a:solidFill>
              </a:rPr>
              <a:t>                    Тапсырма №2</a:t>
            </a:r>
            <a:endParaRPr lang="ru-RU" altLang="ru-RU" sz="4000" smtClean="0">
              <a:solidFill>
                <a:srgbClr val="00FF00"/>
              </a:solidFill>
            </a:endParaRPr>
          </a:p>
        </p:txBody>
      </p:sp>
      <p:sp>
        <p:nvSpPr>
          <p:cNvPr id="166915" name="Rectangle 3"/>
          <p:cNvSpPr>
            <a:spLocks noChangeArrowheads="1"/>
          </p:cNvSpPr>
          <p:nvPr/>
        </p:nvSpPr>
        <p:spPr bwMode="auto">
          <a:xfrm>
            <a:off x="4500563" y="2492375"/>
            <a:ext cx="43926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6916" name="Rectangle 4"/>
          <p:cNvSpPr>
            <a:spLocks noChangeArrowheads="1"/>
          </p:cNvSpPr>
          <p:nvPr/>
        </p:nvSpPr>
        <p:spPr bwMode="auto">
          <a:xfrm>
            <a:off x="2916238" y="4365625"/>
            <a:ext cx="54451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Үсті-басы ине,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Бұл не деген бейне.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Кірпіге ұқсас заты,</a:t>
            </a:r>
            <a:b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kk-KZ" sz="370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Жайра оның аты.</a:t>
            </a:r>
            <a:endParaRPr lang="ru-RU" sz="370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3492500" y="2205038"/>
            <a:ext cx="5111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k-KZ" altLang="ru-RU" sz="2000"/>
              <a:t>Сызық /Линия/ құралын пайдаланып, жайраның /Дикобраз/ суретін сал.</a:t>
            </a:r>
            <a:endParaRPr lang="ru-RU" altLang="ru-RU" sz="2000"/>
          </a:p>
        </p:txBody>
      </p:sp>
      <p:pic>
        <p:nvPicPr>
          <p:cNvPr id="1669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3348038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69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7">
      <a:dk1>
        <a:srgbClr val="000000"/>
      </a:dk1>
      <a:lt1>
        <a:srgbClr val="FFFFFF"/>
      </a:lt1>
      <a:dk2>
        <a:srgbClr val="800080"/>
      </a:dk2>
      <a:lt2>
        <a:srgbClr val="FFFFFF"/>
      </a:lt2>
      <a:accent1>
        <a:srgbClr val="CC66FF"/>
      </a:accent1>
      <a:accent2>
        <a:srgbClr val="990099"/>
      </a:accent2>
      <a:accent3>
        <a:srgbClr val="C0AAC0"/>
      </a:accent3>
      <a:accent4>
        <a:srgbClr val="DADADA"/>
      </a:accent4>
      <a:accent5>
        <a:srgbClr val="E2B8FF"/>
      </a:accent5>
      <a:accent6>
        <a:srgbClr val="8A008A"/>
      </a:accent6>
      <a:hlink>
        <a:srgbClr val="FF9900"/>
      </a:hlink>
      <a:folHlink>
        <a:srgbClr val="FF3300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Шары">
  <a:themeElements>
    <a:clrScheme name="Шары 5">
      <a:dk1>
        <a:srgbClr val="666699"/>
      </a:dk1>
      <a:lt1>
        <a:srgbClr val="FFFFFF"/>
      </a:lt1>
      <a:dk2>
        <a:srgbClr val="000066"/>
      </a:dk2>
      <a:lt2>
        <a:srgbClr val="CCECFF"/>
      </a:lt2>
      <a:accent1>
        <a:srgbClr val="0099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CACA"/>
      </a:accent5>
      <a:accent6>
        <a:srgbClr val="008AB9"/>
      </a:accent6>
      <a:hlink>
        <a:srgbClr val="CC99FF"/>
      </a:hlink>
      <a:folHlink>
        <a:srgbClr val="3366CC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483</Words>
  <Application>Microsoft Office PowerPoint</Application>
  <PresentationFormat>Экран (4:3)</PresentationFormat>
  <Paragraphs>180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Comic Sans MS</vt:lpstr>
      <vt:lpstr>Arial</vt:lpstr>
      <vt:lpstr>Calibri</vt:lpstr>
      <vt:lpstr>Verdana</vt:lpstr>
      <vt:lpstr>Пастель</vt:lpstr>
      <vt:lpstr>Шары</vt:lpstr>
      <vt:lpstr>Paint графиктік редакторы туралы түсінік</vt:lpstr>
      <vt:lpstr>Презентация PowerPoint</vt:lpstr>
      <vt:lpstr>Paint графиктік редакторының мүмкіндіктері</vt:lpstr>
      <vt:lpstr>Paint графиктік редакторының терезе элементтері</vt:lpstr>
      <vt:lpstr>Paint графиктік редакторын іске қосу жолы</vt:lpstr>
      <vt:lpstr>Paint графиктік редакторының құралдары </vt:lpstr>
      <vt:lpstr>Paint графиктік редакторының түстер палитрасы</vt:lpstr>
      <vt:lpstr>                    Тапсырма №1</vt:lpstr>
      <vt:lpstr>                    Тапсырма №2</vt:lpstr>
      <vt:lpstr>                    Тапсырма №3</vt:lpstr>
      <vt:lpstr>                    Тапсырма №4</vt:lpstr>
      <vt:lpstr>                    Тапсырма №5</vt:lpstr>
      <vt:lpstr>Презентация PowerPoint</vt:lpstr>
      <vt:lpstr>Презентация PowerPoint</vt:lpstr>
      <vt:lpstr>Paint графиктік редакторының мүмкіндіктері</vt:lpstr>
      <vt:lpstr>Paint графиктік редакторының терезе элементтері</vt:lpstr>
      <vt:lpstr>Paint графиктік редакторын іске қосу жолы</vt:lpstr>
      <vt:lpstr>Paint графиктік редакторының құралдары</vt:lpstr>
      <vt:lpstr>Paint графиктік редакторының түстер палитрасы</vt:lpstr>
      <vt:lpstr>РЕФЛЕКСИЯ</vt:lpstr>
    </vt:vector>
  </TitlesOfParts>
  <Company>Средняя школа №....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Paint графиктік редакторы туралы тїсінік</dc:title>
  <dc:creator>xxxx</dc:creator>
  <cp:lastModifiedBy>Nurken</cp:lastModifiedBy>
  <cp:revision>34</cp:revision>
  <cp:lastPrinted>1601-01-01T00:00:00Z</cp:lastPrinted>
  <dcterms:created xsi:type="dcterms:W3CDTF">2008-11-29T02:39:12Z</dcterms:created>
  <dcterms:modified xsi:type="dcterms:W3CDTF">2013-10-16T15:56:22Z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383012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D5.0.5</vt:lpwstr>
  </property>
  <property fmtid="{D5CDD505-2E9C-101B-9397-08002B2CF9AE}" name="Version" pid="5">
    <vt:i4>9</vt:i4>
  </property>
</Properties>
</file>