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0" r:id="rId4"/>
    <p:sldId id="258" r:id="rId5"/>
    <p:sldId id="284" r:id="rId6"/>
    <p:sldId id="261" r:id="rId7"/>
    <p:sldId id="262" r:id="rId8"/>
    <p:sldId id="285" r:id="rId9"/>
    <p:sldId id="286" r:id="rId10"/>
    <p:sldId id="287" r:id="rId11"/>
    <p:sldId id="288" r:id="rId12"/>
    <p:sldId id="289" r:id="rId13"/>
    <p:sldId id="264" r:id="rId14"/>
    <p:sldId id="276" r:id="rId15"/>
    <p:sldId id="277" r:id="rId16"/>
    <p:sldId id="278" r:id="rId17"/>
    <p:sldId id="279" r:id="rId18"/>
    <p:sldId id="281" r:id="rId19"/>
    <p:sldId id="280" r:id="rId20"/>
    <p:sldId id="282" r:id="rId21"/>
    <p:sldId id="291" r:id="rId22"/>
    <p:sldId id="293" r:id="rId23"/>
    <p:sldId id="294" r:id="rId24"/>
    <p:sldId id="292" r:id="rId25"/>
    <p:sldId id="267"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463" autoAdjust="0"/>
    <p:restoredTop sz="93086" autoAdjust="0"/>
  </p:normalViewPr>
  <p:slideViewPr>
    <p:cSldViewPr>
      <p:cViewPr>
        <p:scale>
          <a:sx n="70" d="100"/>
          <a:sy n="70" d="100"/>
        </p:scale>
        <p:origin x="-1068" y="-72"/>
      </p:cViewPr>
      <p:guideLst>
        <p:guide orient="horz" pos="2160"/>
        <p:guide pos="2880"/>
      </p:guideLst>
    </p:cSldViewPr>
  </p:slideViewPr>
  <p:outlineViewPr>
    <p:cViewPr>
      <p:scale>
        <a:sx n="33" d="100"/>
        <a:sy n="33" d="100"/>
      </p:scale>
      <p:origin x="0" y="185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B06010-4F4A-4094-AA0F-21B444135743}" type="doc">
      <dgm:prSet loTypeId="urn:microsoft.com/office/officeart/2005/8/layout/cycle8" loCatId="cycle" qsTypeId="urn:microsoft.com/office/officeart/2005/8/quickstyle/simple1" qsCatId="simple" csTypeId="urn:microsoft.com/office/officeart/2005/8/colors/accent1_2" csCatId="accent1" phldr="1"/>
      <dgm:spPr/>
    </dgm:pt>
    <dgm:pt modelId="{C5C077AC-F2AD-43E1-981F-19E4C6809FA0}">
      <dgm:prSet phldrT="[Текст]">
        <dgm:style>
          <a:lnRef idx="0">
            <a:schemeClr val="accent2"/>
          </a:lnRef>
          <a:fillRef idx="3">
            <a:schemeClr val="accent2"/>
          </a:fillRef>
          <a:effectRef idx="3">
            <a:schemeClr val="accent2"/>
          </a:effectRef>
          <a:fontRef idx="minor">
            <a:schemeClr val="lt1"/>
          </a:fontRef>
        </dgm:style>
      </dgm:prSet>
      <dgm:spPr/>
      <dgm:t>
        <a:bodyPr/>
        <a:lstStyle/>
        <a:p>
          <a:r>
            <a:rPr lang="kk-KZ" dirty="0" smtClean="0">
              <a:solidFill>
                <a:srgbClr val="0000FF"/>
              </a:solidFill>
              <a:latin typeface="Times New Roman" pitchFamily="18" charset="0"/>
              <a:cs typeface="Times New Roman" pitchFamily="18" charset="0"/>
            </a:rPr>
            <a:t>Бүгін мен білдім…</a:t>
          </a:r>
          <a:endParaRPr lang="ru-RU" dirty="0"/>
        </a:p>
      </dgm:t>
    </dgm:pt>
    <dgm:pt modelId="{1BDC0DD6-AC0A-4214-BC8F-32C65A1032BA}" type="parTrans" cxnId="{5B82AF4C-7B38-42E5-B4E5-8D5E22FFBA2B}">
      <dgm:prSet/>
      <dgm:spPr/>
      <dgm:t>
        <a:bodyPr/>
        <a:lstStyle/>
        <a:p>
          <a:endParaRPr lang="ru-RU"/>
        </a:p>
      </dgm:t>
    </dgm:pt>
    <dgm:pt modelId="{88CB6C5A-5F03-4B87-8043-1F217F98284C}" type="sibTrans" cxnId="{5B82AF4C-7B38-42E5-B4E5-8D5E22FFBA2B}">
      <dgm:prSet/>
      <dgm:spPr/>
      <dgm:t>
        <a:bodyPr/>
        <a:lstStyle/>
        <a:p>
          <a:endParaRPr lang="ru-RU"/>
        </a:p>
      </dgm:t>
    </dgm:pt>
    <dgm:pt modelId="{6D71A1E8-E28C-45C0-85A4-F14EC7DC969A}">
      <dgm:prSet phldrT="[Текст]">
        <dgm:style>
          <a:lnRef idx="0">
            <a:schemeClr val="accent2"/>
          </a:lnRef>
          <a:fillRef idx="3">
            <a:schemeClr val="accent2"/>
          </a:fillRef>
          <a:effectRef idx="3">
            <a:schemeClr val="accent2"/>
          </a:effectRef>
          <a:fontRef idx="minor">
            <a:schemeClr val="lt1"/>
          </a:fontRef>
        </dgm:style>
      </dgm:prSet>
      <dgm:spPr/>
      <dgm:t>
        <a:bodyPr/>
        <a:lstStyle/>
        <a:p>
          <a:r>
            <a:rPr lang="kk-KZ" dirty="0" smtClean="0">
              <a:solidFill>
                <a:srgbClr val="0000FF"/>
              </a:solidFill>
              <a:latin typeface="Times New Roman" pitchFamily="18" charset="0"/>
              <a:cs typeface="Times New Roman" pitchFamily="18" charset="0"/>
            </a:rPr>
            <a:t>Қолымнан келді</a:t>
          </a:r>
          <a:r>
            <a:rPr lang="ru-RU" dirty="0" smtClean="0">
              <a:solidFill>
                <a:srgbClr val="0000FF"/>
              </a:solidFill>
              <a:latin typeface="Times New Roman" pitchFamily="18" charset="0"/>
              <a:cs typeface="Times New Roman" pitchFamily="18" charset="0"/>
            </a:rPr>
            <a:t> …</a:t>
          </a:r>
          <a:endParaRPr lang="ru-RU" dirty="0"/>
        </a:p>
      </dgm:t>
    </dgm:pt>
    <dgm:pt modelId="{70888190-9494-438A-8FDB-41773460AAFC}" type="parTrans" cxnId="{BE4F22F3-766D-444C-B731-A4EE494B7851}">
      <dgm:prSet/>
      <dgm:spPr/>
      <dgm:t>
        <a:bodyPr/>
        <a:lstStyle/>
        <a:p>
          <a:endParaRPr lang="ru-RU"/>
        </a:p>
      </dgm:t>
    </dgm:pt>
    <dgm:pt modelId="{1FAD27C6-B139-4EDD-B260-4EE5FA89DF95}" type="sibTrans" cxnId="{BE4F22F3-766D-444C-B731-A4EE494B7851}">
      <dgm:prSet/>
      <dgm:spPr/>
      <dgm:t>
        <a:bodyPr/>
        <a:lstStyle/>
        <a:p>
          <a:endParaRPr lang="ru-RU"/>
        </a:p>
      </dgm:t>
    </dgm:pt>
    <dgm:pt modelId="{1F6BA2A1-30CB-4712-AC13-41BA2C8AE2A5}">
      <dgm:prSet phldrT="[Текст]">
        <dgm:style>
          <a:lnRef idx="0">
            <a:schemeClr val="accent2"/>
          </a:lnRef>
          <a:fillRef idx="3">
            <a:schemeClr val="accent2"/>
          </a:fillRef>
          <a:effectRef idx="3">
            <a:schemeClr val="accent2"/>
          </a:effectRef>
          <a:fontRef idx="minor">
            <a:schemeClr val="lt1"/>
          </a:fontRef>
        </dgm:style>
      </dgm:prSet>
      <dgm:spPr/>
      <dgm:t>
        <a:bodyPr/>
        <a:lstStyle/>
        <a:p>
          <a:r>
            <a:rPr lang="kk-KZ" dirty="0" smtClean="0">
              <a:solidFill>
                <a:srgbClr val="0000FF"/>
              </a:solidFill>
              <a:latin typeface="Times New Roman" pitchFamily="18" charset="0"/>
              <a:cs typeface="Times New Roman" pitchFamily="18" charset="0"/>
            </a:rPr>
            <a:t>Қиындық тудырды</a:t>
          </a:r>
          <a:r>
            <a:rPr lang="ru-RU" dirty="0" smtClean="0">
              <a:solidFill>
                <a:srgbClr val="0000FF"/>
              </a:solidFill>
              <a:latin typeface="Times New Roman" pitchFamily="18" charset="0"/>
              <a:cs typeface="Times New Roman" pitchFamily="18" charset="0"/>
            </a:rPr>
            <a:t>…</a:t>
          </a:r>
          <a:endParaRPr lang="ru-RU" dirty="0"/>
        </a:p>
      </dgm:t>
    </dgm:pt>
    <dgm:pt modelId="{ED0D9947-F5FE-4D48-9ED6-46AE79E6FE92}" type="parTrans" cxnId="{FE757D2A-64AF-4498-9CFF-5518B2FD406D}">
      <dgm:prSet/>
      <dgm:spPr/>
      <dgm:t>
        <a:bodyPr/>
        <a:lstStyle/>
        <a:p>
          <a:endParaRPr lang="ru-RU"/>
        </a:p>
      </dgm:t>
    </dgm:pt>
    <dgm:pt modelId="{C48DB135-7BFA-4FE9-A643-A99B2434A2DC}" type="sibTrans" cxnId="{FE757D2A-64AF-4498-9CFF-5518B2FD406D}">
      <dgm:prSet/>
      <dgm:spPr/>
      <dgm:t>
        <a:bodyPr/>
        <a:lstStyle/>
        <a:p>
          <a:endParaRPr lang="ru-RU"/>
        </a:p>
      </dgm:t>
    </dgm:pt>
    <dgm:pt modelId="{BB43C6F7-2A52-4C0B-9AE0-B3763AEAE873}">
      <dgm:prSet>
        <dgm:style>
          <a:lnRef idx="0">
            <a:schemeClr val="accent2"/>
          </a:lnRef>
          <a:fillRef idx="3">
            <a:schemeClr val="accent2"/>
          </a:fillRef>
          <a:effectRef idx="3">
            <a:schemeClr val="accent2"/>
          </a:effectRef>
          <a:fontRef idx="minor">
            <a:schemeClr val="lt1"/>
          </a:fontRef>
        </dgm:style>
      </dgm:prSet>
      <dgm:spPr/>
      <dgm:t>
        <a:bodyPr/>
        <a:lstStyle/>
        <a:p>
          <a:r>
            <a:rPr lang="kk-KZ" smtClean="0">
              <a:solidFill>
                <a:srgbClr val="0000FF"/>
              </a:solidFill>
              <a:latin typeface="Times New Roman" pitchFamily="18" charset="0"/>
              <a:cs typeface="Times New Roman" pitchFamily="18" charset="0"/>
            </a:rPr>
            <a:t>Мен үйрендім</a:t>
          </a:r>
          <a:r>
            <a:rPr lang="ru-RU" smtClean="0">
              <a:solidFill>
                <a:srgbClr val="0000FF"/>
              </a:solidFill>
              <a:latin typeface="Times New Roman" pitchFamily="18" charset="0"/>
              <a:cs typeface="Times New Roman" pitchFamily="18" charset="0"/>
            </a:rPr>
            <a:t>…</a:t>
          </a:r>
          <a:endParaRPr lang="ru-RU"/>
        </a:p>
      </dgm:t>
    </dgm:pt>
    <dgm:pt modelId="{E3C717F8-EF2C-4A82-958B-B620870F45D0}" type="parTrans" cxnId="{E6230D99-ABD0-465B-8DAC-E6F4147A9964}">
      <dgm:prSet/>
      <dgm:spPr/>
      <dgm:t>
        <a:bodyPr/>
        <a:lstStyle/>
        <a:p>
          <a:endParaRPr lang="ru-RU"/>
        </a:p>
      </dgm:t>
    </dgm:pt>
    <dgm:pt modelId="{58D5A133-D965-43CC-9F66-7843D0515C2F}" type="sibTrans" cxnId="{E6230D99-ABD0-465B-8DAC-E6F4147A9964}">
      <dgm:prSet/>
      <dgm:spPr/>
      <dgm:t>
        <a:bodyPr/>
        <a:lstStyle/>
        <a:p>
          <a:endParaRPr lang="ru-RU"/>
        </a:p>
      </dgm:t>
    </dgm:pt>
    <dgm:pt modelId="{63602693-9140-4C9C-8749-8DE10DBF320C}" type="pres">
      <dgm:prSet presAssocID="{21B06010-4F4A-4094-AA0F-21B444135743}" presName="compositeShape" presStyleCnt="0">
        <dgm:presLayoutVars>
          <dgm:chMax val="7"/>
          <dgm:dir val="rev"/>
          <dgm:resizeHandles val="exact"/>
        </dgm:presLayoutVars>
      </dgm:prSet>
      <dgm:spPr/>
    </dgm:pt>
    <dgm:pt modelId="{E0DB69BC-E445-446C-A2D1-E31C92346B5C}" type="pres">
      <dgm:prSet presAssocID="{21B06010-4F4A-4094-AA0F-21B444135743}" presName="wedge1" presStyleLbl="node1" presStyleIdx="0" presStyleCnt="4"/>
      <dgm:spPr/>
      <dgm:t>
        <a:bodyPr/>
        <a:lstStyle/>
        <a:p>
          <a:endParaRPr lang="ru-RU"/>
        </a:p>
      </dgm:t>
    </dgm:pt>
    <dgm:pt modelId="{3F37EC34-9606-414A-88B5-7FA5A06A85D5}" type="pres">
      <dgm:prSet presAssocID="{21B06010-4F4A-4094-AA0F-21B444135743}" presName="dummy1a" presStyleCnt="0"/>
      <dgm:spPr/>
    </dgm:pt>
    <dgm:pt modelId="{9CB310A4-7F84-477E-8CC2-F6F8E0692BB6}" type="pres">
      <dgm:prSet presAssocID="{21B06010-4F4A-4094-AA0F-21B444135743}" presName="dummy1b" presStyleCnt="0"/>
      <dgm:spPr/>
    </dgm:pt>
    <dgm:pt modelId="{0D521867-6639-4951-8667-B5687D4C9672}" type="pres">
      <dgm:prSet presAssocID="{21B06010-4F4A-4094-AA0F-21B444135743}" presName="wedge1Tx" presStyleLbl="node1" presStyleIdx="0" presStyleCnt="4">
        <dgm:presLayoutVars>
          <dgm:chMax val="0"/>
          <dgm:chPref val="0"/>
          <dgm:bulletEnabled val="1"/>
        </dgm:presLayoutVars>
      </dgm:prSet>
      <dgm:spPr/>
      <dgm:t>
        <a:bodyPr/>
        <a:lstStyle/>
        <a:p>
          <a:endParaRPr lang="ru-RU"/>
        </a:p>
      </dgm:t>
    </dgm:pt>
    <dgm:pt modelId="{E13CD75B-97A2-4EF4-999A-7CB70F05074B}" type="pres">
      <dgm:prSet presAssocID="{21B06010-4F4A-4094-AA0F-21B444135743}" presName="wedge2" presStyleLbl="node1" presStyleIdx="1" presStyleCnt="4"/>
      <dgm:spPr/>
      <dgm:t>
        <a:bodyPr/>
        <a:lstStyle/>
        <a:p>
          <a:endParaRPr lang="ru-RU"/>
        </a:p>
      </dgm:t>
    </dgm:pt>
    <dgm:pt modelId="{17E6D59F-BF84-4E4D-9B5A-5C60D5905720}" type="pres">
      <dgm:prSet presAssocID="{21B06010-4F4A-4094-AA0F-21B444135743}" presName="dummy2a" presStyleCnt="0"/>
      <dgm:spPr/>
    </dgm:pt>
    <dgm:pt modelId="{981AAF9A-B38D-44EF-8D67-2EFF81A69952}" type="pres">
      <dgm:prSet presAssocID="{21B06010-4F4A-4094-AA0F-21B444135743}" presName="dummy2b" presStyleCnt="0"/>
      <dgm:spPr/>
    </dgm:pt>
    <dgm:pt modelId="{3E7B3BA9-6D6C-4528-AE7E-8F5F58675135}" type="pres">
      <dgm:prSet presAssocID="{21B06010-4F4A-4094-AA0F-21B444135743}" presName="wedge2Tx" presStyleLbl="node1" presStyleIdx="1" presStyleCnt="4">
        <dgm:presLayoutVars>
          <dgm:chMax val="0"/>
          <dgm:chPref val="0"/>
          <dgm:bulletEnabled val="1"/>
        </dgm:presLayoutVars>
      </dgm:prSet>
      <dgm:spPr/>
      <dgm:t>
        <a:bodyPr/>
        <a:lstStyle/>
        <a:p>
          <a:endParaRPr lang="ru-RU"/>
        </a:p>
      </dgm:t>
    </dgm:pt>
    <dgm:pt modelId="{663FFCB3-6D90-4F73-B138-A81A0DCD4899}" type="pres">
      <dgm:prSet presAssocID="{21B06010-4F4A-4094-AA0F-21B444135743}" presName="wedge3" presStyleLbl="node1" presStyleIdx="2" presStyleCnt="4"/>
      <dgm:spPr/>
      <dgm:t>
        <a:bodyPr/>
        <a:lstStyle/>
        <a:p>
          <a:endParaRPr lang="ru-RU"/>
        </a:p>
      </dgm:t>
    </dgm:pt>
    <dgm:pt modelId="{DFC984B9-7DC5-452A-8BD6-D72FFEA9FA97}" type="pres">
      <dgm:prSet presAssocID="{21B06010-4F4A-4094-AA0F-21B444135743}" presName="dummy3a" presStyleCnt="0"/>
      <dgm:spPr/>
    </dgm:pt>
    <dgm:pt modelId="{C42ED4AF-646C-4BF8-B4DB-96BFB47E9D90}" type="pres">
      <dgm:prSet presAssocID="{21B06010-4F4A-4094-AA0F-21B444135743}" presName="dummy3b" presStyleCnt="0"/>
      <dgm:spPr/>
    </dgm:pt>
    <dgm:pt modelId="{EC17D562-C3BA-4018-99F8-8D0495C0B192}" type="pres">
      <dgm:prSet presAssocID="{21B06010-4F4A-4094-AA0F-21B444135743}" presName="wedge3Tx" presStyleLbl="node1" presStyleIdx="2" presStyleCnt="4">
        <dgm:presLayoutVars>
          <dgm:chMax val="0"/>
          <dgm:chPref val="0"/>
          <dgm:bulletEnabled val="1"/>
        </dgm:presLayoutVars>
      </dgm:prSet>
      <dgm:spPr/>
      <dgm:t>
        <a:bodyPr/>
        <a:lstStyle/>
        <a:p>
          <a:endParaRPr lang="ru-RU"/>
        </a:p>
      </dgm:t>
    </dgm:pt>
    <dgm:pt modelId="{90F5CD38-1DCE-4F89-ACE5-E41E42912F95}" type="pres">
      <dgm:prSet presAssocID="{21B06010-4F4A-4094-AA0F-21B444135743}" presName="wedge4" presStyleLbl="node1" presStyleIdx="3" presStyleCnt="4"/>
      <dgm:spPr/>
      <dgm:t>
        <a:bodyPr/>
        <a:lstStyle/>
        <a:p>
          <a:endParaRPr lang="ru-RU"/>
        </a:p>
      </dgm:t>
    </dgm:pt>
    <dgm:pt modelId="{9C9E1277-4C9C-4AAB-8B66-308DE7A3318F}" type="pres">
      <dgm:prSet presAssocID="{21B06010-4F4A-4094-AA0F-21B444135743}" presName="dummy4a" presStyleCnt="0"/>
      <dgm:spPr/>
    </dgm:pt>
    <dgm:pt modelId="{D466522F-58A4-4C51-A72C-31DFFC5A6CC2}" type="pres">
      <dgm:prSet presAssocID="{21B06010-4F4A-4094-AA0F-21B444135743}" presName="dummy4b" presStyleCnt="0"/>
      <dgm:spPr/>
    </dgm:pt>
    <dgm:pt modelId="{38691372-E482-4465-855F-68D93530E3B4}" type="pres">
      <dgm:prSet presAssocID="{21B06010-4F4A-4094-AA0F-21B444135743}" presName="wedge4Tx" presStyleLbl="node1" presStyleIdx="3" presStyleCnt="4">
        <dgm:presLayoutVars>
          <dgm:chMax val="0"/>
          <dgm:chPref val="0"/>
          <dgm:bulletEnabled val="1"/>
        </dgm:presLayoutVars>
      </dgm:prSet>
      <dgm:spPr/>
      <dgm:t>
        <a:bodyPr/>
        <a:lstStyle/>
        <a:p>
          <a:endParaRPr lang="ru-RU"/>
        </a:p>
      </dgm:t>
    </dgm:pt>
    <dgm:pt modelId="{E3817A58-1537-4717-B016-6E3A357A94D7}" type="pres">
      <dgm:prSet presAssocID="{88CB6C5A-5F03-4B87-8043-1F217F98284C}" presName="arrowWedge1" presStyleLbl="fgSibTrans2D1" presStyleIdx="0" presStyleCnt="4">
        <dgm:style>
          <a:lnRef idx="0">
            <a:schemeClr val="accent1"/>
          </a:lnRef>
          <a:fillRef idx="3">
            <a:schemeClr val="accent1"/>
          </a:fillRef>
          <a:effectRef idx="3">
            <a:schemeClr val="accent1"/>
          </a:effectRef>
          <a:fontRef idx="minor">
            <a:schemeClr val="lt1"/>
          </a:fontRef>
        </dgm:style>
      </dgm:prSet>
      <dgm:spPr/>
    </dgm:pt>
    <dgm:pt modelId="{523235DA-CB81-4E51-BCEB-AB1148B4C4C4}" type="pres">
      <dgm:prSet presAssocID="{58D5A133-D965-43CC-9F66-7843D0515C2F}" presName="arrowWedge2" presStyleLbl="fgSibTrans2D1" presStyleIdx="1" presStyleCnt="4">
        <dgm:style>
          <a:lnRef idx="0">
            <a:schemeClr val="accent1"/>
          </a:lnRef>
          <a:fillRef idx="3">
            <a:schemeClr val="accent1"/>
          </a:fillRef>
          <a:effectRef idx="3">
            <a:schemeClr val="accent1"/>
          </a:effectRef>
          <a:fontRef idx="minor">
            <a:schemeClr val="lt1"/>
          </a:fontRef>
        </dgm:style>
      </dgm:prSet>
      <dgm:spPr/>
    </dgm:pt>
    <dgm:pt modelId="{64647D87-EB5C-4A95-85A2-31926AD972F1}" type="pres">
      <dgm:prSet presAssocID="{1FAD27C6-B139-4EDD-B260-4EE5FA89DF95}" presName="arrowWedge3" presStyleLbl="fgSibTrans2D1" presStyleIdx="2" presStyleCnt="4">
        <dgm:style>
          <a:lnRef idx="0">
            <a:schemeClr val="accent1"/>
          </a:lnRef>
          <a:fillRef idx="3">
            <a:schemeClr val="accent1"/>
          </a:fillRef>
          <a:effectRef idx="3">
            <a:schemeClr val="accent1"/>
          </a:effectRef>
          <a:fontRef idx="minor">
            <a:schemeClr val="lt1"/>
          </a:fontRef>
        </dgm:style>
      </dgm:prSet>
      <dgm:spPr/>
    </dgm:pt>
    <dgm:pt modelId="{8D514232-14FF-4AD3-A505-D5296E33C262}" type="pres">
      <dgm:prSet presAssocID="{C48DB135-7BFA-4FE9-A643-A99B2434A2DC}" presName="arrowWedge4" presStyleLbl="fgSibTrans2D1" presStyleIdx="3" presStyleCnt="4">
        <dgm:style>
          <a:lnRef idx="0">
            <a:schemeClr val="accent1"/>
          </a:lnRef>
          <a:fillRef idx="3">
            <a:schemeClr val="accent1"/>
          </a:fillRef>
          <a:effectRef idx="3">
            <a:schemeClr val="accent1"/>
          </a:effectRef>
          <a:fontRef idx="minor">
            <a:schemeClr val="lt1"/>
          </a:fontRef>
        </dgm:style>
      </dgm:prSet>
      <dgm:spPr/>
    </dgm:pt>
  </dgm:ptLst>
  <dgm:cxnLst>
    <dgm:cxn modelId="{4F0AE86E-1B13-4A60-932E-C79C3712A13B}" type="presOf" srcId="{21B06010-4F4A-4094-AA0F-21B444135743}" destId="{63602693-9140-4C9C-8749-8DE10DBF320C}" srcOrd="0" destOrd="0" presId="urn:microsoft.com/office/officeart/2005/8/layout/cycle8"/>
    <dgm:cxn modelId="{6F106801-1E43-45AE-91D6-8A7214C722AB}" type="presOf" srcId="{BB43C6F7-2A52-4C0B-9AE0-B3763AEAE873}" destId="{663FFCB3-6D90-4F73-B138-A81A0DCD4899}" srcOrd="0" destOrd="0" presId="urn:microsoft.com/office/officeart/2005/8/layout/cycle8"/>
    <dgm:cxn modelId="{BE4F22F3-766D-444C-B731-A4EE494B7851}" srcId="{21B06010-4F4A-4094-AA0F-21B444135743}" destId="{6D71A1E8-E28C-45C0-85A4-F14EC7DC969A}" srcOrd="2" destOrd="0" parTransId="{70888190-9494-438A-8FDB-41773460AAFC}" sibTransId="{1FAD27C6-B139-4EDD-B260-4EE5FA89DF95}"/>
    <dgm:cxn modelId="{81A0C395-F254-422E-A42A-3AF79F3271D1}" type="presOf" srcId="{C5C077AC-F2AD-43E1-981F-19E4C6809FA0}" destId="{38691372-E482-4465-855F-68D93530E3B4}" srcOrd="1" destOrd="0" presId="urn:microsoft.com/office/officeart/2005/8/layout/cycle8"/>
    <dgm:cxn modelId="{ABF933E6-938B-4E24-9180-DC0445DF5B11}" type="presOf" srcId="{1F6BA2A1-30CB-4712-AC13-41BA2C8AE2A5}" destId="{0D521867-6639-4951-8667-B5687D4C9672}" srcOrd="1" destOrd="0" presId="urn:microsoft.com/office/officeart/2005/8/layout/cycle8"/>
    <dgm:cxn modelId="{995746AE-B959-4EF0-B70B-4FEB552377C4}" type="presOf" srcId="{6D71A1E8-E28C-45C0-85A4-F14EC7DC969A}" destId="{3E7B3BA9-6D6C-4528-AE7E-8F5F58675135}" srcOrd="1" destOrd="0" presId="urn:microsoft.com/office/officeart/2005/8/layout/cycle8"/>
    <dgm:cxn modelId="{E6230D99-ABD0-465B-8DAC-E6F4147A9964}" srcId="{21B06010-4F4A-4094-AA0F-21B444135743}" destId="{BB43C6F7-2A52-4C0B-9AE0-B3763AEAE873}" srcOrd="1" destOrd="0" parTransId="{E3C717F8-EF2C-4A82-958B-B620870F45D0}" sibTransId="{58D5A133-D965-43CC-9F66-7843D0515C2F}"/>
    <dgm:cxn modelId="{C3496E58-B4AF-4E04-AE0C-F5B16590DE0F}" type="presOf" srcId="{C5C077AC-F2AD-43E1-981F-19E4C6809FA0}" destId="{90F5CD38-1DCE-4F89-ACE5-E41E42912F95}" srcOrd="0" destOrd="0" presId="urn:microsoft.com/office/officeart/2005/8/layout/cycle8"/>
    <dgm:cxn modelId="{C22F8C4D-CA99-422F-ADF8-A8924C2F99CC}" type="presOf" srcId="{6D71A1E8-E28C-45C0-85A4-F14EC7DC969A}" destId="{E13CD75B-97A2-4EF4-999A-7CB70F05074B}" srcOrd="0" destOrd="0" presId="urn:microsoft.com/office/officeart/2005/8/layout/cycle8"/>
    <dgm:cxn modelId="{EE213714-CFC1-45FA-9FC9-C02A6F6B82A8}" type="presOf" srcId="{1F6BA2A1-30CB-4712-AC13-41BA2C8AE2A5}" destId="{E0DB69BC-E445-446C-A2D1-E31C92346B5C}" srcOrd="0" destOrd="0" presId="urn:microsoft.com/office/officeart/2005/8/layout/cycle8"/>
    <dgm:cxn modelId="{5B82AF4C-7B38-42E5-B4E5-8D5E22FFBA2B}" srcId="{21B06010-4F4A-4094-AA0F-21B444135743}" destId="{C5C077AC-F2AD-43E1-981F-19E4C6809FA0}" srcOrd="0" destOrd="0" parTransId="{1BDC0DD6-AC0A-4214-BC8F-32C65A1032BA}" sibTransId="{88CB6C5A-5F03-4B87-8043-1F217F98284C}"/>
    <dgm:cxn modelId="{FE757D2A-64AF-4498-9CFF-5518B2FD406D}" srcId="{21B06010-4F4A-4094-AA0F-21B444135743}" destId="{1F6BA2A1-30CB-4712-AC13-41BA2C8AE2A5}" srcOrd="3" destOrd="0" parTransId="{ED0D9947-F5FE-4D48-9ED6-46AE79E6FE92}" sibTransId="{C48DB135-7BFA-4FE9-A643-A99B2434A2DC}"/>
    <dgm:cxn modelId="{F51C3EFA-E28E-40E3-AAB8-0359E7F8EF4C}" type="presOf" srcId="{BB43C6F7-2A52-4C0B-9AE0-B3763AEAE873}" destId="{EC17D562-C3BA-4018-99F8-8D0495C0B192}" srcOrd="1" destOrd="0" presId="urn:microsoft.com/office/officeart/2005/8/layout/cycle8"/>
    <dgm:cxn modelId="{F8454791-6584-4FF5-A008-60433A1760A3}" type="presParOf" srcId="{63602693-9140-4C9C-8749-8DE10DBF320C}" destId="{E0DB69BC-E445-446C-A2D1-E31C92346B5C}" srcOrd="0" destOrd="0" presId="urn:microsoft.com/office/officeart/2005/8/layout/cycle8"/>
    <dgm:cxn modelId="{6BCE0EBB-A820-4BDD-92D3-36F50205E8DA}" type="presParOf" srcId="{63602693-9140-4C9C-8749-8DE10DBF320C}" destId="{3F37EC34-9606-414A-88B5-7FA5A06A85D5}" srcOrd="1" destOrd="0" presId="urn:microsoft.com/office/officeart/2005/8/layout/cycle8"/>
    <dgm:cxn modelId="{9319D95C-F0A2-4094-96F3-767DDA1A4500}" type="presParOf" srcId="{63602693-9140-4C9C-8749-8DE10DBF320C}" destId="{9CB310A4-7F84-477E-8CC2-F6F8E0692BB6}" srcOrd="2" destOrd="0" presId="urn:microsoft.com/office/officeart/2005/8/layout/cycle8"/>
    <dgm:cxn modelId="{52063980-CBCD-45ED-ADED-595A0DE0E3FD}" type="presParOf" srcId="{63602693-9140-4C9C-8749-8DE10DBF320C}" destId="{0D521867-6639-4951-8667-B5687D4C9672}" srcOrd="3" destOrd="0" presId="urn:microsoft.com/office/officeart/2005/8/layout/cycle8"/>
    <dgm:cxn modelId="{993B1D5C-A2E6-4177-BBD6-7A489976711B}" type="presParOf" srcId="{63602693-9140-4C9C-8749-8DE10DBF320C}" destId="{E13CD75B-97A2-4EF4-999A-7CB70F05074B}" srcOrd="4" destOrd="0" presId="urn:microsoft.com/office/officeart/2005/8/layout/cycle8"/>
    <dgm:cxn modelId="{E2C0535E-1088-4249-AF6E-E1AA3B111A40}" type="presParOf" srcId="{63602693-9140-4C9C-8749-8DE10DBF320C}" destId="{17E6D59F-BF84-4E4D-9B5A-5C60D5905720}" srcOrd="5" destOrd="0" presId="urn:microsoft.com/office/officeart/2005/8/layout/cycle8"/>
    <dgm:cxn modelId="{5777D0D9-D5FA-4A60-B986-BFDD24099705}" type="presParOf" srcId="{63602693-9140-4C9C-8749-8DE10DBF320C}" destId="{981AAF9A-B38D-44EF-8D67-2EFF81A69952}" srcOrd="6" destOrd="0" presId="urn:microsoft.com/office/officeart/2005/8/layout/cycle8"/>
    <dgm:cxn modelId="{A828B6FE-C1D6-48BC-AF0D-715B9202631F}" type="presParOf" srcId="{63602693-9140-4C9C-8749-8DE10DBF320C}" destId="{3E7B3BA9-6D6C-4528-AE7E-8F5F58675135}" srcOrd="7" destOrd="0" presId="urn:microsoft.com/office/officeart/2005/8/layout/cycle8"/>
    <dgm:cxn modelId="{CE7002B5-2FF9-4B5C-9494-823FA4CBBBB7}" type="presParOf" srcId="{63602693-9140-4C9C-8749-8DE10DBF320C}" destId="{663FFCB3-6D90-4F73-B138-A81A0DCD4899}" srcOrd="8" destOrd="0" presId="urn:microsoft.com/office/officeart/2005/8/layout/cycle8"/>
    <dgm:cxn modelId="{AE253C31-5190-4E0D-82C9-B46790274465}" type="presParOf" srcId="{63602693-9140-4C9C-8749-8DE10DBF320C}" destId="{DFC984B9-7DC5-452A-8BD6-D72FFEA9FA97}" srcOrd="9" destOrd="0" presId="urn:microsoft.com/office/officeart/2005/8/layout/cycle8"/>
    <dgm:cxn modelId="{4BC9902A-2D42-49BA-97C1-1FE1B8952E39}" type="presParOf" srcId="{63602693-9140-4C9C-8749-8DE10DBF320C}" destId="{C42ED4AF-646C-4BF8-B4DB-96BFB47E9D90}" srcOrd="10" destOrd="0" presId="urn:microsoft.com/office/officeart/2005/8/layout/cycle8"/>
    <dgm:cxn modelId="{52296CAE-F1E6-4B16-A6A8-B0714879FC00}" type="presParOf" srcId="{63602693-9140-4C9C-8749-8DE10DBF320C}" destId="{EC17D562-C3BA-4018-99F8-8D0495C0B192}" srcOrd="11" destOrd="0" presId="urn:microsoft.com/office/officeart/2005/8/layout/cycle8"/>
    <dgm:cxn modelId="{45C3CBCB-EDC3-4819-9A73-1CB56305F878}" type="presParOf" srcId="{63602693-9140-4C9C-8749-8DE10DBF320C}" destId="{90F5CD38-1DCE-4F89-ACE5-E41E42912F95}" srcOrd="12" destOrd="0" presId="urn:microsoft.com/office/officeart/2005/8/layout/cycle8"/>
    <dgm:cxn modelId="{DFC5E418-63DA-4F27-9394-84CA52E12E03}" type="presParOf" srcId="{63602693-9140-4C9C-8749-8DE10DBF320C}" destId="{9C9E1277-4C9C-4AAB-8B66-308DE7A3318F}" srcOrd="13" destOrd="0" presId="urn:microsoft.com/office/officeart/2005/8/layout/cycle8"/>
    <dgm:cxn modelId="{EA9469D5-7597-4F8A-ADFB-4F96C47AD2E9}" type="presParOf" srcId="{63602693-9140-4C9C-8749-8DE10DBF320C}" destId="{D466522F-58A4-4C51-A72C-31DFFC5A6CC2}" srcOrd="14" destOrd="0" presId="urn:microsoft.com/office/officeart/2005/8/layout/cycle8"/>
    <dgm:cxn modelId="{5EF67C0E-7F7F-4223-A232-CC03DC831BBA}" type="presParOf" srcId="{63602693-9140-4C9C-8749-8DE10DBF320C}" destId="{38691372-E482-4465-855F-68D93530E3B4}" srcOrd="15" destOrd="0" presId="urn:microsoft.com/office/officeart/2005/8/layout/cycle8"/>
    <dgm:cxn modelId="{3874E7B6-D07F-441C-854E-C0D0E8CA6C50}" type="presParOf" srcId="{63602693-9140-4C9C-8749-8DE10DBF320C}" destId="{E3817A58-1537-4717-B016-6E3A357A94D7}" srcOrd="16" destOrd="0" presId="urn:microsoft.com/office/officeart/2005/8/layout/cycle8"/>
    <dgm:cxn modelId="{583C8226-E2B2-439A-B72D-0AB84EFC8A01}" type="presParOf" srcId="{63602693-9140-4C9C-8749-8DE10DBF320C}" destId="{523235DA-CB81-4E51-BCEB-AB1148B4C4C4}" srcOrd="17" destOrd="0" presId="urn:microsoft.com/office/officeart/2005/8/layout/cycle8"/>
    <dgm:cxn modelId="{7EEDACAF-A505-443C-AAF5-ADCBE303B595}" type="presParOf" srcId="{63602693-9140-4C9C-8749-8DE10DBF320C}" destId="{64647D87-EB5C-4A95-85A2-31926AD972F1}" srcOrd="18" destOrd="0" presId="urn:microsoft.com/office/officeart/2005/8/layout/cycle8"/>
    <dgm:cxn modelId="{8604FC99-2753-4A32-B6A7-A4661FE5948C}" type="presParOf" srcId="{63602693-9140-4C9C-8749-8DE10DBF320C}" destId="{8D514232-14FF-4AD3-A505-D5296E33C262}"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DB69BC-E445-446C-A2D1-E31C92346B5C}">
      <dsp:nvSpPr>
        <dsp:cNvPr id="0" name=""/>
        <dsp:cNvSpPr/>
      </dsp:nvSpPr>
      <dsp:spPr>
        <a:xfrm>
          <a:off x="1870394" y="353911"/>
          <a:ext cx="4740605" cy="4740605"/>
        </a:xfrm>
        <a:prstGeom prst="pie">
          <a:avLst>
            <a:gd name="adj1" fmla="val 16200000"/>
            <a:gd name="adj2" fmla="val 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kk-KZ" sz="2600" kern="1200" dirty="0" smtClean="0">
              <a:solidFill>
                <a:srgbClr val="0000FF"/>
              </a:solidFill>
              <a:latin typeface="Times New Roman" pitchFamily="18" charset="0"/>
              <a:cs typeface="Times New Roman" pitchFamily="18" charset="0"/>
            </a:rPr>
            <a:t>Қиындық тудырды</a:t>
          </a:r>
          <a:r>
            <a:rPr lang="ru-RU" sz="2600" kern="1200" dirty="0" smtClean="0">
              <a:solidFill>
                <a:srgbClr val="0000FF"/>
              </a:solidFill>
              <a:latin typeface="Times New Roman" pitchFamily="18" charset="0"/>
              <a:cs typeface="Times New Roman" pitchFamily="18" charset="0"/>
            </a:rPr>
            <a:t>…</a:t>
          </a:r>
          <a:endParaRPr lang="ru-RU" sz="2600" kern="1200" dirty="0"/>
        </a:p>
      </dsp:txBody>
      <dsp:txXfrm>
        <a:off x="4386866" y="1336458"/>
        <a:ext cx="1749509" cy="1298022"/>
      </dsp:txXfrm>
    </dsp:sp>
    <dsp:sp modelId="{E13CD75B-97A2-4EF4-999A-7CB70F05074B}">
      <dsp:nvSpPr>
        <dsp:cNvPr id="0" name=""/>
        <dsp:cNvSpPr/>
      </dsp:nvSpPr>
      <dsp:spPr>
        <a:xfrm>
          <a:off x="1870394" y="513060"/>
          <a:ext cx="4740605" cy="4740605"/>
        </a:xfrm>
        <a:prstGeom prst="pie">
          <a:avLst>
            <a:gd name="adj1" fmla="val 0"/>
            <a:gd name="adj2" fmla="val 540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kk-KZ" sz="2600" kern="1200" dirty="0" smtClean="0">
              <a:solidFill>
                <a:srgbClr val="0000FF"/>
              </a:solidFill>
              <a:latin typeface="Times New Roman" pitchFamily="18" charset="0"/>
              <a:cs typeface="Times New Roman" pitchFamily="18" charset="0"/>
            </a:rPr>
            <a:t>Қолымнан келді</a:t>
          </a:r>
          <a:r>
            <a:rPr lang="ru-RU" sz="2600" kern="1200" dirty="0" smtClean="0">
              <a:solidFill>
                <a:srgbClr val="0000FF"/>
              </a:solidFill>
              <a:latin typeface="Times New Roman" pitchFamily="18" charset="0"/>
              <a:cs typeface="Times New Roman" pitchFamily="18" charset="0"/>
            </a:rPr>
            <a:t> …</a:t>
          </a:r>
          <a:endParaRPr lang="ru-RU" sz="2600" kern="1200" dirty="0"/>
        </a:p>
      </dsp:txBody>
      <dsp:txXfrm>
        <a:off x="4386866" y="2973096"/>
        <a:ext cx="1749509" cy="1298022"/>
      </dsp:txXfrm>
    </dsp:sp>
    <dsp:sp modelId="{663FFCB3-6D90-4F73-B138-A81A0DCD4899}">
      <dsp:nvSpPr>
        <dsp:cNvPr id="0" name=""/>
        <dsp:cNvSpPr/>
      </dsp:nvSpPr>
      <dsp:spPr>
        <a:xfrm>
          <a:off x="1711245" y="513060"/>
          <a:ext cx="4740605" cy="4740605"/>
        </a:xfrm>
        <a:prstGeom prst="pie">
          <a:avLst>
            <a:gd name="adj1" fmla="val 5400000"/>
            <a:gd name="adj2" fmla="val 1080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kk-KZ" sz="2600" kern="1200" smtClean="0">
              <a:solidFill>
                <a:srgbClr val="0000FF"/>
              </a:solidFill>
              <a:latin typeface="Times New Roman" pitchFamily="18" charset="0"/>
              <a:cs typeface="Times New Roman" pitchFamily="18" charset="0"/>
            </a:rPr>
            <a:t>Мен үйрендім</a:t>
          </a:r>
          <a:r>
            <a:rPr lang="ru-RU" sz="2600" kern="1200" smtClean="0">
              <a:solidFill>
                <a:srgbClr val="0000FF"/>
              </a:solidFill>
              <a:latin typeface="Times New Roman" pitchFamily="18" charset="0"/>
              <a:cs typeface="Times New Roman" pitchFamily="18" charset="0"/>
            </a:rPr>
            <a:t>…</a:t>
          </a:r>
          <a:endParaRPr lang="ru-RU" sz="2600" kern="1200"/>
        </a:p>
      </dsp:txBody>
      <dsp:txXfrm>
        <a:off x="2185870" y="2973096"/>
        <a:ext cx="1749509" cy="1298022"/>
      </dsp:txXfrm>
    </dsp:sp>
    <dsp:sp modelId="{90F5CD38-1DCE-4F89-ACE5-E41E42912F95}">
      <dsp:nvSpPr>
        <dsp:cNvPr id="0" name=""/>
        <dsp:cNvSpPr/>
      </dsp:nvSpPr>
      <dsp:spPr>
        <a:xfrm>
          <a:off x="1711245" y="353911"/>
          <a:ext cx="4740605" cy="4740605"/>
        </a:xfrm>
        <a:prstGeom prst="pie">
          <a:avLst>
            <a:gd name="adj1" fmla="val 10800000"/>
            <a:gd name="adj2" fmla="val 1620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kk-KZ" sz="2600" kern="1200" dirty="0" smtClean="0">
              <a:solidFill>
                <a:srgbClr val="0000FF"/>
              </a:solidFill>
              <a:latin typeface="Times New Roman" pitchFamily="18" charset="0"/>
              <a:cs typeface="Times New Roman" pitchFamily="18" charset="0"/>
            </a:rPr>
            <a:t>Бүгін мен білдім…</a:t>
          </a:r>
          <a:endParaRPr lang="ru-RU" sz="2600" kern="1200" dirty="0"/>
        </a:p>
      </dsp:txBody>
      <dsp:txXfrm>
        <a:off x="2185870" y="1336458"/>
        <a:ext cx="1749509" cy="1298022"/>
      </dsp:txXfrm>
    </dsp:sp>
    <dsp:sp modelId="{E3817A58-1537-4717-B016-6E3A357A94D7}">
      <dsp:nvSpPr>
        <dsp:cNvPr id="0" name=""/>
        <dsp:cNvSpPr/>
      </dsp:nvSpPr>
      <dsp:spPr>
        <a:xfrm>
          <a:off x="1576928" y="60445"/>
          <a:ext cx="5327537" cy="5327537"/>
        </a:xfrm>
        <a:prstGeom prst="leftCircularArrow">
          <a:avLst>
            <a:gd name="adj1" fmla="val 5085"/>
            <a:gd name="adj2" fmla="val 327528"/>
            <a:gd name="adj3" fmla="val 16527528"/>
            <a:gd name="adj4" fmla="val 0"/>
            <a:gd name="adj5" fmla="val 5932"/>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sp>
    <dsp:sp modelId="{523235DA-CB81-4E51-BCEB-AB1148B4C4C4}">
      <dsp:nvSpPr>
        <dsp:cNvPr id="0" name=""/>
        <dsp:cNvSpPr/>
      </dsp:nvSpPr>
      <dsp:spPr>
        <a:xfrm>
          <a:off x="1576928" y="219594"/>
          <a:ext cx="5327537" cy="5327537"/>
        </a:xfrm>
        <a:prstGeom prst="leftCircularArrow">
          <a:avLst>
            <a:gd name="adj1" fmla="val 5085"/>
            <a:gd name="adj2" fmla="val 327528"/>
            <a:gd name="adj3" fmla="val 327528"/>
            <a:gd name="adj4" fmla="val 5400000"/>
            <a:gd name="adj5" fmla="val 5932"/>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sp>
    <dsp:sp modelId="{64647D87-EB5C-4A95-85A2-31926AD972F1}">
      <dsp:nvSpPr>
        <dsp:cNvPr id="0" name=""/>
        <dsp:cNvSpPr/>
      </dsp:nvSpPr>
      <dsp:spPr>
        <a:xfrm>
          <a:off x="1417779" y="219594"/>
          <a:ext cx="5327537" cy="5327537"/>
        </a:xfrm>
        <a:prstGeom prst="leftCircularArrow">
          <a:avLst>
            <a:gd name="adj1" fmla="val 5085"/>
            <a:gd name="adj2" fmla="val 327528"/>
            <a:gd name="adj3" fmla="val 5727528"/>
            <a:gd name="adj4" fmla="val 10800000"/>
            <a:gd name="adj5" fmla="val 5932"/>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sp>
    <dsp:sp modelId="{8D514232-14FF-4AD3-A505-D5296E33C262}">
      <dsp:nvSpPr>
        <dsp:cNvPr id="0" name=""/>
        <dsp:cNvSpPr/>
      </dsp:nvSpPr>
      <dsp:spPr>
        <a:xfrm>
          <a:off x="1417779" y="60445"/>
          <a:ext cx="5327537" cy="5327537"/>
        </a:xfrm>
        <a:prstGeom prst="leftCircularArrow">
          <a:avLst>
            <a:gd name="adj1" fmla="val 5085"/>
            <a:gd name="adj2" fmla="val 327528"/>
            <a:gd name="adj3" fmla="val 11127528"/>
            <a:gd name="adj4" fmla="val 16200000"/>
            <a:gd name="adj5" fmla="val 5932"/>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BED71E5-6685-44E4-B870-6B13C2872A75}" type="datetimeFigureOut">
              <a:rPr lang="ru-RU" smtClean="0"/>
              <a:pPr/>
              <a:t>23.03.2014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1607A5CC-5D13-4A72-9B49-2DD75FE871C2}"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ED71E5-6685-44E4-B870-6B13C2872A75}" type="datetimeFigureOut">
              <a:rPr lang="ru-RU" smtClean="0"/>
              <a:pPr/>
              <a:t>23.03.2014</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7A5CC-5D13-4A72-9B49-2DD75FE871C2}"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8.jpeg"/></Relationships>
</file>

<file path=ppt/slides/_rels/slide6.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 Id="rId9" Type="http://schemas.openxmlformats.org/officeDocument/2006/relationships/slide" Target="slide13.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Заголовок 4"/>
          <p:cNvSpPr>
            <a:spLocks noGrp="1"/>
          </p:cNvSpPr>
          <p:nvPr>
            <p:ph type="ctrTitle"/>
          </p:nvPr>
        </p:nvSpPr>
        <p:spPr>
          <a:xfrm>
            <a:off x="857224" y="1428736"/>
            <a:ext cx="7772400" cy="1470025"/>
          </a:xfrm>
        </p:spPr>
        <p:txBody>
          <a:bodyPr>
            <a:normAutofit/>
          </a:bodyPr>
          <a:lstStyle/>
          <a:p>
            <a:r>
              <a:rPr lang="kk-KZ" b="1" dirty="0">
                <a:solidFill>
                  <a:srgbClr val="0000FF"/>
                </a:solidFill>
                <a:latin typeface="Times New Roman" pitchFamily="18" charset="0"/>
                <a:cs typeface="Times New Roman" pitchFamily="18" charset="0"/>
              </a:rPr>
              <a:t>Сабақтың тақырыбы: </a:t>
            </a:r>
            <a:r>
              <a:rPr lang="ru-RU" dirty="0">
                <a:solidFill>
                  <a:srgbClr val="0000FF"/>
                </a:solidFill>
                <a:latin typeface="Times New Roman" pitchFamily="18" charset="0"/>
                <a:cs typeface="Times New Roman" pitchFamily="18" charset="0"/>
              </a:rPr>
              <a:t/>
            </a:r>
            <a:br>
              <a:rPr lang="ru-RU" dirty="0">
                <a:solidFill>
                  <a:srgbClr val="0000FF"/>
                </a:solidFill>
                <a:latin typeface="Times New Roman" pitchFamily="18" charset="0"/>
                <a:cs typeface="Times New Roman" pitchFamily="18" charset="0"/>
              </a:rPr>
            </a:br>
            <a:endParaRPr lang="ru-RU" dirty="0">
              <a:solidFill>
                <a:srgbClr val="0000FF"/>
              </a:solidFill>
              <a:latin typeface="Times New Roman" pitchFamily="18" charset="0"/>
              <a:cs typeface="Times New Roman" pitchFamily="18" charset="0"/>
            </a:endParaRPr>
          </a:p>
        </p:txBody>
      </p:sp>
      <p:sp>
        <p:nvSpPr>
          <p:cNvPr id="6" name="Подзаголовок 5"/>
          <p:cNvSpPr>
            <a:spLocks noGrp="1"/>
          </p:cNvSpPr>
          <p:nvPr>
            <p:ph type="subTitle" idx="1"/>
          </p:nvPr>
        </p:nvSpPr>
        <p:spPr>
          <a:xfrm>
            <a:off x="1428728" y="2500306"/>
            <a:ext cx="6400800" cy="1752600"/>
          </a:xfrm>
        </p:spPr>
        <p:txBody>
          <a:bodyPr/>
          <a:lstStyle/>
          <a:p>
            <a:r>
              <a:rPr lang="kk-KZ" b="1" dirty="0" smtClean="0">
                <a:solidFill>
                  <a:srgbClr val="FF0000"/>
                </a:solidFill>
                <a:latin typeface="Times New Roman" pitchFamily="18" charset="0"/>
                <a:cs typeface="Times New Roman" pitchFamily="18" charset="0"/>
              </a:rPr>
              <a:t>Тармақталу алгоритмдерін программалау</a:t>
            </a:r>
            <a:endParaRPr lang="ru-RU"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heckerboard(across)">
                                      <p:cBhvr>
                                        <p:cTn id="1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Содержимое 2"/>
          <p:cNvSpPr txBox="1">
            <a:spLocks/>
          </p:cNvSpPr>
          <p:nvPr/>
        </p:nvSpPr>
        <p:spPr>
          <a:xfrm>
            <a:off x="1928794" y="928670"/>
            <a:ext cx="6858048" cy="3714776"/>
          </a:xfrm>
          <a:prstGeom prst="rect">
            <a:avLst/>
          </a:prstGeom>
        </p:spPr>
        <p:txBody>
          <a:bodyPr>
            <a:noAutofit/>
          </a:bodyPr>
          <a:lstStyle/>
          <a:p>
            <a:pPr lvl="0"/>
            <a:r>
              <a:rPr lang="en-US" sz="4400" b="1" dirty="0" smtClean="0">
                <a:solidFill>
                  <a:srgbClr val="0000FF"/>
                </a:solidFill>
                <a:latin typeface="Times New Roman" pitchFamily="18" charset="0"/>
                <a:cs typeface="Times New Roman" pitchFamily="18" charset="0"/>
              </a:rPr>
              <a:t>a:=7;   b:=3;  c:=6;</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FF0000"/>
                </a:solidFill>
                <a:latin typeface="Times New Roman" pitchFamily="18" charset="0"/>
                <a:cs typeface="Times New Roman" pitchFamily="18" charset="0"/>
              </a:rPr>
              <a:t>if </a:t>
            </a:r>
            <a:r>
              <a:rPr lang="en-US" sz="4400" b="1" dirty="0" smtClean="0">
                <a:solidFill>
                  <a:srgbClr val="0000FF"/>
                </a:solidFill>
                <a:latin typeface="Times New Roman" pitchFamily="18" charset="0"/>
                <a:cs typeface="Times New Roman" pitchFamily="18" charset="0"/>
              </a:rPr>
              <a:t> (a&lt;b) and (a&gt;c) </a:t>
            </a:r>
            <a:r>
              <a:rPr lang="en-US" sz="4400" b="1" dirty="0" smtClean="0">
                <a:solidFill>
                  <a:srgbClr val="FF0000"/>
                </a:solidFill>
                <a:latin typeface="Times New Roman" pitchFamily="18" charset="0"/>
                <a:cs typeface="Times New Roman" pitchFamily="18" charset="0"/>
              </a:rPr>
              <a:t>then</a:t>
            </a:r>
            <a:r>
              <a:rPr lang="en-US" sz="4400" b="1" dirty="0" smtClean="0">
                <a:solidFill>
                  <a:srgbClr val="0000FF"/>
                </a:solidFill>
                <a:latin typeface="Times New Roman" pitchFamily="18" charset="0"/>
                <a:cs typeface="Times New Roman" pitchFamily="18" charset="0"/>
              </a:rPr>
              <a:t>  x:=4*a-b*a                                                                                                                                   </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0000FF"/>
                </a:solidFill>
                <a:latin typeface="Times New Roman" pitchFamily="18" charset="0"/>
                <a:cs typeface="Times New Roman" pitchFamily="18" charset="0"/>
              </a:rPr>
              <a:t>               </a:t>
            </a:r>
            <a:r>
              <a:rPr lang="en-US" sz="4400" b="1" dirty="0" smtClean="0">
                <a:solidFill>
                  <a:srgbClr val="FF0000"/>
                </a:solidFill>
                <a:latin typeface="Times New Roman" pitchFamily="18" charset="0"/>
                <a:cs typeface="Times New Roman" pitchFamily="18" charset="0"/>
              </a:rPr>
              <a:t>else</a:t>
            </a:r>
            <a:r>
              <a:rPr lang="en-US" sz="4400" b="1" dirty="0" smtClean="0">
                <a:solidFill>
                  <a:srgbClr val="0000FF"/>
                </a:solidFill>
                <a:latin typeface="Times New Roman" pitchFamily="18" charset="0"/>
                <a:cs typeface="Times New Roman" pitchFamily="18" charset="0"/>
              </a:rPr>
              <a:t>  x:=a-b;</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0000FF"/>
                </a:solidFill>
                <a:latin typeface="Times New Roman" pitchFamily="18" charset="0"/>
                <a:cs typeface="Times New Roman" pitchFamily="18" charset="0"/>
              </a:rPr>
              <a:t>end.  </a:t>
            </a:r>
            <a:endParaRPr lang="ru-RU" sz="4400" b="1" dirty="0" smtClean="0">
              <a:solidFill>
                <a:srgbClr val="0000FF"/>
              </a:solidFill>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ru-RU" sz="44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ru-RU" sz="44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3" name="Управляющая кнопка: в начало 2">
            <a:hlinkClick r:id="rId3" action="ppaction://hlinksldjump" highlightClick="1"/>
          </p:cNvPr>
          <p:cNvSpPr/>
          <p:nvPr/>
        </p:nvSpPr>
        <p:spPr>
          <a:xfrm>
            <a:off x="6286512" y="5715016"/>
            <a:ext cx="928694" cy="571504"/>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Содержимое 2"/>
          <p:cNvSpPr txBox="1">
            <a:spLocks/>
          </p:cNvSpPr>
          <p:nvPr/>
        </p:nvSpPr>
        <p:spPr>
          <a:xfrm>
            <a:off x="1428728" y="5643578"/>
            <a:ext cx="5500726" cy="61435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kk-KZ" sz="36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ж</a:t>
            </a:r>
            <a:r>
              <a:rPr kumimoji="0" lang="ru-RU" sz="36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ауабы: 7; </a:t>
            </a:r>
            <a:endParaRPr kumimoji="0" lang="ru-RU" sz="3600" b="1" i="0" u="none" strike="noStrike" kern="1200" cap="none" spc="0" normalizeH="0" baseline="0" noProof="0" dirty="0">
              <a:ln>
                <a:noFill/>
              </a:ln>
              <a:solidFill>
                <a:srgbClr val="FF0000"/>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Содержимое 2"/>
          <p:cNvSpPr txBox="1">
            <a:spLocks/>
          </p:cNvSpPr>
          <p:nvPr/>
        </p:nvSpPr>
        <p:spPr>
          <a:xfrm>
            <a:off x="2000232" y="642918"/>
            <a:ext cx="6357982" cy="4472005"/>
          </a:xfrm>
          <a:prstGeom prst="rect">
            <a:avLst/>
          </a:prstGeom>
        </p:spPr>
        <p:txBody>
          <a:bodyPr>
            <a:noAutofit/>
          </a:bodyPr>
          <a:lstStyle/>
          <a:p>
            <a:pPr lvl="0"/>
            <a:r>
              <a:rPr lang="en-US" sz="4400" b="1" dirty="0" smtClean="0">
                <a:solidFill>
                  <a:srgbClr val="0000FF"/>
                </a:solidFill>
                <a:latin typeface="Times New Roman" pitchFamily="18" charset="0"/>
                <a:cs typeface="Times New Roman" pitchFamily="18" charset="0"/>
              </a:rPr>
              <a:t>a:=53;   b:=14;</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FF0000"/>
                </a:solidFill>
                <a:latin typeface="Times New Roman" pitchFamily="18" charset="0"/>
                <a:cs typeface="Times New Roman" pitchFamily="18" charset="0"/>
              </a:rPr>
              <a:t>if </a:t>
            </a:r>
            <a:r>
              <a:rPr lang="en-US" sz="4400" b="1" dirty="0" smtClean="0">
                <a:solidFill>
                  <a:srgbClr val="0000FF"/>
                </a:solidFill>
                <a:latin typeface="Times New Roman" pitchFamily="18" charset="0"/>
                <a:cs typeface="Times New Roman" pitchFamily="18" charset="0"/>
              </a:rPr>
              <a:t> a&lt;=b  </a:t>
            </a:r>
            <a:r>
              <a:rPr lang="en-US" sz="4400" b="1" dirty="0" smtClean="0">
                <a:solidFill>
                  <a:srgbClr val="FF0000"/>
                </a:solidFill>
                <a:latin typeface="Times New Roman" pitchFamily="18" charset="0"/>
                <a:cs typeface="Times New Roman" pitchFamily="18" charset="0"/>
              </a:rPr>
              <a:t>then </a:t>
            </a:r>
            <a:r>
              <a:rPr lang="en-US" sz="4400" b="1" dirty="0" smtClean="0">
                <a:solidFill>
                  <a:srgbClr val="0000FF"/>
                </a:solidFill>
                <a:latin typeface="Times New Roman" pitchFamily="18" charset="0"/>
                <a:cs typeface="Times New Roman" pitchFamily="18" charset="0"/>
              </a:rPr>
              <a:t> x:=a+b</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0000FF"/>
                </a:solidFill>
                <a:latin typeface="Times New Roman" pitchFamily="18" charset="0"/>
                <a:cs typeface="Times New Roman" pitchFamily="18" charset="0"/>
              </a:rPr>
              <a:t>               </a:t>
            </a:r>
            <a:r>
              <a:rPr lang="en-US" sz="4400" b="1" dirty="0" smtClean="0">
                <a:solidFill>
                  <a:srgbClr val="FF0000"/>
                </a:solidFill>
                <a:latin typeface="Times New Roman" pitchFamily="18" charset="0"/>
                <a:cs typeface="Times New Roman" pitchFamily="18" charset="0"/>
              </a:rPr>
              <a:t>else</a:t>
            </a:r>
            <a:r>
              <a:rPr lang="en-US" sz="4400" b="1" dirty="0" smtClean="0">
                <a:solidFill>
                  <a:srgbClr val="0000FF"/>
                </a:solidFill>
                <a:latin typeface="Times New Roman" pitchFamily="18" charset="0"/>
                <a:cs typeface="Times New Roman" pitchFamily="18" charset="0"/>
              </a:rPr>
              <a:t> x:=2*a-4*b;                                                                                                                        </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0000FF"/>
                </a:solidFill>
                <a:latin typeface="Times New Roman" pitchFamily="18" charset="0"/>
                <a:cs typeface="Times New Roman" pitchFamily="18" charset="0"/>
              </a:rPr>
              <a:t>end.  </a:t>
            </a:r>
            <a:endParaRPr kumimoji="0" lang="ru-RU" sz="32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3" name="Управляющая кнопка: в начало 2">
            <a:hlinkClick r:id="rId3" action="ppaction://hlinksldjump" highlightClick="1"/>
          </p:cNvPr>
          <p:cNvSpPr/>
          <p:nvPr/>
        </p:nvSpPr>
        <p:spPr>
          <a:xfrm>
            <a:off x="6357950" y="5786454"/>
            <a:ext cx="928694" cy="571504"/>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Содержимое 2"/>
          <p:cNvSpPr txBox="1">
            <a:spLocks/>
          </p:cNvSpPr>
          <p:nvPr/>
        </p:nvSpPr>
        <p:spPr>
          <a:xfrm>
            <a:off x="1643042" y="5572140"/>
            <a:ext cx="2857520" cy="61435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ru-RU" sz="3200" b="1" dirty="0" smtClean="0">
                <a:solidFill>
                  <a:srgbClr val="FF0000"/>
                </a:solidFill>
                <a:latin typeface="Times New Roman" pitchFamily="18" charset="0"/>
                <a:cs typeface="Times New Roman" pitchFamily="18" charset="0"/>
              </a:rPr>
              <a:t>ж</a:t>
            </a:r>
            <a:r>
              <a:rPr kumimoji="0" lang="ru-RU" sz="32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ауабы: 67; </a:t>
            </a:r>
            <a:endParaRPr kumimoji="0" lang="ru-RU" sz="3200" b="1" i="0" u="none" strike="noStrike" kern="1200" cap="none" spc="0" normalizeH="0" baseline="0" noProof="0" dirty="0">
              <a:ln>
                <a:noFill/>
              </a:ln>
              <a:solidFill>
                <a:srgbClr val="FF0000"/>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Содержимое 2"/>
          <p:cNvSpPr txBox="1">
            <a:spLocks/>
          </p:cNvSpPr>
          <p:nvPr/>
        </p:nvSpPr>
        <p:spPr>
          <a:xfrm>
            <a:off x="1928794" y="1000108"/>
            <a:ext cx="6429420" cy="2714644"/>
          </a:xfrm>
          <a:prstGeom prst="rect">
            <a:avLst/>
          </a:prstGeom>
        </p:spPr>
        <p:txBody>
          <a:bodyPr>
            <a:normAutofit fontScale="92500" lnSpcReduction="10000"/>
          </a:bodyPr>
          <a:lstStyle/>
          <a:p>
            <a:pPr lvl="0"/>
            <a:r>
              <a:rPr lang="en-US" sz="4800" b="1" dirty="0" smtClean="0">
                <a:solidFill>
                  <a:srgbClr val="0000FF"/>
                </a:solidFill>
                <a:latin typeface="Times New Roman" pitchFamily="18" charset="0"/>
                <a:cs typeface="Times New Roman" pitchFamily="18" charset="0"/>
              </a:rPr>
              <a:t>a:=3;  b:=4;</a:t>
            </a:r>
            <a:endParaRPr lang="ru-RU" sz="4800" b="1" dirty="0" smtClean="0">
              <a:solidFill>
                <a:srgbClr val="0000FF"/>
              </a:solidFill>
              <a:latin typeface="Times New Roman" pitchFamily="18" charset="0"/>
              <a:cs typeface="Times New Roman" pitchFamily="18" charset="0"/>
            </a:endParaRPr>
          </a:p>
          <a:p>
            <a:r>
              <a:rPr lang="en-US" sz="4800" b="1" dirty="0" smtClean="0">
                <a:solidFill>
                  <a:srgbClr val="FF0000"/>
                </a:solidFill>
                <a:latin typeface="Times New Roman" pitchFamily="18" charset="0"/>
                <a:cs typeface="Times New Roman" pitchFamily="18" charset="0"/>
              </a:rPr>
              <a:t>if </a:t>
            </a:r>
            <a:r>
              <a:rPr lang="en-US" sz="4800" b="1" dirty="0" smtClean="0">
                <a:solidFill>
                  <a:srgbClr val="0000FF"/>
                </a:solidFill>
                <a:latin typeface="Times New Roman" pitchFamily="18" charset="0"/>
                <a:cs typeface="Times New Roman" pitchFamily="18" charset="0"/>
              </a:rPr>
              <a:t>a&gt;b </a:t>
            </a:r>
            <a:r>
              <a:rPr lang="en-US" sz="4800" b="1" dirty="0" smtClean="0">
                <a:solidFill>
                  <a:srgbClr val="FF0000"/>
                </a:solidFill>
                <a:latin typeface="Times New Roman" pitchFamily="18" charset="0"/>
                <a:cs typeface="Times New Roman" pitchFamily="18" charset="0"/>
              </a:rPr>
              <a:t>then</a:t>
            </a:r>
            <a:r>
              <a:rPr lang="en-US" sz="4800" b="1" dirty="0" smtClean="0">
                <a:solidFill>
                  <a:srgbClr val="0000FF"/>
                </a:solidFill>
                <a:latin typeface="Times New Roman" pitchFamily="18" charset="0"/>
                <a:cs typeface="Times New Roman" pitchFamily="18" charset="0"/>
              </a:rPr>
              <a:t> x:=a*b </a:t>
            </a:r>
            <a:r>
              <a:rPr lang="en-US" sz="4800" b="1" dirty="0" smtClean="0">
                <a:solidFill>
                  <a:srgbClr val="FF0000"/>
                </a:solidFill>
                <a:latin typeface="Times New Roman" pitchFamily="18" charset="0"/>
                <a:cs typeface="Times New Roman" pitchFamily="18" charset="0"/>
              </a:rPr>
              <a:t>else </a:t>
            </a:r>
            <a:r>
              <a:rPr lang="en-US" sz="4800" b="1" dirty="0" smtClean="0">
                <a:solidFill>
                  <a:srgbClr val="0000FF"/>
                </a:solidFill>
                <a:latin typeface="Times New Roman" pitchFamily="18" charset="0"/>
                <a:cs typeface="Times New Roman" pitchFamily="18" charset="0"/>
              </a:rPr>
              <a:t>x:=a;</a:t>
            </a:r>
            <a:endParaRPr lang="ru-RU" sz="4800" b="1" dirty="0" smtClean="0">
              <a:solidFill>
                <a:srgbClr val="0000FF"/>
              </a:solidFill>
              <a:latin typeface="Times New Roman" pitchFamily="18" charset="0"/>
              <a:cs typeface="Times New Roman" pitchFamily="18" charset="0"/>
            </a:endParaRPr>
          </a:p>
          <a:p>
            <a:r>
              <a:rPr lang="en-US" sz="4800" b="1" dirty="0" smtClean="0">
                <a:solidFill>
                  <a:srgbClr val="0000FF"/>
                </a:solidFill>
                <a:latin typeface="Times New Roman" pitchFamily="18" charset="0"/>
                <a:cs typeface="Times New Roman" pitchFamily="18" charset="0"/>
              </a:rPr>
              <a:t>end. </a:t>
            </a:r>
            <a:endParaRPr kumimoji="0" lang="ru-RU" sz="4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48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3" name="Управляющая кнопка: в начало 2">
            <a:hlinkClick r:id="rId3" action="ppaction://hlinksldjump" highlightClick="1"/>
          </p:cNvPr>
          <p:cNvSpPr/>
          <p:nvPr/>
        </p:nvSpPr>
        <p:spPr>
          <a:xfrm>
            <a:off x="6357950" y="5643578"/>
            <a:ext cx="928694" cy="571504"/>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Содержимое 2"/>
          <p:cNvSpPr txBox="1">
            <a:spLocks/>
          </p:cNvSpPr>
          <p:nvPr/>
        </p:nvSpPr>
        <p:spPr>
          <a:xfrm>
            <a:off x="1000100" y="5500702"/>
            <a:ext cx="2786082" cy="61435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ru-RU" sz="32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жауабы: 3; </a:t>
            </a:r>
            <a:endParaRPr kumimoji="0" lang="ru-RU" sz="3200" b="1" i="0" u="none" strike="noStrike" kern="1200" cap="none" spc="0" normalizeH="0" baseline="0" noProof="0" dirty="0">
              <a:ln>
                <a:noFill/>
              </a:ln>
              <a:solidFill>
                <a:srgbClr val="FF0000"/>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928794" y="357166"/>
            <a:ext cx="6929486" cy="725470"/>
          </a:xfrm>
        </p:spPr>
        <p:txBody>
          <a:bodyPr>
            <a:normAutofit fontScale="90000"/>
          </a:bodyPr>
          <a:lstStyle/>
          <a:p>
            <a:pPr lvl="0"/>
            <a:r>
              <a:rPr lang="kk-KZ" b="1" dirty="0">
                <a:solidFill>
                  <a:srgbClr val="FF0000"/>
                </a:solidFill>
                <a:latin typeface="Times New Roman" pitchFamily="18" charset="0"/>
                <a:cs typeface="Times New Roman" pitchFamily="18" charset="0"/>
              </a:rPr>
              <a:t>«</a:t>
            </a:r>
            <a:r>
              <a:rPr lang="kk-KZ" b="1" dirty="0" smtClean="0">
                <a:solidFill>
                  <a:srgbClr val="FF0000"/>
                </a:solidFill>
                <a:latin typeface="Times New Roman" pitchFamily="18" charset="0"/>
                <a:cs typeface="Times New Roman" pitchFamily="18" charset="0"/>
              </a:rPr>
              <a:t>Жалғастыр</a:t>
            </a:r>
            <a:r>
              <a:rPr lang="kk-KZ" b="1" dirty="0">
                <a:solidFill>
                  <a:srgbClr val="FF0000"/>
                </a:solidFill>
                <a:latin typeface="Times New Roman" pitchFamily="18" charset="0"/>
                <a:cs typeface="Times New Roman" pitchFamily="18" charset="0"/>
              </a:rPr>
              <a:t>» </a:t>
            </a:r>
            <a:r>
              <a:rPr lang="kk-KZ" b="1" dirty="0" smtClean="0">
                <a:solidFill>
                  <a:srgbClr val="FF0000"/>
                </a:solidFill>
                <a:latin typeface="Times New Roman" pitchFamily="18" charset="0"/>
                <a:cs typeface="Times New Roman" pitchFamily="18" charset="0"/>
              </a:rPr>
              <a:t>тапсырмасы</a:t>
            </a:r>
            <a:endParaRPr lang="ru-RU"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600201"/>
            <a:ext cx="8543956" cy="1042981"/>
          </a:xfrm>
        </p:spPr>
        <p:txBody>
          <a:bodyPr>
            <a:normAutofit lnSpcReduction="10000"/>
          </a:bodyPr>
          <a:lstStyle/>
          <a:p>
            <a:pPr lvl="0" fontAlgn="base">
              <a:buNone/>
            </a:pPr>
            <a:r>
              <a:rPr lang="ru-RU" b="1" i="1" dirty="0">
                <a:solidFill>
                  <a:srgbClr val="0000FF"/>
                </a:solidFill>
                <a:latin typeface="Times New Roman" pitchFamily="18" charset="0"/>
                <a:cs typeface="Times New Roman" pitchFamily="18" charset="0"/>
              </a:rPr>
              <a:t> </a:t>
            </a:r>
            <a:r>
              <a:rPr lang="kk-KZ" b="1" dirty="0" smtClean="0">
                <a:solidFill>
                  <a:srgbClr val="0000FF"/>
                </a:solidFill>
                <a:latin typeface="Times New Roman" pitchFamily="18" charset="0"/>
                <a:cs typeface="Times New Roman" pitchFamily="18" charset="0"/>
              </a:rPr>
              <a:t>«     </a:t>
            </a:r>
            <a:r>
              <a:rPr lang="kk-KZ" sz="2000" b="1" dirty="0" smtClean="0">
                <a:solidFill>
                  <a:srgbClr val="0000FF"/>
                </a:solidFill>
                <a:latin typeface="Times New Roman" pitchFamily="18" charset="0"/>
                <a:cs typeface="Times New Roman" pitchFamily="18" charset="0"/>
              </a:rPr>
              <a:t> </a:t>
            </a:r>
            <a:r>
              <a:rPr lang="kk-KZ" b="1" dirty="0" smtClean="0">
                <a:solidFill>
                  <a:srgbClr val="0000FF"/>
                </a:solidFill>
                <a:latin typeface="Times New Roman" pitchFamily="18" charset="0"/>
                <a:cs typeface="Times New Roman" pitchFamily="18" charset="0"/>
              </a:rPr>
              <a:t>         дамыта </a:t>
            </a:r>
            <a:r>
              <a:rPr lang="kk-KZ" b="1" dirty="0">
                <a:solidFill>
                  <a:srgbClr val="0000FF"/>
                </a:solidFill>
                <a:latin typeface="Times New Roman" pitchFamily="18" charset="0"/>
                <a:cs typeface="Times New Roman" pitchFamily="18" charset="0"/>
              </a:rPr>
              <a:t>алмайтын елдің болашағы жоқ»</a:t>
            </a:r>
            <a:endParaRPr lang="ru-RU" b="1" dirty="0">
              <a:solidFill>
                <a:srgbClr val="0000FF"/>
              </a:solidFill>
              <a:latin typeface="Times New Roman" pitchFamily="18" charset="0"/>
              <a:cs typeface="Times New Roman" pitchFamily="18" charset="0"/>
            </a:endParaRPr>
          </a:p>
          <a:p>
            <a:endParaRPr lang="ru-RU" b="1" dirty="0">
              <a:solidFill>
                <a:srgbClr val="0000FF"/>
              </a:solidFill>
              <a:latin typeface="Times New Roman" pitchFamily="18" charset="0"/>
              <a:cs typeface="Times New Roman" pitchFamily="18" charset="0"/>
            </a:endParaRPr>
          </a:p>
        </p:txBody>
      </p:sp>
      <p:sp>
        <p:nvSpPr>
          <p:cNvPr id="4" name="Прямоугольник 3"/>
          <p:cNvSpPr/>
          <p:nvPr/>
        </p:nvSpPr>
        <p:spPr>
          <a:xfrm>
            <a:off x="714348" y="3071810"/>
            <a:ext cx="7429552" cy="584775"/>
          </a:xfrm>
          <a:prstGeom prst="rect">
            <a:avLst/>
          </a:prstGeom>
        </p:spPr>
        <p:txBody>
          <a:bodyPr wrap="square">
            <a:spAutoFit/>
          </a:bodyPr>
          <a:lstStyle/>
          <a:p>
            <a:pPr marL="342900" lvl="0" indent="-342900" fontAlgn="base">
              <a:spcBef>
                <a:spcPct val="20000"/>
              </a:spcBef>
            </a:pPr>
            <a:r>
              <a:rPr lang="ru-RU" sz="3200" b="1" dirty="0" smtClean="0">
                <a:solidFill>
                  <a:srgbClr val="0000FF"/>
                </a:solidFill>
                <a:latin typeface="Times New Roman" pitchFamily="18" charset="0"/>
                <a:cs typeface="Times New Roman" pitchFamily="18" charset="0"/>
              </a:rPr>
              <a:t>«Тәрбие ошағы –               »</a:t>
            </a:r>
            <a:endParaRPr lang="ru-RU" sz="3200" b="1" dirty="0">
              <a:solidFill>
                <a:srgbClr val="0000FF"/>
              </a:solidFill>
              <a:latin typeface="Times New Roman" pitchFamily="18" charset="0"/>
              <a:cs typeface="Times New Roman" pitchFamily="18" charset="0"/>
            </a:endParaRPr>
          </a:p>
        </p:txBody>
      </p:sp>
      <p:sp>
        <p:nvSpPr>
          <p:cNvPr id="5" name="Прямоугольник 4"/>
          <p:cNvSpPr/>
          <p:nvPr/>
        </p:nvSpPr>
        <p:spPr>
          <a:xfrm>
            <a:off x="642910" y="4643446"/>
            <a:ext cx="7929618" cy="584775"/>
          </a:xfrm>
          <a:prstGeom prst="rect">
            <a:avLst/>
          </a:prstGeom>
        </p:spPr>
        <p:txBody>
          <a:bodyPr wrap="square">
            <a:spAutoFit/>
          </a:bodyPr>
          <a:lstStyle/>
          <a:p>
            <a:pPr marL="342900" lvl="0" indent="-342900" fontAlgn="base">
              <a:spcBef>
                <a:spcPct val="20000"/>
              </a:spcBef>
            </a:pPr>
            <a:r>
              <a:rPr lang="ru-RU" sz="3200" b="1" dirty="0" smtClean="0">
                <a:solidFill>
                  <a:srgbClr val="0000FF"/>
                </a:solidFill>
                <a:latin typeface="Times New Roman" pitchFamily="18" charset="0"/>
                <a:cs typeface="Times New Roman" pitchFamily="18" charset="0"/>
              </a:rPr>
              <a:t>«Ұлт болашағы білімді               қолында»</a:t>
            </a:r>
            <a:endParaRPr lang="ru-RU" sz="3200" b="1" dirty="0">
              <a:solidFill>
                <a:srgbClr val="0000FF"/>
              </a:solidFill>
              <a:latin typeface="Times New Roman" pitchFamily="18" charset="0"/>
              <a:cs typeface="Times New Roman" pitchFamily="18" charset="0"/>
            </a:endParaRPr>
          </a:p>
        </p:txBody>
      </p:sp>
      <p:sp>
        <p:nvSpPr>
          <p:cNvPr id="6" name="Прямоугольник 5"/>
          <p:cNvSpPr/>
          <p:nvPr/>
        </p:nvSpPr>
        <p:spPr>
          <a:xfrm>
            <a:off x="785786" y="1558341"/>
            <a:ext cx="1571636" cy="584775"/>
          </a:xfrm>
          <a:prstGeom prst="rect">
            <a:avLst/>
          </a:prstGeom>
        </p:spPr>
        <p:txBody>
          <a:bodyPr wrap="square">
            <a:spAutoFit/>
          </a:bodyPr>
          <a:lstStyle/>
          <a:p>
            <a:pPr marL="342900" lvl="0" indent="-342900" fontAlgn="base">
              <a:spcBef>
                <a:spcPct val="20000"/>
              </a:spcBef>
            </a:pPr>
            <a:r>
              <a:rPr lang="kk-KZ" sz="3200" b="1" dirty="0" smtClean="0">
                <a:solidFill>
                  <a:srgbClr val="FF0000"/>
                </a:solidFill>
                <a:latin typeface="Times New Roman" pitchFamily="18" charset="0"/>
                <a:cs typeface="Times New Roman" pitchFamily="18" charset="0"/>
              </a:rPr>
              <a:t>Білімді</a:t>
            </a:r>
            <a:endParaRPr lang="ru-RU" sz="3200" b="1" dirty="0">
              <a:solidFill>
                <a:srgbClr val="FF0000"/>
              </a:solidFill>
              <a:latin typeface="Times New Roman" pitchFamily="18" charset="0"/>
              <a:cs typeface="Times New Roman" pitchFamily="18" charset="0"/>
            </a:endParaRPr>
          </a:p>
        </p:txBody>
      </p:sp>
      <p:sp>
        <p:nvSpPr>
          <p:cNvPr id="7" name="Прямоугольник 6"/>
          <p:cNvSpPr/>
          <p:nvPr/>
        </p:nvSpPr>
        <p:spPr>
          <a:xfrm>
            <a:off x="3714744" y="3071810"/>
            <a:ext cx="2143140" cy="584775"/>
          </a:xfrm>
          <a:prstGeom prst="rect">
            <a:avLst/>
          </a:prstGeom>
        </p:spPr>
        <p:txBody>
          <a:bodyPr wrap="square">
            <a:spAutoFit/>
          </a:bodyPr>
          <a:lstStyle/>
          <a:p>
            <a:pPr marL="342900" lvl="0" indent="-342900" fontAlgn="base">
              <a:spcBef>
                <a:spcPct val="20000"/>
              </a:spcBef>
            </a:pPr>
            <a:r>
              <a:rPr lang="ru-RU" sz="3200" b="1" dirty="0" smtClean="0">
                <a:solidFill>
                  <a:srgbClr val="FF0000"/>
                </a:solidFill>
                <a:latin typeface="Times New Roman" pitchFamily="18" charset="0"/>
                <a:cs typeface="Times New Roman" pitchFamily="18" charset="0"/>
              </a:rPr>
              <a:t>   мектеп  </a:t>
            </a:r>
            <a:endParaRPr lang="ru-RU" sz="3200" b="1" dirty="0">
              <a:solidFill>
                <a:srgbClr val="FF0000"/>
              </a:solidFill>
              <a:latin typeface="Times New Roman" pitchFamily="18" charset="0"/>
              <a:cs typeface="Times New Roman" pitchFamily="18" charset="0"/>
            </a:endParaRPr>
          </a:p>
        </p:txBody>
      </p:sp>
      <p:sp>
        <p:nvSpPr>
          <p:cNvPr id="8" name="Прямоугольник 7"/>
          <p:cNvSpPr/>
          <p:nvPr/>
        </p:nvSpPr>
        <p:spPr>
          <a:xfrm>
            <a:off x="5000628" y="4643446"/>
            <a:ext cx="1571636" cy="584775"/>
          </a:xfrm>
          <a:prstGeom prst="rect">
            <a:avLst/>
          </a:prstGeom>
        </p:spPr>
        <p:txBody>
          <a:bodyPr wrap="square">
            <a:spAutoFit/>
          </a:bodyPr>
          <a:lstStyle/>
          <a:p>
            <a:pPr marL="342900" lvl="0" indent="-342900" fontAlgn="base">
              <a:spcBef>
                <a:spcPct val="20000"/>
              </a:spcBef>
            </a:pPr>
            <a:r>
              <a:rPr lang="ru-RU" sz="3200" b="1" dirty="0" smtClean="0">
                <a:solidFill>
                  <a:srgbClr val="FF0000"/>
                </a:solidFill>
                <a:latin typeface="Times New Roman" pitchFamily="18" charset="0"/>
                <a:cs typeface="Times New Roman" pitchFamily="18" charset="0"/>
              </a:rPr>
              <a:t> ұрпақ</a:t>
            </a:r>
            <a:endParaRPr lang="ru-RU" sz="32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105" name="Cloud" descr="Темный диагональный 2"/>
          <p:cNvSpPr>
            <a:spLocks noChangeAspect="1" noEditPoints="1" noChangeArrowheads="1"/>
          </p:cNvSpPr>
          <p:nvPr/>
        </p:nvSpPr>
        <p:spPr bwMode="auto">
          <a:xfrm>
            <a:off x="5795963" y="2781300"/>
            <a:ext cx="2743200" cy="183832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pattFill prst="dkUpDiag">
            <a:fgClr>
              <a:schemeClr val="hlink"/>
            </a:fgClr>
            <a:bgClr>
              <a:srgbClr val="FFFFFF"/>
            </a:bgClr>
          </a:pattFill>
          <a:ln w="9525">
            <a:solidFill>
              <a:srgbClr val="000000"/>
            </a:solidFill>
            <a:miter lim="800000"/>
            <a:headEnd/>
            <a:tailEnd/>
          </a:ln>
          <a:effectLst>
            <a:outerShdw dist="107763" dir="2700000" algn="ctr" rotWithShape="0">
              <a:srgbClr val="808080"/>
            </a:outerShdw>
          </a:effectLst>
        </p:spPr>
        <p:txBody>
          <a:bodyPr/>
          <a:lstStyle/>
          <a:p>
            <a:endParaRPr lang="ru-RU" dirty="0"/>
          </a:p>
        </p:txBody>
      </p:sp>
      <p:sp>
        <p:nvSpPr>
          <p:cNvPr id="4099" name="Rectangle 3"/>
          <p:cNvSpPr>
            <a:spLocks noGrp="1" noChangeArrowheads="1"/>
          </p:cNvSpPr>
          <p:nvPr>
            <p:ph type="body" sz="half" idx="1"/>
          </p:nvPr>
        </p:nvSpPr>
        <p:spPr>
          <a:xfrm>
            <a:off x="500034" y="1428736"/>
            <a:ext cx="5048253" cy="5072098"/>
          </a:xfrm>
        </p:spPr>
        <p:txBody>
          <a:bodyPr>
            <a:normAutofit/>
          </a:bodyPr>
          <a:lstStyle/>
          <a:p>
            <a:pPr>
              <a:buNone/>
            </a:pPr>
            <a:r>
              <a:rPr lang="ru-RU" sz="2400" i="1" dirty="0" smtClean="0"/>
              <a:t>     </a:t>
            </a:r>
            <a:r>
              <a:rPr lang="kk-KZ" sz="2400" b="1" dirty="0" smtClean="0">
                <a:solidFill>
                  <a:srgbClr val="FF0000"/>
                </a:solidFill>
                <a:latin typeface="Times New Roman" pitchFamily="18" charset="0"/>
                <a:cs typeface="Times New Roman" pitchFamily="18" charset="0"/>
              </a:rPr>
              <a:t>Есеп</a:t>
            </a:r>
            <a:r>
              <a:rPr lang="ru-RU" sz="2400" b="1" dirty="0" smtClean="0">
                <a:solidFill>
                  <a:srgbClr val="FF0000"/>
                </a:solidFill>
                <a:latin typeface="Times New Roman" pitchFamily="18" charset="0"/>
                <a:cs typeface="Times New Roman" pitchFamily="18" charset="0"/>
              </a:rPr>
              <a:t>:</a:t>
            </a:r>
            <a:r>
              <a:rPr lang="ru-RU" dirty="0" smtClean="0">
                <a:solidFill>
                  <a:srgbClr val="FF0000"/>
                </a:solidFill>
                <a:latin typeface="Times New Roman" pitchFamily="18" charset="0"/>
                <a:cs typeface="Times New Roman" pitchFamily="18" charset="0"/>
              </a:rPr>
              <a:t> </a:t>
            </a:r>
            <a:r>
              <a:rPr lang="kk-KZ" sz="2400" dirty="0" smtClean="0">
                <a:latin typeface="Times New Roman" pitchFamily="18" charset="0"/>
                <a:cs typeface="Times New Roman" pitchFamily="18" charset="0"/>
              </a:rPr>
              <a:t> </a:t>
            </a:r>
            <a:r>
              <a:rPr lang="kk-KZ" sz="2400" b="1" dirty="0" smtClean="0">
                <a:solidFill>
                  <a:srgbClr val="0000FF"/>
                </a:solidFill>
                <a:latin typeface="Times New Roman" pitchFamily="18" charset="0"/>
                <a:cs typeface="Times New Roman" pitchFamily="18" charset="0"/>
              </a:rPr>
              <a:t>Жазықтықта </a:t>
            </a:r>
            <a:r>
              <a:rPr lang="ru-RU" sz="2400" b="1" dirty="0" smtClean="0">
                <a:solidFill>
                  <a:srgbClr val="0000FF"/>
                </a:solidFill>
                <a:latin typeface="Times New Roman" pitchFamily="18" charset="0"/>
                <a:cs typeface="Times New Roman" pitchFamily="18" charset="0"/>
              </a:rPr>
              <a:t>(</a:t>
            </a:r>
            <a:r>
              <a:rPr lang="en-US" sz="2400" b="1" dirty="0" smtClean="0">
                <a:solidFill>
                  <a:srgbClr val="0000FF"/>
                </a:solidFill>
                <a:latin typeface="Times New Roman" pitchFamily="18" charset="0"/>
                <a:cs typeface="Times New Roman" pitchFamily="18" charset="0"/>
              </a:rPr>
              <a:t>x</a:t>
            </a:r>
            <a:r>
              <a:rPr lang="ru-RU" sz="2400" b="1" dirty="0" smtClean="0">
                <a:solidFill>
                  <a:srgbClr val="0000FF"/>
                </a:solidFill>
                <a:latin typeface="Times New Roman" pitchFamily="18" charset="0"/>
                <a:cs typeface="Times New Roman" pitchFamily="18" charset="0"/>
              </a:rPr>
              <a:t>,</a:t>
            </a:r>
            <a:r>
              <a:rPr lang="en-US" sz="2400" b="1" dirty="0" smtClean="0">
                <a:solidFill>
                  <a:srgbClr val="0000FF"/>
                </a:solidFill>
                <a:latin typeface="Times New Roman" pitchFamily="18" charset="0"/>
                <a:cs typeface="Times New Roman" pitchFamily="18" charset="0"/>
              </a:rPr>
              <a:t>y</a:t>
            </a:r>
            <a:r>
              <a:rPr lang="ru-RU" sz="2400" b="1" dirty="0" smtClean="0">
                <a:solidFill>
                  <a:srgbClr val="0000FF"/>
                </a:solidFill>
                <a:latin typeface="Times New Roman" pitchFamily="18" charset="0"/>
                <a:cs typeface="Times New Roman" pitchFamily="18" charset="0"/>
              </a:rPr>
              <a:t>)</a:t>
            </a:r>
            <a:r>
              <a:rPr lang="kk-KZ" sz="2400" b="1" dirty="0" smtClean="0">
                <a:solidFill>
                  <a:srgbClr val="0000FF"/>
                </a:solidFill>
                <a:latin typeface="Times New Roman" pitchFamily="18" charset="0"/>
                <a:cs typeface="Times New Roman" pitchFamily="18" charset="0"/>
              </a:rPr>
              <a:t> координатасы бар нүкте берілген. Жазықтықта нүкте штрихталған облыстың ішкі жағында, штрихталған облыстың сыртқы жағында немесе оның шекарасында жатуына байланысты,  экранға «Иә», «Жоқ», «Шекарасында» деген жауаптарды шығаратын программа құр.  Облысы графикалық түрде берілген.  </a:t>
            </a:r>
            <a:endParaRPr lang="ru-RU" sz="2400" b="1" dirty="0">
              <a:solidFill>
                <a:srgbClr val="0000FF"/>
              </a:solidFill>
              <a:latin typeface="Times New Roman" pitchFamily="18" charset="0"/>
              <a:cs typeface="Times New Roman" pitchFamily="18" charset="0"/>
            </a:endParaRPr>
          </a:p>
        </p:txBody>
      </p:sp>
      <p:sp>
        <p:nvSpPr>
          <p:cNvPr id="4107" name="Rectangle 11"/>
          <p:cNvSpPr>
            <a:spLocks noGrp="1" noChangeArrowheads="1"/>
          </p:cNvSpPr>
          <p:nvPr>
            <p:ph type="body" sz="half" idx="2"/>
          </p:nvPr>
        </p:nvSpPr>
        <p:spPr>
          <a:xfrm>
            <a:off x="5003800" y="1557338"/>
            <a:ext cx="4140200" cy="4103687"/>
          </a:xfrm>
        </p:spPr>
        <p:txBody>
          <a:bodyPr/>
          <a:lstStyle/>
          <a:p>
            <a:pPr>
              <a:lnSpc>
                <a:spcPct val="90000"/>
              </a:lnSpc>
              <a:buFontTx/>
              <a:buNone/>
            </a:pPr>
            <a:endParaRPr lang="ru-RU" sz="2400" dirty="0"/>
          </a:p>
          <a:p>
            <a:pPr>
              <a:lnSpc>
                <a:spcPct val="90000"/>
              </a:lnSpc>
              <a:buFontTx/>
              <a:buNone/>
            </a:pPr>
            <a:r>
              <a:rPr lang="ru-RU" sz="2400" dirty="0"/>
              <a:t>                             у</a:t>
            </a:r>
          </a:p>
          <a:p>
            <a:pPr>
              <a:lnSpc>
                <a:spcPct val="90000"/>
              </a:lnSpc>
              <a:buFontTx/>
              <a:buNone/>
            </a:pPr>
            <a:endParaRPr lang="ru-RU" sz="2400" dirty="0"/>
          </a:p>
          <a:p>
            <a:pPr>
              <a:lnSpc>
                <a:spcPct val="90000"/>
              </a:lnSpc>
              <a:buFontTx/>
              <a:buNone/>
            </a:pPr>
            <a:endParaRPr lang="ru-RU" sz="2400" dirty="0"/>
          </a:p>
          <a:p>
            <a:pPr>
              <a:lnSpc>
                <a:spcPct val="90000"/>
              </a:lnSpc>
              <a:buFontTx/>
              <a:buNone/>
            </a:pPr>
            <a:r>
              <a:rPr lang="ru-RU" sz="2400" dirty="0"/>
              <a:t>                    0                      х</a:t>
            </a:r>
          </a:p>
        </p:txBody>
      </p:sp>
      <p:sp>
        <p:nvSpPr>
          <p:cNvPr id="4101" name="Line 5"/>
          <p:cNvSpPr>
            <a:spLocks noChangeShapeType="1"/>
          </p:cNvSpPr>
          <p:nvPr/>
        </p:nvSpPr>
        <p:spPr bwMode="auto">
          <a:xfrm>
            <a:off x="5508625" y="3716338"/>
            <a:ext cx="3379788" cy="1587"/>
          </a:xfrm>
          <a:prstGeom prst="line">
            <a:avLst/>
          </a:prstGeom>
          <a:noFill/>
          <a:ln w="9525">
            <a:solidFill>
              <a:schemeClr val="tx1"/>
            </a:solidFill>
            <a:round/>
            <a:headEnd/>
            <a:tailEnd type="triangle" w="med" len="med"/>
          </a:ln>
          <a:effectLst/>
        </p:spPr>
        <p:txBody>
          <a:bodyPr/>
          <a:lstStyle/>
          <a:p>
            <a:endParaRPr lang="ru-RU" dirty="0"/>
          </a:p>
        </p:txBody>
      </p:sp>
      <p:sp>
        <p:nvSpPr>
          <p:cNvPr id="4102" name="Line 6"/>
          <p:cNvSpPr>
            <a:spLocks noChangeShapeType="1"/>
          </p:cNvSpPr>
          <p:nvPr/>
        </p:nvSpPr>
        <p:spPr bwMode="auto">
          <a:xfrm flipV="1">
            <a:off x="7164388" y="2133600"/>
            <a:ext cx="1587" cy="3279775"/>
          </a:xfrm>
          <a:prstGeom prst="line">
            <a:avLst/>
          </a:prstGeom>
          <a:noFill/>
          <a:ln w="9525">
            <a:solidFill>
              <a:schemeClr val="tx1"/>
            </a:solidFill>
            <a:round/>
            <a:headEnd/>
            <a:tailEnd type="triangle" w="med" len="med"/>
          </a:ln>
          <a:effectLst/>
        </p:spPr>
        <p:txBody>
          <a:bodyPr/>
          <a:lstStyle/>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149" name="Cloud" descr="Темный диагональный 2"/>
          <p:cNvSpPr>
            <a:spLocks noChangeAspect="1" noEditPoints="1" noChangeArrowheads="1"/>
          </p:cNvSpPr>
          <p:nvPr/>
        </p:nvSpPr>
        <p:spPr bwMode="auto">
          <a:xfrm>
            <a:off x="5795963" y="2636838"/>
            <a:ext cx="2743200" cy="183832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pattFill prst="dkUpDiag">
            <a:fgClr>
              <a:schemeClr val="hlink"/>
            </a:fgClr>
            <a:bgClr>
              <a:srgbClr val="FFFFFF"/>
            </a:bgClr>
          </a:pattFill>
          <a:ln w="9525">
            <a:solidFill>
              <a:srgbClr val="000000"/>
            </a:solidFill>
            <a:miter lim="800000"/>
            <a:headEnd/>
            <a:tailEnd/>
          </a:ln>
          <a:effectLst>
            <a:outerShdw dist="107763" dir="2700000" algn="ctr" rotWithShape="0">
              <a:srgbClr val="808080"/>
            </a:outerShdw>
          </a:effectLst>
        </p:spPr>
        <p:txBody>
          <a:bodyPr/>
          <a:lstStyle/>
          <a:p>
            <a:endParaRPr lang="ru-RU" dirty="0"/>
          </a:p>
        </p:txBody>
      </p:sp>
      <p:sp>
        <p:nvSpPr>
          <p:cNvPr id="6147" name="Rectangle 3"/>
          <p:cNvSpPr>
            <a:spLocks noGrp="1" noChangeArrowheads="1"/>
          </p:cNvSpPr>
          <p:nvPr>
            <p:ph type="body" idx="1"/>
          </p:nvPr>
        </p:nvSpPr>
        <p:spPr>
          <a:xfrm>
            <a:off x="642910" y="1714488"/>
            <a:ext cx="4402138" cy="4214842"/>
          </a:xfrm>
        </p:spPr>
        <p:txBody>
          <a:bodyPr>
            <a:noAutofit/>
          </a:bodyPr>
          <a:lstStyle/>
          <a:p>
            <a:r>
              <a:rPr lang="kk-KZ" sz="2800" dirty="0" smtClean="0">
                <a:solidFill>
                  <a:srgbClr val="FF3300"/>
                </a:solidFill>
                <a:latin typeface="Times New Roman" pitchFamily="18" charset="0"/>
                <a:cs typeface="Times New Roman" pitchFamily="18" charset="0"/>
              </a:rPr>
              <a:t>М1 </a:t>
            </a:r>
            <a:r>
              <a:rPr lang="kk-KZ" sz="2800" dirty="0" smtClean="0">
                <a:solidFill>
                  <a:srgbClr val="0000FF"/>
                </a:solidFill>
                <a:latin typeface="Times New Roman" pitchFamily="18" charset="0"/>
                <a:cs typeface="Times New Roman" pitchFamily="18" charset="0"/>
              </a:rPr>
              <a:t>–нүкте жиыны облыстың ішкі жағында жатыр;</a:t>
            </a:r>
            <a:endParaRPr lang="ru-RU" sz="2800" dirty="0" smtClean="0">
              <a:solidFill>
                <a:srgbClr val="0000FF"/>
              </a:solidFill>
              <a:latin typeface="Times New Roman" pitchFamily="18" charset="0"/>
              <a:cs typeface="Times New Roman" pitchFamily="18" charset="0"/>
            </a:endParaRPr>
          </a:p>
          <a:p>
            <a:r>
              <a:rPr lang="kk-KZ" sz="2800" dirty="0" smtClean="0">
                <a:solidFill>
                  <a:srgbClr val="FF3300"/>
                </a:solidFill>
                <a:latin typeface="Times New Roman" pitchFamily="18" charset="0"/>
                <a:cs typeface="Times New Roman" pitchFamily="18" charset="0"/>
              </a:rPr>
              <a:t>М2</a:t>
            </a:r>
            <a:r>
              <a:rPr lang="kk-KZ" sz="2800" dirty="0" smtClean="0">
                <a:solidFill>
                  <a:srgbClr val="0000FF"/>
                </a:solidFill>
                <a:latin typeface="Times New Roman" pitchFamily="18" charset="0"/>
                <a:cs typeface="Times New Roman" pitchFamily="18" charset="0"/>
              </a:rPr>
              <a:t> – нүкте жиыны облыстың сыртқы жағында жатыр;</a:t>
            </a:r>
            <a:endParaRPr lang="ru-RU" sz="2800" dirty="0" smtClean="0">
              <a:solidFill>
                <a:srgbClr val="0000FF"/>
              </a:solidFill>
              <a:latin typeface="Times New Roman" pitchFamily="18" charset="0"/>
              <a:cs typeface="Times New Roman" pitchFamily="18" charset="0"/>
            </a:endParaRPr>
          </a:p>
          <a:p>
            <a:r>
              <a:rPr lang="ru-RU" sz="2800" dirty="0" smtClean="0">
                <a:solidFill>
                  <a:srgbClr val="FF3300"/>
                </a:solidFill>
                <a:latin typeface="Times New Roman" pitchFamily="18" charset="0"/>
                <a:cs typeface="Times New Roman" pitchFamily="18" charset="0"/>
              </a:rPr>
              <a:t>М3</a:t>
            </a:r>
            <a:r>
              <a:rPr lang="ru-RU" sz="2800" dirty="0" smtClean="0">
                <a:solidFill>
                  <a:srgbClr val="0000FF"/>
                </a:solidFill>
                <a:latin typeface="Times New Roman" pitchFamily="18" charset="0"/>
                <a:cs typeface="Times New Roman" pitchFamily="18" charset="0"/>
              </a:rPr>
              <a:t> – </a:t>
            </a:r>
            <a:r>
              <a:rPr lang="kk-KZ" sz="2800" dirty="0" smtClean="0">
                <a:solidFill>
                  <a:srgbClr val="0000FF"/>
                </a:solidFill>
                <a:latin typeface="Times New Roman" pitchFamily="18" charset="0"/>
                <a:cs typeface="Times New Roman" pitchFamily="18" charset="0"/>
              </a:rPr>
              <a:t>нүкте жиыны облыстың шекарасы</a:t>
            </a:r>
            <a:r>
              <a:rPr lang="ru-RU" sz="2800" dirty="0" smtClean="0">
                <a:solidFill>
                  <a:srgbClr val="0000FF"/>
                </a:solidFill>
                <a:latin typeface="Times New Roman" pitchFamily="18" charset="0"/>
                <a:cs typeface="Times New Roman" pitchFamily="18" charset="0"/>
              </a:rPr>
              <a:t>.</a:t>
            </a:r>
            <a:endParaRPr lang="ru-RU" sz="2800" dirty="0">
              <a:solidFill>
                <a:srgbClr val="0000FF"/>
              </a:solidFill>
              <a:latin typeface="Times New Roman" pitchFamily="18" charset="0"/>
              <a:cs typeface="Times New Roman" pitchFamily="18" charset="0"/>
            </a:endParaRPr>
          </a:p>
        </p:txBody>
      </p:sp>
      <p:sp>
        <p:nvSpPr>
          <p:cNvPr id="6148" name="Rectangle 4"/>
          <p:cNvSpPr>
            <a:spLocks noChangeArrowheads="1"/>
          </p:cNvSpPr>
          <p:nvPr/>
        </p:nvSpPr>
        <p:spPr bwMode="auto">
          <a:xfrm>
            <a:off x="5003800" y="1600200"/>
            <a:ext cx="4140200" cy="4525963"/>
          </a:xfrm>
          <a:prstGeom prst="rect">
            <a:avLst/>
          </a:prstGeom>
          <a:noFill/>
          <a:ln w="9525">
            <a:noFill/>
            <a:miter lim="800000"/>
            <a:headEnd/>
            <a:tailEnd/>
          </a:ln>
          <a:effectLst/>
        </p:spPr>
        <p:txBody>
          <a:bodyPr/>
          <a:lstStyle/>
          <a:p>
            <a:pPr marL="342900" indent="-342900">
              <a:lnSpc>
                <a:spcPct val="90000"/>
              </a:lnSpc>
              <a:spcBef>
                <a:spcPct val="20000"/>
              </a:spcBef>
            </a:pPr>
            <a:endParaRPr lang="ru-RU" sz="2400" dirty="0">
              <a:effectLst/>
            </a:endParaRPr>
          </a:p>
          <a:p>
            <a:pPr marL="342900" indent="-342900">
              <a:lnSpc>
                <a:spcPct val="90000"/>
              </a:lnSpc>
              <a:spcBef>
                <a:spcPct val="20000"/>
              </a:spcBef>
            </a:pPr>
            <a:r>
              <a:rPr lang="ru-RU" sz="2400" dirty="0">
                <a:effectLst/>
              </a:rPr>
              <a:t>                             у</a:t>
            </a:r>
          </a:p>
          <a:p>
            <a:pPr marL="342900" indent="-342900">
              <a:lnSpc>
                <a:spcPct val="90000"/>
              </a:lnSpc>
              <a:spcBef>
                <a:spcPct val="20000"/>
              </a:spcBef>
            </a:pPr>
            <a:r>
              <a:rPr lang="ru-RU" sz="3200" b="1" dirty="0">
                <a:effectLst/>
              </a:rPr>
              <a:t>    </a:t>
            </a:r>
            <a:r>
              <a:rPr lang="ru-RU" sz="3200" b="1" dirty="0">
                <a:solidFill>
                  <a:schemeClr val="accent2"/>
                </a:solidFill>
                <a:effectLst/>
              </a:rPr>
              <a:t>М2</a:t>
            </a:r>
            <a:endParaRPr lang="ru-RU" sz="2400" dirty="0">
              <a:solidFill>
                <a:schemeClr val="accent2"/>
              </a:solidFill>
              <a:effectLst/>
            </a:endParaRPr>
          </a:p>
          <a:p>
            <a:pPr marL="342900" indent="-342900">
              <a:lnSpc>
                <a:spcPct val="90000"/>
              </a:lnSpc>
              <a:spcBef>
                <a:spcPct val="20000"/>
              </a:spcBef>
            </a:pPr>
            <a:r>
              <a:rPr lang="ru-RU" sz="2400" dirty="0">
                <a:effectLst/>
              </a:rPr>
              <a:t>                    0      </a:t>
            </a:r>
            <a:r>
              <a:rPr lang="ru-RU" sz="3200" b="1" dirty="0">
                <a:solidFill>
                  <a:schemeClr val="accent2"/>
                </a:solidFill>
                <a:effectLst/>
              </a:rPr>
              <a:t>М1</a:t>
            </a:r>
            <a:r>
              <a:rPr lang="ru-RU" sz="2400" dirty="0">
                <a:effectLst/>
              </a:rPr>
              <a:t>          х</a:t>
            </a:r>
            <a:endParaRPr lang="en-US" sz="2400" dirty="0">
              <a:effectLst/>
            </a:endParaRPr>
          </a:p>
          <a:p>
            <a:pPr marL="342900" indent="-342900">
              <a:lnSpc>
                <a:spcPct val="90000"/>
              </a:lnSpc>
              <a:spcBef>
                <a:spcPct val="20000"/>
              </a:spcBef>
            </a:pPr>
            <a:endParaRPr lang="en-US" sz="2400" dirty="0">
              <a:effectLst/>
            </a:endParaRPr>
          </a:p>
          <a:p>
            <a:pPr marL="342900" indent="-342900">
              <a:lnSpc>
                <a:spcPct val="90000"/>
              </a:lnSpc>
              <a:spcBef>
                <a:spcPct val="20000"/>
              </a:spcBef>
            </a:pPr>
            <a:endParaRPr lang="en-US" sz="2400" dirty="0">
              <a:effectLst/>
            </a:endParaRPr>
          </a:p>
          <a:p>
            <a:pPr marL="342900" indent="-342900">
              <a:lnSpc>
                <a:spcPct val="90000"/>
              </a:lnSpc>
              <a:spcBef>
                <a:spcPct val="20000"/>
              </a:spcBef>
            </a:pPr>
            <a:endParaRPr lang="en-US" sz="2400" dirty="0">
              <a:effectLst/>
            </a:endParaRPr>
          </a:p>
          <a:p>
            <a:pPr marL="342900" indent="-342900">
              <a:lnSpc>
                <a:spcPct val="90000"/>
              </a:lnSpc>
              <a:spcBef>
                <a:spcPct val="20000"/>
              </a:spcBef>
            </a:pPr>
            <a:r>
              <a:rPr lang="en-US" sz="3200" b="1" dirty="0">
                <a:solidFill>
                  <a:schemeClr val="accent2"/>
                </a:solidFill>
                <a:effectLst/>
              </a:rPr>
              <a:t>                         M3</a:t>
            </a:r>
            <a:endParaRPr lang="ru-RU" sz="3200" b="1" dirty="0">
              <a:solidFill>
                <a:schemeClr val="accent2"/>
              </a:solidFill>
              <a:effectLst/>
            </a:endParaRPr>
          </a:p>
        </p:txBody>
      </p:sp>
      <p:sp>
        <p:nvSpPr>
          <p:cNvPr id="6150" name="Line 6"/>
          <p:cNvSpPr>
            <a:spLocks noChangeShapeType="1"/>
          </p:cNvSpPr>
          <p:nvPr/>
        </p:nvSpPr>
        <p:spPr bwMode="auto">
          <a:xfrm>
            <a:off x="5508625" y="3571875"/>
            <a:ext cx="3379788" cy="1588"/>
          </a:xfrm>
          <a:prstGeom prst="line">
            <a:avLst/>
          </a:prstGeom>
          <a:noFill/>
          <a:ln w="9525">
            <a:solidFill>
              <a:schemeClr val="tx1"/>
            </a:solidFill>
            <a:round/>
            <a:headEnd/>
            <a:tailEnd type="triangle" w="med" len="med"/>
          </a:ln>
          <a:effectLst/>
        </p:spPr>
        <p:txBody>
          <a:bodyPr/>
          <a:lstStyle/>
          <a:p>
            <a:endParaRPr lang="ru-RU" dirty="0"/>
          </a:p>
        </p:txBody>
      </p:sp>
      <p:sp>
        <p:nvSpPr>
          <p:cNvPr id="6151" name="Line 7"/>
          <p:cNvSpPr>
            <a:spLocks noChangeShapeType="1"/>
          </p:cNvSpPr>
          <p:nvPr/>
        </p:nvSpPr>
        <p:spPr bwMode="auto">
          <a:xfrm flipV="1">
            <a:off x="7164388" y="1989138"/>
            <a:ext cx="1587" cy="3279775"/>
          </a:xfrm>
          <a:prstGeom prst="line">
            <a:avLst/>
          </a:prstGeom>
          <a:noFill/>
          <a:ln w="9525">
            <a:solidFill>
              <a:schemeClr val="tx1"/>
            </a:solidFill>
            <a:round/>
            <a:headEnd/>
            <a:tailEnd type="triangle" w="med" len="med"/>
          </a:ln>
          <a:effectLst/>
        </p:spPr>
        <p:txBody>
          <a:bodyPr/>
          <a:lstStyle/>
          <a:p>
            <a:endParaRPr lang="ru-RU" dirty="0"/>
          </a:p>
        </p:txBody>
      </p:sp>
      <p:sp>
        <p:nvSpPr>
          <p:cNvPr id="6152" name="Line 8"/>
          <p:cNvSpPr>
            <a:spLocks noChangeShapeType="1"/>
          </p:cNvSpPr>
          <p:nvPr/>
        </p:nvSpPr>
        <p:spPr bwMode="auto">
          <a:xfrm flipH="1" flipV="1">
            <a:off x="7451725" y="4365625"/>
            <a:ext cx="433388" cy="503238"/>
          </a:xfrm>
          <a:prstGeom prst="line">
            <a:avLst/>
          </a:prstGeom>
          <a:noFill/>
          <a:ln w="9525">
            <a:solidFill>
              <a:schemeClr val="tx1"/>
            </a:solidFill>
            <a:round/>
            <a:headEnd/>
            <a:tailEnd type="triangle" w="med" len="med"/>
          </a:ln>
          <a:effectLst/>
        </p:spPr>
        <p:txBody>
          <a:bodyPr/>
          <a:lstStyle/>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20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fade">
                                      <p:cBhvr>
                                        <p:cTn id="12" dur="2000"/>
                                        <p:tgtEl>
                                          <p:spTgt spid="6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fade">
                                      <p:cBhvr>
                                        <p:cTn id="17" dur="2000"/>
                                        <p:tgtEl>
                                          <p:spTgt spid="6147">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148">
                                            <p:txEl>
                                              <p:pRg st="3" end="3"/>
                                            </p:txEl>
                                          </p:spTgt>
                                        </p:tgtEl>
                                        <p:attrNameLst>
                                          <p:attrName>style.visibility</p:attrName>
                                        </p:attrNameLst>
                                      </p:cBhvr>
                                      <p:to>
                                        <p:strVal val="visible"/>
                                      </p:to>
                                    </p:set>
                                    <p:animEffect transition="in" filter="fade">
                                      <p:cBhvr>
                                        <p:cTn id="20" dur="2000"/>
                                        <p:tgtEl>
                                          <p:spTgt spid="6148">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148">
                                            <p:txEl>
                                              <p:pRg st="2" end="2"/>
                                            </p:txEl>
                                          </p:spTgt>
                                        </p:tgtEl>
                                        <p:attrNameLst>
                                          <p:attrName>style.visibility</p:attrName>
                                        </p:attrNameLst>
                                      </p:cBhvr>
                                      <p:to>
                                        <p:strVal val="visible"/>
                                      </p:to>
                                    </p:set>
                                    <p:animEffect transition="in" filter="fade">
                                      <p:cBhvr>
                                        <p:cTn id="23" dur="2000"/>
                                        <p:tgtEl>
                                          <p:spTgt spid="6148">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148">
                                            <p:txEl>
                                              <p:pRg st="7" end="7"/>
                                            </p:txEl>
                                          </p:spTgt>
                                        </p:tgtEl>
                                        <p:attrNameLst>
                                          <p:attrName>style.visibility</p:attrName>
                                        </p:attrNameLst>
                                      </p:cBhvr>
                                      <p:to>
                                        <p:strVal val="visible"/>
                                      </p:to>
                                    </p:set>
                                    <p:animEffect transition="in" filter="fade">
                                      <p:cBhvr>
                                        <p:cTn id="26" dur="2000"/>
                                        <p:tgtEl>
                                          <p:spTgt spid="6148">
                                            <p:txEl>
                                              <p:pRg st="7" end="7"/>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152"/>
                                        </p:tgtEl>
                                        <p:attrNameLst>
                                          <p:attrName>style.visibility</p:attrName>
                                        </p:attrNameLst>
                                      </p:cBhvr>
                                      <p:to>
                                        <p:strVal val="visible"/>
                                      </p:to>
                                    </p:set>
                                    <p:animEffect transition="in" filter="fade">
                                      <p:cBhvr>
                                        <p:cTn id="29" dur="2000"/>
                                        <p:tgtEl>
                                          <p:spTgt spid="6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7174" name="Oval 6"/>
          <p:cNvSpPr>
            <a:spLocks noChangeArrowheads="1"/>
          </p:cNvSpPr>
          <p:nvPr/>
        </p:nvSpPr>
        <p:spPr bwMode="auto">
          <a:xfrm>
            <a:off x="1619250" y="2420938"/>
            <a:ext cx="2447925" cy="2447925"/>
          </a:xfrm>
          <a:prstGeom prst="ellipse">
            <a:avLst/>
          </a:prstGeom>
          <a:solidFill>
            <a:schemeClr val="hlink"/>
          </a:solidFill>
          <a:ln w="9525">
            <a:solidFill>
              <a:schemeClr val="tx1"/>
            </a:solidFill>
            <a:round/>
            <a:headEnd/>
            <a:tailEnd/>
          </a:ln>
          <a:effectLst/>
        </p:spPr>
        <p:txBody>
          <a:bodyPr wrap="none" anchor="ctr"/>
          <a:lstStyle/>
          <a:p>
            <a:endParaRPr lang="ru-RU" dirty="0"/>
          </a:p>
        </p:txBody>
      </p:sp>
      <p:sp>
        <p:nvSpPr>
          <p:cNvPr id="7171" name="Rectangle 3"/>
          <p:cNvSpPr>
            <a:spLocks noGrp="1" noChangeArrowheads="1"/>
          </p:cNvSpPr>
          <p:nvPr>
            <p:ph type="body" sz="half" idx="1"/>
          </p:nvPr>
        </p:nvSpPr>
        <p:spPr>
          <a:xfrm>
            <a:off x="457200" y="1600200"/>
            <a:ext cx="5122863" cy="4997450"/>
          </a:xfrm>
        </p:spPr>
        <p:txBody>
          <a:bodyPr/>
          <a:lstStyle/>
          <a:p>
            <a:pPr>
              <a:buFontTx/>
              <a:buNone/>
            </a:pPr>
            <a:r>
              <a:rPr lang="ru-RU" dirty="0">
                <a:latin typeface="Times New Roman" pitchFamily="18" charset="0"/>
                <a:cs typeface="Times New Roman" pitchFamily="18" charset="0"/>
              </a:rPr>
              <a:t>                     </a:t>
            </a:r>
            <a:r>
              <a:rPr lang="en-US" b="1" dirty="0">
                <a:latin typeface="Times New Roman" pitchFamily="18" charset="0"/>
                <a:cs typeface="Times New Roman" pitchFamily="18" charset="0"/>
              </a:rPr>
              <a:t>y</a:t>
            </a:r>
            <a:r>
              <a:rPr lang="ru-RU" b="1" dirty="0">
                <a:latin typeface="Times New Roman" pitchFamily="18" charset="0"/>
                <a:cs typeface="Times New Roman" pitchFamily="18" charset="0"/>
              </a:rPr>
              <a:t>                                                                                             </a:t>
            </a:r>
            <a:endParaRPr lang="ru-RU" dirty="0">
              <a:latin typeface="Times New Roman" pitchFamily="18" charset="0"/>
              <a:cs typeface="Times New Roman" pitchFamily="18" charset="0"/>
            </a:endParaRPr>
          </a:p>
          <a:p>
            <a:pPr>
              <a:buFontTx/>
              <a:buNone/>
            </a:pPr>
            <a:r>
              <a:rPr lang="ru-RU" dirty="0">
                <a:latin typeface="Times New Roman" pitchFamily="18" charset="0"/>
                <a:cs typeface="Times New Roman" pitchFamily="18" charset="0"/>
              </a:rPr>
              <a:t>                                                                                                             </a:t>
            </a:r>
          </a:p>
          <a:p>
            <a:pPr>
              <a:buFontTx/>
              <a:buNone/>
            </a:pPr>
            <a:r>
              <a:rPr lang="ru-RU" dirty="0">
                <a:latin typeface="Times New Roman" pitchFamily="18" charset="0"/>
                <a:cs typeface="Times New Roman" pitchFamily="18" charset="0"/>
              </a:rPr>
              <a:t>                                                                        </a:t>
            </a:r>
          </a:p>
          <a:p>
            <a:pPr>
              <a:buFontTx/>
              <a:buNone/>
            </a:pPr>
            <a:r>
              <a:rPr lang="ru-RU" dirty="0">
                <a:latin typeface="Times New Roman" pitchFamily="18" charset="0"/>
                <a:cs typeface="Times New Roman" pitchFamily="18" charset="0"/>
              </a:rPr>
              <a:t>                    0               </a:t>
            </a:r>
            <a:r>
              <a:rPr lang="ru-RU" sz="1800" dirty="0">
                <a:latin typeface="Times New Roman" pitchFamily="18" charset="0"/>
                <a:cs typeface="Times New Roman" pitchFamily="18" charset="0"/>
              </a:rPr>
              <a:t>10</a:t>
            </a:r>
            <a:r>
              <a:rPr lang="ru-RU" dirty="0">
                <a:latin typeface="Times New Roman" pitchFamily="18" charset="0"/>
                <a:cs typeface="Times New Roman" pitchFamily="18" charset="0"/>
              </a:rPr>
              <a:t>      </a:t>
            </a:r>
            <a:r>
              <a:rPr lang="en-US" b="1" dirty="0">
                <a:latin typeface="Times New Roman" pitchFamily="18" charset="0"/>
                <a:cs typeface="Times New Roman" pitchFamily="18" charset="0"/>
              </a:rPr>
              <a:t>x</a:t>
            </a:r>
            <a:r>
              <a:rPr lang="ru-RU" dirty="0">
                <a:latin typeface="Times New Roman" pitchFamily="18" charset="0"/>
                <a:cs typeface="Times New Roman" pitchFamily="18" charset="0"/>
              </a:rPr>
              <a:t> </a:t>
            </a:r>
            <a:endParaRPr lang="ru-RU" b="1" dirty="0">
              <a:latin typeface="Times New Roman" pitchFamily="18" charset="0"/>
              <a:cs typeface="Times New Roman" pitchFamily="18" charset="0"/>
            </a:endParaRPr>
          </a:p>
          <a:p>
            <a:pPr>
              <a:buFontTx/>
              <a:buNone/>
            </a:pPr>
            <a:r>
              <a:rPr lang="ru-RU" b="1" dirty="0">
                <a:latin typeface="Times New Roman" pitchFamily="18" charset="0"/>
                <a:cs typeface="Times New Roman" pitchFamily="18" charset="0"/>
              </a:rPr>
              <a:t>                                                                                                                                         </a:t>
            </a:r>
            <a:endParaRPr lang="ru-RU" dirty="0">
              <a:latin typeface="Times New Roman" pitchFamily="18" charset="0"/>
              <a:cs typeface="Times New Roman" pitchFamily="18" charset="0"/>
            </a:endParaRPr>
          </a:p>
          <a:p>
            <a:pPr>
              <a:buFontTx/>
              <a:buNone/>
            </a:pPr>
            <a:r>
              <a:rPr lang="ru-RU" dirty="0">
                <a:latin typeface="Times New Roman" pitchFamily="18" charset="0"/>
                <a:cs typeface="Times New Roman" pitchFamily="18" charset="0"/>
              </a:rPr>
              <a:t>                      </a:t>
            </a:r>
          </a:p>
          <a:p>
            <a:pPr>
              <a:buFontTx/>
              <a:buNone/>
            </a:pPr>
            <a:r>
              <a:rPr lang="ru-RU" sz="1800" dirty="0">
                <a:latin typeface="Times New Roman" pitchFamily="18" charset="0"/>
                <a:cs typeface="Times New Roman" pitchFamily="18" charset="0"/>
              </a:rPr>
              <a:t>                                             -10 </a:t>
            </a:r>
          </a:p>
          <a:p>
            <a:pPr>
              <a:buFontTx/>
              <a:buNone/>
            </a:pPr>
            <a:r>
              <a:rPr lang="ru-RU" sz="1800" dirty="0">
                <a:latin typeface="Times New Roman" pitchFamily="18" charset="0"/>
                <a:cs typeface="Times New Roman" pitchFamily="18" charset="0"/>
              </a:rPr>
              <a:t>                                       </a:t>
            </a:r>
            <a:endParaRPr lang="ru-RU" dirty="0">
              <a:latin typeface="Times New Roman" pitchFamily="18" charset="0"/>
              <a:cs typeface="Times New Roman" pitchFamily="18" charset="0"/>
            </a:endParaRPr>
          </a:p>
          <a:p>
            <a:pPr>
              <a:buFontTx/>
              <a:buNone/>
            </a:pPr>
            <a:r>
              <a:rPr lang="ru-RU" sz="2400" dirty="0" smtClean="0">
                <a:latin typeface="Times New Roman" pitchFamily="18" charset="0"/>
                <a:cs typeface="Times New Roman" pitchFamily="18" charset="0"/>
              </a:rPr>
              <a:t>1-сурет</a:t>
            </a:r>
            <a:endParaRPr lang="ru-RU" sz="2400" dirty="0">
              <a:latin typeface="Times New Roman" pitchFamily="18" charset="0"/>
              <a:cs typeface="Times New Roman" pitchFamily="18" charset="0"/>
            </a:endParaRPr>
          </a:p>
        </p:txBody>
      </p:sp>
      <p:sp>
        <p:nvSpPr>
          <p:cNvPr id="7172" name="Line 4"/>
          <p:cNvSpPr>
            <a:spLocks noChangeShapeType="1"/>
          </p:cNvSpPr>
          <p:nvPr/>
        </p:nvSpPr>
        <p:spPr bwMode="auto">
          <a:xfrm>
            <a:off x="971550" y="3644900"/>
            <a:ext cx="3960813" cy="0"/>
          </a:xfrm>
          <a:prstGeom prst="line">
            <a:avLst/>
          </a:prstGeom>
          <a:noFill/>
          <a:ln w="9525">
            <a:solidFill>
              <a:schemeClr val="tx1"/>
            </a:solidFill>
            <a:round/>
            <a:headEnd/>
            <a:tailEnd type="triangle" w="med" len="med"/>
          </a:ln>
          <a:effectLst/>
        </p:spPr>
        <p:txBody>
          <a:bodyPr/>
          <a:lstStyle/>
          <a:p>
            <a:endParaRPr lang="ru-RU" dirty="0"/>
          </a:p>
        </p:txBody>
      </p:sp>
      <p:sp>
        <p:nvSpPr>
          <p:cNvPr id="7173" name="Line 5"/>
          <p:cNvSpPr>
            <a:spLocks noChangeShapeType="1"/>
          </p:cNvSpPr>
          <p:nvPr/>
        </p:nvSpPr>
        <p:spPr bwMode="auto">
          <a:xfrm flipV="1">
            <a:off x="2843213" y="1557338"/>
            <a:ext cx="0" cy="3600450"/>
          </a:xfrm>
          <a:prstGeom prst="line">
            <a:avLst/>
          </a:prstGeom>
          <a:noFill/>
          <a:ln w="9525">
            <a:solidFill>
              <a:schemeClr val="tx1"/>
            </a:solidFill>
            <a:round/>
            <a:headEnd/>
            <a:tailEnd type="triangle" w="med" len="med"/>
          </a:ln>
          <a:effectLst/>
        </p:spPr>
        <p:txBody>
          <a:bodyPr/>
          <a:lstStyle/>
          <a:p>
            <a:endParaRPr lang="ru-RU" dirty="0"/>
          </a:p>
        </p:txBody>
      </p:sp>
      <p:sp>
        <p:nvSpPr>
          <p:cNvPr id="9" name="TextBox 8"/>
          <p:cNvSpPr txBox="1"/>
          <p:nvPr/>
        </p:nvSpPr>
        <p:spPr>
          <a:xfrm>
            <a:off x="4857752" y="642918"/>
            <a:ext cx="3929090" cy="3170099"/>
          </a:xfrm>
          <a:prstGeom prst="rect">
            <a:avLst/>
          </a:prstGeom>
          <a:noFill/>
        </p:spPr>
        <p:txBody>
          <a:bodyPr wrap="square" rtlCol="0">
            <a:spAutoFit/>
          </a:bodyPr>
          <a:lstStyle/>
          <a:p>
            <a:r>
              <a:rPr lang="kk-KZ" sz="2000" dirty="0" smtClean="0">
                <a:latin typeface="Times New Roman" pitchFamily="18" charset="0"/>
                <a:cs typeface="Times New Roman" pitchFamily="18" charset="0"/>
              </a:rPr>
              <a:t>Облыс ішінде жатқан нүктелер жиыны:</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M1: </a:t>
            </a:r>
            <a:r>
              <a:rPr lang="ru-RU" sz="2000" dirty="0" err="1" smtClean="0">
                <a:latin typeface="Times New Roman" pitchFamily="18" charset="0"/>
                <a:cs typeface="Times New Roman" pitchFamily="18" charset="0"/>
              </a:rPr>
              <a:t>х</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 у</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&lt; 10</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a:t>
            </a:r>
          </a:p>
          <a:p>
            <a:r>
              <a:rPr lang="kk-KZ" sz="2000" dirty="0" smtClean="0">
                <a:latin typeface="Times New Roman" pitchFamily="18" charset="0"/>
                <a:cs typeface="Times New Roman" pitchFamily="18" charset="0"/>
              </a:rPr>
              <a:t>Облыс сыртында жатқан нүктелер жиыны:</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M2: </a:t>
            </a:r>
            <a:r>
              <a:rPr lang="ru-RU" sz="2000" dirty="0" err="1" smtClean="0">
                <a:latin typeface="Times New Roman" pitchFamily="18" charset="0"/>
                <a:cs typeface="Times New Roman" pitchFamily="18" charset="0"/>
              </a:rPr>
              <a:t>х</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 у</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&gt; 10</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a:t>
            </a:r>
          </a:p>
          <a:p>
            <a:r>
              <a:rPr lang="kk-KZ" sz="2000" dirty="0" smtClean="0">
                <a:latin typeface="Times New Roman" pitchFamily="18" charset="0"/>
                <a:cs typeface="Times New Roman" pitchFamily="18" charset="0"/>
              </a:rPr>
              <a:t>Облыс шекарасында жатқан нүктелер жиыны:</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M3: </a:t>
            </a:r>
            <a:r>
              <a:rPr lang="ru-RU" sz="2000" dirty="0" err="1" smtClean="0">
                <a:latin typeface="Times New Roman" pitchFamily="18" charset="0"/>
                <a:cs typeface="Times New Roman" pitchFamily="18" charset="0"/>
              </a:rPr>
              <a:t>х</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 у</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 10</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a:t>
            </a:r>
          </a:p>
          <a:p>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9703" name="Rectangle 7"/>
          <p:cNvSpPr>
            <a:spLocks noChangeArrowheads="1"/>
          </p:cNvSpPr>
          <p:nvPr/>
        </p:nvSpPr>
        <p:spPr bwMode="auto">
          <a:xfrm>
            <a:off x="1476375" y="2997200"/>
            <a:ext cx="2735263" cy="1201738"/>
          </a:xfrm>
          <a:prstGeom prst="rect">
            <a:avLst/>
          </a:prstGeom>
          <a:solidFill>
            <a:srgbClr val="00CCFF"/>
          </a:solidFill>
          <a:ln w="9525">
            <a:solidFill>
              <a:srgbClr val="000000"/>
            </a:solidFill>
            <a:miter lim="800000"/>
            <a:headEnd/>
            <a:tailEnd/>
          </a:ln>
        </p:spPr>
        <p:txBody>
          <a:bodyPr/>
          <a:lstStyle/>
          <a:p>
            <a:endParaRPr lang="ru-RU" dirty="0"/>
          </a:p>
        </p:txBody>
      </p:sp>
      <p:sp>
        <p:nvSpPr>
          <p:cNvPr id="29699" name="Rectangle 3"/>
          <p:cNvSpPr>
            <a:spLocks noGrp="1" noChangeArrowheads="1"/>
          </p:cNvSpPr>
          <p:nvPr>
            <p:ph type="body" sz="half" idx="1"/>
          </p:nvPr>
        </p:nvSpPr>
        <p:spPr>
          <a:xfrm>
            <a:off x="323850" y="1557338"/>
            <a:ext cx="5122863" cy="4997450"/>
          </a:xfrm>
        </p:spPr>
        <p:txBody>
          <a:bodyPr/>
          <a:lstStyle/>
          <a:p>
            <a:pPr>
              <a:lnSpc>
                <a:spcPct val="90000"/>
              </a:lnSpc>
              <a:buFontTx/>
              <a:buNone/>
            </a:pP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y</a:t>
            </a:r>
            <a:r>
              <a:rPr lang="ru-RU" sz="2400" b="1"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a:p>
            <a:pPr>
              <a:lnSpc>
                <a:spcPct val="90000"/>
              </a:lnSpc>
              <a:buFontTx/>
              <a:buNone/>
            </a:pPr>
            <a:r>
              <a:rPr lang="ru-RU" sz="2400" dirty="0">
                <a:latin typeface="Times New Roman" pitchFamily="18" charset="0"/>
                <a:cs typeface="Times New Roman" pitchFamily="18" charset="0"/>
              </a:rPr>
              <a:t>                                                                                                             </a:t>
            </a:r>
          </a:p>
          <a:p>
            <a:pPr>
              <a:lnSpc>
                <a:spcPct val="90000"/>
              </a:lnSpc>
              <a:buFontTx/>
              <a:buNone/>
            </a:pPr>
            <a:r>
              <a:rPr lang="ru-RU" sz="2400" dirty="0">
                <a:latin typeface="Times New Roman" pitchFamily="18" charset="0"/>
                <a:cs typeface="Times New Roman" pitchFamily="18" charset="0"/>
              </a:rPr>
              <a:t>                             5                                                                        </a:t>
            </a:r>
          </a:p>
          <a:p>
            <a:pPr>
              <a:lnSpc>
                <a:spcPct val="90000"/>
              </a:lnSpc>
              <a:buFontTx/>
              <a:buNone/>
            </a:pPr>
            <a:r>
              <a:rPr lang="ru-RU" sz="2400" dirty="0">
                <a:latin typeface="Times New Roman" pitchFamily="18" charset="0"/>
                <a:cs typeface="Times New Roman" pitchFamily="18" charset="0"/>
              </a:rPr>
              <a:t>         </a:t>
            </a:r>
          </a:p>
          <a:p>
            <a:pPr>
              <a:lnSpc>
                <a:spcPct val="90000"/>
              </a:lnSpc>
              <a:buFontTx/>
              <a:buNone/>
            </a:pPr>
            <a:endParaRPr lang="ru-RU" sz="2400" dirty="0">
              <a:latin typeface="Times New Roman" pitchFamily="18" charset="0"/>
              <a:cs typeface="Times New Roman" pitchFamily="18" charset="0"/>
            </a:endParaRPr>
          </a:p>
          <a:p>
            <a:pPr>
              <a:lnSpc>
                <a:spcPct val="90000"/>
              </a:lnSpc>
              <a:buFontTx/>
              <a:buNone/>
            </a:pPr>
            <a:r>
              <a:rPr lang="ru-RU" sz="2400" dirty="0">
                <a:latin typeface="Times New Roman" pitchFamily="18" charset="0"/>
                <a:cs typeface="Times New Roman" pitchFamily="18" charset="0"/>
              </a:rPr>
              <a:t>      -10              0                  10    </a:t>
            </a:r>
            <a:r>
              <a:rPr lang="en-US" sz="2400" b="1" dirty="0">
                <a:latin typeface="Times New Roman" pitchFamily="18" charset="0"/>
                <a:cs typeface="Times New Roman" pitchFamily="18" charset="0"/>
              </a:rPr>
              <a:t>x</a:t>
            </a:r>
            <a:r>
              <a:rPr lang="ru-RU" sz="2400"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a:p>
            <a:pPr>
              <a:lnSpc>
                <a:spcPct val="90000"/>
              </a:lnSpc>
              <a:buFontTx/>
              <a:buNone/>
            </a:pPr>
            <a:r>
              <a:rPr lang="ru-RU" sz="2400" b="1" dirty="0">
                <a:latin typeface="Times New Roman" pitchFamily="18" charset="0"/>
                <a:cs typeface="Times New Roman" pitchFamily="18" charset="0"/>
              </a:rPr>
              <a:t>                                                                                                                                    </a:t>
            </a:r>
            <a:endParaRPr lang="ru-RU" sz="2400" dirty="0">
              <a:latin typeface="Times New Roman" pitchFamily="18" charset="0"/>
              <a:cs typeface="Times New Roman" pitchFamily="18" charset="0"/>
            </a:endParaRPr>
          </a:p>
          <a:p>
            <a:pPr>
              <a:lnSpc>
                <a:spcPct val="90000"/>
              </a:lnSpc>
              <a:buFontTx/>
              <a:buNone/>
            </a:pPr>
            <a:r>
              <a:rPr lang="ru-RU" sz="2400" dirty="0">
                <a:latin typeface="Times New Roman" pitchFamily="18" charset="0"/>
                <a:cs typeface="Times New Roman" pitchFamily="18" charset="0"/>
              </a:rPr>
              <a:t>                             -5</a:t>
            </a:r>
          </a:p>
          <a:p>
            <a:pPr>
              <a:lnSpc>
                <a:spcPct val="90000"/>
              </a:lnSpc>
              <a:buFontTx/>
              <a:buNone/>
            </a:pPr>
            <a:r>
              <a:rPr lang="ru-RU" sz="2400" dirty="0">
                <a:latin typeface="Times New Roman" pitchFamily="18" charset="0"/>
                <a:cs typeface="Times New Roman" pitchFamily="18" charset="0"/>
              </a:rPr>
              <a:t>                                       </a:t>
            </a:r>
          </a:p>
          <a:p>
            <a:pPr>
              <a:lnSpc>
                <a:spcPct val="90000"/>
              </a:lnSpc>
              <a:buFontTx/>
              <a:buNone/>
            </a:pPr>
            <a:r>
              <a:rPr lang="ru-RU" sz="2400" dirty="0" smtClean="0">
                <a:latin typeface="Times New Roman" pitchFamily="18" charset="0"/>
                <a:cs typeface="Times New Roman" pitchFamily="18" charset="0"/>
              </a:rPr>
              <a:t>2-сурет </a:t>
            </a:r>
            <a:endParaRPr lang="ru-RU" sz="2400" dirty="0">
              <a:latin typeface="Times New Roman" pitchFamily="18" charset="0"/>
              <a:cs typeface="Times New Roman" pitchFamily="18" charset="0"/>
            </a:endParaRPr>
          </a:p>
        </p:txBody>
      </p:sp>
      <p:sp>
        <p:nvSpPr>
          <p:cNvPr id="29701" name="Line 5"/>
          <p:cNvSpPr>
            <a:spLocks noChangeShapeType="1"/>
          </p:cNvSpPr>
          <p:nvPr/>
        </p:nvSpPr>
        <p:spPr bwMode="auto">
          <a:xfrm>
            <a:off x="971550" y="3644900"/>
            <a:ext cx="3960813" cy="0"/>
          </a:xfrm>
          <a:prstGeom prst="line">
            <a:avLst/>
          </a:prstGeom>
          <a:noFill/>
          <a:ln w="9525">
            <a:solidFill>
              <a:schemeClr val="tx1"/>
            </a:solidFill>
            <a:round/>
            <a:headEnd/>
            <a:tailEnd type="triangle" w="med" len="med"/>
          </a:ln>
          <a:effectLst/>
        </p:spPr>
        <p:txBody>
          <a:bodyPr/>
          <a:lstStyle/>
          <a:p>
            <a:endParaRPr lang="ru-RU" dirty="0"/>
          </a:p>
        </p:txBody>
      </p:sp>
      <p:sp>
        <p:nvSpPr>
          <p:cNvPr id="29702" name="Line 6"/>
          <p:cNvSpPr>
            <a:spLocks noChangeShapeType="1"/>
          </p:cNvSpPr>
          <p:nvPr/>
        </p:nvSpPr>
        <p:spPr bwMode="auto">
          <a:xfrm flipV="1">
            <a:off x="2843213" y="1557338"/>
            <a:ext cx="0" cy="3600450"/>
          </a:xfrm>
          <a:prstGeom prst="line">
            <a:avLst/>
          </a:prstGeom>
          <a:noFill/>
          <a:ln w="9525">
            <a:solidFill>
              <a:schemeClr val="tx1"/>
            </a:solidFill>
            <a:round/>
            <a:headEnd/>
            <a:tailEnd type="triangle" w="med" len="med"/>
          </a:ln>
          <a:effectLst/>
        </p:spPr>
        <p:txBody>
          <a:bodyPr/>
          <a:lstStyle/>
          <a:p>
            <a:endParaRPr lang="ru-RU" dirty="0">
              <a:latin typeface="Times New Roman" pitchFamily="18" charset="0"/>
              <a:cs typeface="Times New Roman" pitchFamily="18" charset="0"/>
            </a:endParaRPr>
          </a:p>
        </p:txBody>
      </p:sp>
      <p:sp>
        <p:nvSpPr>
          <p:cNvPr id="9" name="TextBox 8"/>
          <p:cNvSpPr txBox="1"/>
          <p:nvPr/>
        </p:nvSpPr>
        <p:spPr>
          <a:xfrm>
            <a:off x="4929190" y="785794"/>
            <a:ext cx="4000528" cy="4093428"/>
          </a:xfrm>
          <a:prstGeom prst="rect">
            <a:avLst/>
          </a:prstGeom>
          <a:noFill/>
        </p:spPr>
        <p:txBody>
          <a:bodyPr wrap="square" rtlCol="0">
            <a:spAutoFit/>
          </a:bodyPr>
          <a:lstStyle/>
          <a:p>
            <a:r>
              <a:rPr lang="kk-KZ" sz="2000" dirty="0" smtClean="0">
                <a:latin typeface="Times New Roman" pitchFamily="18" charset="0"/>
                <a:cs typeface="Times New Roman" pitchFamily="18" charset="0"/>
              </a:rPr>
              <a:t>Облыс ішінде жатқан нүктелер жиыны:</a:t>
            </a:r>
            <a:endParaRPr lang="ru-RU" sz="2000" dirty="0" smtClean="0">
              <a:latin typeface="Times New Roman" pitchFamily="18" charset="0"/>
              <a:cs typeface="Times New Roman" pitchFamily="18" charset="0"/>
            </a:endParaRPr>
          </a:p>
          <a:p>
            <a:r>
              <a:rPr lang="kk-KZ" sz="2000" dirty="0" smtClean="0">
                <a:latin typeface="Times New Roman" pitchFamily="18" charset="0"/>
                <a:cs typeface="Times New Roman" pitchFamily="18" charset="0"/>
              </a:rPr>
              <a:t>M1: | х | &lt; 10 және | у | &lt; 5;</a:t>
            </a:r>
            <a:endParaRPr lang="ru-RU" sz="2000" dirty="0" smtClean="0">
              <a:latin typeface="Times New Roman" pitchFamily="18" charset="0"/>
              <a:cs typeface="Times New Roman" pitchFamily="18" charset="0"/>
            </a:endParaRPr>
          </a:p>
          <a:p>
            <a:r>
              <a:rPr lang="kk-KZ" sz="2000" dirty="0" smtClean="0">
                <a:latin typeface="Times New Roman" pitchFamily="18" charset="0"/>
                <a:cs typeface="Times New Roman" pitchFamily="18" charset="0"/>
              </a:rPr>
              <a:t>Облыс сыртында жатқан нүктелер жиыны:</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M2: | </a:t>
            </a:r>
            <a:r>
              <a:rPr lang="ru-RU" sz="2000" dirty="0" err="1"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 &gt; 10 </a:t>
            </a:r>
            <a:r>
              <a:rPr lang="kk-KZ" sz="2000" dirty="0" smtClean="0">
                <a:latin typeface="Times New Roman" pitchFamily="18" charset="0"/>
                <a:cs typeface="Times New Roman" pitchFamily="18" charset="0"/>
              </a:rPr>
              <a:t>немесе</a:t>
            </a:r>
            <a:r>
              <a:rPr lang="ru-RU" sz="2000" dirty="0" smtClean="0">
                <a:latin typeface="Times New Roman" pitchFamily="18" charset="0"/>
                <a:cs typeface="Times New Roman" pitchFamily="18" charset="0"/>
              </a:rPr>
              <a:t> | у | &gt; 5;</a:t>
            </a:r>
          </a:p>
          <a:p>
            <a:r>
              <a:rPr lang="kk-KZ" sz="2000" dirty="0" smtClean="0">
                <a:latin typeface="Times New Roman" pitchFamily="18" charset="0"/>
                <a:cs typeface="Times New Roman" pitchFamily="18" charset="0"/>
              </a:rPr>
              <a:t>Облыс шекарасында жатқан нүктелер жиыны:</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M3: ( | </a:t>
            </a:r>
            <a:r>
              <a:rPr lang="ru-RU" sz="2000" dirty="0" err="1"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 &lt;=10 </a:t>
            </a:r>
            <a:r>
              <a:rPr lang="kk-KZ" sz="2000" dirty="0" smtClean="0">
                <a:latin typeface="Times New Roman" pitchFamily="18" charset="0"/>
                <a:cs typeface="Times New Roman" pitchFamily="18" charset="0"/>
              </a:rPr>
              <a:t>және</a:t>
            </a:r>
            <a:r>
              <a:rPr lang="ru-RU" sz="2000" dirty="0" smtClean="0">
                <a:latin typeface="Times New Roman" pitchFamily="18" charset="0"/>
                <a:cs typeface="Times New Roman" pitchFamily="18" charset="0"/>
              </a:rPr>
              <a:t> у = 5) </a:t>
            </a:r>
            <a:r>
              <a:rPr lang="kk-KZ" sz="2000" dirty="0" smtClean="0">
                <a:latin typeface="Times New Roman" pitchFamily="18" charset="0"/>
                <a:cs typeface="Times New Roman" pitchFamily="18" charset="0"/>
              </a:rPr>
              <a:t>немесе</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 &lt;=10 </a:t>
            </a:r>
            <a:r>
              <a:rPr lang="kk-KZ" sz="2000" dirty="0" smtClean="0">
                <a:latin typeface="Times New Roman" pitchFamily="18" charset="0"/>
                <a:cs typeface="Times New Roman" pitchFamily="18" charset="0"/>
              </a:rPr>
              <a:t>және</a:t>
            </a:r>
            <a:r>
              <a:rPr lang="ru-RU" sz="2000" dirty="0" smtClean="0">
                <a:latin typeface="Times New Roman" pitchFamily="18" charset="0"/>
                <a:cs typeface="Times New Roman" pitchFamily="18" charset="0"/>
              </a:rPr>
              <a:t> у = -5) </a:t>
            </a:r>
            <a:r>
              <a:rPr lang="kk-KZ" sz="2000" dirty="0" smtClean="0">
                <a:latin typeface="Times New Roman" pitchFamily="18" charset="0"/>
                <a:cs typeface="Times New Roman" pitchFamily="18" charset="0"/>
              </a:rPr>
              <a:t>немесе</a:t>
            </a:r>
            <a:r>
              <a:rPr lang="ru-RU" sz="2000" dirty="0" smtClean="0">
                <a:latin typeface="Times New Roman" pitchFamily="18" charset="0"/>
                <a:cs typeface="Times New Roman" pitchFamily="18" charset="0"/>
              </a:rPr>
              <a:t> (| у | &lt;5 </a:t>
            </a:r>
            <a:r>
              <a:rPr lang="kk-KZ" sz="2000" dirty="0" smtClean="0">
                <a:latin typeface="Times New Roman" pitchFamily="18" charset="0"/>
                <a:cs typeface="Times New Roman" pitchFamily="18" charset="0"/>
              </a:rPr>
              <a:t>және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 10) </a:t>
            </a:r>
            <a:r>
              <a:rPr lang="kk-KZ" sz="2000" dirty="0" smtClean="0">
                <a:latin typeface="Times New Roman" pitchFamily="18" charset="0"/>
                <a:cs typeface="Times New Roman" pitchFamily="18" charset="0"/>
              </a:rPr>
              <a:t>немесе</a:t>
            </a:r>
            <a:r>
              <a:rPr lang="ru-RU" sz="2000" dirty="0" smtClean="0">
                <a:latin typeface="Times New Roman" pitchFamily="18" charset="0"/>
                <a:cs typeface="Times New Roman" pitchFamily="18" charset="0"/>
              </a:rPr>
              <a:t> (| у | &lt;5 </a:t>
            </a:r>
            <a:r>
              <a:rPr lang="kk-KZ" sz="2000" dirty="0" smtClean="0">
                <a:latin typeface="Times New Roman" pitchFamily="18" charset="0"/>
                <a:cs typeface="Times New Roman" pitchFamily="18" charset="0"/>
              </a:rPr>
              <a:t>және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 -10).</a:t>
            </a:r>
          </a:p>
          <a:p>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8195" name="Rectangle 3"/>
          <p:cNvSpPr>
            <a:spLocks noGrp="1" noChangeArrowheads="1"/>
          </p:cNvSpPr>
          <p:nvPr>
            <p:ph type="body" idx="1"/>
          </p:nvPr>
        </p:nvSpPr>
        <p:spPr>
          <a:xfrm>
            <a:off x="457200" y="1600200"/>
            <a:ext cx="4978400" cy="4525963"/>
          </a:xfrm>
        </p:spPr>
        <p:txBody>
          <a:bodyPr/>
          <a:lstStyle/>
          <a:p>
            <a:pPr>
              <a:lnSpc>
                <a:spcPct val="90000"/>
              </a:lnSpc>
              <a:buFontTx/>
              <a:buNone/>
            </a:pPr>
            <a:r>
              <a:rPr lang="ru-RU" dirty="0">
                <a:latin typeface="Times New Roman" pitchFamily="18" charset="0"/>
                <a:cs typeface="Times New Roman" pitchFamily="18" charset="0"/>
              </a:rPr>
              <a:t>                </a:t>
            </a:r>
            <a:r>
              <a:rPr lang="en-US" sz="2400" b="1" dirty="0">
                <a:latin typeface="Times New Roman" pitchFamily="18" charset="0"/>
                <a:cs typeface="Times New Roman" pitchFamily="18" charset="0"/>
              </a:rPr>
              <a:t>y</a:t>
            </a:r>
            <a:endParaRPr lang="ru-RU" sz="2400" b="1" dirty="0">
              <a:latin typeface="Times New Roman" pitchFamily="18" charset="0"/>
              <a:cs typeface="Times New Roman" pitchFamily="18" charset="0"/>
            </a:endParaRPr>
          </a:p>
          <a:p>
            <a:pPr>
              <a:lnSpc>
                <a:spcPct val="90000"/>
              </a:lnSpc>
              <a:buFontTx/>
              <a:buNone/>
            </a:pPr>
            <a:r>
              <a:rPr lang="ru-RU" sz="2400" dirty="0">
                <a:latin typeface="Times New Roman" pitchFamily="18" charset="0"/>
                <a:cs typeface="Times New Roman" pitchFamily="18" charset="0"/>
              </a:rPr>
              <a:t>                                     </a:t>
            </a:r>
            <a:r>
              <a:rPr lang="en-US" sz="1800" dirty="0">
                <a:latin typeface="Times New Roman" pitchFamily="18" charset="0"/>
                <a:cs typeface="Times New Roman" pitchFamily="18" charset="0"/>
              </a:rPr>
              <a:t>y </a:t>
            </a:r>
            <a:r>
              <a:rPr lang="ru-RU" sz="1800" dirty="0">
                <a:latin typeface="Times New Roman" pitchFamily="18" charset="0"/>
                <a:cs typeface="Times New Roman" pitchFamily="18" charset="0"/>
              </a:rPr>
              <a:t>= </a:t>
            </a:r>
            <a:r>
              <a:rPr lang="en-US" sz="1800" dirty="0">
                <a:latin typeface="Times New Roman" pitchFamily="18" charset="0"/>
                <a:cs typeface="Times New Roman" pitchFamily="18" charset="0"/>
              </a:rPr>
              <a:t>x</a:t>
            </a:r>
            <a:r>
              <a:rPr lang="ru-RU" sz="2400" dirty="0">
                <a:latin typeface="Times New Roman" pitchFamily="18" charset="0"/>
                <a:cs typeface="Times New Roman" pitchFamily="18" charset="0"/>
              </a:rPr>
              <a:t>         </a:t>
            </a:r>
          </a:p>
          <a:p>
            <a:pPr>
              <a:lnSpc>
                <a:spcPct val="90000"/>
              </a:lnSpc>
              <a:buFontTx/>
              <a:buNone/>
            </a:pPr>
            <a:r>
              <a:rPr lang="ru-RU" sz="2400" dirty="0">
                <a:latin typeface="Times New Roman" pitchFamily="18" charset="0"/>
                <a:cs typeface="Times New Roman" pitchFamily="18" charset="0"/>
              </a:rPr>
              <a:t> </a:t>
            </a:r>
            <a:endParaRPr lang="ru-RU" sz="2400" i="1" dirty="0">
              <a:latin typeface="Times New Roman" pitchFamily="18" charset="0"/>
              <a:cs typeface="Times New Roman" pitchFamily="18" charset="0"/>
            </a:endParaRPr>
          </a:p>
          <a:p>
            <a:pPr>
              <a:lnSpc>
                <a:spcPct val="90000"/>
              </a:lnSpc>
              <a:buFontTx/>
              <a:buNone/>
            </a:pPr>
            <a:r>
              <a:rPr lang="ru-RU" sz="2400" i="1" dirty="0">
                <a:latin typeface="Times New Roman" pitchFamily="18" charset="0"/>
                <a:cs typeface="Times New Roman" pitchFamily="18" charset="0"/>
              </a:rPr>
              <a:t>                                                                         </a:t>
            </a:r>
            <a:endParaRPr lang="ru-RU" sz="2400" dirty="0">
              <a:latin typeface="Times New Roman" pitchFamily="18" charset="0"/>
              <a:cs typeface="Times New Roman" pitchFamily="18" charset="0"/>
            </a:endParaRPr>
          </a:p>
          <a:p>
            <a:pPr>
              <a:lnSpc>
                <a:spcPct val="90000"/>
              </a:lnSpc>
              <a:buFontTx/>
              <a:buNone/>
            </a:pP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            0               </a:t>
            </a:r>
            <a:r>
              <a:rPr lang="ru-RU" sz="1800" dirty="0">
                <a:latin typeface="Times New Roman" pitchFamily="18" charset="0"/>
                <a:cs typeface="Times New Roman" pitchFamily="18" charset="0"/>
              </a:rPr>
              <a:t>10</a:t>
            </a:r>
            <a:r>
              <a:rPr lang="ru-RU"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x</a:t>
            </a:r>
            <a:endParaRPr lang="ru-RU" sz="2400" b="1" dirty="0">
              <a:latin typeface="Times New Roman" pitchFamily="18" charset="0"/>
              <a:cs typeface="Times New Roman" pitchFamily="18" charset="0"/>
            </a:endParaRPr>
          </a:p>
          <a:p>
            <a:pPr>
              <a:lnSpc>
                <a:spcPct val="90000"/>
              </a:lnSpc>
              <a:buFontTx/>
              <a:buNone/>
            </a:pPr>
            <a:r>
              <a:rPr lang="ru-RU" sz="2400" dirty="0">
                <a:latin typeface="Times New Roman" pitchFamily="18" charset="0"/>
                <a:cs typeface="Times New Roman" pitchFamily="18" charset="0"/>
              </a:rPr>
              <a:t>                                                                                                                                       </a:t>
            </a:r>
          </a:p>
          <a:p>
            <a:pPr>
              <a:lnSpc>
                <a:spcPct val="90000"/>
              </a:lnSpc>
              <a:buFontTx/>
              <a:buNone/>
            </a:pPr>
            <a:r>
              <a:rPr lang="ru-RU" sz="1800" dirty="0">
                <a:latin typeface="Times New Roman" pitchFamily="18" charset="0"/>
                <a:cs typeface="Times New Roman" pitchFamily="18" charset="0"/>
              </a:rPr>
              <a:t>                                           </a:t>
            </a:r>
            <a:r>
              <a:rPr lang="en-US" sz="1800" dirty="0">
                <a:latin typeface="Times New Roman" pitchFamily="18" charset="0"/>
                <a:cs typeface="Times New Roman" pitchFamily="18" charset="0"/>
              </a:rPr>
              <a:t>y</a:t>
            </a:r>
            <a:r>
              <a:rPr lang="ru-RU" sz="1800" dirty="0">
                <a:latin typeface="Times New Roman" pitchFamily="18" charset="0"/>
                <a:cs typeface="Times New Roman" pitchFamily="18" charset="0"/>
              </a:rPr>
              <a:t> = - </a:t>
            </a:r>
            <a:r>
              <a:rPr lang="en-US" sz="1800" dirty="0">
                <a:latin typeface="Times New Roman" pitchFamily="18" charset="0"/>
                <a:cs typeface="Times New Roman" pitchFamily="18" charset="0"/>
              </a:rPr>
              <a:t>x</a:t>
            </a:r>
            <a:endParaRPr lang="ru-RU" sz="1800" i="1" dirty="0">
              <a:latin typeface="Times New Roman" pitchFamily="18" charset="0"/>
              <a:cs typeface="Times New Roman" pitchFamily="18" charset="0"/>
            </a:endParaRPr>
          </a:p>
          <a:p>
            <a:pPr>
              <a:lnSpc>
                <a:spcPct val="90000"/>
              </a:lnSpc>
              <a:buFontTx/>
              <a:buNone/>
            </a:pPr>
            <a:r>
              <a:rPr lang="ru-RU" sz="2400" i="1" dirty="0">
                <a:latin typeface="Times New Roman" pitchFamily="18" charset="0"/>
                <a:cs typeface="Times New Roman" pitchFamily="18" charset="0"/>
              </a:rPr>
              <a:t>     </a:t>
            </a:r>
          </a:p>
          <a:p>
            <a:pPr>
              <a:lnSpc>
                <a:spcPct val="90000"/>
              </a:lnSpc>
              <a:buFontTx/>
              <a:buNone/>
            </a:pPr>
            <a:r>
              <a:rPr lang="ru-RU" sz="2400" i="1" dirty="0">
                <a:latin typeface="Times New Roman" pitchFamily="18" charset="0"/>
                <a:cs typeface="Times New Roman" pitchFamily="18" charset="0"/>
              </a:rPr>
              <a:t>                                                                                            </a:t>
            </a:r>
            <a:r>
              <a:rPr lang="ru-RU" sz="28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3-сурет</a:t>
            </a:r>
            <a:r>
              <a:rPr lang="ru-RU" sz="20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sp>
        <p:nvSpPr>
          <p:cNvPr id="8196" name="AutoShape 4"/>
          <p:cNvSpPr>
            <a:spLocks noChangeArrowheads="1"/>
          </p:cNvSpPr>
          <p:nvPr/>
        </p:nvSpPr>
        <p:spPr bwMode="auto">
          <a:xfrm rot="2667578">
            <a:off x="2484438" y="3068638"/>
            <a:ext cx="1281112" cy="1279525"/>
          </a:xfrm>
          <a:prstGeom prst="rtTriangle">
            <a:avLst/>
          </a:prstGeom>
          <a:solidFill>
            <a:srgbClr val="00FF00"/>
          </a:solidFill>
          <a:ln w="9525">
            <a:solidFill>
              <a:srgbClr val="000000"/>
            </a:solidFill>
            <a:miter lim="800000"/>
            <a:headEnd/>
            <a:tailEnd/>
          </a:ln>
        </p:spPr>
        <p:txBody>
          <a:bodyPr/>
          <a:lstStyle/>
          <a:p>
            <a:endParaRPr lang="ru-RU" dirty="0"/>
          </a:p>
        </p:txBody>
      </p:sp>
      <p:sp>
        <p:nvSpPr>
          <p:cNvPr id="8197" name="Line 5"/>
          <p:cNvSpPr>
            <a:spLocks noChangeShapeType="1"/>
          </p:cNvSpPr>
          <p:nvPr/>
        </p:nvSpPr>
        <p:spPr bwMode="auto">
          <a:xfrm>
            <a:off x="827088" y="3716338"/>
            <a:ext cx="4176712" cy="0"/>
          </a:xfrm>
          <a:prstGeom prst="line">
            <a:avLst/>
          </a:prstGeom>
          <a:noFill/>
          <a:ln w="9525">
            <a:solidFill>
              <a:schemeClr val="tx1"/>
            </a:solidFill>
            <a:round/>
            <a:headEnd/>
            <a:tailEnd type="triangle" w="med" len="med"/>
          </a:ln>
          <a:effectLst/>
        </p:spPr>
        <p:txBody>
          <a:bodyPr/>
          <a:lstStyle/>
          <a:p>
            <a:endParaRPr lang="ru-RU" dirty="0"/>
          </a:p>
        </p:txBody>
      </p:sp>
      <p:sp>
        <p:nvSpPr>
          <p:cNvPr id="8198" name="Line 6"/>
          <p:cNvSpPr>
            <a:spLocks noChangeShapeType="1"/>
          </p:cNvSpPr>
          <p:nvPr/>
        </p:nvSpPr>
        <p:spPr bwMode="auto">
          <a:xfrm flipV="1">
            <a:off x="2195513" y="1557338"/>
            <a:ext cx="0" cy="3887787"/>
          </a:xfrm>
          <a:prstGeom prst="line">
            <a:avLst/>
          </a:prstGeom>
          <a:noFill/>
          <a:ln w="9525">
            <a:solidFill>
              <a:schemeClr val="tx1"/>
            </a:solidFill>
            <a:round/>
            <a:headEnd/>
            <a:tailEnd type="triangle" w="med" len="med"/>
          </a:ln>
          <a:effectLst/>
        </p:spPr>
        <p:txBody>
          <a:bodyPr/>
          <a:lstStyle/>
          <a:p>
            <a:endParaRPr lang="ru-RU" dirty="0"/>
          </a:p>
        </p:txBody>
      </p:sp>
      <p:sp>
        <p:nvSpPr>
          <p:cNvPr id="8199" name="Line 7"/>
          <p:cNvSpPr>
            <a:spLocks noChangeShapeType="1"/>
          </p:cNvSpPr>
          <p:nvPr/>
        </p:nvSpPr>
        <p:spPr bwMode="auto">
          <a:xfrm flipH="1">
            <a:off x="1692275" y="1773238"/>
            <a:ext cx="2447925" cy="2455862"/>
          </a:xfrm>
          <a:prstGeom prst="line">
            <a:avLst/>
          </a:prstGeom>
          <a:noFill/>
          <a:ln w="9525">
            <a:solidFill>
              <a:srgbClr val="000000"/>
            </a:solidFill>
            <a:round/>
            <a:headEnd/>
            <a:tailEnd/>
          </a:ln>
        </p:spPr>
        <p:txBody>
          <a:bodyPr/>
          <a:lstStyle/>
          <a:p>
            <a:endParaRPr lang="ru-RU" dirty="0"/>
          </a:p>
        </p:txBody>
      </p:sp>
      <p:sp>
        <p:nvSpPr>
          <p:cNvPr id="8200" name="Line 8"/>
          <p:cNvSpPr>
            <a:spLocks noChangeShapeType="1"/>
          </p:cNvSpPr>
          <p:nvPr/>
        </p:nvSpPr>
        <p:spPr bwMode="auto">
          <a:xfrm flipH="1" flipV="1">
            <a:off x="1547813" y="3068638"/>
            <a:ext cx="2376487" cy="2305050"/>
          </a:xfrm>
          <a:prstGeom prst="line">
            <a:avLst/>
          </a:prstGeom>
          <a:noFill/>
          <a:ln w="9525">
            <a:solidFill>
              <a:srgbClr val="000000"/>
            </a:solidFill>
            <a:round/>
            <a:headEnd/>
            <a:tailEnd/>
          </a:ln>
        </p:spPr>
        <p:txBody>
          <a:bodyPr/>
          <a:lstStyle/>
          <a:p>
            <a:endParaRPr lang="ru-RU" dirty="0"/>
          </a:p>
        </p:txBody>
      </p:sp>
      <p:sp>
        <p:nvSpPr>
          <p:cNvPr id="8201" name="Line 9"/>
          <p:cNvSpPr>
            <a:spLocks noChangeShapeType="1"/>
          </p:cNvSpPr>
          <p:nvPr/>
        </p:nvSpPr>
        <p:spPr bwMode="auto">
          <a:xfrm>
            <a:off x="3132138" y="1916113"/>
            <a:ext cx="0" cy="3529012"/>
          </a:xfrm>
          <a:prstGeom prst="line">
            <a:avLst/>
          </a:prstGeom>
          <a:noFill/>
          <a:ln w="9525">
            <a:solidFill>
              <a:srgbClr val="000000"/>
            </a:solidFill>
            <a:round/>
            <a:headEnd/>
            <a:tailEnd/>
          </a:ln>
        </p:spPr>
        <p:txBody>
          <a:bodyPr/>
          <a:lstStyle/>
          <a:p>
            <a:endParaRPr lang="ru-RU" dirty="0"/>
          </a:p>
        </p:txBody>
      </p:sp>
      <p:sp>
        <p:nvSpPr>
          <p:cNvPr id="8202" name="Rectangle 10"/>
          <p:cNvSpPr>
            <a:spLocks noChangeArrowheads="1"/>
          </p:cNvSpPr>
          <p:nvPr/>
        </p:nvSpPr>
        <p:spPr bwMode="auto">
          <a:xfrm>
            <a:off x="4427538" y="765175"/>
            <a:ext cx="4430742" cy="3449643"/>
          </a:xfrm>
          <a:prstGeom prst="rect">
            <a:avLst/>
          </a:prstGeom>
          <a:noFill/>
          <a:ln w="9525">
            <a:noFill/>
            <a:miter lim="800000"/>
            <a:headEnd/>
            <a:tailEnd/>
          </a:ln>
          <a:effectLst/>
        </p:spPr>
        <p:txBody>
          <a:bodyPr/>
          <a:lstStyle/>
          <a:p>
            <a:r>
              <a:rPr lang="kk-KZ" sz="2000" dirty="0" smtClean="0">
                <a:latin typeface="Times New Roman" pitchFamily="18" charset="0"/>
                <a:cs typeface="Times New Roman" pitchFamily="18" charset="0"/>
              </a:rPr>
              <a:t>M1: (Y &lt; X) және (Y &gt; -X) және (X &lt; 10)</a:t>
            </a:r>
            <a:endParaRPr lang="ru-RU" sz="2000" dirty="0" smtClean="0">
              <a:latin typeface="Times New Roman" pitchFamily="18" charset="0"/>
              <a:cs typeface="Times New Roman" pitchFamily="18" charset="0"/>
            </a:endParaRPr>
          </a:p>
          <a:p>
            <a:r>
              <a:rPr lang="kk-KZ" sz="2000" dirty="0" smtClean="0">
                <a:latin typeface="Times New Roman" pitchFamily="18" charset="0"/>
                <a:cs typeface="Times New Roman" pitchFamily="18" charset="0"/>
              </a:rPr>
              <a:t>Облыс сыртында жатқан нүктелер жиыны:</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M2: (Y &gt; X) </a:t>
            </a:r>
            <a:r>
              <a:rPr lang="kk-KZ" sz="2000" dirty="0" smtClean="0">
                <a:latin typeface="Times New Roman" pitchFamily="18" charset="0"/>
                <a:cs typeface="Times New Roman" pitchFamily="18" charset="0"/>
              </a:rPr>
              <a:t>немесе </a:t>
            </a:r>
            <a:r>
              <a:rPr lang="ru-RU" sz="2000" dirty="0" smtClean="0">
                <a:latin typeface="Times New Roman" pitchFamily="18" charset="0"/>
                <a:cs typeface="Times New Roman" pitchFamily="18" charset="0"/>
              </a:rPr>
              <a:t>(Y &lt; -X)</a:t>
            </a:r>
            <a:r>
              <a:rPr lang="kk-KZ" sz="2000" dirty="0" smtClean="0">
                <a:latin typeface="Times New Roman" pitchFamily="18" charset="0"/>
                <a:cs typeface="Times New Roman" pitchFamily="18" charset="0"/>
              </a:rPr>
              <a:t> немесе</a:t>
            </a:r>
            <a:r>
              <a:rPr lang="ru-RU" sz="2000" dirty="0" smtClean="0">
                <a:latin typeface="Times New Roman" pitchFamily="18" charset="0"/>
                <a:cs typeface="Times New Roman" pitchFamily="18" charset="0"/>
              </a:rPr>
              <a:t> (X &gt; 10)</a:t>
            </a:r>
          </a:p>
          <a:p>
            <a:r>
              <a:rPr lang="kk-KZ" sz="2000" dirty="0" smtClean="0">
                <a:latin typeface="Times New Roman" pitchFamily="18" charset="0"/>
                <a:cs typeface="Times New Roman" pitchFamily="18" charset="0"/>
              </a:rPr>
              <a:t>Облыс шекарасында жатқан нүктелер жиыны:</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M3: (Y = X) или (Y = -X) или (Х = 10)</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199"/>
                                        </p:tgtEl>
                                        <p:attrNameLst>
                                          <p:attrName>style.visibility</p:attrName>
                                        </p:attrNameLst>
                                      </p:cBhvr>
                                      <p:to>
                                        <p:strVal val="visible"/>
                                      </p:to>
                                    </p:set>
                                    <p:animEffect transition="in" filter="fade">
                                      <p:cBhvr>
                                        <p:cTn id="7" dur="2000"/>
                                        <p:tgtEl>
                                          <p:spTgt spid="819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animEffect transition="in" filter="fade">
                                      <p:cBhvr>
                                        <p:cTn id="11" dur="2000"/>
                                        <p:tgtEl>
                                          <p:spTgt spid="8195">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8200"/>
                                        </p:tgtEl>
                                        <p:attrNameLst>
                                          <p:attrName>style.visibility</p:attrName>
                                        </p:attrNameLst>
                                      </p:cBhvr>
                                      <p:to>
                                        <p:strVal val="visible"/>
                                      </p:to>
                                    </p:set>
                                    <p:animEffect transition="in" filter="fade">
                                      <p:cBhvr>
                                        <p:cTn id="15" dur="2000"/>
                                        <p:tgtEl>
                                          <p:spTgt spid="8200"/>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8195">
                                            <p:txEl>
                                              <p:pRg st="6" end="6"/>
                                            </p:txEl>
                                          </p:spTgt>
                                        </p:tgtEl>
                                        <p:attrNameLst>
                                          <p:attrName>style.visibility</p:attrName>
                                        </p:attrNameLst>
                                      </p:cBhvr>
                                      <p:to>
                                        <p:strVal val="visible"/>
                                      </p:to>
                                    </p:set>
                                    <p:animEffect transition="in" filter="fade">
                                      <p:cBhvr>
                                        <p:cTn id="19" dur="2000"/>
                                        <p:tgtEl>
                                          <p:spTgt spid="8195">
                                            <p:txEl>
                                              <p:pRg st="6" end="6"/>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8201"/>
                                        </p:tgtEl>
                                        <p:attrNameLst>
                                          <p:attrName>style.visibility</p:attrName>
                                        </p:attrNameLst>
                                      </p:cBhvr>
                                      <p:to>
                                        <p:strVal val="visible"/>
                                      </p:to>
                                    </p:set>
                                    <p:animEffect transition="in" filter="fade">
                                      <p:cBhvr>
                                        <p:cTn id="23" dur="2000"/>
                                        <p:tgtEl>
                                          <p:spTgt spid="820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202">
                                            <p:txEl>
                                              <p:pRg st="0" end="0"/>
                                            </p:txEl>
                                          </p:spTgt>
                                        </p:tgtEl>
                                        <p:attrNameLst>
                                          <p:attrName>style.visibility</p:attrName>
                                        </p:attrNameLst>
                                      </p:cBhvr>
                                      <p:to>
                                        <p:strVal val="visible"/>
                                      </p:to>
                                    </p:set>
                                    <p:animEffect transition="in" filter="fade">
                                      <p:cBhvr>
                                        <p:cTn id="28" dur="2000"/>
                                        <p:tgtEl>
                                          <p:spTgt spid="8202">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202">
                                            <p:txEl>
                                              <p:pRg st="1" end="1"/>
                                            </p:txEl>
                                          </p:spTgt>
                                        </p:tgtEl>
                                        <p:attrNameLst>
                                          <p:attrName>style.visibility</p:attrName>
                                        </p:attrNameLst>
                                      </p:cBhvr>
                                      <p:to>
                                        <p:strVal val="visible"/>
                                      </p:to>
                                    </p:set>
                                    <p:animEffect transition="in" filter="fade">
                                      <p:cBhvr>
                                        <p:cTn id="33" dur="2000"/>
                                        <p:tgtEl>
                                          <p:spTgt spid="8202">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8202">
                                            <p:txEl>
                                              <p:pRg st="2" end="2"/>
                                            </p:txEl>
                                          </p:spTgt>
                                        </p:tgtEl>
                                        <p:attrNameLst>
                                          <p:attrName>style.visibility</p:attrName>
                                        </p:attrNameLst>
                                      </p:cBhvr>
                                      <p:to>
                                        <p:strVal val="visible"/>
                                      </p:to>
                                    </p:set>
                                    <p:animEffect transition="in" filter="fade">
                                      <p:cBhvr>
                                        <p:cTn id="38" dur="2000"/>
                                        <p:tgtEl>
                                          <p:spTgt spid="8202">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8202">
                                            <p:txEl>
                                              <p:pRg st="3" end="3"/>
                                            </p:txEl>
                                          </p:spTgt>
                                        </p:tgtEl>
                                        <p:attrNameLst>
                                          <p:attrName>style.visibility</p:attrName>
                                        </p:attrNameLst>
                                      </p:cBhvr>
                                      <p:to>
                                        <p:strVal val="visible"/>
                                      </p:to>
                                    </p:set>
                                    <p:animEffect transition="in" filter="fade">
                                      <p:cBhvr>
                                        <p:cTn id="43" dur="2000"/>
                                        <p:tgtEl>
                                          <p:spTgt spid="8202">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8202">
                                            <p:txEl>
                                              <p:pRg st="4" end="4"/>
                                            </p:txEl>
                                          </p:spTgt>
                                        </p:tgtEl>
                                        <p:attrNameLst>
                                          <p:attrName>style.visibility</p:attrName>
                                        </p:attrNameLst>
                                      </p:cBhvr>
                                      <p:to>
                                        <p:strVal val="visible"/>
                                      </p:to>
                                    </p:set>
                                    <p:animEffect transition="in" filter="fade">
                                      <p:cBhvr>
                                        <p:cTn id="48" dur="2000"/>
                                        <p:tgtEl>
                                          <p:spTgt spid="820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animBg="1"/>
      <p:bldP spid="8200" grpId="0" animBg="1"/>
      <p:bldP spid="820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2291" name="Rectangle 3"/>
          <p:cNvSpPr>
            <a:spLocks noGrp="1" noChangeArrowheads="1"/>
          </p:cNvSpPr>
          <p:nvPr>
            <p:ph type="body" idx="1"/>
          </p:nvPr>
        </p:nvSpPr>
        <p:spPr/>
        <p:txBody>
          <a:bodyPr>
            <a:normAutofit lnSpcReduction="10000"/>
          </a:bodyPr>
          <a:lstStyle/>
          <a:p>
            <a:pPr>
              <a:buNone/>
            </a:pPr>
            <a:r>
              <a:rPr lang="en-US" sz="2800" b="1" i="1" dirty="0" smtClean="0">
                <a:solidFill>
                  <a:srgbClr val="0000FF"/>
                </a:solidFill>
                <a:latin typeface="Times New Roman" pitchFamily="18" charset="0"/>
                <a:cs typeface="Times New Roman" pitchFamily="18" charset="0"/>
              </a:rPr>
              <a:t>Program</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Esep</a:t>
            </a:r>
            <a:r>
              <a:rPr lang="kk-KZ" sz="2800" b="1" i="1" dirty="0" smtClean="0">
                <a:latin typeface="Times New Roman" pitchFamily="18" charset="0"/>
                <a:cs typeface="Times New Roman" pitchFamily="18" charset="0"/>
              </a:rPr>
              <a:t>1</a:t>
            </a:r>
            <a:r>
              <a:rPr lang="en-US" sz="2800" b="1" i="1" dirty="0" smtClean="0">
                <a:latin typeface="Times New Roman" pitchFamily="18" charset="0"/>
                <a:cs typeface="Times New Roman" pitchFamily="18" charset="0"/>
              </a:rPr>
              <a:t>;</a:t>
            </a:r>
            <a:endParaRPr lang="ru-RU" sz="2800" b="1" dirty="0" smtClean="0">
              <a:latin typeface="Times New Roman" pitchFamily="18" charset="0"/>
              <a:cs typeface="Times New Roman" pitchFamily="18" charset="0"/>
            </a:endParaRPr>
          </a:p>
          <a:p>
            <a:pPr>
              <a:buNone/>
            </a:pPr>
            <a:r>
              <a:rPr lang="en-US" sz="2800" b="1" i="1" dirty="0" err="1" smtClean="0">
                <a:solidFill>
                  <a:srgbClr val="0000FF"/>
                </a:solidFill>
                <a:latin typeface="Times New Roman" pitchFamily="18" charset="0"/>
                <a:cs typeface="Times New Roman" pitchFamily="18" charset="0"/>
              </a:rPr>
              <a:t>Var</a:t>
            </a:r>
            <a:r>
              <a:rPr lang="en-US" sz="2800" b="1" i="1" dirty="0" smtClean="0">
                <a:latin typeface="Times New Roman" pitchFamily="18" charset="0"/>
                <a:cs typeface="Times New Roman" pitchFamily="18" charset="0"/>
              </a:rPr>
              <a:t> x, y : real;</a:t>
            </a:r>
            <a:endParaRPr lang="ru-RU" sz="2800" b="1" dirty="0" smtClean="0">
              <a:latin typeface="Times New Roman" pitchFamily="18" charset="0"/>
              <a:cs typeface="Times New Roman" pitchFamily="18" charset="0"/>
            </a:endParaRPr>
          </a:p>
          <a:p>
            <a:pPr>
              <a:buNone/>
            </a:pPr>
            <a:r>
              <a:rPr lang="en-US" sz="2800" b="1" i="1" dirty="0" smtClean="0">
                <a:solidFill>
                  <a:srgbClr val="0000FF"/>
                </a:solidFill>
                <a:latin typeface="Times New Roman" pitchFamily="18" charset="0"/>
                <a:cs typeface="Times New Roman" pitchFamily="18" charset="0"/>
              </a:rPr>
              <a:t>Begin</a:t>
            </a:r>
            <a:endParaRPr lang="ru-RU" sz="2800" b="1" dirty="0" smtClean="0">
              <a:solidFill>
                <a:srgbClr val="0000FF"/>
              </a:solidFill>
              <a:latin typeface="Times New Roman" pitchFamily="18" charset="0"/>
              <a:cs typeface="Times New Roman" pitchFamily="18" charset="0"/>
            </a:endParaRPr>
          </a:p>
          <a:p>
            <a:pPr>
              <a:buNone/>
            </a:pPr>
            <a:r>
              <a:rPr lang="en-US" sz="2800" b="1" i="1" dirty="0" err="1" smtClean="0">
                <a:solidFill>
                  <a:srgbClr val="0000FF"/>
                </a:solidFill>
                <a:latin typeface="Times New Roman" pitchFamily="18" charset="0"/>
                <a:cs typeface="Times New Roman" pitchFamily="18" charset="0"/>
              </a:rPr>
              <a:t>Writeln</a:t>
            </a:r>
            <a:r>
              <a:rPr lang="en-US" sz="2800" b="1" i="1" dirty="0" smtClean="0">
                <a:latin typeface="Times New Roman" pitchFamily="18" charset="0"/>
                <a:cs typeface="Times New Roman" pitchFamily="18" charset="0"/>
              </a:rPr>
              <a:t> (‘</a:t>
            </a:r>
            <a:r>
              <a:rPr lang="kk-KZ" sz="2800" b="1" i="1" dirty="0" smtClean="0">
                <a:latin typeface="Times New Roman" pitchFamily="18" charset="0"/>
                <a:cs typeface="Times New Roman" pitchFamily="18" charset="0"/>
              </a:rPr>
              <a:t>Нүкте координатларын енгіз</a:t>
            </a:r>
            <a:r>
              <a:rPr lang="en-US" sz="2800" b="1" i="1" dirty="0" smtClean="0">
                <a:latin typeface="Times New Roman" pitchFamily="18" charset="0"/>
                <a:cs typeface="Times New Roman" pitchFamily="18" charset="0"/>
              </a:rPr>
              <a:t>’);</a:t>
            </a:r>
            <a:endParaRPr lang="ru-RU" sz="2800" b="1" dirty="0" smtClean="0">
              <a:latin typeface="Times New Roman" pitchFamily="18" charset="0"/>
              <a:cs typeface="Times New Roman" pitchFamily="18" charset="0"/>
            </a:endParaRPr>
          </a:p>
          <a:p>
            <a:pPr>
              <a:buNone/>
            </a:pPr>
            <a:r>
              <a:rPr lang="en-US" sz="2800" b="1" i="1" dirty="0" err="1" smtClean="0">
                <a:solidFill>
                  <a:srgbClr val="0000FF"/>
                </a:solidFill>
                <a:latin typeface="Times New Roman" pitchFamily="18" charset="0"/>
                <a:cs typeface="Times New Roman" pitchFamily="18" charset="0"/>
              </a:rPr>
              <a:t>Readln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x,y</a:t>
            </a:r>
            <a:r>
              <a:rPr lang="en-US" sz="2800" b="1" i="1" dirty="0" smtClean="0">
                <a:latin typeface="Times New Roman" pitchFamily="18" charset="0"/>
                <a:cs typeface="Times New Roman" pitchFamily="18" charset="0"/>
              </a:rPr>
              <a:t>);</a:t>
            </a:r>
            <a:endParaRPr lang="ru-RU" sz="2800" b="1" dirty="0" smtClean="0">
              <a:latin typeface="Times New Roman" pitchFamily="18" charset="0"/>
              <a:cs typeface="Times New Roman" pitchFamily="18" charset="0"/>
            </a:endParaRPr>
          </a:p>
          <a:p>
            <a:pPr>
              <a:buNone/>
            </a:pPr>
            <a:r>
              <a:rPr lang="en-US" sz="2800" b="1" i="1" dirty="0" smtClean="0">
                <a:solidFill>
                  <a:srgbClr val="0000FF"/>
                </a:solidFill>
                <a:latin typeface="Times New Roman" pitchFamily="18" charset="0"/>
                <a:cs typeface="Times New Roman" pitchFamily="18" charset="0"/>
              </a:rPr>
              <a:t>If</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sqr</a:t>
            </a:r>
            <a:r>
              <a:rPr lang="en-US" sz="2800" b="1" i="1" dirty="0" smtClean="0">
                <a:latin typeface="Times New Roman" pitchFamily="18" charset="0"/>
                <a:cs typeface="Times New Roman" pitchFamily="18" charset="0"/>
              </a:rPr>
              <a:t> (x)+</a:t>
            </a:r>
            <a:r>
              <a:rPr lang="en-US" sz="2800" b="1" i="1" dirty="0" err="1" smtClean="0">
                <a:latin typeface="Times New Roman" pitchFamily="18" charset="0"/>
                <a:cs typeface="Times New Roman" pitchFamily="18" charset="0"/>
              </a:rPr>
              <a:t>sqr</a:t>
            </a:r>
            <a:r>
              <a:rPr lang="en-US" sz="2800" b="1" i="1" dirty="0" smtClean="0">
                <a:latin typeface="Times New Roman" pitchFamily="18" charset="0"/>
                <a:cs typeface="Times New Roman" pitchFamily="18" charset="0"/>
              </a:rPr>
              <a:t> (y)&lt;</a:t>
            </a:r>
            <a:r>
              <a:rPr lang="en-US" sz="2800" b="1" i="1" dirty="0" err="1" smtClean="0">
                <a:latin typeface="Times New Roman" pitchFamily="18" charset="0"/>
                <a:cs typeface="Times New Roman" pitchFamily="18" charset="0"/>
              </a:rPr>
              <a:t>sqr</a:t>
            </a:r>
            <a:r>
              <a:rPr lang="en-US" sz="2800" b="1" i="1" dirty="0" smtClean="0">
                <a:latin typeface="Times New Roman" pitchFamily="18" charset="0"/>
                <a:cs typeface="Times New Roman" pitchFamily="18" charset="0"/>
              </a:rPr>
              <a:t> (10) </a:t>
            </a:r>
            <a:r>
              <a:rPr lang="en-US" sz="2800" b="1" i="1" dirty="0" smtClean="0">
                <a:solidFill>
                  <a:srgbClr val="0000FF"/>
                </a:solidFill>
                <a:latin typeface="Times New Roman" pitchFamily="18" charset="0"/>
                <a:cs typeface="Times New Roman" pitchFamily="18" charset="0"/>
              </a:rPr>
              <a:t>then </a:t>
            </a:r>
            <a:r>
              <a:rPr lang="en-US" sz="2800" b="1" i="1" dirty="0" err="1" smtClean="0">
                <a:solidFill>
                  <a:srgbClr val="0000FF"/>
                </a:solidFill>
                <a:latin typeface="Times New Roman" pitchFamily="18" charset="0"/>
                <a:cs typeface="Times New Roman" pitchFamily="18" charset="0"/>
              </a:rPr>
              <a:t>writeln</a:t>
            </a:r>
            <a:r>
              <a:rPr lang="en-US" sz="2800" b="1" i="1" dirty="0" smtClean="0">
                <a:latin typeface="Times New Roman" pitchFamily="18" charset="0"/>
                <a:cs typeface="Times New Roman" pitchFamily="18" charset="0"/>
              </a:rPr>
              <a:t>(‘</a:t>
            </a:r>
            <a:r>
              <a:rPr lang="kk-KZ" sz="2800" b="1" i="1" dirty="0" smtClean="0">
                <a:latin typeface="Times New Roman" pitchFamily="18" charset="0"/>
                <a:cs typeface="Times New Roman" pitchFamily="18" charset="0"/>
              </a:rPr>
              <a:t>Ия</a:t>
            </a:r>
            <a:r>
              <a:rPr lang="en-US" sz="2800" b="1" i="1" dirty="0" smtClean="0">
                <a:latin typeface="Times New Roman" pitchFamily="18" charset="0"/>
                <a:cs typeface="Times New Roman" pitchFamily="18" charset="0"/>
              </a:rPr>
              <a:t>’) </a:t>
            </a:r>
            <a:r>
              <a:rPr lang="en-US" sz="2800" b="1" i="1" dirty="0" smtClean="0">
                <a:solidFill>
                  <a:srgbClr val="0000FF"/>
                </a:solidFill>
                <a:latin typeface="Times New Roman" pitchFamily="18" charset="0"/>
                <a:cs typeface="Times New Roman" pitchFamily="18" charset="0"/>
              </a:rPr>
              <a:t>else</a:t>
            </a:r>
            <a:endParaRPr lang="ru-RU" sz="2800" b="1" dirty="0" smtClean="0">
              <a:solidFill>
                <a:srgbClr val="0000FF"/>
              </a:solidFill>
              <a:latin typeface="Times New Roman" pitchFamily="18" charset="0"/>
              <a:cs typeface="Times New Roman" pitchFamily="18" charset="0"/>
            </a:endParaRPr>
          </a:p>
          <a:p>
            <a:pPr marL="0" indent="0">
              <a:buNone/>
            </a:pPr>
            <a:r>
              <a:rPr lang="en-US" sz="2800" b="1" i="1" dirty="0" smtClean="0">
                <a:solidFill>
                  <a:srgbClr val="0000FF"/>
                </a:solidFill>
                <a:latin typeface="Times New Roman" pitchFamily="18" charset="0"/>
                <a:cs typeface="Times New Roman" pitchFamily="18" charset="0"/>
              </a:rPr>
              <a:t>If </a:t>
            </a:r>
            <a:r>
              <a:rPr lang="en-US" sz="2800" b="1" i="1" dirty="0" err="1" smtClean="0">
                <a:latin typeface="Times New Roman" pitchFamily="18" charset="0"/>
                <a:cs typeface="Times New Roman" pitchFamily="18" charset="0"/>
              </a:rPr>
              <a:t>sqr</a:t>
            </a:r>
            <a:r>
              <a:rPr lang="en-US" sz="2800" b="1" i="1" dirty="0" smtClean="0">
                <a:latin typeface="Times New Roman" pitchFamily="18" charset="0"/>
                <a:cs typeface="Times New Roman" pitchFamily="18" charset="0"/>
              </a:rPr>
              <a:t> (x)+</a:t>
            </a:r>
            <a:r>
              <a:rPr lang="en-US" sz="2800" b="1" i="1" dirty="0" err="1" smtClean="0">
                <a:latin typeface="Times New Roman" pitchFamily="18" charset="0"/>
                <a:cs typeface="Times New Roman" pitchFamily="18" charset="0"/>
              </a:rPr>
              <a:t>sqr</a:t>
            </a:r>
            <a:r>
              <a:rPr lang="en-US" sz="2800" b="1" i="1" dirty="0" smtClean="0">
                <a:latin typeface="Times New Roman" pitchFamily="18" charset="0"/>
                <a:cs typeface="Times New Roman" pitchFamily="18" charset="0"/>
              </a:rPr>
              <a:t> (y)&gt;</a:t>
            </a:r>
            <a:r>
              <a:rPr lang="en-US" sz="2800" b="1" i="1" dirty="0" err="1" smtClean="0">
                <a:latin typeface="Times New Roman" pitchFamily="18" charset="0"/>
                <a:cs typeface="Times New Roman" pitchFamily="18" charset="0"/>
              </a:rPr>
              <a:t>sqr</a:t>
            </a:r>
            <a:r>
              <a:rPr lang="en-US" sz="2800" b="1" i="1" dirty="0" smtClean="0">
                <a:latin typeface="Times New Roman" pitchFamily="18" charset="0"/>
                <a:cs typeface="Times New Roman" pitchFamily="18" charset="0"/>
              </a:rPr>
              <a:t> (10) </a:t>
            </a:r>
            <a:r>
              <a:rPr lang="en-US" sz="2800" b="1" i="1" dirty="0" smtClean="0">
                <a:solidFill>
                  <a:srgbClr val="0000FF"/>
                </a:solidFill>
                <a:latin typeface="Times New Roman" pitchFamily="18" charset="0"/>
                <a:cs typeface="Times New Roman" pitchFamily="18" charset="0"/>
              </a:rPr>
              <a:t>then </a:t>
            </a:r>
            <a:r>
              <a:rPr lang="en-US" sz="2800" b="1" i="1" dirty="0" err="1" smtClean="0">
                <a:solidFill>
                  <a:srgbClr val="0000FF"/>
                </a:solidFill>
                <a:latin typeface="Times New Roman" pitchFamily="18" charset="0"/>
                <a:cs typeface="Times New Roman" pitchFamily="18" charset="0"/>
              </a:rPr>
              <a:t>writeln</a:t>
            </a:r>
            <a:r>
              <a:rPr lang="en-US" sz="2800" b="1" i="1" dirty="0" smtClean="0">
                <a:solidFill>
                  <a:srgbClr val="0000FF"/>
                </a:solidFill>
                <a:latin typeface="Times New Roman" pitchFamily="18" charset="0"/>
                <a:cs typeface="Times New Roman" pitchFamily="18" charset="0"/>
              </a:rPr>
              <a:t> </a:t>
            </a:r>
            <a:r>
              <a:rPr lang="en-US" sz="2800" b="1" i="1" dirty="0" smtClean="0">
                <a:latin typeface="Times New Roman" pitchFamily="18" charset="0"/>
                <a:cs typeface="Times New Roman" pitchFamily="18" charset="0"/>
              </a:rPr>
              <a:t>(‘</a:t>
            </a:r>
            <a:r>
              <a:rPr lang="kk-KZ" sz="2800" b="1" i="1" dirty="0" smtClean="0">
                <a:latin typeface="Times New Roman" pitchFamily="18" charset="0"/>
                <a:cs typeface="Times New Roman" pitchFamily="18" charset="0"/>
              </a:rPr>
              <a:t>Жоқ</a:t>
            </a:r>
            <a:r>
              <a:rPr lang="en-US" sz="2800" b="1" i="1" dirty="0" smtClean="0">
                <a:latin typeface="Times New Roman" pitchFamily="18" charset="0"/>
                <a:cs typeface="Times New Roman" pitchFamily="18" charset="0"/>
              </a:rPr>
              <a:t>’) </a:t>
            </a:r>
            <a:r>
              <a:rPr lang="en-US" sz="2800" b="1" i="1" dirty="0" smtClean="0">
                <a:solidFill>
                  <a:srgbClr val="0000FF"/>
                </a:solidFill>
                <a:latin typeface="Times New Roman" pitchFamily="18" charset="0"/>
                <a:cs typeface="Times New Roman" pitchFamily="18" charset="0"/>
              </a:rPr>
              <a:t>else</a:t>
            </a:r>
            <a:r>
              <a:rPr lang="kk-KZ" sz="2800" b="1" i="1"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writeln</a:t>
            </a:r>
            <a:r>
              <a:rPr lang="en-US" sz="2800" b="1" i="1" dirty="0" smtClean="0">
                <a:latin typeface="Times New Roman" pitchFamily="18" charset="0"/>
                <a:cs typeface="Times New Roman" pitchFamily="18" charset="0"/>
              </a:rPr>
              <a:t> (‘</a:t>
            </a:r>
            <a:r>
              <a:rPr lang="kk-KZ" sz="2800" b="1" i="1" dirty="0" smtClean="0">
                <a:latin typeface="Times New Roman" pitchFamily="18" charset="0"/>
                <a:cs typeface="Times New Roman" pitchFamily="18" charset="0"/>
              </a:rPr>
              <a:t>Шекарада</a:t>
            </a:r>
            <a:r>
              <a:rPr lang="en-US" sz="2800" b="1" i="1" dirty="0" smtClean="0">
                <a:latin typeface="Times New Roman" pitchFamily="18" charset="0"/>
                <a:cs typeface="Times New Roman" pitchFamily="18" charset="0"/>
              </a:rPr>
              <a:t>’);</a:t>
            </a:r>
            <a:endParaRPr lang="ru-RU" sz="2800" b="1" dirty="0" smtClean="0">
              <a:latin typeface="Times New Roman" pitchFamily="18" charset="0"/>
              <a:cs typeface="Times New Roman" pitchFamily="18" charset="0"/>
            </a:endParaRPr>
          </a:p>
          <a:p>
            <a:pPr>
              <a:buNone/>
            </a:pPr>
            <a:r>
              <a:rPr lang="en-US" sz="2800" b="1" i="1" dirty="0" smtClean="0">
                <a:solidFill>
                  <a:srgbClr val="0000FF"/>
                </a:solidFill>
                <a:latin typeface="Times New Roman" pitchFamily="18" charset="0"/>
                <a:cs typeface="Times New Roman" pitchFamily="18" charset="0"/>
              </a:rPr>
              <a:t>End.</a:t>
            </a:r>
            <a:endParaRPr lang="ru-RU" sz="2800" b="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20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fade">
                                      <p:cBhvr>
                                        <p:cTn id="12" dur="2000"/>
                                        <p:tgtEl>
                                          <p:spTgt spid="122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fade">
                                      <p:cBhvr>
                                        <p:cTn id="17" dur="2000"/>
                                        <p:tgtEl>
                                          <p:spTgt spid="122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291">
                                            <p:txEl>
                                              <p:pRg st="3" end="3"/>
                                            </p:txEl>
                                          </p:spTgt>
                                        </p:tgtEl>
                                        <p:attrNameLst>
                                          <p:attrName>style.visibility</p:attrName>
                                        </p:attrNameLst>
                                      </p:cBhvr>
                                      <p:to>
                                        <p:strVal val="visible"/>
                                      </p:to>
                                    </p:set>
                                    <p:animEffect transition="in" filter="fade">
                                      <p:cBhvr>
                                        <p:cTn id="22" dur="2000"/>
                                        <p:tgtEl>
                                          <p:spTgt spid="122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291">
                                            <p:txEl>
                                              <p:pRg st="4" end="4"/>
                                            </p:txEl>
                                          </p:spTgt>
                                        </p:tgtEl>
                                        <p:attrNameLst>
                                          <p:attrName>style.visibility</p:attrName>
                                        </p:attrNameLst>
                                      </p:cBhvr>
                                      <p:to>
                                        <p:strVal val="visible"/>
                                      </p:to>
                                    </p:set>
                                    <p:animEffect transition="in" filter="fade">
                                      <p:cBhvr>
                                        <p:cTn id="27" dur="2000"/>
                                        <p:tgtEl>
                                          <p:spTgt spid="1229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291">
                                            <p:txEl>
                                              <p:pRg st="5" end="5"/>
                                            </p:txEl>
                                          </p:spTgt>
                                        </p:tgtEl>
                                        <p:attrNameLst>
                                          <p:attrName>style.visibility</p:attrName>
                                        </p:attrNameLst>
                                      </p:cBhvr>
                                      <p:to>
                                        <p:strVal val="visible"/>
                                      </p:to>
                                    </p:set>
                                    <p:animEffect transition="in" filter="fade">
                                      <p:cBhvr>
                                        <p:cTn id="32" dur="2000"/>
                                        <p:tgtEl>
                                          <p:spTgt spid="1229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291">
                                            <p:txEl>
                                              <p:pRg st="6" end="6"/>
                                            </p:txEl>
                                          </p:spTgt>
                                        </p:tgtEl>
                                        <p:attrNameLst>
                                          <p:attrName>style.visibility</p:attrName>
                                        </p:attrNameLst>
                                      </p:cBhvr>
                                      <p:to>
                                        <p:strVal val="visible"/>
                                      </p:to>
                                    </p:set>
                                    <p:animEffect transition="in" filter="fade">
                                      <p:cBhvr>
                                        <p:cTn id="37" dur="2000"/>
                                        <p:tgtEl>
                                          <p:spTgt spid="1229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291">
                                            <p:txEl>
                                              <p:pRg st="7" end="7"/>
                                            </p:txEl>
                                          </p:spTgt>
                                        </p:tgtEl>
                                        <p:attrNameLst>
                                          <p:attrName>style.visibility</p:attrName>
                                        </p:attrNameLst>
                                      </p:cBhvr>
                                      <p:to>
                                        <p:strVal val="visible"/>
                                      </p:to>
                                    </p:set>
                                    <p:animEffect transition="in" filter="fade">
                                      <p:cBhvr>
                                        <p:cTn id="42" dur="2000"/>
                                        <p:tgtEl>
                                          <p:spTgt spid="122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457200" y="357166"/>
            <a:ext cx="8401080" cy="6143668"/>
          </a:xfrm>
        </p:spPr>
        <p:txBody>
          <a:bodyPr>
            <a:normAutofit/>
          </a:bodyPr>
          <a:lstStyle/>
          <a:p>
            <a:pPr marL="177800" algn="l"/>
            <a:r>
              <a:rPr lang="kk-KZ" sz="2400" b="1" dirty="0" smtClean="0">
                <a:solidFill>
                  <a:srgbClr val="0000FF"/>
                </a:solidFill>
                <a:latin typeface="Times New Roman" pitchFamily="18" charset="0"/>
                <a:cs typeface="Times New Roman" pitchFamily="18" charset="0"/>
              </a:rPr>
              <a:t/>
            </a:r>
            <a:br>
              <a:rPr lang="kk-KZ" sz="2400" b="1" dirty="0" smtClean="0">
                <a:solidFill>
                  <a:srgbClr val="0000FF"/>
                </a:solidFill>
                <a:latin typeface="Times New Roman" pitchFamily="18" charset="0"/>
                <a:cs typeface="Times New Roman" pitchFamily="18" charset="0"/>
              </a:rPr>
            </a:br>
            <a:r>
              <a:rPr lang="kk-KZ" sz="2400" b="1" dirty="0" smtClean="0">
                <a:solidFill>
                  <a:srgbClr val="0000FF"/>
                </a:solidFill>
                <a:latin typeface="Times New Roman" pitchFamily="18" charset="0"/>
                <a:cs typeface="Times New Roman" pitchFamily="18" charset="0"/>
              </a:rPr>
              <a:t>                </a:t>
            </a:r>
            <a:r>
              <a:rPr lang="kk-KZ" sz="2800" b="1" dirty="0" smtClean="0">
                <a:solidFill>
                  <a:srgbClr val="FF0000"/>
                </a:solidFill>
                <a:latin typeface="Times New Roman" pitchFamily="18" charset="0"/>
                <a:cs typeface="Times New Roman" pitchFamily="18" charset="0"/>
              </a:rPr>
              <a:t>Сабақтың мақсаты:</a:t>
            </a:r>
            <a:br>
              <a:rPr lang="kk-KZ" sz="2800" b="1" dirty="0" smtClean="0">
                <a:solidFill>
                  <a:srgbClr val="FF0000"/>
                </a:solidFill>
                <a:latin typeface="Times New Roman" pitchFamily="18" charset="0"/>
                <a:cs typeface="Times New Roman" pitchFamily="18" charset="0"/>
              </a:rPr>
            </a:br>
            <a:r>
              <a:rPr lang="kk-KZ" sz="2800" b="1" dirty="0" smtClean="0">
                <a:solidFill>
                  <a:srgbClr val="FF0000"/>
                </a:solidFill>
                <a:latin typeface="Times New Roman" pitchFamily="18" charset="0"/>
                <a:cs typeface="Times New Roman" pitchFamily="18" charset="0"/>
              </a:rPr>
              <a:t>Білімділік</a:t>
            </a:r>
            <a:r>
              <a:rPr lang="kk-KZ" sz="2800" b="1" dirty="0">
                <a:solidFill>
                  <a:srgbClr val="FF0000"/>
                </a:solidFill>
                <a:latin typeface="Times New Roman" pitchFamily="18" charset="0"/>
                <a:cs typeface="Times New Roman" pitchFamily="18" charset="0"/>
              </a:rPr>
              <a:t>: </a:t>
            </a:r>
            <a:r>
              <a:rPr lang="kk-KZ" sz="2800" dirty="0">
                <a:solidFill>
                  <a:srgbClr val="0000FF"/>
                </a:solidFill>
                <a:latin typeface="Times New Roman" pitchFamily="18" charset="0"/>
                <a:cs typeface="Times New Roman" pitchFamily="18" charset="0"/>
              </a:rPr>
              <a:t>Паскаль тілінің</a:t>
            </a:r>
            <a:r>
              <a:rPr lang="kk-KZ" sz="2800" b="1" dirty="0">
                <a:solidFill>
                  <a:srgbClr val="0000FF"/>
                </a:solidFill>
                <a:latin typeface="Times New Roman" pitchFamily="18" charset="0"/>
                <a:cs typeface="Times New Roman" pitchFamily="18" charset="0"/>
              </a:rPr>
              <a:t> </a:t>
            </a:r>
            <a:r>
              <a:rPr lang="kk-KZ" sz="2800" dirty="0">
                <a:solidFill>
                  <a:srgbClr val="0000FF"/>
                </a:solidFill>
                <a:latin typeface="Times New Roman" pitchFamily="18" charset="0"/>
                <a:cs typeface="Times New Roman" pitchFamily="18" charset="0"/>
              </a:rPr>
              <a:t>тармақталу операторы туралы </a:t>
            </a:r>
            <a:r>
              <a:rPr lang="kk-KZ" sz="2800" dirty="0" smtClean="0">
                <a:solidFill>
                  <a:srgbClr val="0000FF"/>
                </a:solidFill>
                <a:latin typeface="Times New Roman" pitchFamily="18" charset="0"/>
                <a:cs typeface="Times New Roman" pitchFamily="18" charset="0"/>
              </a:rPr>
              <a:t>  алған </a:t>
            </a:r>
            <a:r>
              <a:rPr lang="kk-KZ" sz="2800" dirty="0">
                <a:solidFill>
                  <a:srgbClr val="0000FF"/>
                </a:solidFill>
                <a:latin typeface="Times New Roman" pitchFamily="18" charset="0"/>
                <a:cs typeface="Times New Roman" pitchFamily="18" charset="0"/>
              </a:rPr>
              <a:t>теориялық білімдерін жүйелі түрде тәжірибе жүзінде көрсете білу дағдыларын қалыптастыру.  </a:t>
            </a:r>
            <a:r>
              <a:rPr lang="ru-RU" sz="2800" dirty="0">
                <a:solidFill>
                  <a:srgbClr val="0000FF"/>
                </a:solidFill>
                <a:latin typeface="Times New Roman" pitchFamily="18" charset="0"/>
                <a:cs typeface="Times New Roman" pitchFamily="18" charset="0"/>
              </a:rPr>
              <a:t/>
            </a:r>
            <a:br>
              <a:rPr lang="ru-RU" sz="2800" dirty="0">
                <a:solidFill>
                  <a:srgbClr val="0000FF"/>
                </a:solidFill>
                <a:latin typeface="Times New Roman" pitchFamily="18" charset="0"/>
                <a:cs typeface="Times New Roman" pitchFamily="18" charset="0"/>
              </a:rPr>
            </a:br>
            <a:r>
              <a:rPr lang="kk-KZ" sz="2800" b="1" dirty="0" smtClean="0">
                <a:solidFill>
                  <a:srgbClr val="FF0000"/>
                </a:solidFill>
                <a:latin typeface="Times New Roman" pitchFamily="18" charset="0"/>
                <a:cs typeface="Times New Roman" pitchFamily="18" charset="0"/>
              </a:rPr>
              <a:t>Дамытушылық: </a:t>
            </a:r>
            <a:r>
              <a:rPr lang="kk-KZ" sz="2800" dirty="0" smtClean="0">
                <a:solidFill>
                  <a:srgbClr val="0000FF"/>
                </a:solidFill>
                <a:latin typeface="Times New Roman" pitchFamily="18" charset="0"/>
                <a:cs typeface="Times New Roman" pitchFamily="18" charset="0"/>
              </a:rPr>
              <a:t>Өзіндік ойын дәлелдеп, тұжырымдай білуге жетелеу. Зейінін, ойлауын, есте сақтауын  дамыту. Алған білімдерін өмірде қолдана білуге дағдыландыру.</a:t>
            </a:r>
            <a:r>
              <a:rPr lang="ru-RU" sz="2800" dirty="0" smtClean="0">
                <a:solidFill>
                  <a:srgbClr val="0000FF"/>
                </a:solidFill>
                <a:latin typeface="Times New Roman" pitchFamily="18" charset="0"/>
                <a:cs typeface="Times New Roman" pitchFamily="18" charset="0"/>
              </a:rPr>
              <a:t/>
            </a:r>
            <a:br>
              <a:rPr lang="ru-RU" sz="2800" dirty="0" smtClean="0">
                <a:solidFill>
                  <a:srgbClr val="0000FF"/>
                </a:solidFill>
                <a:latin typeface="Times New Roman" pitchFamily="18" charset="0"/>
                <a:cs typeface="Times New Roman" pitchFamily="18" charset="0"/>
              </a:rPr>
            </a:br>
            <a:r>
              <a:rPr lang="kk-KZ" sz="2800" b="1" dirty="0" smtClean="0">
                <a:solidFill>
                  <a:srgbClr val="FF0000"/>
                </a:solidFill>
                <a:latin typeface="Times New Roman" pitchFamily="18" charset="0"/>
                <a:cs typeface="Times New Roman" pitchFamily="18" charset="0"/>
              </a:rPr>
              <a:t>Тәрбиелік:</a:t>
            </a:r>
            <a:r>
              <a:rPr lang="kk-KZ" sz="2800" dirty="0" smtClean="0">
                <a:solidFill>
                  <a:srgbClr val="0000FF"/>
                </a:solidFill>
                <a:latin typeface="Times New Roman" pitchFamily="18" charset="0"/>
                <a:cs typeface="Times New Roman" pitchFamily="18" charset="0"/>
              </a:rPr>
              <a:t> Отанын сүйетін патриот етіп тәрбиелеу, адамгершілік қасиеттерін дамыту. </a:t>
            </a:r>
            <a:br>
              <a:rPr lang="kk-KZ" sz="2800" dirty="0" smtClean="0">
                <a:solidFill>
                  <a:srgbClr val="0000FF"/>
                </a:solidFill>
                <a:latin typeface="Times New Roman" pitchFamily="18" charset="0"/>
                <a:cs typeface="Times New Roman" pitchFamily="18" charset="0"/>
              </a:rPr>
            </a:br>
            <a:r>
              <a:rPr lang="kk-KZ" sz="2800" dirty="0" smtClean="0">
                <a:solidFill>
                  <a:srgbClr val="0000FF"/>
                </a:solidFill>
                <a:latin typeface="Times New Roman" pitchFamily="18" charset="0"/>
                <a:cs typeface="Times New Roman" pitchFamily="18" charset="0"/>
              </a:rPr>
              <a:t>Шапшаңдылыққа, тиянақтылыққа  баулу. </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3315" name="Rectangle 3"/>
          <p:cNvSpPr>
            <a:spLocks noGrp="1" noChangeArrowheads="1"/>
          </p:cNvSpPr>
          <p:nvPr>
            <p:ph type="body" idx="1"/>
          </p:nvPr>
        </p:nvSpPr>
        <p:spPr/>
        <p:txBody>
          <a:bodyPr>
            <a:normAutofit lnSpcReduction="10000"/>
          </a:bodyPr>
          <a:lstStyle/>
          <a:p>
            <a:pPr>
              <a:buNone/>
            </a:pPr>
            <a:r>
              <a:rPr lang="en-US" sz="2800" b="1" i="1" dirty="0" smtClean="0">
                <a:solidFill>
                  <a:srgbClr val="0000FF"/>
                </a:solidFill>
                <a:latin typeface="Times New Roman" pitchFamily="18" charset="0"/>
                <a:cs typeface="Times New Roman" pitchFamily="18" charset="0"/>
              </a:rPr>
              <a:t>Program </a:t>
            </a:r>
            <a:r>
              <a:rPr lang="en-US" sz="2800" b="1" i="1" dirty="0" err="1" smtClean="0">
                <a:latin typeface="Times New Roman" pitchFamily="18" charset="0"/>
                <a:cs typeface="Times New Roman" pitchFamily="18" charset="0"/>
              </a:rPr>
              <a:t>Esep</a:t>
            </a:r>
            <a:r>
              <a:rPr lang="kk-KZ" sz="2800" b="1" i="1" dirty="0" smtClean="0">
                <a:latin typeface="Times New Roman" pitchFamily="18" charset="0"/>
                <a:cs typeface="Times New Roman" pitchFamily="18" charset="0"/>
              </a:rPr>
              <a:t>2</a:t>
            </a:r>
            <a:r>
              <a:rPr lang="en-US" sz="2800" b="1" i="1" dirty="0" smtClean="0">
                <a:latin typeface="Times New Roman" pitchFamily="18" charset="0"/>
                <a:cs typeface="Times New Roman" pitchFamily="18" charset="0"/>
              </a:rPr>
              <a:t>;</a:t>
            </a:r>
            <a:endParaRPr lang="ru-RU" sz="2800" b="1" dirty="0" smtClean="0">
              <a:latin typeface="Times New Roman" pitchFamily="18" charset="0"/>
              <a:cs typeface="Times New Roman" pitchFamily="18" charset="0"/>
            </a:endParaRPr>
          </a:p>
          <a:p>
            <a:pPr>
              <a:buNone/>
            </a:pPr>
            <a:r>
              <a:rPr lang="en-US" sz="2800" b="1" i="1" dirty="0" err="1" smtClean="0">
                <a:solidFill>
                  <a:srgbClr val="0000FF"/>
                </a:solidFill>
                <a:latin typeface="Times New Roman" pitchFamily="18" charset="0"/>
                <a:cs typeface="Times New Roman" pitchFamily="18" charset="0"/>
              </a:rPr>
              <a:t>Var</a:t>
            </a:r>
            <a:r>
              <a:rPr lang="en-US" sz="2800" b="1" i="1" dirty="0" smtClean="0">
                <a:latin typeface="Times New Roman" pitchFamily="18" charset="0"/>
                <a:cs typeface="Times New Roman" pitchFamily="18" charset="0"/>
              </a:rPr>
              <a:t> x, y : real;</a:t>
            </a:r>
            <a:endParaRPr lang="ru-RU" sz="2800" b="1" dirty="0" smtClean="0">
              <a:latin typeface="Times New Roman" pitchFamily="18" charset="0"/>
              <a:cs typeface="Times New Roman" pitchFamily="18" charset="0"/>
            </a:endParaRPr>
          </a:p>
          <a:p>
            <a:pPr>
              <a:buNone/>
            </a:pPr>
            <a:r>
              <a:rPr lang="en-US" sz="2800" b="1" i="1" dirty="0" smtClean="0">
                <a:solidFill>
                  <a:srgbClr val="0000FF"/>
                </a:solidFill>
                <a:latin typeface="Times New Roman" pitchFamily="18" charset="0"/>
                <a:cs typeface="Times New Roman" pitchFamily="18" charset="0"/>
              </a:rPr>
              <a:t>Begin</a:t>
            </a:r>
            <a:endParaRPr lang="ru-RU" sz="2800" b="1" dirty="0" smtClean="0">
              <a:solidFill>
                <a:srgbClr val="0000FF"/>
              </a:solidFill>
              <a:latin typeface="Times New Roman" pitchFamily="18" charset="0"/>
              <a:cs typeface="Times New Roman" pitchFamily="18" charset="0"/>
            </a:endParaRPr>
          </a:p>
          <a:p>
            <a:pPr>
              <a:buNone/>
            </a:pPr>
            <a:r>
              <a:rPr lang="ru-RU" sz="2800" b="1" i="1" dirty="0" err="1" smtClean="0">
                <a:solidFill>
                  <a:srgbClr val="0000FF"/>
                </a:solidFill>
                <a:latin typeface="Times New Roman" pitchFamily="18" charset="0"/>
                <a:cs typeface="Times New Roman" pitchFamily="18" charset="0"/>
              </a:rPr>
              <a:t>Writeln</a:t>
            </a:r>
            <a:r>
              <a:rPr lang="ru-RU" sz="2800" b="1" i="1" dirty="0" smtClean="0">
                <a:solidFill>
                  <a:srgbClr val="0000FF"/>
                </a:solidFill>
                <a:latin typeface="Times New Roman" pitchFamily="18" charset="0"/>
                <a:cs typeface="Times New Roman" pitchFamily="18" charset="0"/>
              </a:rPr>
              <a:t> </a:t>
            </a:r>
            <a:r>
              <a:rPr lang="ru-RU" sz="2800" b="1" i="1" dirty="0" smtClean="0">
                <a:latin typeface="Times New Roman" pitchFamily="18" charset="0"/>
                <a:cs typeface="Times New Roman" pitchFamily="18" charset="0"/>
              </a:rPr>
              <a:t>(‘</a:t>
            </a:r>
            <a:r>
              <a:rPr lang="kk-KZ" sz="2800" b="1" i="1" dirty="0" smtClean="0">
                <a:latin typeface="Times New Roman" pitchFamily="18" charset="0"/>
                <a:cs typeface="Times New Roman" pitchFamily="18" charset="0"/>
              </a:rPr>
              <a:t>Нүкте координатларын енгіз</a:t>
            </a:r>
            <a:r>
              <a:rPr lang="ru-RU" sz="2800" b="1" i="1" dirty="0" smtClean="0">
                <a:latin typeface="Times New Roman" pitchFamily="18" charset="0"/>
                <a:cs typeface="Times New Roman" pitchFamily="18" charset="0"/>
              </a:rPr>
              <a:t>’);</a:t>
            </a:r>
            <a:endParaRPr lang="ru-RU" sz="2800" b="1" dirty="0" smtClean="0">
              <a:latin typeface="Times New Roman" pitchFamily="18" charset="0"/>
              <a:cs typeface="Times New Roman" pitchFamily="18" charset="0"/>
            </a:endParaRPr>
          </a:p>
          <a:p>
            <a:pPr>
              <a:buNone/>
            </a:pPr>
            <a:r>
              <a:rPr lang="en-US" sz="2800" b="1" i="1" dirty="0" err="1" smtClean="0">
                <a:solidFill>
                  <a:srgbClr val="0000FF"/>
                </a:solidFill>
                <a:latin typeface="Times New Roman" pitchFamily="18" charset="0"/>
                <a:cs typeface="Times New Roman" pitchFamily="18" charset="0"/>
              </a:rPr>
              <a:t>Readln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x,y</a:t>
            </a:r>
            <a:r>
              <a:rPr lang="en-US" sz="2800" b="1" i="1" dirty="0" smtClean="0">
                <a:latin typeface="Times New Roman" pitchFamily="18" charset="0"/>
                <a:cs typeface="Times New Roman" pitchFamily="18" charset="0"/>
              </a:rPr>
              <a:t>);</a:t>
            </a:r>
            <a:endParaRPr lang="ru-RU" sz="2800" b="1" dirty="0" smtClean="0">
              <a:latin typeface="Times New Roman" pitchFamily="18" charset="0"/>
              <a:cs typeface="Times New Roman" pitchFamily="18" charset="0"/>
            </a:endParaRPr>
          </a:p>
          <a:p>
            <a:pPr>
              <a:buNone/>
            </a:pPr>
            <a:r>
              <a:rPr lang="en-US" sz="2800" b="1" i="1" dirty="0" smtClean="0">
                <a:solidFill>
                  <a:srgbClr val="0000FF"/>
                </a:solidFill>
                <a:latin typeface="Times New Roman" pitchFamily="18" charset="0"/>
                <a:cs typeface="Times New Roman" pitchFamily="18" charset="0"/>
              </a:rPr>
              <a:t>If</a:t>
            </a:r>
            <a:r>
              <a:rPr lang="en-US" sz="2800" b="1" i="1" dirty="0" smtClean="0">
                <a:latin typeface="Times New Roman" pitchFamily="18" charset="0"/>
                <a:cs typeface="Times New Roman" pitchFamily="18" charset="0"/>
              </a:rPr>
              <a:t> (abs(x)&lt; 10) and (abs(y)&lt; 5) </a:t>
            </a:r>
            <a:r>
              <a:rPr lang="en-US" sz="2800" b="1" i="1" dirty="0" smtClean="0">
                <a:solidFill>
                  <a:srgbClr val="0000FF"/>
                </a:solidFill>
                <a:latin typeface="Times New Roman" pitchFamily="18" charset="0"/>
                <a:cs typeface="Times New Roman" pitchFamily="18" charset="0"/>
              </a:rPr>
              <a:t>then </a:t>
            </a:r>
            <a:r>
              <a:rPr lang="en-US" sz="2800" b="1" i="1" dirty="0" err="1" smtClean="0">
                <a:solidFill>
                  <a:srgbClr val="0000FF"/>
                </a:solidFill>
                <a:latin typeface="Times New Roman" pitchFamily="18" charset="0"/>
                <a:cs typeface="Times New Roman" pitchFamily="18" charset="0"/>
              </a:rPr>
              <a:t>writeln</a:t>
            </a:r>
            <a:r>
              <a:rPr lang="en-US" sz="2800" b="1" i="1" dirty="0" smtClean="0">
                <a:latin typeface="Times New Roman" pitchFamily="18" charset="0"/>
                <a:cs typeface="Times New Roman" pitchFamily="18" charset="0"/>
              </a:rPr>
              <a:t>(‘</a:t>
            </a:r>
            <a:r>
              <a:rPr lang="kk-KZ" sz="2800" b="1" i="1" dirty="0" smtClean="0">
                <a:latin typeface="Times New Roman" pitchFamily="18" charset="0"/>
                <a:cs typeface="Times New Roman" pitchFamily="18" charset="0"/>
              </a:rPr>
              <a:t>Ия</a:t>
            </a:r>
            <a:r>
              <a:rPr lang="en-US" sz="2800" b="1" i="1" dirty="0" smtClean="0">
                <a:latin typeface="Times New Roman" pitchFamily="18" charset="0"/>
                <a:cs typeface="Times New Roman" pitchFamily="18" charset="0"/>
              </a:rPr>
              <a:t>’) </a:t>
            </a:r>
            <a:r>
              <a:rPr lang="en-US" sz="2800" b="1" i="1" dirty="0" smtClean="0">
                <a:solidFill>
                  <a:srgbClr val="0000FF"/>
                </a:solidFill>
                <a:latin typeface="Times New Roman" pitchFamily="18" charset="0"/>
                <a:cs typeface="Times New Roman" pitchFamily="18" charset="0"/>
              </a:rPr>
              <a:t>else</a:t>
            </a:r>
            <a:endParaRPr lang="ru-RU" sz="2800" b="1" dirty="0" smtClean="0">
              <a:solidFill>
                <a:srgbClr val="0000FF"/>
              </a:solidFill>
              <a:latin typeface="Times New Roman" pitchFamily="18" charset="0"/>
              <a:cs typeface="Times New Roman" pitchFamily="18" charset="0"/>
            </a:endParaRPr>
          </a:p>
          <a:p>
            <a:pPr marL="0" indent="0">
              <a:buNone/>
            </a:pPr>
            <a:r>
              <a:rPr lang="en-US" sz="2800" b="1" i="1" dirty="0" smtClean="0">
                <a:solidFill>
                  <a:srgbClr val="0000FF"/>
                </a:solidFill>
                <a:latin typeface="Times New Roman" pitchFamily="18" charset="0"/>
                <a:cs typeface="Times New Roman" pitchFamily="18" charset="0"/>
              </a:rPr>
              <a:t>If</a:t>
            </a:r>
            <a:r>
              <a:rPr lang="en-US" sz="2800" b="1" i="1" dirty="0" smtClean="0">
                <a:latin typeface="Times New Roman" pitchFamily="18" charset="0"/>
                <a:cs typeface="Times New Roman" pitchFamily="18" charset="0"/>
              </a:rPr>
              <a:t> (abs(x)&gt; 10) or (abs(y)&gt; 5) </a:t>
            </a:r>
            <a:r>
              <a:rPr lang="en-US" sz="2800" b="1" i="1" dirty="0" smtClean="0">
                <a:solidFill>
                  <a:srgbClr val="0000FF"/>
                </a:solidFill>
                <a:latin typeface="Times New Roman" pitchFamily="18" charset="0"/>
                <a:cs typeface="Times New Roman" pitchFamily="18" charset="0"/>
              </a:rPr>
              <a:t>then </a:t>
            </a:r>
            <a:r>
              <a:rPr lang="en-US" sz="2800" b="1" i="1" dirty="0" err="1" smtClean="0">
                <a:solidFill>
                  <a:srgbClr val="0000FF"/>
                </a:solidFill>
                <a:latin typeface="Times New Roman" pitchFamily="18" charset="0"/>
                <a:cs typeface="Times New Roman" pitchFamily="18" charset="0"/>
              </a:rPr>
              <a:t>writeln</a:t>
            </a:r>
            <a:r>
              <a:rPr lang="en-US" sz="2800" b="1" i="1" dirty="0" smtClean="0">
                <a:solidFill>
                  <a:srgbClr val="0000FF"/>
                </a:solidFill>
                <a:latin typeface="Times New Roman" pitchFamily="18" charset="0"/>
                <a:cs typeface="Times New Roman" pitchFamily="18" charset="0"/>
              </a:rPr>
              <a:t> </a:t>
            </a:r>
            <a:r>
              <a:rPr lang="en-US" sz="2800" b="1" i="1" dirty="0" smtClean="0">
                <a:latin typeface="Times New Roman" pitchFamily="18" charset="0"/>
                <a:cs typeface="Times New Roman" pitchFamily="18" charset="0"/>
              </a:rPr>
              <a:t>(‘</a:t>
            </a:r>
            <a:r>
              <a:rPr lang="kk-KZ" sz="2800" b="1" i="1" dirty="0" smtClean="0">
                <a:latin typeface="Times New Roman" pitchFamily="18" charset="0"/>
                <a:cs typeface="Times New Roman" pitchFamily="18" charset="0"/>
              </a:rPr>
              <a:t>Жоқ</a:t>
            </a:r>
            <a:r>
              <a:rPr lang="en-US" sz="2800" b="1" i="1" dirty="0" smtClean="0">
                <a:latin typeface="Times New Roman" pitchFamily="18" charset="0"/>
                <a:cs typeface="Times New Roman" pitchFamily="18" charset="0"/>
              </a:rPr>
              <a:t>’) </a:t>
            </a:r>
            <a:r>
              <a:rPr lang="en-US" sz="2800" b="1" i="1" dirty="0" smtClean="0">
                <a:solidFill>
                  <a:srgbClr val="0000FF"/>
                </a:solidFill>
                <a:latin typeface="Times New Roman" pitchFamily="18" charset="0"/>
                <a:cs typeface="Times New Roman" pitchFamily="18" charset="0"/>
              </a:rPr>
              <a:t>else</a:t>
            </a:r>
            <a:r>
              <a:rPr lang="kk-KZ" sz="2800" b="1" i="1" dirty="0" smtClean="0">
                <a:solidFill>
                  <a:srgbClr val="0000FF"/>
                </a:solidFill>
                <a:latin typeface="Times New Roman" pitchFamily="18" charset="0"/>
                <a:cs typeface="Times New Roman" pitchFamily="18" charset="0"/>
              </a:rPr>
              <a:t> </a:t>
            </a:r>
            <a:r>
              <a:rPr lang="en-US" sz="2800" b="1" i="1" dirty="0" err="1" smtClean="0">
                <a:solidFill>
                  <a:srgbClr val="0000FF"/>
                </a:solidFill>
                <a:latin typeface="Times New Roman" pitchFamily="18" charset="0"/>
                <a:cs typeface="Times New Roman" pitchFamily="18" charset="0"/>
              </a:rPr>
              <a:t>writeln</a:t>
            </a:r>
            <a:r>
              <a:rPr lang="en-US" sz="2800" b="1" i="1" dirty="0" smtClean="0">
                <a:latin typeface="Times New Roman" pitchFamily="18" charset="0"/>
                <a:cs typeface="Times New Roman" pitchFamily="18" charset="0"/>
              </a:rPr>
              <a:t> (‘</a:t>
            </a:r>
            <a:r>
              <a:rPr lang="kk-KZ" sz="2800" b="1" i="1" dirty="0" smtClean="0">
                <a:latin typeface="Times New Roman" pitchFamily="18" charset="0"/>
                <a:cs typeface="Times New Roman" pitchFamily="18" charset="0"/>
              </a:rPr>
              <a:t>Шекарада</a:t>
            </a:r>
            <a:r>
              <a:rPr lang="en-US" sz="2800" b="1" i="1" dirty="0" smtClean="0">
                <a:latin typeface="Times New Roman" pitchFamily="18" charset="0"/>
                <a:cs typeface="Times New Roman" pitchFamily="18" charset="0"/>
              </a:rPr>
              <a:t>’);</a:t>
            </a:r>
            <a:endParaRPr lang="ru-RU" sz="2800" b="1" dirty="0" smtClean="0">
              <a:latin typeface="Times New Roman" pitchFamily="18" charset="0"/>
              <a:cs typeface="Times New Roman" pitchFamily="18" charset="0"/>
            </a:endParaRPr>
          </a:p>
          <a:p>
            <a:pPr>
              <a:buNone/>
            </a:pPr>
            <a:r>
              <a:rPr lang="en-US" sz="2800" b="1" i="1" dirty="0" smtClean="0">
                <a:solidFill>
                  <a:srgbClr val="0000FF"/>
                </a:solidFill>
                <a:latin typeface="Times New Roman" pitchFamily="18" charset="0"/>
                <a:cs typeface="Times New Roman" pitchFamily="18" charset="0"/>
              </a:rPr>
              <a:t>End.</a:t>
            </a:r>
            <a:endParaRPr lang="ru-RU" sz="2800" b="1" dirty="0" smtClean="0">
              <a:solidFill>
                <a:srgbClr val="0000FF"/>
              </a:solidFill>
              <a:latin typeface="Times New Roman" pitchFamily="18" charset="0"/>
              <a:cs typeface="Times New Roman" pitchFamily="18" charset="0"/>
            </a:endParaRPr>
          </a:p>
          <a:p>
            <a:pPr>
              <a:lnSpc>
                <a:spcPct val="80000"/>
              </a:lnSpc>
              <a:buFontTx/>
              <a:buNone/>
            </a:pP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fade">
                                      <p:cBhvr>
                                        <p:cTn id="7" dur="20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fade">
                                      <p:cBhvr>
                                        <p:cTn id="12" dur="2000"/>
                                        <p:tgtEl>
                                          <p:spTgt spid="133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fade">
                                      <p:cBhvr>
                                        <p:cTn id="17" dur="2000"/>
                                        <p:tgtEl>
                                          <p:spTgt spid="133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fade">
                                      <p:cBhvr>
                                        <p:cTn id="22" dur="2000"/>
                                        <p:tgtEl>
                                          <p:spTgt spid="133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fade">
                                      <p:cBhvr>
                                        <p:cTn id="27" dur="2000"/>
                                        <p:tgtEl>
                                          <p:spTgt spid="1331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315">
                                            <p:txEl>
                                              <p:pRg st="5" end="5"/>
                                            </p:txEl>
                                          </p:spTgt>
                                        </p:tgtEl>
                                        <p:attrNameLst>
                                          <p:attrName>style.visibility</p:attrName>
                                        </p:attrNameLst>
                                      </p:cBhvr>
                                      <p:to>
                                        <p:strVal val="visible"/>
                                      </p:to>
                                    </p:set>
                                    <p:animEffect transition="in" filter="fade">
                                      <p:cBhvr>
                                        <p:cTn id="32" dur="2000"/>
                                        <p:tgtEl>
                                          <p:spTgt spid="1331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315">
                                            <p:txEl>
                                              <p:pRg st="6" end="6"/>
                                            </p:txEl>
                                          </p:spTgt>
                                        </p:tgtEl>
                                        <p:attrNameLst>
                                          <p:attrName>style.visibility</p:attrName>
                                        </p:attrNameLst>
                                      </p:cBhvr>
                                      <p:to>
                                        <p:strVal val="visible"/>
                                      </p:to>
                                    </p:set>
                                    <p:animEffect transition="in" filter="fade">
                                      <p:cBhvr>
                                        <p:cTn id="37" dur="2000"/>
                                        <p:tgtEl>
                                          <p:spTgt spid="1331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315">
                                            <p:txEl>
                                              <p:pRg st="7" end="7"/>
                                            </p:txEl>
                                          </p:spTgt>
                                        </p:tgtEl>
                                        <p:attrNameLst>
                                          <p:attrName>style.visibility</p:attrName>
                                        </p:attrNameLst>
                                      </p:cBhvr>
                                      <p:to>
                                        <p:strVal val="visible"/>
                                      </p:to>
                                    </p:set>
                                    <p:animEffect transition="in" filter="fade">
                                      <p:cBhvr>
                                        <p:cTn id="42" dur="2000"/>
                                        <p:tgtEl>
                                          <p:spTgt spid="133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85720" y="1500174"/>
            <a:ext cx="8858280" cy="3816429"/>
          </a:xfrm>
          <a:prstGeom prst="rect">
            <a:avLst/>
          </a:prstGeom>
          <a:noFill/>
        </p:spPr>
        <p:txBody>
          <a:bodyPr wrap="square" rtlCol="0">
            <a:spAutoFit/>
          </a:bodyPr>
          <a:lstStyle/>
          <a:p>
            <a:r>
              <a:rPr lang="en-US" sz="2400" b="1" i="1" dirty="0" smtClean="0">
                <a:solidFill>
                  <a:srgbClr val="0000FF"/>
                </a:solidFill>
                <a:latin typeface="Times New Roman" pitchFamily="18" charset="0"/>
                <a:cs typeface="Times New Roman" pitchFamily="18" charset="0"/>
              </a:rPr>
              <a:t>Program</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Esep</a:t>
            </a:r>
            <a:r>
              <a:rPr lang="kk-KZ" sz="2400" b="1" i="1" dirty="0" smtClean="0">
                <a:latin typeface="Times New Roman" pitchFamily="18" charset="0"/>
                <a:cs typeface="Times New Roman" pitchFamily="18" charset="0"/>
              </a:rPr>
              <a:t>3</a:t>
            </a:r>
            <a:r>
              <a:rPr lang="en-US" sz="2400" b="1" i="1" dirty="0" smtClean="0">
                <a:latin typeface="Times New Roman" pitchFamily="18" charset="0"/>
                <a:cs typeface="Times New Roman" pitchFamily="18" charset="0"/>
              </a:rPr>
              <a:t>;</a:t>
            </a:r>
            <a:endParaRPr lang="ru-RU" sz="2400" b="1" dirty="0" smtClean="0">
              <a:latin typeface="Times New Roman" pitchFamily="18" charset="0"/>
              <a:cs typeface="Times New Roman" pitchFamily="18" charset="0"/>
            </a:endParaRPr>
          </a:p>
          <a:p>
            <a:r>
              <a:rPr lang="en-US" sz="2400" b="1" i="1" dirty="0" err="1" smtClean="0">
                <a:solidFill>
                  <a:srgbClr val="0000FF"/>
                </a:solidFill>
                <a:latin typeface="Times New Roman" pitchFamily="18" charset="0"/>
                <a:cs typeface="Times New Roman" pitchFamily="18" charset="0"/>
              </a:rPr>
              <a:t>Var</a:t>
            </a:r>
            <a:r>
              <a:rPr lang="en-US" sz="2400" b="1" i="1" dirty="0" smtClean="0">
                <a:latin typeface="Times New Roman" pitchFamily="18" charset="0"/>
                <a:cs typeface="Times New Roman" pitchFamily="18" charset="0"/>
              </a:rPr>
              <a:t> x, y : real;</a:t>
            </a:r>
            <a:endParaRPr lang="ru-RU" sz="2400" b="1" dirty="0" smtClean="0">
              <a:latin typeface="Times New Roman" pitchFamily="18" charset="0"/>
              <a:cs typeface="Times New Roman" pitchFamily="18" charset="0"/>
            </a:endParaRPr>
          </a:p>
          <a:p>
            <a:r>
              <a:rPr lang="en-US" sz="2400" b="1" i="1" dirty="0" smtClean="0">
                <a:solidFill>
                  <a:srgbClr val="0000FF"/>
                </a:solidFill>
                <a:latin typeface="Times New Roman" pitchFamily="18" charset="0"/>
                <a:cs typeface="Times New Roman" pitchFamily="18" charset="0"/>
              </a:rPr>
              <a:t>Begin</a:t>
            </a:r>
            <a:endParaRPr lang="ru-RU" sz="2400" b="1" dirty="0" smtClean="0">
              <a:solidFill>
                <a:srgbClr val="0000FF"/>
              </a:solidFill>
              <a:latin typeface="Times New Roman" pitchFamily="18" charset="0"/>
              <a:cs typeface="Times New Roman" pitchFamily="18" charset="0"/>
            </a:endParaRPr>
          </a:p>
          <a:p>
            <a:r>
              <a:rPr lang="en-US" sz="2400" b="1" i="1" dirty="0" err="1" smtClean="0">
                <a:solidFill>
                  <a:srgbClr val="0000FF"/>
                </a:solidFill>
                <a:latin typeface="Times New Roman" pitchFamily="18" charset="0"/>
                <a:cs typeface="Times New Roman" pitchFamily="18" charset="0"/>
              </a:rPr>
              <a:t>Writeln</a:t>
            </a:r>
            <a:r>
              <a:rPr lang="en-US" sz="2400" b="1" i="1" dirty="0" smtClean="0">
                <a:latin typeface="Times New Roman" pitchFamily="18" charset="0"/>
                <a:cs typeface="Times New Roman" pitchFamily="18" charset="0"/>
              </a:rPr>
              <a:t> (‘</a:t>
            </a:r>
            <a:r>
              <a:rPr lang="kk-KZ" sz="2400" b="1" i="1" dirty="0" smtClean="0">
                <a:latin typeface="Times New Roman" pitchFamily="18" charset="0"/>
                <a:cs typeface="Times New Roman" pitchFamily="18" charset="0"/>
              </a:rPr>
              <a:t>Нүкте координатларын енгіз</a:t>
            </a:r>
            <a:r>
              <a:rPr lang="en-US" sz="2400" b="1" i="1" dirty="0" smtClean="0">
                <a:latin typeface="Times New Roman" pitchFamily="18" charset="0"/>
                <a:cs typeface="Times New Roman" pitchFamily="18" charset="0"/>
              </a:rPr>
              <a:t>’);</a:t>
            </a:r>
            <a:endParaRPr lang="ru-RU" sz="2400" b="1" dirty="0" smtClean="0">
              <a:latin typeface="Times New Roman" pitchFamily="18" charset="0"/>
              <a:cs typeface="Times New Roman" pitchFamily="18" charset="0"/>
            </a:endParaRPr>
          </a:p>
          <a:p>
            <a:r>
              <a:rPr lang="en-US" sz="2400" b="1" i="1" dirty="0" err="1" smtClean="0">
                <a:solidFill>
                  <a:srgbClr val="0000FF"/>
                </a:solidFill>
                <a:latin typeface="Times New Roman" pitchFamily="18" charset="0"/>
                <a:cs typeface="Times New Roman" pitchFamily="18" charset="0"/>
              </a:rPr>
              <a:t>Readln</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x,y</a:t>
            </a:r>
            <a:r>
              <a:rPr lang="en-US" sz="2400" b="1" i="1" dirty="0" smtClean="0">
                <a:latin typeface="Times New Roman" pitchFamily="18" charset="0"/>
                <a:cs typeface="Times New Roman" pitchFamily="18" charset="0"/>
              </a:rPr>
              <a:t>);</a:t>
            </a:r>
            <a:endParaRPr lang="ru-RU" sz="2400" b="1" dirty="0" smtClean="0">
              <a:latin typeface="Times New Roman" pitchFamily="18" charset="0"/>
              <a:cs typeface="Times New Roman" pitchFamily="18" charset="0"/>
            </a:endParaRPr>
          </a:p>
          <a:p>
            <a:r>
              <a:rPr lang="en-US" sz="2400" b="1" i="1" dirty="0" smtClean="0">
                <a:solidFill>
                  <a:srgbClr val="0000FF"/>
                </a:solidFill>
                <a:latin typeface="Times New Roman" pitchFamily="18" charset="0"/>
                <a:cs typeface="Times New Roman" pitchFamily="18" charset="0"/>
              </a:rPr>
              <a:t>If </a:t>
            </a:r>
            <a:r>
              <a:rPr lang="en-US" sz="2400" b="1" i="1" dirty="0" smtClean="0">
                <a:latin typeface="Times New Roman" pitchFamily="18" charset="0"/>
                <a:cs typeface="Times New Roman" pitchFamily="18" charset="0"/>
              </a:rPr>
              <a:t> (Y &lt; X)   and (Y &gt; -X)  and (X &lt;10)  </a:t>
            </a:r>
            <a:r>
              <a:rPr lang="en-US" sz="2400" b="1" i="1" dirty="0" smtClean="0">
                <a:solidFill>
                  <a:srgbClr val="0000FF"/>
                </a:solidFill>
                <a:latin typeface="Times New Roman" pitchFamily="18" charset="0"/>
                <a:cs typeface="Times New Roman" pitchFamily="18" charset="0"/>
              </a:rPr>
              <a:t>then </a:t>
            </a:r>
            <a:r>
              <a:rPr lang="en-US" sz="2400" b="1" i="1" dirty="0" err="1" smtClean="0">
                <a:solidFill>
                  <a:srgbClr val="0000FF"/>
                </a:solidFill>
                <a:latin typeface="Times New Roman" pitchFamily="18" charset="0"/>
                <a:cs typeface="Times New Roman" pitchFamily="18" charset="0"/>
              </a:rPr>
              <a:t>writeln</a:t>
            </a:r>
            <a:r>
              <a:rPr lang="en-US" sz="2400" b="1" i="1" dirty="0" smtClean="0">
                <a:latin typeface="Times New Roman" pitchFamily="18" charset="0"/>
                <a:cs typeface="Times New Roman" pitchFamily="18" charset="0"/>
              </a:rPr>
              <a:t>(‘</a:t>
            </a:r>
            <a:r>
              <a:rPr lang="kk-KZ" sz="2400" b="1" i="1" dirty="0" smtClean="0">
                <a:latin typeface="Times New Roman" pitchFamily="18" charset="0"/>
                <a:cs typeface="Times New Roman" pitchFamily="18" charset="0"/>
              </a:rPr>
              <a:t>Иа</a:t>
            </a:r>
            <a:r>
              <a:rPr lang="en-US" sz="2400" b="1" i="1" dirty="0" smtClean="0">
                <a:latin typeface="Times New Roman" pitchFamily="18" charset="0"/>
                <a:cs typeface="Times New Roman" pitchFamily="18" charset="0"/>
              </a:rPr>
              <a:t>’) </a:t>
            </a:r>
            <a:r>
              <a:rPr lang="en-US" sz="2400" b="1" i="1" dirty="0" smtClean="0">
                <a:solidFill>
                  <a:srgbClr val="0000FF"/>
                </a:solidFill>
                <a:latin typeface="Times New Roman" pitchFamily="18" charset="0"/>
                <a:cs typeface="Times New Roman" pitchFamily="18" charset="0"/>
              </a:rPr>
              <a:t>else</a:t>
            </a:r>
            <a:endParaRPr lang="ru-RU" sz="2400" b="1" dirty="0" smtClean="0">
              <a:solidFill>
                <a:srgbClr val="0000FF"/>
              </a:solidFill>
              <a:latin typeface="Times New Roman" pitchFamily="18" charset="0"/>
              <a:cs typeface="Times New Roman" pitchFamily="18" charset="0"/>
            </a:endParaRPr>
          </a:p>
          <a:p>
            <a:r>
              <a:rPr lang="en-US" sz="2400" b="1" i="1" dirty="0" smtClean="0">
                <a:solidFill>
                  <a:srgbClr val="0000FF"/>
                </a:solidFill>
                <a:latin typeface="Times New Roman" pitchFamily="18" charset="0"/>
                <a:cs typeface="Times New Roman" pitchFamily="18" charset="0"/>
              </a:rPr>
              <a:t>If </a:t>
            </a:r>
            <a:r>
              <a:rPr lang="en-US" sz="2400" b="1" i="1" dirty="0" smtClean="0">
                <a:latin typeface="Times New Roman" pitchFamily="18" charset="0"/>
                <a:cs typeface="Times New Roman" pitchFamily="18" charset="0"/>
              </a:rPr>
              <a:t> (Y &gt; X)  or  (Y &lt; -X)  or ( X &gt; 10)  </a:t>
            </a:r>
            <a:r>
              <a:rPr lang="en-US" sz="2400" b="1" i="1" dirty="0" smtClean="0">
                <a:solidFill>
                  <a:srgbClr val="0000FF"/>
                </a:solidFill>
                <a:latin typeface="Times New Roman" pitchFamily="18" charset="0"/>
                <a:cs typeface="Times New Roman" pitchFamily="18" charset="0"/>
              </a:rPr>
              <a:t>then </a:t>
            </a:r>
            <a:r>
              <a:rPr lang="en-US" sz="2400" b="1" i="1" dirty="0" err="1" smtClean="0">
                <a:solidFill>
                  <a:srgbClr val="0000FF"/>
                </a:solidFill>
                <a:latin typeface="Times New Roman" pitchFamily="18" charset="0"/>
                <a:cs typeface="Times New Roman" pitchFamily="18" charset="0"/>
              </a:rPr>
              <a:t>writeln</a:t>
            </a:r>
            <a:r>
              <a:rPr lang="en-US" sz="2400" b="1" i="1" dirty="0" smtClean="0">
                <a:solidFill>
                  <a:srgbClr val="0000FF"/>
                </a:solidFill>
                <a:latin typeface="Times New Roman" pitchFamily="18" charset="0"/>
                <a:cs typeface="Times New Roman" pitchFamily="18" charset="0"/>
              </a:rPr>
              <a:t> </a:t>
            </a:r>
            <a:r>
              <a:rPr lang="en-US" sz="2400" b="1" i="1" dirty="0" smtClean="0">
                <a:latin typeface="Times New Roman" pitchFamily="18" charset="0"/>
                <a:cs typeface="Times New Roman" pitchFamily="18" charset="0"/>
              </a:rPr>
              <a:t>(‘</a:t>
            </a:r>
            <a:r>
              <a:rPr lang="kk-KZ" sz="2400" b="1" i="1" dirty="0" smtClean="0">
                <a:latin typeface="Times New Roman" pitchFamily="18" charset="0"/>
                <a:cs typeface="Times New Roman" pitchFamily="18" charset="0"/>
              </a:rPr>
              <a:t>Жоқ</a:t>
            </a:r>
            <a:r>
              <a:rPr lang="en-US" sz="2400" b="1" i="1" dirty="0" smtClean="0">
                <a:latin typeface="Times New Roman" pitchFamily="18" charset="0"/>
                <a:cs typeface="Times New Roman" pitchFamily="18" charset="0"/>
              </a:rPr>
              <a:t>’) </a:t>
            </a:r>
            <a:r>
              <a:rPr lang="en-US" sz="2400" b="1" i="1" dirty="0" smtClean="0">
                <a:solidFill>
                  <a:srgbClr val="0000FF"/>
                </a:solidFill>
                <a:latin typeface="Times New Roman" pitchFamily="18" charset="0"/>
                <a:cs typeface="Times New Roman" pitchFamily="18" charset="0"/>
              </a:rPr>
              <a:t>else </a:t>
            </a:r>
            <a:r>
              <a:rPr lang="en-US" sz="2400" b="1" i="1" dirty="0" err="1" smtClean="0">
                <a:solidFill>
                  <a:srgbClr val="0000FF"/>
                </a:solidFill>
                <a:latin typeface="Times New Roman" pitchFamily="18" charset="0"/>
                <a:cs typeface="Times New Roman" pitchFamily="18" charset="0"/>
              </a:rPr>
              <a:t>writeln</a:t>
            </a:r>
            <a:r>
              <a:rPr lang="en-US" sz="2400" b="1" i="1" dirty="0" smtClean="0">
                <a:solidFill>
                  <a:srgbClr val="0000FF"/>
                </a:solidFill>
                <a:latin typeface="Times New Roman" pitchFamily="18" charset="0"/>
                <a:cs typeface="Times New Roman" pitchFamily="18" charset="0"/>
              </a:rPr>
              <a:t> </a:t>
            </a:r>
            <a:r>
              <a:rPr lang="en-US" sz="2400" b="1" i="1" dirty="0" smtClean="0">
                <a:latin typeface="Times New Roman" pitchFamily="18" charset="0"/>
                <a:cs typeface="Times New Roman" pitchFamily="18" charset="0"/>
              </a:rPr>
              <a:t>(‘</a:t>
            </a:r>
            <a:r>
              <a:rPr lang="kk-KZ" sz="2400" b="1" i="1" dirty="0" smtClean="0">
                <a:latin typeface="Times New Roman" pitchFamily="18" charset="0"/>
                <a:cs typeface="Times New Roman" pitchFamily="18" charset="0"/>
              </a:rPr>
              <a:t>Шекарада</a:t>
            </a:r>
            <a:r>
              <a:rPr lang="en-US" sz="2400" b="1" i="1" dirty="0" smtClean="0">
                <a:latin typeface="Times New Roman" pitchFamily="18" charset="0"/>
                <a:cs typeface="Times New Roman" pitchFamily="18" charset="0"/>
              </a:rPr>
              <a:t>’);</a:t>
            </a:r>
            <a:endParaRPr lang="ru-RU" sz="2400" b="1" dirty="0" smtClean="0">
              <a:latin typeface="Times New Roman" pitchFamily="18" charset="0"/>
              <a:cs typeface="Times New Roman" pitchFamily="18" charset="0"/>
            </a:endParaRPr>
          </a:p>
          <a:p>
            <a:r>
              <a:rPr lang="ru-RU" sz="2400" b="1" i="1" dirty="0" err="1" smtClean="0">
                <a:latin typeface="Times New Roman" pitchFamily="18" charset="0"/>
                <a:cs typeface="Times New Roman" pitchFamily="18" charset="0"/>
              </a:rPr>
              <a:t>End</a:t>
            </a:r>
            <a:r>
              <a:rPr lang="ru-RU" sz="2400" b="1" i="1" dirty="0" smtClean="0">
                <a:latin typeface="Times New Roman" pitchFamily="18" charset="0"/>
                <a:cs typeface="Times New Roman" pitchFamily="18" charset="0"/>
              </a:rPr>
              <a:t>.</a:t>
            </a:r>
            <a:endParaRPr lang="ru-RU" sz="2400" b="1" dirty="0" smtClean="0">
              <a:latin typeface="Times New Roman" pitchFamily="18" charset="0"/>
              <a:cs typeface="Times New Roman" pitchFamily="18" charset="0"/>
            </a:endParaRPr>
          </a:p>
          <a:p>
            <a:endParaRPr lang="ru-RU" sz="2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Заголовок 1"/>
          <p:cNvSpPr txBox="1">
            <a:spLocks/>
          </p:cNvSpPr>
          <p:nvPr/>
        </p:nvSpPr>
        <p:spPr>
          <a:xfrm>
            <a:off x="1928794" y="357166"/>
            <a:ext cx="6929486" cy="571504"/>
          </a:xfrm>
          <a:prstGeom prst="rect">
            <a:avLst/>
          </a:prstGeom>
        </p:spPr>
        <p:txBody>
          <a:bodyP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kk-KZ" sz="44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Тест жұмысы</a:t>
            </a:r>
            <a:endParaRPr kumimoji="0" lang="ru-RU" sz="4400" b="0" i="0" u="none" strike="noStrike" kern="1200" cap="none" spc="0" normalizeH="0" baseline="0" noProof="0" dirty="0">
              <a:ln>
                <a:noFill/>
              </a:ln>
              <a:solidFill>
                <a:srgbClr val="FF0000"/>
              </a:solidFill>
              <a:effectLst/>
              <a:uLnTx/>
              <a:uFillTx/>
              <a:latin typeface="Times New Roman" pitchFamily="18" charset="0"/>
              <a:ea typeface="+mj-ea"/>
              <a:cs typeface="Times New Roman" pitchFamily="18" charset="0"/>
            </a:endParaRPr>
          </a:p>
        </p:txBody>
      </p:sp>
      <p:sp>
        <p:nvSpPr>
          <p:cNvPr id="5" name="TextBox 4"/>
          <p:cNvSpPr txBox="1"/>
          <p:nvPr/>
        </p:nvSpPr>
        <p:spPr>
          <a:xfrm>
            <a:off x="1643042" y="857232"/>
            <a:ext cx="7215238" cy="5478423"/>
          </a:xfrm>
          <a:prstGeom prst="rect">
            <a:avLst/>
          </a:prstGeom>
          <a:noFill/>
        </p:spPr>
        <p:txBody>
          <a:bodyPr wrap="square" rtlCol="0">
            <a:spAutoFit/>
          </a:bodyPr>
          <a:lstStyle/>
          <a:p>
            <a:pPr lvl="0"/>
            <a:r>
              <a:rPr lang="kk-KZ" sz="1400" dirty="0" smtClean="0">
                <a:latin typeface="Times New Roman" pitchFamily="18" charset="0"/>
                <a:cs typeface="Times New Roman" pitchFamily="18" charset="0"/>
              </a:rPr>
              <a:t>1. Қандай жағдайда тармақталу алгоритімі қолданылады?</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кейбір командаларға бірнеше рет қолданылады</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b="1" dirty="0" smtClean="0">
                <a:latin typeface="Times New Roman" pitchFamily="18" charset="0"/>
                <a:cs typeface="Times New Roman" pitchFamily="18" charset="0"/>
              </a:rPr>
              <a:t>шарттарға байланысты кейбір операциялар</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кестелік функцияны есептеуде</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анықталған операторға өтуде</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ішкі программаға өтуде</a:t>
            </a:r>
            <a:endParaRPr lang="ru-RU" sz="1400" dirty="0" smtClean="0">
              <a:latin typeface="Times New Roman" pitchFamily="18" charset="0"/>
              <a:cs typeface="Times New Roman" pitchFamily="18" charset="0"/>
            </a:endParaRPr>
          </a:p>
          <a:p>
            <a:pPr lvl="0"/>
            <a:r>
              <a:rPr lang="kk-KZ" sz="1400" dirty="0" smtClean="0">
                <a:latin typeface="Times New Roman" pitchFamily="18" charset="0"/>
                <a:cs typeface="Times New Roman" pitchFamily="18" charset="0"/>
              </a:rPr>
              <a:t>2. Блок-сызбада тіктөртбұрыш нені білдіреді?</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шарттың берілуін</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нәтижені шығарады</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b="1" dirty="0" smtClean="0">
                <a:latin typeface="Times New Roman" pitchFamily="18" charset="0"/>
                <a:cs typeface="Times New Roman" pitchFamily="18" charset="0"/>
              </a:rPr>
              <a:t>мәліметтерді өңдейді</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мәліметтер енгізеді</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белгіленулер енгізеді</a:t>
            </a:r>
            <a:endParaRPr lang="ru-RU" sz="1400" dirty="0" smtClean="0">
              <a:latin typeface="Times New Roman" pitchFamily="18" charset="0"/>
              <a:cs typeface="Times New Roman" pitchFamily="18" charset="0"/>
            </a:endParaRPr>
          </a:p>
          <a:p>
            <a:pPr lvl="0"/>
            <a:r>
              <a:rPr lang="kk-KZ" sz="1400" dirty="0" smtClean="0">
                <a:latin typeface="Times New Roman" pitchFamily="18" charset="0"/>
                <a:cs typeface="Times New Roman" pitchFamily="18" charset="0"/>
              </a:rPr>
              <a:t>3. Тармақталу операторы... қызметші сөздері көмегімен жазылады.</a:t>
            </a:r>
            <a:endParaRPr lang="ru-RU" sz="1400" dirty="0" smtClean="0">
              <a:latin typeface="Times New Roman" pitchFamily="18" charset="0"/>
              <a:cs typeface="Times New Roman" pitchFamily="18" charset="0"/>
            </a:endParaRPr>
          </a:p>
          <a:p>
            <a:pPr marL="342900" lvl="0" indent="-342900">
              <a:buFont typeface="+mj-lt"/>
              <a:buAutoNum type="alphaLcParenR"/>
            </a:pPr>
            <a:r>
              <a:rPr lang="en-US" sz="1400" dirty="0" err="1" smtClean="0">
                <a:latin typeface="Times New Roman" pitchFamily="18" charset="0"/>
                <a:cs typeface="Times New Roman" pitchFamily="18" charset="0"/>
              </a:rPr>
              <a:t>Sgr</a:t>
            </a:r>
            <a:endParaRPr lang="ru-RU" sz="1400" dirty="0" smtClean="0">
              <a:latin typeface="Times New Roman" pitchFamily="18" charset="0"/>
              <a:cs typeface="Times New Roman" pitchFamily="18" charset="0"/>
            </a:endParaRPr>
          </a:p>
          <a:p>
            <a:pPr marL="342900" lvl="0" indent="-342900">
              <a:buFont typeface="+mj-lt"/>
              <a:buAutoNum type="alphaLcParenR"/>
            </a:pPr>
            <a:r>
              <a:rPr lang="en-US" sz="1400" dirty="0" smtClean="0">
                <a:latin typeface="Times New Roman" pitchFamily="18" charset="0"/>
                <a:cs typeface="Times New Roman" pitchFamily="18" charset="0"/>
              </a:rPr>
              <a:t>Abs</a:t>
            </a:r>
            <a:endParaRPr lang="ru-RU" sz="1400" dirty="0" smtClean="0">
              <a:latin typeface="Times New Roman" pitchFamily="18" charset="0"/>
              <a:cs typeface="Times New Roman" pitchFamily="18" charset="0"/>
            </a:endParaRPr>
          </a:p>
          <a:p>
            <a:pPr marL="342900" lvl="0" indent="-342900">
              <a:buFont typeface="+mj-lt"/>
              <a:buAutoNum type="alphaLcParenR"/>
            </a:pPr>
            <a:r>
              <a:rPr lang="en-US" sz="1400" b="1" dirty="0" smtClean="0">
                <a:latin typeface="Times New Roman" pitchFamily="18" charset="0"/>
                <a:cs typeface="Times New Roman" pitchFamily="18" charset="0"/>
              </a:rPr>
              <a:t>If-Then-Else</a:t>
            </a:r>
            <a:endParaRPr lang="ru-RU" sz="1400" dirty="0" smtClean="0">
              <a:latin typeface="Times New Roman" pitchFamily="18" charset="0"/>
              <a:cs typeface="Times New Roman" pitchFamily="18" charset="0"/>
            </a:endParaRPr>
          </a:p>
          <a:p>
            <a:pPr marL="342900" lvl="0" indent="-342900">
              <a:buFont typeface="+mj-lt"/>
              <a:buAutoNum type="alphaLcParenR"/>
            </a:pPr>
            <a:r>
              <a:rPr lang="en-US" sz="1400" dirty="0" smtClean="0">
                <a:latin typeface="Times New Roman" pitchFamily="18" charset="0"/>
                <a:cs typeface="Times New Roman" pitchFamily="18" charset="0"/>
              </a:rPr>
              <a:t>For to do</a:t>
            </a:r>
            <a:endParaRPr lang="ru-RU" sz="1400" dirty="0" smtClean="0">
              <a:latin typeface="Times New Roman" pitchFamily="18" charset="0"/>
              <a:cs typeface="Times New Roman" pitchFamily="18" charset="0"/>
            </a:endParaRPr>
          </a:p>
          <a:p>
            <a:pPr marL="342900" lvl="0" indent="-342900">
              <a:buFont typeface="+mj-lt"/>
              <a:buAutoNum type="alphaLcParenR"/>
            </a:pPr>
            <a:r>
              <a:rPr lang="en-US" sz="1400" dirty="0" smtClean="0">
                <a:latin typeface="Times New Roman" pitchFamily="18" charset="0"/>
                <a:cs typeface="Times New Roman" pitchFamily="18" charset="0"/>
              </a:rPr>
              <a:t>mod</a:t>
            </a:r>
            <a:endParaRPr lang="ru-RU" sz="1400" dirty="0" smtClean="0">
              <a:latin typeface="Times New Roman" pitchFamily="18" charset="0"/>
              <a:cs typeface="Times New Roman" pitchFamily="18" charset="0"/>
            </a:endParaRPr>
          </a:p>
          <a:p>
            <a:pPr lvl="0"/>
            <a:r>
              <a:rPr lang="kk-KZ" sz="1400" dirty="0" smtClean="0">
                <a:latin typeface="Times New Roman" pitchFamily="18" charset="0"/>
                <a:cs typeface="Times New Roman" pitchFamily="18" charset="0"/>
              </a:rPr>
              <a:t>4. Логикалық күрделі қатынастар өрнегінде AND деген не?</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емес</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бірге</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немесе</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dirty="0" smtClean="0">
                <a:latin typeface="Times New Roman" pitchFamily="18" charset="0"/>
                <a:cs typeface="Times New Roman" pitchFamily="18" charset="0"/>
              </a:rPr>
              <a:t>солай</a:t>
            </a:r>
            <a:endParaRPr lang="ru-RU" sz="1400" dirty="0" smtClean="0">
              <a:latin typeface="Times New Roman" pitchFamily="18" charset="0"/>
              <a:cs typeface="Times New Roman" pitchFamily="18" charset="0"/>
            </a:endParaRPr>
          </a:p>
          <a:p>
            <a:pPr marL="342900" lvl="0" indent="-342900">
              <a:buFont typeface="+mj-lt"/>
              <a:buAutoNum type="alphaLcParenR"/>
            </a:pPr>
            <a:r>
              <a:rPr lang="kk-KZ" sz="1400" b="1" dirty="0" smtClean="0">
                <a:latin typeface="Times New Roman" pitchFamily="18" charset="0"/>
                <a:cs typeface="Times New Roman" pitchFamily="18" charset="0"/>
              </a:rPr>
              <a:t>және</a:t>
            </a:r>
            <a:endParaRPr lang="ru-RU" sz="1400" dirty="0" smtClean="0">
              <a:latin typeface="Times New Roman" pitchFamily="18" charset="0"/>
              <a:cs typeface="Times New Roman" pitchFamily="18" charset="0"/>
            </a:endParaRPr>
          </a:p>
          <a:p>
            <a:endParaRPr lang="ru-RU"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1857356" y="357167"/>
            <a:ext cx="6286544" cy="6494085"/>
          </a:xfrm>
          <a:prstGeom prst="rect">
            <a:avLst/>
          </a:prstGeom>
          <a:noFill/>
        </p:spPr>
        <p:txBody>
          <a:bodyPr wrap="square" rtlCol="0">
            <a:spAutoFit/>
          </a:bodyPr>
          <a:lstStyle/>
          <a:p>
            <a:pPr lvl="0"/>
            <a:r>
              <a:rPr lang="kk-KZ" sz="1600" dirty="0" smtClean="0">
                <a:latin typeface="Times New Roman" pitchFamily="18" charset="0"/>
                <a:cs typeface="Times New Roman" pitchFamily="18" charset="0"/>
              </a:rPr>
              <a:t>5. Қандай жағдайда таңдау алгоритімі қолданылады?</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b="1" dirty="0" smtClean="0">
                <a:latin typeface="Times New Roman" pitchFamily="18" charset="0"/>
                <a:cs typeface="Times New Roman" pitchFamily="18" charset="0"/>
              </a:rPr>
              <a:t>есепте 3-тен көп шарт берілсе</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шарттарға байланысты кейбір операцияларда</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кестелік функцияны есептеуде </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анықталған операторға өтуде</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ішкі программаға өтуде </a:t>
            </a:r>
            <a:endParaRPr lang="ru-RU" sz="1600" dirty="0" smtClean="0">
              <a:latin typeface="Times New Roman" pitchFamily="18" charset="0"/>
              <a:cs typeface="Times New Roman" pitchFamily="18" charset="0"/>
            </a:endParaRPr>
          </a:p>
          <a:p>
            <a:pPr lvl="0"/>
            <a:r>
              <a:rPr lang="kk-KZ" sz="1600" dirty="0" smtClean="0">
                <a:latin typeface="Times New Roman" pitchFamily="18" charset="0"/>
                <a:cs typeface="Times New Roman" pitchFamily="18" charset="0"/>
              </a:rPr>
              <a:t>6. Блок-сызбада шарт қай блоктың ішіне жазылады?</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тіктөртбұрыш</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үшбұрыш</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b="1" dirty="0" smtClean="0">
                <a:latin typeface="Times New Roman" pitchFamily="18" charset="0"/>
                <a:cs typeface="Times New Roman" pitchFamily="18" charset="0"/>
              </a:rPr>
              <a:t>ромб</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параллелограмм</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шеңбер</a:t>
            </a:r>
            <a:endParaRPr lang="ru-RU" sz="1600" dirty="0" smtClean="0">
              <a:latin typeface="Times New Roman" pitchFamily="18" charset="0"/>
              <a:cs typeface="Times New Roman" pitchFamily="18" charset="0"/>
            </a:endParaRPr>
          </a:p>
          <a:p>
            <a:pPr lvl="0"/>
            <a:r>
              <a:rPr lang="kk-KZ" sz="1600" dirty="0" smtClean="0">
                <a:latin typeface="Times New Roman" pitchFamily="18" charset="0"/>
                <a:cs typeface="Times New Roman" pitchFamily="18" charset="0"/>
              </a:rPr>
              <a:t>7. and, or, not қызметші сөздері не үшін қолданылады?</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b="1" dirty="0" smtClean="0">
                <a:latin typeface="Times New Roman" pitchFamily="18" charset="0"/>
                <a:cs typeface="Times New Roman" pitchFamily="18" charset="0"/>
              </a:rPr>
              <a:t>құрама шартта      </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жай шартта</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таңдау операторында             </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көмекші программада </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цикл операторында</a:t>
            </a:r>
            <a:endParaRPr lang="ru-RU" sz="1600" dirty="0" smtClean="0">
              <a:latin typeface="Times New Roman" pitchFamily="18" charset="0"/>
              <a:cs typeface="Times New Roman" pitchFamily="18" charset="0"/>
            </a:endParaRPr>
          </a:p>
          <a:p>
            <a:r>
              <a:rPr lang="kk-KZ" sz="1600" dirty="0" smtClean="0">
                <a:latin typeface="Times New Roman" pitchFamily="18" charset="0"/>
                <a:cs typeface="Times New Roman" pitchFamily="18" charset="0"/>
              </a:rPr>
              <a:t>8. Паскаль тіліндегі таңдау операторы....</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b="1" dirty="0" smtClean="0">
                <a:latin typeface="Times New Roman" pitchFamily="18" charset="0"/>
                <a:cs typeface="Times New Roman" pitchFamily="18" charset="0"/>
              </a:rPr>
              <a:t>CASE  OF  ….                          </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GO  TO [метка] ;         </a:t>
            </a:r>
            <a:endParaRPr lang="ru-RU" sz="1600" dirty="0" smtClean="0">
              <a:latin typeface="Times New Roman" pitchFamily="18" charset="0"/>
              <a:cs typeface="Times New Roman" pitchFamily="18" charset="0"/>
            </a:endParaRPr>
          </a:p>
          <a:p>
            <a:pPr marL="342900" lvl="0" indent="-342900">
              <a:buFont typeface="+mj-lt"/>
              <a:buAutoNum type="alphaLcParenR"/>
            </a:pPr>
            <a:r>
              <a:rPr lang="kk-KZ" sz="1600" dirty="0" smtClean="0">
                <a:latin typeface="Times New Roman" pitchFamily="18" charset="0"/>
                <a:cs typeface="Times New Roman" pitchFamily="18" charset="0"/>
              </a:rPr>
              <a:t>IF []    THEN    [1-]    </a:t>
            </a:r>
            <a:endParaRPr lang="ru-RU" sz="1600" dirty="0" smtClean="0">
              <a:latin typeface="Times New Roman" pitchFamily="18" charset="0"/>
              <a:cs typeface="Times New Roman" pitchFamily="18" charset="0"/>
            </a:endParaRPr>
          </a:p>
          <a:p>
            <a:pPr marL="342900" lvl="0" indent="-342900">
              <a:buFont typeface="+mj-lt"/>
              <a:buAutoNum type="alphaLcParenR"/>
            </a:pPr>
            <a:r>
              <a:rPr lang="en-US" sz="1600" dirty="0" smtClean="0">
                <a:latin typeface="Times New Roman" pitchFamily="18" charset="0"/>
                <a:cs typeface="Times New Roman" pitchFamily="18" charset="0"/>
              </a:rPr>
              <a:t>FOR </a:t>
            </a:r>
            <a:r>
              <a:rPr lang="en-US" sz="1600" dirty="0" err="1" smtClean="0">
                <a:latin typeface="Times New Roman" pitchFamily="18" charset="0"/>
                <a:cs typeface="Times New Roman" pitchFamily="18" charset="0"/>
              </a:rPr>
              <a:t>i</a:t>
            </a:r>
            <a:r>
              <a:rPr lang="en-US" sz="1600" dirty="0" smtClean="0">
                <a:latin typeface="Times New Roman" pitchFamily="18" charset="0"/>
                <a:cs typeface="Times New Roman" pitchFamily="18" charset="0"/>
              </a:rPr>
              <a:t>=1  TO  n NEXT </a:t>
            </a:r>
            <a:endParaRPr lang="ru-RU" sz="1600" dirty="0" smtClean="0">
              <a:latin typeface="Times New Roman" pitchFamily="18" charset="0"/>
              <a:cs typeface="Times New Roman" pitchFamily="18" charset="0"/>
            </a:endParaRPr>
          </a:p>
          <a:p>
            <a:pPr marL="342900" lvl="0" indent="-342900">
              <a:buFont typeface="+mj-lt"/>
              <a:buAutoNum type="alphaLcParenR"/>
            </a:pPr>
            <a:r>
              <a:rPr lang="en-US" sz="1600" dirty="0" smtClean="0">
                <a:latin typeface="Times New Roman" pitchFamily="18" charset="0"/>
                <a:cs typeface="Times New Roman" pitchFamily="18" charset="0"/>
              </a:rPr>
              <a:t>While </a:t>
            </a:r>
            <a:r>
              <a:rPr lang="ru-RU"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do</a:t>
            </a:r>
            <a:endParaRPr lang="ru-RU" sz="16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 </a:t>
            </a:r>
          </a:p>
          <a:p>
            <a:endParaRPr lang="ru-RU"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extBox 1"/>
          <p:cNvSpPr txBox="1"/>
          <p:nvPr/>
        </p:nvSpPr>
        <p:spPr>
          <a:xfrm>
            <a:off x="1071538" y="1357299"/>
            <a:ext cx="7643866" cy="1661993"/>
          </a:xfrm>
          <a:prstGeom prst="rect">
            <a:avLst/>
          </a:prstGeom>
          <a:noFill/>
        </p:spPr>
        <p:txBody>
          <a:bodyPr wrap="square" rtlCol="0">
            <a:spAutoFit/>
          </a:bodyPr>
          <a:lstStyle/>
          <a:p>
            <a:r>
              <a:rPr lang="ru-RU" sz="2400" dirty="0" smtClean="0">
                <a:solidFill>
                  <a:srgbClr val="FF0000"/>
                </a:solidFill>
                <a:latin typeface="Times New Roman" pitchFamily="18" charset="0"/>
                <a:cs typeface="Times New Roman" pitchFamily="18" charset="0"/>
              </a:rPr>
              <a:t> </a:t>
            </a:r>
            <a:r>
              <a:rPr lang="kk-KZ" sz="2400" dirty="0" smtClean="0">
                <a:solidFill>
                  <a:srgbClr val="FF0000"/>
                </a:solidFill>
                <a:latin typeface="Times New Roman" pitchFamily="18" charset="0"/>
                <a:cs typeface="Times New Roman" pitchFamily="18" charset="0"/>
              </a:rPr>
              <a:t>Есеп: </a:t>
            </a:r>
            <a:r>
              <a:rPr lang="kk-KZ" sz="2400" dirty="0" smtClean="0">
                <a:solidFill>
                  <a:srgbClr val="0000FF"/>
                </a:solidFill>
                <a:latin typeface="Times New Roman" pitchFamily="18" charset="0"/>
                <a:cs typeface="Times New Roman" pitchFamily="18" charset="0"/>
              </a:rPr>
              <a:t>4 суретте берілген есептің  обласын табатын программа құр. </a:t>
            </a:r>
            <a:endParaRPr lang="en-US" sz="2400" dirty="0" smtClean="0">
              <a:solidFill>
                <a:srgbClr val="0000FF"/>
              </a:solidFill>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r>
              <a:rPr lang="kk-KZ"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pic>
        <p:nvPicPr>
          <p:cNvPr id="3" name="Рисунок 2" descr="http://festival.1september.ru/articles/526977/img9.gif"/>
          <p:cNvPicPr/>
          <p:nvPr/>
        </p:nvPicPr>
        <p:blipFill>
          <a:blip r:embed="rId3"/>
          <a:srcRect l="14015"/>
          <a:stretch>
            <a:fillRect/>
          </a:stretch>
        </p:blipFill>
        <p:spPr bwMode="auto">
          <a:xfrm>
            <a:off x="1785918" y="2500306"/>
            <a:ext cx="5214974" cy="2428892"/>
          </a:xfrm>
          <a:prstGeom prst="rect">
            <a:avLst/>
          </a:prstGeom>
          <a:noFill/>
          <a:ln w="9525">
            <a:noFill/>
            <a:miter lim="800000"/>
            <a:headEnd/>
            <a:tailEnd/>
          </a:ln>
        </p:spPr>
      </p:pic>
      <p:sp>
        <p:nvSpPr>
          <p:cNvPr id="5" name="Прямоугольник 4"/>
          <p:cNvSpPr/>
          <p:nvPr/>
        </p:nvSpPr>
        <p:spPr>
          <a:xfrm>
            <a:off x="3143240" y="357166"/>
            <a:ext cx="3814506" cy="646331"/>
          </a:xfrm>
          <a:prstGeom prst="rect">
            <a:avLst/>
          </a:prstGeom>
        </p:spPr>
        <p:txBody>
          <a:bodyPr wrap="none">
            <a:spAutoFit/>
          </a:bodyPr>
          <a:lstStyle/>
          <a:p>
            <a:r>
              <a:rPr lang="kk-KZ" sz="3600" b="1" dirty="0" smtClean="0">
                <a:solidFill>
                  <a:srgbClr val="FF0000"/>
                </a:solidFill>
                <a:latin typeface="Times New Roman" pitchFamily="18" charset="0"/>
                <a:cs typeface="Times New Roman" pitchFamily="18" charset="0"/>
              </a:rPr>
              <a:t>Үй тапсырмасы: </a:t>
            </a:r>
            <a:endParaRPr lang="ru-RU" sz="3600" dirty="0">
              <a:solidFill>
                <a:srgbClr val="FF0000"/>
              </a:solidFill>
              <a:latin typeface="Times New Roman" pitchFamily="18" charset="0"/>
              <a:cs typeface="Times New Roman" pitchFamily="18" charset="0"/>
            </a:endParaRPr>
          </a:p>
        </p:txBody>
      </p:sp>
      <p:sp>
        <p:nvSpPr>
          <p:cNvPr id="6" name="Прямоугольник 5"/>
          <p:cNvSpPr/>
          <p:nvPr/>
        </p:nvSpPr>
        <p:spPr>
          <a:xfrm>
            <a:off x="5214942" y="5000636"/>
            <a:ext cx="1152047" cy="461665"/>
          </a:xfrm>
          <a:prstGeom prst="rect">
            <a:avLst/>
          </a:prstGeom>
        </p:spPr>
        <p:txBody>
          <a:bodyPr wrap="none">
            <a:spAutoFit/>
          </a:bodyPr>
          <a:lstStyle/>
          <a:p>
            <a:r>
              <a:rPr lang="kk-KZ" sz="2400" dirty="0" smtClean="0">
                <a:solidFill>
                  <a:srgbClr val="0000FF"/>
                </a:solidFill>
                <a:latin typeface="Times New Roman" pitchFamily="18" charset="0"/>
                <a:cs typeface="Times New Roman" pitchFamily="18" charset="0"/>
              </a:rPr>
              <a:t>4-сурет</a:t>
            </a:r>
            <a:endParaRPr lang="ru-RU" sz="24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914400" y="142852"/>
            <a:ext cx="8229600" cy="928670"/>
          </a:xfrm>
        </p:spPr>
        <p:txBody>
          <a:bodyPr/>
          <a:lstStyle/>
          <a:p>
            <a:pPr lvl="0"/>
            <a:r>
              <a:rPr lang="kk-KZ" b="1" dirty="0" smtClean="0">
                <a:solidFill>
                  <a:srgbClr val="FF0000"/>
                </a:solidFill>
                <a:latin typeface="Times New Roman" pitchFamily="18" charset="0"/>
                <a:cs typeface="Times New Roman" pitchFamily="18" charset="0"/>
              </a:rPr>
              <a:t>Кері байланыс:</a:t>
            </a:r>
            <a:endParaRPr lang="ru-RU"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a:xfrm>
            <a:off x="1643042" y="928670"/>
            <a:ext cx="4471990" cy="542915"/>
          </a:xfrm>
        </p:spPr>
        <p:txBody>
          <a:bodyPr>
            <a:normAutofit lnSpcReduction="10000"/>
          </a:bodyPr>
          <a:lstStyle/>
          <a:p>
            <a:pPr>
              <a:buNone/>
            </a:pPr>
            <a:r>
              <a:rPr lang="kk-KZ" dirty="0" smtClean="0">
                <a:solidFill>
                  <a:srgbClr val="0000FF"/>
                </a:solidFill>
                <a:latin typeface="Times New Roman" pitchFamily="18" charset="0"/>
                <a:cs typeface="Times New Roman" pitchFamily="18" charset="0"/>
              </a:rPr>
              <a:t>Ойды </a:t>
            </a:r>
            <a:r>
              <a:rPr lang="kk-KZ" dirty="0">
                <a:solidFill>
                  <a:srgbClr val="0000FF"/>
                </a:solidFill>
                <a:latin typeface="Times New Roman" pitchFamily="18" charset="0"/>
                <a:cs typeface="Times New Roman" pitchFamily="18" charset="0"/>
              </a:rPr>
              <a:t>аяқта</a:t>
            </a:r>
            <a:r>
              <a:rPr lang="kk-KZ" dirty="0" smtClean="0">
                <a:solidFill>
                  <a:srgbClr val="0000FF"/>
                </a:solidFill>
                <a:latin typeface="Times New Roman" pitchFamily="18" charset="0"/>
                <a:cs typeface="Times New Roman" pitchFamily="18" charset="0"/>
              </a:rPr>
              <a:t>:</a:t>
            </a:r>
            <a:endParaRPr lang="ru-RU" dirty="0">
              <a:solidFill>
                <a:srgbClr val="0000FF"/>
              </a:solidFill>
              <a:latin typeface="Times New Roman" pitchFamily="18" charset="0"/>
              <a:cs typeface="Times New Roman" pitchFamily="18" charset="0"/>
            </a:endParaRPr>
          </a:p>
        </p:txBody>
      </p:sp>
      <p:graphicFrame>
        <p:nvGraphicFramePr>
          <p:cNvPr id="5" name="Схема 4"/>
          <p:cNvGraphicFramePr/>
          <p:nvPr/>
        </p:nvGraphicFramePr>
        <p:xfrm>
          <a:off x="428596" y="1142984"/>
          <a:ext cx="8358246" cy="56435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Прямоугольник 3"/>
          <p:cNvSpPr/>
          <p:nvPr/>
        </p:nvSpPr>
        <p:spPr>
          <a:xfrm>
            <a:off x="785786" y="1643050"/>
            <a:ext cx="6429420" cy="646331"/>
          </a:xfrm>
          <a:prstGeom prst="rect">
            <a:avLst/>
          </a:prstGeom>
        </p:spPr>
        <p:txBody>
          <a:bodyPr wrap="square">
            <a:spAutoFit/>
          </a:bodyPr>
          <a:lstStyle/>
          <a:p>
            <a:r>
              <a:rPr lang="kk-KZ" sz="3600" b="1" dirty="0" smtClean="0">
                <a:solidFill>
                  <a:srgbClr val="FF0000"/>
                </a:solidFill>
                <a:latin typeface="Times New Roman" pitchFamily="18" charset="0"/>
                <a:cs typeface="Times New Roman" pitchFamily="18" charset="0"/>
              </a:rPr>
              <a:t>Мен естіп -  ұмыттым, </a:t>
            </a:r>
            <a:endParaRPr lang="ru-RU" sz="3600" b="1" dirty="0">
              <a:solidFill>
                <a:srgbClr val="FF0000"/>
              </a:solidFill>
              <a:latin typeface="Times New Roman" pitchFamily="18" charset="0"/>
              <a:cs typeface="Times New Roman" pitchFamily="18" charset="0"/>
            </a:endParaRPr>
          </a:p>
        </p:txBody>
      </p:sp>
      <p:sp>
        <p:nvSpPr>
          <p:cNvPr id="5" name="Прямоугольник 4"/>
          <p:cNvSpPr/>
          <p:nvPr/>
        </p:nvSpPr>
        <p:spPr>
          <a:xfrm>
            <a:off x="500034" y="6143644"/>
            <a:ext cx="1955022" cy="369332"/>
          </a:xfrm>
          <a:prstGeom prst="rect">
            <a:avLst/>
          </a:prstGeom>
        </p:spPr>
        <p:txBody>
          <a:bodyPr wrap="none">
            <a:spAutoFit/>
          </a:bodyPr>
          <a:lstStyle/>
          <a:p>
            <a:r>
              <a:rPr lang="kk-KZ" b="1" dirty="0" smtClean="0">
                <a:solidFill>
                  <a:srgbClr val="FF0000"/>
                </a:solidFill>
                <a:latin typeface="Times New Roman" pitchFamily="18" charset="0"/>
                <a:cs typeface="Times New Roman" pitchFamily="18" charset="0"/>
              </a:rPr>
              <a:t>Чарльз Беббидж </a:t>
            </a:r>
            <a:endParaRPr lang="ru-RU" b="1" dirty="0">
              <a:solidFill>
                <a:srgbClr val="FF0000"/>
              </a:solidFill>
              <a:latin typeface="Times New Roman" pitchFamily="18" charset="0"/>
              <a:cs typeface="Times New Roman" pitchFamily="18" charset="0"/>
            </a:endParaRPr>
          </a:p>
        </p:txBody>
      </p:sp>
      <p:sp>
        <p:nvSpPr>
          <p:cNvPr id="6" name="Прямоугольник 5"/>
          <p:cNvSpPr/>
          <p:nvPr/>
        </p:nvSpPr>
        <p:spPr>
          <a:xfrm>
            <a:off x="2428860" y="2500306"/>
            <a:ext cx="4989764" cy="646331"/>
          </a:xfrm>
          <a:prstGeom prst="rect">
            <a:avLst/>
          </a:prstGeom>
        </p:spPr>
        <p:txBody>
          <a:bodyPr wrap="none">
            <a:spAutoFit/>
          </a:bodyPr>
          <a:lstStyle/>
          <a:p>
            <a:r>
              <a:rPr lang="kk-KZ" sz="3600" b="1" dirty="0" smtClean="0">
                <a:solidFill>
                  <a:srgbClr val="FF0000"/>
                </a:solidFill>
                <a:latin typeface="Times New Roman" pitchFamily="18" charset="0"/>
                <a:cs typeface="Times New Roman" pitchFamily="18" charset="0"/>
              </a:rPr>
              <a:t>көріп -  есте сақтадым,</a:t>
            </a:r>
            <a:endParaRPr lang="ru-RU" sz="3600" b="1" dirty="0">
              <a:solidFill>
                <a:srgbClr val="FF0000"/>
              </a:solidFill>
              <a:latin typeface="Times New Roman" pitchFamily="18" charset="0"/>
              <a:cs typeface="Times New Roman" pitchFamily="18" charset="0"/>
            </a:endParaRPr>
          </a:p>
        </p:txBody>
      </p:sp>
      <p:sp>
        <p:nvSpPr>
          <p:cNvPr id="7" name="Прямоугольник 6"/>
          <p:cNvSpPr/>
          <p:nvPr/>
        </p:nvSpPr>
        <p:spPr>
          <a:xfrm>
            <a:off x="4214810" y="3429000"/>
            <a:ext cx="4410503" cy="646331"/>
          </a:xfrm>
          <a:prstGeom prst="rect">
            <a:avLst/>
          </a:prstGeom>
        </p:spPr>
        <p:txBody>
          <a:bodyPr wrap="none">
            <a:spAutoFit/>
          </a:bodyPr>
          <a:lstStyle/>
          <a:p>
            <a:r>
              <a:rPr lang="kk-KZ" sz="3600" b="1" dirty="0" smtClean="0">
                <a:solidFill>
                  <a:srgbClr val="FF0000"/>
                </a:solidFill>
                <a:latin typeface="Times New Roman" pitchFamily="18" charset="0"/>
                <a:cs typeface="Times New Roman" pitchFamily="18" charset="0"/>
              </a:rPr>
              <a:t>орындап -  түсіндім!</a:t>
            </a:r>
            <a:endParaRPr lang="ru-RU" sz="3600" b="1" dirty="0">
              <a:solidFill>
                <a:srgbClr val="FF0000"/>
              </a:solidFill>
              <a:latin typeface="Times New Roman" pitchFamily="18" charset="0"/>
              <a:cs typeface="Times New Roman" pitchFamily="18" charset="0"/>
            </a:endParaRPr>
          </a:p>
        </p:txBody>
      </p:sp>
      <p:pic>
        <p:nvPicPr>
          <p:cNvPr id="1026" name="Picture 2" descr="C:\Users\admin\Desktop\ашық сабақ\ашық сабақ\загруженное (2).jpg"/>
          <p:cNvPicPr>
            <a:picLocks noChangeAspect="1" noChangeArrowheads="1"/>
          </p:cNvPicPr>
          <p:nvPr/>
        </p:nvPicPr>
        <p:blipFill>
          <a:blip r:embed="rId3"/>
          <a:srcRect/>
          <a:stretch>
            <a:fillRect/>
          </a:stretch>
        </p:blipFill>
        <p:spPr bwMode="auto">
          <a:xfrm>
            <a:off x="714348" y="3929066"/>
            <a:ext cx="1670714" cy="212407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2000" fill="hold"/>
                                        <p:tgtEl>
                                          <p:spTgt spid="6"/>
                                        </p:tgtEl>
                                        <p:attrNameLst>
                                          <p:attrName>ppt_w</p:attrName>
                                        </p:attrNameLst>
                                      </p:cBhvr>
                                      <p:tavLst>
                                        <p:tav tm="0">
                                          <p:val>
                                            <p:fltVal val="0"/>
                                          </p:val>
                                        </p:tav>
                                        <p:tav tm="100000">
                                          <p:val>
                                            <p:strVal val="#ppt_w"/>
                                          </p:val>
                                        </p:tav>
                                      </p:tavLst>
                                    </p:anim>
                                    <p:anim calcmode="lin" valueType="num">
                                      <p:cBhvr>
                                        <p:cTn id="22" dur="20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2000" fill="hold"/>
                                        <p:tgtEl>
                                          <p:spTgt spid="7"/>
                                        </p:tgtEl>
                                        <p:attrNameLst>
                                          <p:attrName>ppt_w</p:attrName>
                                        </p:attrNameLst>
                                      </p:cBhvr>
                                      <p:tavLst>
                                        <p:tav tm="0">
                                          <p:val>
                                            <p:fltVal val="0"/>
                                          </p:val>
                                        </p:tav>
                                        <p:tav tm="100000">
                                          <p:val>
                                            <p:strVal val="#ppt_w"/>
                                          </p:val>
                                        </p:tav>
                                      </p:tavLst>
                                    </p:anim>
                                    <p:anim calcmode="lin" valueType="num">
                                      <p:cBhvr>
                                        <p:cTn id="28"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ctrTitle"/>
          </p:nvPr>
        </p:nvSpPr>
        <p:spPr>
          <a:xfrm>
            <a:off x="1785886" y="214290"/>
            <a:ext cx="7286708" cy="714380"/>
          </a:xfrm>
        </p:spPr>
        <p:txBody>
          <a:bodyPr>
            <a:normAutofit fontScale="90000"/>
          </a:bodyPr>
          <a:lstStyle/>
          <a:p>
            <a:r>
              <a:rPr lang="kk-KZ" sz="3600" b="1" dirty="0">
                <a:solidFill>
                  <a:srgbClr val="FF0000"/>
                </a:solidFill>
                <a:latin typeface="Times New Roman" pitchFamily="18" charset="0"/>
                <a:cs typeface="Times New Roman" pitchFamily="18" charset="0"/>
              </a:rPr>
              <a:t>«Графикалық диктант» </a:t>
            </a:r>
            <a:r>
              <a:rPr lang="kk-KZ" sz="3600" b="1" dirty="0" smtClean="0">
                <a:solidFill>
                  <a:srgbClr val="FF0000"/>
                </a:solidFill>
                <a:latin typeface="Times New Roman" pitchFamily="18" charset="0"/>
                <a:cs typeface="Times New Roman" pitchFamily="18" charset="0"/>
              </a:rPr>
              <a:t>тапсырмасы</a:t>
            </a:r>
            <a:endParaRPr lang="ru-RU" sz="3600" b="1" dirty="0">
              <a:solidFill>
                <a:srgbClr val="FF000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85720" y="1500174"/>
            <a:ext cx="8001056" cy="5000660"/>
          </a:xfrm>
        </p:spPr>
        <p:txBody>
          <a:bodyPr>
            <a:noAutofit/>
          </a:bodyPr>
          <a:lstStyle/>
          <a:p>
            <a:pPr marL="457200" indent="-457200" algn="l">
              <a:buFont typeface="+mj-lt"/>
              <a:buAutoNum type="arabicPeriod"/>
              <a:tabLst>
                <a:tab pos="273050" algn="l"/>
              </a:tabLst>
            </a:pPr>
            <a:r>
              <a:rPr lang="kk-KZ" sz="2000" b="1" dirty="0" smtClean="0">
                <a:solidFill>
                  <a:srgbClr val="0000FF"/>
                </a:solidFill>
                <a:latin typeface="Times New Roman" pitchFamily="18" charset="0"/>
                <a:cs typeface="Times New Roman" pitchFamily="18" charset="0"/>
              </a:rPr>
              <a:t>Тармақталу алгоритмі </a:t>
            </a:r>
            <a:r>
              <a:rPr lang="kk-KZ" sz="2000" b="1" dirty="0">
                <a:solidFill>
                  <a:srgbClr val="0000FF"/>
                </a:solidFill>
                <a:latin typeface="Times New Roman" pitchFamily="18" charset="0"/>
                <a:cs typeface="Times New Roman" pitchFamily="18" charset="0"/>
              </a:rPr>
              <a:t>– бұл, есептің мазмұнында шарт беріліп, шешім сол шартқа байланысты байланысты болатын алгоритм. </a:t>
            </a:r>
            <a:endParaRPr lang="ru-RU" sz="2000" b="1" dirty="0">
              <a:solidFill>
                <a:srgbClr val="0000FF"/>
              </a:solidFill>
              <a:latin typeface="Times New Roman" pitchFamily="18" charset="0"/>
              <a:cs typeface="Times New Roman" pitchFamily="18" charset="0"/>
            </a:endParaRPr>
          </a:p>
          <a:p>
            <a:pPr marL="457200" indent="-457200" algn="l">
              <a:buFont typeface="+mj-lt"/>
              <a:buAutoNum type="arabicPeriod"/>
              <a:tabLst>
                <a:tab pos="273050" algn="l"/>
              </a:tabLst>
            </a:pPr>
            <a:r>
              <a:rPr lang="kk-KZ" sz="2000" b="1" dirty="0" smtClean="0">
                <a:solidFill>
                  <a:srgbClr val="0000FF"/>
                </a:solidFill>
                <a:latin typeface="Times New Roman" pitchFamily="18" charset="0"/>
                <a:cs typeface="Times New Roman" pitchFamily="18" charset="0"/>
              </a:rPr>
              <a:t>Шарт</a:t>
            </a:r>
            <a:r>
              <a:rPr lang="ru-RU" sz="2000" b="1" dirty="0" smtClean="0">
                <a:solidFill>
                  <a:srgbClr val="0000FF"/>
                </a:solidFill>
                <a:latin typeface="Times New Roman" pitchFamily="18" charset="0"/>
                <a:cs typeface="Times New Roman" pitchFamily="18" charset="0"/>
              </a:rPr>
              <a:t> </a:t>
            </a:r>
            <a:r>
              <a:rPr lang="ru-RU" sz="2000" b="1" dirty="0">
                <a:solidFill>
                  <a:srgbClr val="0000FF"/>
                </a:solidFill>
                <a:latin typeface="Times New Roman" pitchFamily="18" charset="0"/>
                <a:cs typeface="Times New Roman" pitchFamily="18" charset="0"/>
              </a:rPr>
              <a:t>– </a:t>
            </a:r>
            <a:r>
              <a:rPr lang="kk-KZ" sz="2000" b="1" dirty="0">
                <a:solidFill>
                  <a:srgbClr val="0000FF"/>
                </a:solidFill>
                <a:latin typeface="Times New Roman" pitchFamily="18" charset="0"/>
                <a:cs typeface="Times New Roman" pitchFamily="18" charset="0"/>
              </a:rPr>
              <a:t>бұл,  тек қана «жалған» мәнді қабылдайтын, логикалық өрнек</a:t>
            </a:r>
            <a:r>
              <a:rPr lang="kk-KZ" sz="2000" b="1" dirty="0" smtClean="0">
                <a:solidFill>
                  <a:srgbClr val="0000FF"/>
                </a:solidFill>
                <a:latin typeface="Times New Roman" pitchFamily="18" charset="0"/>
                <a:cs typeface="Times New Roman" pitchFamily="18" charset="0"/>
              </a:rPr>
              <a:t>.</a:t>
            </a:r>
            <a:endParaRPr lang="ru-RU" sz="2000" b="1" dirty="0">
              <a:solidFill>
                <a:srgbClr val="0000FF"/>
              </a:solidFill>
              <a:latin typeface="Times New Roman" pitchFamily="18" charset="0"/>
              <a:cs typeface="Times New Roman" pitchFamily="18" charset="0"/>
            </a:endParaRPr>
          </a:p>
          <a:p>
            <a:pPr marL="457200" indent="-457200" algn="l">
              <a:buFont typeface="+mj-lt"/>
              <a:buAutoNum type="arabicPeriod"/>
            </a:pPr>
            <a:r>
              <a:rPr lang="ru-RU" sz="2000" b="1" dirty="0" smtClean="0">
                <a:solidFill>
                  <a:srgbClr val="0000FF"/>
                </a:solidFill>
                <a:latin typeface="Times New Roman" pitchFamily="18" charset="0"/>
                <a:cs typeface="Times New Roman" pitchFamily="18" charset="0"/>
              </a:rPr>
              <a:t>Sqrt </a:t>
            </a:r>
            <a:r>
              <a:rPr lang="ru-RU" sz="2000" b="1" dirty="0">
                <a:solidFill>
                  <a:srgbClr val="0000FF"/>
                </a:solidFill>
                <a:latin typeface="Times New Roman" pitchFamily="18" charset="0"/>
                <a:cs typeface="Times New Roman" pitchFamily="18" charset="0"/>
              </a:rPr>
              <a:t>(x)</a:t>
            </a:r>
            <a:r>
              <a:rPr lang="kk-KZ" sz="2000" b="1" dirty="0">
                <a:solidFill>
                  <a:srgbClr val="0000FF"/>
                </a:solidFill>
                <a:latin typeface="Times New Roman" pitchFamily="18" charset="0"/>
                <a:cs typeface="Times New Roman" pitchFamily="18" charset="0"/>
              </a:rPr>
              <a:t> функциясы</a:t>
            </a:r>
            <a:r>
              <a:rPr lang="ru-RU" sz="2000" b="1" dirty="0">
                <a:solidFill>
                  <a:srgbClr val="0000FF"/>
                </a:solidFill>
                <a:latin typeface="Times New Roman" pitchFamily="18" charset="0"/>
                <a:cs typeface="Times New Roman" pitchFamily="18" charset="0"/>
              </a:rPr>
              <a:t> – </a:t>
            </a:r>
            <a:r>
              <a:rPr lang="kk-KZ" sz="2000" b="1" dirty="0">
                <a:solidFill>
                  <a:srgbClr val="0000FF"/>
                </a:solidFill>
                <a:latin typeface="Times New Roman" pitchFamily="18" charset="0"/>
                <a:cs typeface="Times New Roman" pitchFamily="18" charset="0"/>
              </a:rPr>
              <a:t>х-тің </a:t>
            </a:r>
            <a:r>
              <a:rPr lang="ru-RU" sz="2000" b="1" dirty="0">
                <a:solidFill>
                  <a:srgbClr val="0000FF"/>
                </a:solidFill>
                <a:latin typeface="Times New Roman" pitchFamily="18" charset="0"/>
                <a:cs typeface="Times New Roman" pitchFamily="18" charset="0"/>
              </a:rPr>
              <a:t>квадрат</a:t>
            </a:r>
            <a:r>
              <a:rPr lang="kk-KZ" sz="2000" b="1" dirty="0">
                <a:solidFill>
                  <a:srgbClr val="0000FF"/>
                </a:solidFill>
                <a:latin typeface="Times New Roman" pitchFamily="18" charset="0"/>
                <a:cs typeface="Times New Roman" pitchFamily="18" charset="0"/>
              </a:rPr>
              <a:t> түбірі.</a:t>
            </a:r>
            <a:endParaRPr lang="ru-RU" sz="2000" b="1" dirty="0">
              <a:solidFill>
                <a:srgbClr val="0000FF"/>
              </a:solidFill>
              <a:latin typeface="Times New Roman" pitchFamily="18" charset="0"/>
              <a:cs typeface="Times New Roman" pitchFamily="18" charset="0"/>
            </a:endParaRPr>
          </a:p>
          <a:p>
            <a:pPr marL="457200" indent="-457200" algn="l">
              <a:buFont typeface="+mj-lt"/>
              <a:buAutoNum type="arabicPeriod"/>
            </a:pPr>
            <a:r>
              <a:rPr lang="kk-KZ" sz="2000" b="1" dirty="0" smtClean="0">
                <a:solidFill>
                  <a:srgbClr val="0000FF"/>
                </a:solidFill>
                <a:latin typeface="Times New Roman" pitchFamily="18" charset="0"/>
                <a:cs typeface="Times New Roman" pitchFamily="18" charset="0"/>
              </a:rPr>
              <a:t>Паскальда </a:t>
            </a:r>
            <a:r>
              <a:rPr lang="kk-KZ" sz="2000" b="1" dirty="0">
                <a:solidFill>
                  <a:srgbClr val="0000FF"/>
                </a:solidFill>
                <a:latin typeface="Times New Roman" pitchFamily="18" charset="0"/>
                <a:cs typeface="Times New Roman" pitchFamily="18" charset="0"/>
              </a:rPr>
              <a:t>«минус»  тармағы </a:t>
            </a:r>
            <a:r>
              <a:rPr lang="en-US" sz="2000" b="1" dirty="0">
                <a:solidFill>
                  <a:srgbClr val="0000FF"/>
                </a:solidFill>
                <a:latin typeface="Times New Roman" pitchFamily="18" charset="0"/>
                <a:cs typeface="Times New Roman" pitchFamily="18" charset="0"/>
              </a:rPr>
              <a:t>Then </a:t>
            </a:r>
            <a:r>
              <a:rPr lang="kk-KZ" sz="2000" b="1" dirty="0">
                <a:solidFill>
                  <a:srgbClr val="0000FF"/>
                </a:solidFill>
                <a:latin typeface="Times New Roman" pitchFamily="18" charset="0"/>
                <a:cs typeface="Times New Roman" pitchFamily="18" charset="0"/>
              </a:rPr>
              <a:t>операторын білдіреді. </a:t>
            </a:r>
            <a:endParaRPr lang="ru-RU" sz="2000" b="1" dirty="0">
              <a:solidFill>
                <a:srgbClr val="0000FF"/>
              </a:solidFill>
              <a:latin typeface="Times New Roman" pitchFamily="18" charset="0"/>
              <a:cs typeface="Times New Roman" pitchFamily="18" charset="0"/>
            </a:endParaRPr>
          </a:p>
          <a:p>
            <a:pPr marL="457200" indent="-457200" algn="l">
              <a:buFont typeface="+mj-lt"/>
              <a:buAutoNum type="arabicPeriod"/>
            </a:pPr>
            <a:r>
              <a:rPr lang="ru-RU" sz="2000" b="1" dirty="0" smtClean="0">
                <a:solidFill>
                  <a:srgbClr val="0000FF"/>
                </a:solidFill>
                <a:latin typeface="Times New Roman" pitchFamily="18" charset="0"/>
                <a:cs typeface="Times New Roman" pitchFamily="18" charset="0"/>
              </a:rPr>
              <a:t>Writeln</a:t>
            </a:r>
            <a:r>
              <a:rPr lang="kk-KZ" sz="2000" b="1" dirty="0" smtClean="0">
                <a:solidFill>
                  <a:srgbClr val="0000FF"/>
                </a:solidFill>
                <a:latin typeface="Times New Roman" pitchFamily="18" charset="0"/>
                <a:cs typeface="Times New Roman" pitchFamily="18" charset="0"/>
              </a:rPr>
              <a:t> </a:t>
            </a:r>
            <a:r>
              <a:rPr lang="kk-KZ" sz="2000" b="1" dirty="0">
                <a:solidFill>
                  <a:srgbClr val="0000FF"/>
                </a:solidFill>
                <a:latin typeface="Times New Roman" pitchFamily="18" charset="0"/>
                <a:cs typeface="Times New Roman" pitchFamily="18" charset="0"/>
              </a:rPr>
              <a:t>операторы - тармақталу операторы болып табылады. </a:t>
            </a:r>
            <a:endParaRPr lang="ru-RU" sz="2000" b="1" dirty="0">
              <a:solidFill>
                <a:srgbClr val="0000FF"/>
              </a:solidFill>
              <a:latin typeface="Times New Roman" pitchFamily="18" charset="0"/>
              <a:cs typeface="Times New Roman" pitchFamily="18" charset="0"/>
            </a:endParaRPr>
          </a:p>
          <a:p>
            <a:pPr marL="457200" indent="-457200" algn="l">
              <a:buFont typeface="+mj-lt"/>
              <a:buAutoNum type="arabicPeriod"/>
            </a:pPr>
            <a:r>
              <a:rPr lang="ru-RU" sz="2000" b="1" dirty="0" smtClean="0">
                <a:solidFill>
                  <a:srgbClr val="0000FF"/>
                </a:solidFill>
                <a:latin typeface="Times New Roman" pitchFamily="18" charset="0"/>
                <a:cs typeface="Times New Roman" pitchFamily="18" charset="0"/>
              </a:rPr>
              <a:t>&lt;</a:t>
            </a:r>
            <a:r>
              <a:rPr lang="ru-RU" sz="2000" b="1" dirty="0">
                <a:solidFill>
                  <a:srgbClr val="0000FF"/>
                </a:solidFill>
                <a:latin typeface="Times New Roman" pitchFamily="18" charset="0"/>
                <a:cs typeface="Times New Roman" pitchFamily="18" charset="0"/>
              </a:rPr>
              <a:t>If&gt;</a:t>
            </a:r>
            <a:r>
              <a:rPr lang="kk-KZ" sz="2000" b="1" dirty="0">
                <a:solidFill>
                  <a:srgbClr val="0000FF"/>
                </a:solidFill>
                <a:latin typeface="Times New Roman" pitchFamily="18" charset="0"/>
                <a:cs typeface="Times New Roman" pitchFamily="18" charset="0"/>
              </a:rPr>
              <a:t> операторы «Егер» деп оқылады. </a:t>
            </a:r>
            <a:endParaRPr lang="ru-RU" sz="2000" b="1" dirty="0">
              <a:solidFill>
                <a:srgbClr val="0000FF"/>
              </a:solidFill>
              <a:latin typeface="Times New Roman" pitchFamily="18" charset="0"/>
              <a:cs typeface="Times New Roman" pitchFamily="18" charset="0"/>
            </a:endParaRPr>
          </a:p>
          <a:p>
            <a:pPr marL="457200" indent="-457200" algn="l">
              <a:buFont typeface="+mj-lt"/>
              <a:buAutoNum type="arabicPeriod"/>
            </a:pPr>
            <a:r>
              <a:rPr lang="kk-KZ" sz="2000" b="1" dirty="0" smtClean="0">
                <a:solidFill>
                  <a:srgbClr val="0000FF"/>
                </a:solidFill>
                <a:latin typeface="Times New Roman" pitchFamily="18" charset="0"/>
                <a:cs typeface="Times New Roman" pitchFamily="18" charset="0"/>
              </a:rPr>
              <a:t>Integer </a:t>
            </a:r>
            <a:r>
              <a:rPr lang="kk-KZ" sz="2000" b="1" dirty="0">
                <a:solidFill>
                  <a:srgbClr val="0000FF"/>
                </a:solidFill>
                <a:latin typeface="Times New Roman" pitchFamily="18" charset="0"/>
                <a:cs typeface="Times New Roman" pitchFamily="18" charset="0"/>
              </a:rPr>
              <a:t>–  бұл мәліметтердің нақты типі.</a:t>
            </a:r>
            <a:endParaRPr lang="ru-RU" sz="2000" b="1" dirty="0">
              <a:solidFill>
                <a:srgbClr val="0000FF"/>
              </a:solidFill>
              <a:latin typeface="Times New Roman" pitchFamily="18" charset="0"/>
              <a:cs typeface="Times New Roman" pitchFamily="18" charset="0"/>
            </a:endParaRPr>
          </a:p>
          <a:p>
            <a:pPr marL="457200" indent="-457200" algn="l">
              <a:buFont typeface="+mj-lt"/>
              <a:buAutoNum type="arabicPeriod"/>
            </a:pPr>
            <a:r>
              <a:rPr lang="kk-KZ" sz="2000" b="1" dirty="0" smtClean="0">
                <a:solidFill>
                  <a:srgbClr val="0000FF"/>
                </a:solidFill>
                <a:latin typeface="Times New Roman" pitchFamily="18" charset="0"/>
                <a:cs typeface="Times New Roman" pitchFamily="18" charset="0"/>
              </a:rPr>
              <a:t>Read </a:t>
            </a:r>
            <a:r>
              <a:rPr lang="kk-KZ" sz="2000" b="1" dirty="0">
                <a:solidFill>
                  <a:srgbClr val="0000FF"/>
                </a:solidFill>
                <a:latin typeface="Times New Roman" pitchFamily="18" charset="0"/>
                <a:cs typeface="Times New Roman" pitchFamily="18" charset="0"/>
              </a:rPr>
              <a:t>– енгізу процедурасы. </a:t>
            </a:r>
            <a:endParaRPr lang="ru-RU" sz="2000" b="1" dirty="0">
              <a:solidFill>
                <a:srgbClr val="0000FF"/>
              </a:solidFill>
              <a:latin typeface="Times New Roman" pitchFamily="18" charset="0"/>
              <a:cs typeface="Times New Roman" pitchFamily="18" charset="0"/>
            </a:endParaRPr>
          </a:p>
          <a:p>
            <a:pPr marL="457200" indent="-457200" algn="l">
              <a:buFont typeface="+mj-lt"/>
              <a:buAutoNum type="arabicPeriod"/>
            </a:pPr>
            <a:r>
              <a:rPr lang="kk-KZ" sz="2000" b="1" dirty="0" smtClean="0">
                <a:solidFill>
                  <a:srgbClr val="0000FF"/>
                </a:solidFill>
                <a:latin typeface="Times New Roman" pitchFamily="18" charset="0"/>
                <a:cs typeface="Times New Roman" pitchFamily="18" charset="0"/>
              </a:rPr>
              <a:t>Логикалық </a:t>
            </a:r>
            <a:r>
              <a:rPr lang="kk-KZ" sz="2000" b="1" dirty="0">
                <a:solidFill>
                  <a:srgbClr val="0000FF"/>
                </a:solidFill>
                <a:latin typeface="Times New Roman" pitchFamily="18" charset="0"/>
                <a:cs typeface="Times New Roman" pitchFamily="18" charset="0"/>
              </a:rPr>
              <a:t>“and” бұл «немесе» деп оқылады. </a:t>
            </a:r>
            <a:endParaRPr lang="ru-RU" sz="2000" b="1" dirty="0">
              <a:solidFill>
                <a:srgbClr val="0000FF"/>
              </a:solidFill>
              <a:latin typeface="Times New Roman" pitchFamily="18" charset="0"/>
              <a:cs typeface="Times New Roman" pitchFamily="18" charset="0"/>
            </a:endParaRPr>
          </a:p>
          <a:p>
            <a:pPr marL="457200" indent="-457200" algn="l">
              <a:buFont typeface="+mj-lt"/>
              <a:buAutoNum type="arabicPeriod"/>
            </a:pPr>
            <a:r>
              <a:rPr lang="kk-KZ" sz="2000" b="1" dirty="0" smtClean="0">
                <a:solidFill>
                  <a:srgbClr val="0000FF"/>
                </a:solidFill>
                <a:latin typeface="Times New Roman" pitchFamily="18" charset="0"/>
                <a:cs typeface="Times New Roman" pitchFamily="18" charset="0"/>
              </a:rPr>
              <a:t>Егер </a:t>
            </a:r>
            <a:r>
              <a:rPr lang="kk-KZ" sz="2000" b="1" dirty="0">
                <a:solidFill>
                  <a:srgbClr val="0000FF"/>
                </a:solidFill>
                <a:latin typeface="Times New Roman" pitchFamily="18" charset="0"/>
                <a:cs typeface="Times New Roman" pitchFamily="18" charset="0"/>
              </a:rPr>
              <a:t>алгоритмде бірнеше жағдайдың біреуін пайдалану </a:t>
            </a:r>
            <a:endParaRPr lang="kk-KZ" sz="2000" b="1" dirty="0" smtClean="0">
              <a:solidFill>
                <a:srgbClr val="0000FF"/>
              </a:solidFill>
              <a:latin typeface="Times New Roman" pitchFamily="18" charset="0"/>
              <a:cs typeface="Times New Roman" pitchFamily="18" charset="0"/>
            </a:endParaRPr>
          </a:p>
          <a:p>
            <a:pPr marL="457200" indent="-457200" algn="l"/>
            <a:r>
              <a:rPr lang="kk-KZ" sz="2000" b="1" dirty="0" smtClean="0">
                <a:solidFill>
                  <a:srgbClr val="0000FF"/>
                </a:solidFill>
                <a:latin typeface="Times New Roman" pitchFamily="18" charset="0"/>
                <a:cs typeface="Times New Roman" pitchFamily="18" charset="0"/>
              </a:rPr>
              <a:t>       қажет  болса, онда таңдау операторы қолданылады.  </a:t>
            </a:r>
            <a:endParaRPr lang="ru-RU" sz="1600" b="1"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20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20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5" dur="20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1" dur="20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7" dur="20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2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2000" fill="hold"/>
                                        <p:tgtEl>
                                          <p:spTgt spid="3">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p:cTn id="48" dur="2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9" dur="2000" fill="hold"/>
                                        <p:tgtEl>
                                          <p:spTgt spid="3">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3" presetClass="entr" presetSubtype="16"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p:cTn id="54" dur="2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5" dur="2000" fill="hold"/>
                                        <p:tgtEl>
                                          <p:spTgt spid="3">
                                            <p:txEl>
                                              <p:pRg st="7" end="7"/>
                                            </p:txEl>
                                          </p:spTgt>
                                        </p:tgtEl>
                                        <p:attrNameLst>
                                          <p:attrName>ppt_h</p:attrName>
                                        </p:attrNameLst>
                                      </p:cBhvr>
                                      <p:tavLst>
                                        <p:tav tm="0">
                                          <p:val>
                                            <p:fltVal val="0"/>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3" presetClass="entr" presetSubtype="16" fill="hold" nodeType="clickEffect">
                                  <p:stCondLst>
                                    <p:cond delay="0"/>
                                  </p:stCondLst>
                                  <p:childTnLst>
                                    <p:set>
                                      <p:cBhvr>
                                        <p:cTn id="59" dur="1" fill="hold">
                                          <p:stCondLst>
                                            <p:cond delay="0"/>
                                          </p:stCondLst>
                                        </p:cTn>
                                        <p:tgtEl>
                                          <p:spTgt spid="3">
                                            <p:txEl>
                                              <p:pRg st="8" end="8"/>
                                            </p:txEl>
                                          </p:spTgt>
                                        </p:tgtEl>
                                        <p:attrNameLst>
                                          <p:attrName>style.visibility</p:attrName>
                                        </p:attrNameLst>
                                      </p:cBhvr>
                                      <p:to>
                                        <p:strVal val="visible"/>
                                      </p:to>
                                    </p:set>
                                    <p:anim calcmode="lin" valueType="num">
                                      <p:cBhvr>
                                        <p:cTn id="60" dur="2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1" dur="2000" fill="hold"/>
                                        <p:tgtEl>
                                          <p:spTgt spid="3">
                                            <p:txEl>
                                              <p:pRg st="8" end="8"/>
                                            </p:txEl>
                                          </p:spTgt>
                                        </p:tgtEl>
                                        <p:attrNameLst>
                                          <p:attrName>ppt_h</p:attrName>
                                        </p:attrNameLst>
                                      </p:cBhvr>
                                      <p:tavLst>
                                        <p:tav tm="0">
                                          <p:val>
                                            <p:fltVal val="0"/>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23" presetClass="entr" presetSubtype="16" fill="hold" nodeType="clickEffect">
                                  <p:stCondLst>
                                    <p:cond delay="0"/>
                                  </p:stCondLst>
                                  <p:childTnLst>
                                    <p:set>
                                      <p:cBhvr>
                                        <p:cTn id="65" dur="1" fill="hold">
                                          <p:stCondLst>
                                            <p:cond delay="0"/>
                                          </p:stCondLst>
                                        </p:cTn>
                                        <p:tgtEl>
                                          <p:spTgt spid="3">
                                            <p:txEl>
                                              <p:pRg st="9" end="9"/>
                                            </p:txEl>
                                          </p:spTgt>
                                        </p:tgtEl>
                                        <p:attrNameLst>
                                          <p:attrName>style.visibility</p:attrName>
                                        </p:attrNameLst>
                                      </p:cBhvr>
                                      <p:to>
                                        <p:strVal val="visible"/>
                                      </p:to>
                                    </p:set>
                                    <p:anim calcmode="lin" valueType="num">
                                      <p:cBhvr>
                                        <p:cTn id="66" dur="2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67" dur="2000" fill="hold"/>
                                        <p:tgtEl>
                                          <p:spTgt spid="3">
                                            <p:txEl>
                                              <p:pRg st="9" end="9"/>
                                            </p:txEl>
                                          </p:spTgt>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 calcmode="lin" valueType="num">
                                      <p:cBhvr>
                                        <p:cTn id="70" dur="2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71" dur="2000" fill="hold"/>
                                        <p:tgtEl>
                                          <p:spTgt spid="3">
                                            <p:txEl>
                                              <p:pRg st="10" end="1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5" name="Содержимое 3" descr="http://festival.1september.ru/articles/635112/Image3337.jpg"/>
          <p:cNvPicPr>
            <a:picLocks/>
          </p:cNvPicPr>
          <p:nvPr/>
        </p:nvPicPr>
        <p:blipFill>
          <a:blip r:embed="rId3"/>
          <a:srcRect r="78704" b="6250"/>
          <a:stretch>
            <a:fillRect/>
          </a:stretch>
        </p:blipFill>
        <p:spPr bwMode="auto">
          <a:xfrm>
            <a:off x="285720" y="4143380"/>
            <a:ext cx="1643074" cy="857256"/>
          </a:xfrm>
          <a:prstGeom prst="rect">
            <a:avLst/>
          </a:prstGeom>
          <a:noFill/>
          <a:ln w="9525">
            <a:noFill/>
            <a:miter lim="800000"/>
            <a:headEnd/>
            <a:tailEnd/>
          </a:ln>
        </p:spPr>
      </p:pic>
      <p:pic>
        <p:nvPicPr>
          <p:cNvPr id="4" name="Picture 2" descr="C:\Users\admin\Desktop\ашық сабақ\ашық сабақ\200px-Ахмет_Байтұрсынов.jpg"/>
          <p:cNvPicPr>
            <a:picLocks noChangeAspect="1" noChangeArrowheads="1"/>
          </p:cNvPicPr>
          <p:nvPr/>
        </p:nvPicPr>
        <p:blipFill>
          <a:blip r:embed="rId4"/>
          <a:srcRect/>
          <a:stretch>
            <a:fillRect/>
          </a:stretch>
        </p:blipFill>
        <p:spPr bwMode="auto">
          <a:xfrm>
            <a:off x="2071670" y="1500174"/>
            <a:ext cx="1571636" cy="2357454"/>
          </a:xfrm>
          <a:prstGeom prst="ellipse">
            <a:avLst/>
          </a:prstGeom>
          <a:ln>
            <a:noFill/>
          </a:ln>
          <a:effectLst>
            <a:softEdge rad="112500"/>
          </a:effectLst>
        </p:spPr>
      </p:pic>
      <p:pic>
        <p:nvPicPr>
          <p:cNvPr id="2050" name="Picture 2" descr="C:\Users\admin\Desktop\ашық сабақ\ашық сабақ\toktar.jpg"/>
          <p:cNvPicPr>
            <a:picLocks noChangeAspect="1" noChangeArrowheads="1"/>
          </p:cNvPicPr>
          <p:nvPr/>
        </p:nvPicPr>
        <p:blipFill>
          <a:blip r:embed="rId5"/>
          <a:srcRect/>
          <a:stretch>
            <a:fillRect/>
          </a:stretch>
        </p:blipFill>
        <p:spPr bwMode="auto">
          <a:xfrm>
            <a:off x="3786183" y="1500174"/>
            <a:ext cx="1500198" cy="2357454"/>
          </a:xfrm>
          <a:prstGeom prst="ellipse">
            <a:avLst/>
          </a:prstGeom>
          <a:ln>
            <a:noFill/>
          </a:ln>
          <a:effectLst>
            <a:softEdge rad="112500"/>
          </a:effectLst>
        </p:spPr>
      </p:pic>
      <p:pic>
        <p:nvPicPr>
          <p:cNvPr id="2051" name="Picture 3" descr="C:\Users\admin\Desktop\ашық сабақ\загруженное (1).jpg"/>
          <p:cNvPicPr>
            <a:picLocks noChangeAspect="1" noChangeArrowheads="1"/>
          </p:cNvPicPr>
          <p:nvPr/>
        </p:nvPicPr>
        <p:blipFill>
          <a:blip r:embed="rId6"/>
          <a:srcRect/>
          <a:stretch>
            <a:fillRect/>
          </a:stretch>
        </p:blipFill>
        <p:spPr bwMode="auto">
          <a:xfrm>
            <a:off x="7215206" y="1500174"/>
            <a:ext cx="1608376" cy="2357454"/>
          </a:xfrm>
          <a:prstGeom prst="ellipse">
            <a:avLst/>
          </a:prstGeom>
          <a:ln>
            <a:noFill/>
          </a:ln>
          <a:effectLst>
            <a:softEdge rad="112500"/>
          </a:effectLst>
        </p:spPr>
      </p:pic>
      <p:pic>
        <p:nvPicPr>
          <p:cNvPr id="2052" name="Picture 4" descr="C:\Users\admin\Desktop\ашық сабақ\загруженное (2).jpg"/>
          <p:cNvPicPr>
            <a:picLocks noChangeAspect="1" noChangeArrowheads="1"/>
          </p:cNvPicPr>
          <p:nvPr/>
        </p:nvPicPr>
        <p:blipFill>
          <a:blip r:embed="rId7"/>
          <a:srcRect/>
          <a:stretch>
            <a:fillRect/>
          </a:stretch>
        </p:blipFill>
        <p:spPr bwMode="auto">
          <a:xfrm>
            <a:off x="5429256" y="1500174"/>
            <a:ext cx="1571636" cy="2357454"/>
          </a:xfrm>
          <a:prstGeom prst="ellipse">
            <a:avLst/>
          </a:prstGeom>
          <a:ln>
            <a:noFill/>
          </a:ln>
          <a:effectLst>
            <a:softEdge rad="112500"/>
          </a:effectLst>
        </p:spPr>
      </p:pic>
      <p:pic>
        <p:nvPicPr>
          <p:cNvPr id="2053" name="Picture 5" descr="C:\Users\admin\Desktop\ашық сабақ\загруженное.jpg">
            <a:hlinkClick r:id="rId8" action="ppaction://hlinksldjump"/>
          </p:cNvPr>
          <p:cNvPicPr>
            <a:picLocks noChangeAspect="1" noChangeArrowheads="1"/>
          </p:cNvPicPr>
          <p:nvPr/>
        </p:nvPicPr>
        <p:blipFill>
          <a:blip r:embed="rId9"/>
          <a:srcRect/>
          <a:stretch>
            <a:fillRect/>
          </a:stretch>
        </p:blipFill>
        <p:spPr bwMode="auto">
          <a:xfrm>
            <a:off x="357158" y="1500174"/>
            <a:ext cx="1571636" cy="2357454"/>
          </a:xfrm>
          <a:prstGeom prst="ellipse">
            <a:avLst/>
          </a:prstGeom>
          <a:ln>
            <a:noFill/>
          </a:ln>
          <a:effectLst>
            <a:softEdge rad="112500"/>
          </a:effectLst>
        </p:spPr>
      </p:pic>
      <p:pic>
        <p:nvPicPr>
          <p:cNvPr id="18" name="Содержимое 3" descr="http://festival.1september.ru/articles/635112/Image3337.jpg"/>
          <p:cNvPicPr>
            <a:picLocks/>
          </p:cNvPicPr>
          <p:nvPr/>
        </p:nvPicPr>
        <p:blipFill>
          <a:blip r:embed="rId3"/>
          <a:srcRect l="21296" r="59259"/>
          <a:stretch>
            <a:fillRect/>
          </a:stretch>
        </p:blipFill>
        <p:spPr bwMode="auto">
          <a:xfrm>
            <a:off x="1928794" y="4143380"/>
            <a:ext cx="1857388" cy="857256"/>
          </a:xfrm>
          <a:prstGeom prst="rect">
            <a:avLst/>
          </a:prstGeom>
          <a:noFill/>
          <a:ln w="9525">
            <a:noFill/>
            <a:miter lim="800000"/>
            <a:headEnd/>
            <a:tailEnd/>
          </a:ln>
        </p:spPr>
      </p:pic>
      <p:pic>
        <p:nvPicPr>
          <p:cNvPr id="19" name="Содержимое 3" descr="http://festival.1september.ru/articles/635112/Image3337.jpg"/>
          <p:cNvPicPr>
            <a:picLocks/>
          </p:cNvPicPr>
          <p:nvPr/>
        </p:nvPicPr>
        <p:blipFill>
          <a:blip r:embed="rId3"/>
          <a:srcRect l="40741" r="39815"/>
          <a:stretch>
            <a:fillRect/>
          </a:stretch>
        </p:blipFill>
        <p:spPr bwMode="auto">
          <a:xfrm>
            <a:off x="3714744" y="4143380"/>
            <a:ext cx="1714512" cy="857256"/>
          </a:xfrm>
          <a:prstGeom prst="rect">
            <a:avLst/>
          </a:prstGeom>
          <a:noFill/>
          <a:ln w="9525">
            <a:noFill/>
            <a:miter lim="800000"/>
            <a:headEnd/>
            <a:tailEnd/>
          </a:ln>
        </p:spPr>
      </p:pic>
      <p:pic>
        <p:nvPicPr>
          <p:cNvPr id="20" name="Содержимое 3" descr="http://festival.1september.ru/articles/635112/Image3337.jpg"/>
          <p:cNvPicPr>
            <a:picLocks/>
          </p:cNvPicPr>
          <p:nvPr/>
        </p:nvPicPr>
        <p:blipFill>
          <a:blip r:embed="rId3"/>
          <a:srcRect l="59259" r="20370"/>
          <a:stretch>
            <a:fillRect/>
          </a:stretch>
        </p:blipFill>
        <p:spPr bwMode="auto">
          <a:xfrm>
            <a:off x="5429256" y="4143380"/>
            <a:ext cx="1785950" cy="857256"/>
          </a:xfrm>
          <a:prstGeom prst="rect">
            <a:avLst/>
          </a:prstGeom>
          <a:noFill/>
          <a:ln w="9525">
            <a:noFill/>
            <a:miter lim="800000"/>
            <a:headEnd/>
            <a:tailEnd/>
          </a:ln>
        </p:spPr>
      </p:pic>
      <p:pic>
        <p:nvPicPr>
          <p:cNvPr id="21" name="Содержимое 3" descr="http://festival.1september.ru/articles/635112/Image3337.jpg"/>
          <p:cNvPicPr>
            <a:picLocks/>
          </p:cNvPicPr>
          <p:nvPr/>
        </p:nvPicPr>
        <p:blipFill>
          <a:blip r:embed="rId3"/>
          <a:srcRect l="79630"/>
          <a:stretch>
            <a:fillRect/>
          </a:stretch>
        </p:blipFill>
        <p:spPr bwMode="auto">
          <a:xfrm>
            <a:off x="7215206" y="4143380"/>
            <a:ext cx="1643074" cy="857256"/>
          </a:xfrm>
          <a:prstGeom prst="rect">
            <a:avLst/>
          </a:prstGeom>
          <a:noFill/>
          <a:ln w="9525">
            <a:noFill/>
            <a:miter lim="800000"/>
            <a:headEnd/>
            <a:tailEnd/>
          </a:ln>
        </p:spPr>
      </p:pic>
      <p:sp>
        <p:nvSpPr>
          <p:cNvPr id="14" name="Заголовок 1"/>
          <p:cNvSpPr txBox="1">
            <a:spLocks/>
          </p:cNvSpPr>
          <p:nvPr/>
        </p:nvSpPr>
        <p:spPr>
          <a:xfrm>
            <a:off x="1785886" y="214290"/>
            <a:ext cx="7286708" cy="714380"/>
          </a:xfrm>
          <a:prstGeom prst="rect">
            <a:avLst/>
          </a:prstGeom>
        </p:spPr>
        <p:txBody>
          <a:bodyP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kk-KZ" sz="36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«Графикалық диктант» тапсырмасы</a:t>
            </a:r>
            <a:endParaRPr kumimoji="0" lang="ru-RU" sz="3600" b="1" i="0" u="none" strike="noStrike" kern="1200" cap="none" spc="0" normalizeH="0" baseline="0" noProof="0" dirty="0">
              <a:ln>
                <a:noFill/>
              </a:ln>
              <a:solidFill>
                <a:srgbClr val="FF0000"/>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053"/>
                                        </p:tgtEl>
                                        <p:attrNameLst>
                                          <p:attrName>style.visibility</p:attrName>
                                        </p:attrNameLst>
                                      </p:cBhvr>
                                      <p:to>
                                        <p:strVal val="visible"/>
                                      </p:to>
                                    </p:set>
                                    <p:animEffect transition="in" filter="wedge">
                                      <p:cBhvr>
                                        <p:cTn id="12" dur="2000"/>
                                        <p:tgtEl>
                                          <p:spTgt spid="205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wedge">
                                      <p:cBhvr>
                                        <p:cTn id="22" dur="2000"/>
                                        <p:tgtEl>
                                          <p:spTgt spid="2050"/>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2052"/>
                                        </p:tgtEl>
                                        <p:attrNameLst>
                                          <p:attrName>style.visibility</p:attrName>
                                        </p:attrNameLst>
                                      </p:cBhvr>
                                      <p:to>
                                        <p:strVal val="visible"/>
                                      </p:to>
                                    </p:set>
                                    <p:animEffect transition="in" filter="wedge">
                                      <p:cBhvr>
                                        <p:cTn id="27" dur="2000"/>
                                        <p:tgtEl>
                                          <p:spTgt spid="2052"/>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2051"/>
                                        </p:tgtEl>
                                        <p:attrNameLst>
                                          <p:attrName>style.visibility</p:attrName>
                                        </p:attrNameLst>
                                      </p:cBhvr>
                                      <p:to>
                                        <p:strVal val="visible"/>
                                      </p:to>
                                    </p:set>
                                    <p:animEffect transition="in" filter="wedge">
                                      <p:cBhvr>
                                        <p:cTn id="32" dur="2000"/>
                                        <p:tgtEl>
                                          <p:spTgt spid="205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linds(horizontal)">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linds(horizontal)">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928794" y="142852"/>
            <a:ext cx="7000924" cy="939784"/>
          </a:xfrm>
        </p:spPr>
        <p:txBody>
          <a:bodyPr>
            <a:normAutofit fontScale="90000"/>
          </a:bodyPr>
          <a:lstStyle/>
          <a:p>
            <a:r>
              <a:rPr lang="kk-KZ" dirty="0" smtClean="0">
                <a:solidFill>
                  <a:srgbClr val="FF0000"/>
                </a:solidFill>
                <a:latin typeface="Times New Roman" pitchFamily="18" charset="0"/>
                <a:cs typeface="Times New Roman" pitchFamily="18" charset="0"/>
              </a:rPr>
              <a:t/>
            </a:r>
            <a:br>
              <a:rPr lang="kk-KZ" dirty="0" smtClean="0">
                <a:solidFill>
                  <a:srgbClr val="FF0000"/>
                </a:solidFill>
                <a:latin typeface="Times New Roman" pitchFamily="18" charset="0"/>
                <a:cs typeface="Times New Roman" pitchFamily="18" charset="0"/>
              </a:rPr>
            </a:br>
            <a:r>
              <a:rPr lang="kk-KZ" sz="3600" b="1" dirty="0" smtClean="0">
                <a:solidFill>
                  <a:srgbClr val="FF0000"/>
                </a:solidFill>
                <a:latin typeface="Times New Roman" pitchFamily="18" charset="0"/>
                <a:cs typeface="Times New Roman" pitchFamily="18" charset="0"/>
              </a:rPr>
              <a:t>«</a:t>
            </a:r>
            <a:r>
              <a:rPr lang="kk-KZ" sz="3600" b="1" dirty="0">
                <a:solidFill>
                  <a:srgbClr val="FF0000"/>
                </a:solidFill>
                <a:latin typeface="Times New Roman" pitchFamily="18" charset="0"/>
                <a:cs typeface="Times New Roman" pitchFamily="18" charset="0"/>
              </a:rPr>
              <a:t>Тәуелсіздік  шежіресі» тапсырмасы</a:t>
            </a:r>
            <a:r>
              <a:rPr lang="ru-RU" dirty="0">
                <a:solidFill>
                  <a:srgbClr val="FF0000"/>
                </a:solidFill>
                <a:latin typeface="Times New Roman" pitchFamily="18" charset="0"/>
                <a:cs typeface="Times New Roman" pitchFamily="18" charset="0"/>
              </a:rPr>
              <a:t/>
            </a:r>
            <a:br>
              <a:rPr lang="ru-RU" dirty="0">
                <a:solidFill>
                  <a:srgbClr val="FF0000"/>
                </a:solidFill>
                <a:latin typeface="Times New Roman" pitchFamily="18" charset="0"/>
                <a:cs typeface="Times New Roman" pitchFamily="18" charset="0"/>
              </a:rPr>
            </a:br>
            <a:endParaRPr lang="ru-RU" dirty="0">
              <a:solidFill>
                <a:srgbClr val="FF0000"/>
              </a:solidFill>
              <a:latin typeface="Times New Roman" pitchFamily="18" charset="0"/>
              <a:cs typeface="Times New Roman" pitchFamily="18" charset="0"/>
            </a:endParaRPr>
          </a:p>
        </p:txBody>
      </p:sp>
      <p:sp>
        <p:nvSpPr>
          <p:cNvPr id="4" name="Управляющая кнопка: настраиваемая 3">
            <a:hlinkClick r:id="" action="ppaction://noaction" highlightClick="1"/>
          </p:cNvPr>
          <p:cNvSpPr/>
          <p:nvPr/>
        </p:nvSpPr>
        <p:spPr>
          <a:xfrm>
            <a:off x="928662" y="1785926"/>
            <a:ext cx="1571636" cy="928694"/>
          </a:xfrm>
          <a:prstGeom prst="actionButtonBlank">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k-KZ" sz="5400" dirty="0" smtClean="0">
                <a:latin typeface="Times New Roman" pitchFamily="18" charset="0"/>
                <a:cs typeface="Times New Roman" pitchFamily="18" charset="0"/>
                <a:hlinkClick r:id="rId3" action="ppaction://hlinksldjump"/>
              </a:rPr>
              <a:t>1991</a:t>
            </a:r>
            <a:endParaRPr lang="ru-RU" sz="5400" dirty="0">
              <a:latin typeface="Times New Roman" pitchFamily="18" charset="0"/>
              <a:cs typeface="Times New Roman" pitchFamily="18" charset="0"/>
            </a:endParaRPr>
          </a:p>
        </p:txBody>
      </p:sp>
      <p:sp>
        <p:nvSpPr>
          <p:cNvPr id="5" name="Управляющая кнопка: настраиваемая 4">
            <a:hlinkClick r:id="" action="ppaction://noaction" highlightClick="1"/>
          </p:cNvPr>
          <p:cNvSpPr/>
          <p:nvPr/>
        </p:nvSpPr>
        <p:spPr>
          <a:xfrm>
            <a:off x="3786182" y="1785926"/>
            <a:ext cx="1571636" cy="928694"/>
          </a:xfrm>
          <a:prstGeom prst="actionButtonBlank">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k-KZ" sz="5400" dirty="0" smtClean="0">
                <a:latin typeface="Times New Roman" pitchFamily="18" charset="0"/>
                <a:cs typeface="Times New Roman" pitchFamily="18" charset="0"/>
                <a:hlinkClick r:id="rId4" action="ppaction://hlinksldjump"/>
              </a:rPr>
              <a:t>1992</a:t>
            </a:r>
            <a:endParaRPr lang="ru-RU" sz="5400" dirty="0">
              <a:latin typeface="Times New Roman" pitchFamily="18" charset="0"/>
              <a:cs typeface="Times New Roman" pitchFamily="18" charset="0"/>
            </a:endParaRPr>
          </a:p>
        </p:txBody>
      </p:sp>
      <p:sp>
        <p:nvSpPr>
          <p:cNvPr id="6" name="Управляющая кнопка: настраиваемая 5">
            <a:hlinkClick r:id="" action="ppaction://noaction" highlightClick="1"/>
          </p:cNvPr>
          <p:cNvSpPr/>
          <p:nvPr/>
        </p:nvSpPr>
        <p:spPr>
          <a:xfrm>
            <a:off x="6715140" y="1785926"/>
            <a:ext cx="1571636" cy="928694"/>
          </a:xfrm>
          <a:prstGeom prst="actionButtonBlank">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k-KZ" sz="5400" dirty="0" smtClean="0">
                <a:latin typeface="Times New Roman" pitchFamily="18" charset="0"/>
                <a:cs typeface="Times New Roman" pitchFamily="18" charset="0"/>
                <a:hlinkClick r:id="rId5" action="ppaction://hlinksldjump"/>
              </a:rPr>
              <a:t>1993</a:t>
            </a:r>
            <a:endParaRPr lang="ru-RU" sz="5400" dirty="0">
              <a:latin typeface="Times New Roman" pitchFamily="18" charset="0"/>
              <a:cs typeface="Times New Roman" pitchFamily="18" charset="0"/>
            </a:endParaRPr>
          </a:p>
        </p:txBody>
      </p:sp>
      <p:sp>
        <p:nvSpPr>
          <p:cNvPr id="7" name="Управляющая кнопка: настраиваемая 6">
            <a:hlinkClick r:id="" action="ppaction://noaction" highlightClick="1"/>
          </p:cNvPr>
          <p:cNvSpPr/>
          <p:nvPr/>
        </p:nvSpPr>
        <p:spPr>
          <a:xfrm>
            <a:off x="2285984" y="3143248"/>
            <a:ext cx="1571636" cy="928694"/>
          </a:xfrm>
          <a:prstGeom prst="actionButtonBlank">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k-KZ" sz="5400" dirty="0" smtClean="0">
                <a:latin typeface="Times New Roman" pitchFamily="18" charset="0"/>
                <a:cs typeface="Times New Roman" pitchFamily="18" charset="0"/>
                <a:hlinkClick r:id="rId6" action="ppaction://hlinksldjump"/>
              </a:rPr>
              <a:t>1995</a:t>
            </a:r>
            <a:endParaRPr lang="ru-RU" sz="5400" dirty="0">
              <a:latin typeface="Times New Roman" pitchFamily="18" charset="0"/>
              <a:cs typeface="Times New Roman" pitchFamily="18" charset="0"/>
            </a:endParaRPr>
          </a:p>
        </p:txBody>
      </p:sp>
      <p:sp>
        <p:nvSpPr>
          <p:cNvPr id="8" name="Управляющая кнопка: настраиваемая 7">
            <a:hlinkClick r:id="" action="ppaction://noaction" highlightClick="1"/>
          </p:cNvPr>
          <p:cNvSpPr/>
          <p:nvPr/>
        </p:nvSpPr>
        <p:spPr>
          <a:xfrm>
            <a:off x="5357818" y="3143248"/>
            <a:ext cx="1571636" cy="928694"/>
          </a:xfrm>
          <a:prstGeom prst="actionButtonBlank">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k-KZ" sz="5400" dirty="0" smtClean="0">
                <a:latin typeface="Times New Roman" pitchFamily="18" charset="0"/>
                <a:cs typeface="Times New Roman" pitchFamily="18" charset="0"/>
                <a:hlinkClick r:id="rId7" action="ppaction://hlinksldjump"/>
              </a:rPr>
              <a:t>1998</a:t>
            </a:r>
            <a:endParaRPr lang="ru-RU" sz="5400" dirty="0">
              <a:latin typeface="Times New Roman" pitchFamily="18" charset="0"/>
              <a:cs typeface="Times New Roman" pitchFamily="18" charset="0"/>
            </a:endParaRPr>
          </a:p>
        </p:txBody>
      </p:sp>
      <p:sp>
        <p:nvSpPr>
          <p:cNvPr id="9" name="Управляющая кнопка: настраиваемая 8">
            <a:hlinkClick r:id="" action="ppaction://noaction" highlightClick="1"/>
          </p:cNvPr>
          <p:cNvSpPr/>
          <p:nvPr/>
        </p:nvSpPr>
        <p:spPr>
          <a:xfrm>
            <a:off x="3929058" y="4572008"/>
            <a:ext cx="1571636" cy="928694"/>
          </a:xfrm>
          <a:prstGeom prst="actionButtonBlank">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k-KZ" sz="5400" dirty="0" smtClean="0">
                <a:latin typeface="Times New Roman" pitchFamily="18" charset="0"/>
                <a:cs typeface="Times New Roman" pitchFamily="18" charset="0"/>
                <a:hlinkClick r:id="rId8" action="ppaction://hlinksldjump"/>
              </a:rPr>
              <a:t>2011</a:t>
            </a:r>
            <a:endParaRPr lang="ru-RU" sz="5400" dirty="0">
              <a:latin typeface="Times New Roman" pitchFamily="18" charset="0"/>
              <a:cs typeface="Times New Roman" pitchFamily="18" charset="0"/>
            </a:endParaRPr>
          </a:p>
        </p:txBody>
      </p:sp>
      <p:sp>
        <p:nvSpPr>
          <p:cNvPr id="11" name="Управляющая кнопка: в конец 10">
            <a:hlinkClick r:id="rId9" action="ppaction://hlinksldjump" highlightClick="1"/>
          </p:cNvPr>
          <p:cNvSpPr/>
          <p:nvPr/>
        </p:nvSpPr>
        <p:spPr>
          <a:xfrm>
            <a:off x="6643702" y="6072206"/>
            <a:ext cx="714380" cy="428628"/>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2000200" y="714356"/>
            <a:ext cx="7143800" cy="4143405"/>
          </a:xfrm>
        </p:spPr>
        <p:txBody>
          <a:bodyPr>
            <a:noAutofit/>
          </a:bodyPr>
          <a:lstStyle/>
          <a:p>
            <a:pPr lvl="0">
              <a:buNone/>
            </a:pPr>
            <a:r>
              <a:rPr lang="kk-KZ" sz="4000" b="1" dirty="0" smtClean="0">
                <a:solidFill>
                  <a:srgbClr val="0000FF"/>
                </a:solidFill>
                <a:latin typeface="Times New Roman" pitchFamily="18" charset="0"/>
                <a:cs typeface="Times New Roman" pitchFamily="18" charset="0"/>
              </a:rPr>
              <a:t>а</a:t>
            </a:r>
            <a:r>
              <a:rPr lang="en-US" sz="4000" b="1" dirty="0" smtClean="0">
                <a:solidFill>
                  <a:srgbClr val="0000FF"/>
                </a:solidFill>
                <a:latin typeface="Times New Roman" pitchFamily="18" charset="0"/>
                <a:cs typeface="Times New Roman" pitchFamily="18" charset="0"/>
              </a:rPr>
              <a:t>:=5;  b:=4;  c:=3;</a:t>
            </a:r>
            <a:endParaRPr lang="ru-RU" sz="4000" b="1" dirty="0" smtClean="0">
              <a:solidFill>
                <a:srgbClr val="0000FF"/>
              </a:solidFill>
              <a:latin typeface="Times New Roman" pitchFamily="18" charset="0"/>
              <a:cs typeface="Times New Roman" pitchFamily="18" charset="0"/>
            </a:endParaRPr>
          </a:p>
          <a:p>
            <a:pPr>
              <a:buNone/>
            </a:pPr>
            <a:r>
              <a:rPr lang="en-US" sz="4000" b="1" dirty="0" smtClean="0">
                <a:solidFill>
                  <a:srgbClr val="FF0000"/>
                </a:solidFill>
                <a:latin typeface="Times New Roman" pitchFamily="18" charset="0"/>
                <a:cs typeface="Times New Roman" pitchFamily="18" charset="0"/>
              </a:rPr>
              <a:t>if</a:t>
            </a:r>
            <a:r>
              <a:rPr lang="en-US" sz="4000" b="1" dirty="0" smtClean="0">
                <a:solidFill>
                  <a:srgbClr val="0000FF"/>
                </a:solidFill>
                <a:latin typeface="Times New Roman" pitchFamily="18" charset="0"/>
                <a:cs typeface="Times New Roman" pitchFamily="18" charset="0"/>
              </a:rPr>
              <a:t>  a&gt;b </a:t>
            </a:r>
            <a:r>
              <a:rPr lang="en-US" sz="4000" b="1" dirty="0" smtClean="0">
                <a:solidFill>
                  <a:srgbClr val="FF0000"/>
                </a:solidFill>
                <a:latin typeface="Times New Roman" pitchFamily="18" charset="0"/>
                <a:cs typeface="Times New Roman" pitchFamily="18" charset="0"/>
              </a:rPr>
              <a:t>then</a:t>
            </a:r>
            <a:r>
              <a:rPr lang="en-US" sz="4000" b="1" dirty="0" smtClean="0">
                <a:solidFill>
                  <a:srgbClr val="0000FF"/>
                </a:solidFill>
                <a:latin typeface="Times New Roman" pitchFamily="18" charset="0"/>
                <a:cs typeface="Times New Roman" pitchFamily="18" charset="0"/>
              </a:rPr>
              <a:t>  x:=a+b                                                                                                                                   </a:t>
            </a:r>
            <a:endParaRPr lang="ru-RU" sz="4000" b="1" dirty="0" smtClean="0">
              <a:solidFill>
                <a:srgbClr val="0000FF"/>
              </a:solidFill>
              <a:latin typeface="Times New Roman" pitchFamily="18" charset="0"/>
              <a:cs typeface="Times New Roman" pitchFamily="18" charset="0"/>
            </a:endParaRPr>
          </a:p>
          <a:p>
            <a:pPr>
              <a:buNone/>
            </a:pPr>
            <a:r>
              <a:rPr lang="en-US" sz="4000" b="1" dirty="0" smtClean="0">
                <a:solidFill>
                  <a:srgbClr val="FF0000"/>
                </a:solidFill>
                <a:latin typeface="Times New Roman" pitchFamily="18" charset="0"/>
                <a:cs typeface="Times New Roman" pitchFamily="18" charset="0"/>
              </a:rPr>
              <a:t>else</a:t>
            </a:r>
            <a:r>
              <a:rPr lang="en-US" sz="4000" b="1" dirty="0" smtClean="0">
                <a:solidFill>
                  <a:srgbClr val="0000FF"/>
                </a:solidFill>
                <a:latin typeface="Times New Roman" pitchFamily="18" charset="0"/>
                <a:cs typeface="Times New Roman" pitchFamily="18" charset="0"/>
              </a:rPr>
              <a:t>  begin </a:t>
            </a:r>
            <a:endParaRPr lang="ru-RU" sz="4000" b="1" dirty="0" smtClean="0">
              <a:solidFill>
                <a:srgbClr val="0000FF"/>
              </a:solidFill>
              <a:latin typeface="Times New Roman" pitchFamily="18" charset="0"/>
              <a:cs typeface="Times New Roman" pitchFamily="18" charset="0"/>
            </a:endParaRPr>
          </a:p>
          <a:p>
            <a:pPr>
              <a:buNone/>
            </a:pPr>
            <a:r>
              <a:rPr lang="kk-KZ" sz="4000" b="1" dirty="0" smtClean="0">
                <a:solidFill>
                  <a:srgbClr val="0000FF"/>
                </a:solidFill>
                <a:latin typeface="Times New Roman" pitchFamily="18" charset="0"/>
                <a:cs typeface="Times New Roman" pitchFamily="18" charset="0"/>
              </a:rPr>
              <a:t>а</a:t>
            </a:r>
            <a:r>
              <a:rPr lang="en-US" sz="4000" b="1" dirty="0" smtClean="0">
                <a:solidFill>
                  <a:srgbClr val="0000FF"/>
                </a:solidFill>
                <a:latin typeface="Times New Roman" pitchFamily="18" charset="0"/>
                <a:cs typeface="Times New Roman" pitchFamily="18" charset="0"/>
              </a:rPr>
              <a:t>:=b+c;  x:=a-3*b;</a:t>
            </a:r>
            <a:endParaRPr lang="ru-RU" sz="4000" b="1" dirty="0" smtClean="0">
              <a:solidFill>
                <a:srgbClr val="0000FF"/>
              </a:solidFill>
              <a:latin typeface="Times New Roman" pitchFamily="18" charset="0"/>
              <a:cs typeface="Times New Roman" pitchFamily="18" charset="0"/>
            </a:endParaRPr>
          </a:p>
          <a:p>
            <a:pPr>
              <a:buNone/>
            </a:pPr>
            <a:r>
              <a:rPr lang="en-US" sz="4000" b="1" dirty="0" smtClean="0">
                <a:solidFill>
                  <a:srgbClr val="0000FF"/>
                </a:solidFill>
                <a:latin typeface="Times New Roman" pitchFamily="18" charset="0"/>
                <a:cs typeface="Times New Roman" pitchFamily="18" charset="0"/>
              </a:rPr>
              <a:t>end.  </a:t>
            </a:r>
            <a:endParaRPr lang="ru-RU" b="1" dirty="0">
              <a:solidFill>
                <a:srgbClr val="0000FF"/>
              </a:solidFill>
              <a:latin typeface="Times New Roman" pitchFamily="18" charset="0"/>
              <a:cs typeface="Times New Roman" pitchFamily="18" charset="0"/>
            </a:endParaRPr>
          </a:p>
        </p:txBody>
      </p:sp>
      <p:sp>
        <p:nvSpPr>
          <p:cNvPr id="5" name="Управляющая кнопка: в начало 4">
            <a:hlinkClick r:id="rId3" action="ppaction://hlinksldjump" highlightClick="1"/>
          </p:cNvPr>
          <p:cNvSpPr/>
          <p:nvPr/>
        </p:nvSpPr>
        <p:spPr>
          <a:xfrm>
            <a:off x="6357950" y="5857892"/>
            <a:ext cx="928694" cy="571504"/>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Содержимое 2"/>
          <p:cNvSpPr txBox="1">
            <a:spLocks/>
          </p:cNvSpPr>
          <p:nvPr/>
        </p:nvSpPr>
        <p:spPr>
          <a:xfrm>
            <a:off x="1428728" y="5429264"/>
            <a:ext cx="5500726" cy="61435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ru-RU" sz="3600" b="1" noProof="0" dirty="0" smtClean="0">
                <a:solidFill>
                  <a:srgbClr val="FF0000"/>
                </a:solidFill>
                <a:latin typeface="Times New Roman" pitchFamily="18" charset="0"/>
                <a:cs typeface="Times New Roman" pitchFamily="18" charset="0"/>
              </a:rPr>
              <a:t>ж</a:t>
            </a:r>
            <a:r>
              <a:rPr kumimoji="0" lang="ru-RU" sz="36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ауабы: 9; </a:t>
            </a:r>
            <a:endParaRPr kumimoji="0" lang="ru-RU" sz="3600" b="1" i="0" u="none" strike="noStrike" kern="1200" cap="none" spc="0" normalizeH="0" baseline="0" noProof="0" dirty="0">
              <a:ln>
                <a:noFill/>
              </a:ln>
              <a:solidFill>
                <a:srgbClr val="FF0000"/>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Содержимое 2"/>
          <p:cNvSpPr txBox="1">
            <a:spLocks/>
          </p:cNvSpPr>
          <p:nvPr/>
        </p:nvSpPr>
        <p:spPr>
          <a:xfrm>
            <a:off x="1857356" y="571480"/>
            <a:ext cx="5972188" cy="4472005"/>
          </a:xfrm>
          <a:prstGeom prst="rect">
            <a:avLst/>
          </a:prstGeom>
        </p:spPr>
        <p:txBody>
          <a:bodyPr>
            <a:normAutofit/>
          </a:bodyPr>
          <a:lstStyle/>
          <a:p>
            <a:pPr lvl="0"/>
            <a:r>
              <a:rPr lang="kk-KZ" sz="4400" b="1" dirty="0" smtClean="0">
                <a:solidFill>
                  <a:srgbClr val="0000FF"/>
                </a:solidFill>
                <a:latin typeface="Times New Roman" pitchFamily="18" charset="0"/>
                <a:cs typeface="Times New Roman" pitchFamily="18" charset="0"/>
              </a:rPr>
              <a:t>а</a:t>
            </a:r>
            <a:r>
              <a:rPr lang="en-US" sz="4400" b="1" dirty="0" smtClean="0">
                <a:solidFill>
                  <a:srgbClr val="0000FF"/>
                </a:solidFill>
                <a:latin typeface="Times New Roman" pitchFamily="18" charset="0"/>
                <a:cs typeface="Times New Roman" pitchFamily="18" charset="0"/>
              </a:rPr>
              <a:t>:=9;   b:=8;  c:=2;</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FF0000"/>
                </a:solidFill>
                <a:latin typeface="Times New Roman" pitchFamily="18" charset="0"/>
                <a:cs typeface="Times New Roman" pitchFamily="18" charset="0"/>
              </a:rPr>
              <a:t>if </a:t>
            </a:r>
            <a:r>
              <a:rPr lang="en-US" sz="4400" b="1" dirty="0" smtClean="0">
                <a:solidFill>
                  <a:srgbClr val="0000FF"/>
                </a:solidFill>
                <a:latin typeface="Times New Roman" pitchFamily="18" charset="0"/>
                <a:cs typeface="Times New Roman" pitchFamily="18" charset="0"/>
              </a:rPr>
              <a:t> (a&gt;b) and (b&gt;c) </a:t>
            </a:r>
            <a:r>
              <a:rPr lang="en-US" sz="4400" b="1" dirty="0" smtClean="0">
                <a:solidFill>
                  <a:srgbClr val="FF0000"/>
                </a:solidFill>
                <a:latin typeface="Times New Roman" pitchFamily="18" charset="0"/>
                <a:cs typeface="Times New Roman" pitchFamily="18" charset="0"/>
              </a:rPr>
              <a:t>then</a:t>
            </a:r>
            <a:r>
              <a:rPr lang="en-US" sz="4400" b="1" dirty="0" smtClean="0">
                <a:solidFill>
                  <a:srgbClr val="0000FF"/>
                </a:solidFill>
                <a:latin typeface="Times New Roman" pitchFamily="18" charset="0"/>
                <a:cs typeface="Times New Roman" pitchFamily="18" charset="0"/>
              </a:rPr>
              <a:t>  x:=2*a+b+c                                                                                                                                   </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FF0000"/>
                </a:solidFill>
                <a:latin typeface="Times New Roman" pitchFamily="18" charset="0"/>
                <a:cs typeface="Times New Roman" pitchFamily="18" charset="0"/>
              </a:rPr>
              <a:t>else</a:t>
            </a:r>
            <a:r>
              <a:rPr lang="en-US" sz="4400" b="1" dirty="0" smtClean="0">
                <a:solidFill>
                  <a:srgbClr val="0000FF"/>
                </a:solidFill>
                <a:latin typeface="Times New Roman" pitchFamily="18" charset="0"/>
                <a:cs typeface="Times New Roman" pitchFamily="18" charset="0"/>
              </a:rPr>
              <a:t>  begin </a:t>
            </a:r>
            <a:endParaRPr lang="ru-RU" sz="4400" b="1" dirty="0" smtClean="0">
              <a:solidFill>
                <a:srgbClr val="0000FF"/>
              </a:solidFill>
              <a:latin typeface="Times New Roman" pitchFamily="18" charset="0"/>
              <a:cs typeface="Times New Roman" pitchFamily="18" charset="0"/>
            </a:endParaRPr>
          </a:p>
          <a:p>
            <a:r>
              <a:rPr lang="kk-KZ" sz="4400" b="1" dirty="0" smtClean="0">
                <a:solidFill>
                  <a:srgbClr val="0000FF"/>
                </a:solidFill>
                <a:latin typeface="Times New Roman" pitchFamily="18" charset="0"/>
                <a:cs typeface="Times New Roman" pitchFamily="18" charset="0"/>
              </a:rPr>
              <a:t>а</a:t>
            </a:r>
            <a:r>
              <a:rPr lang="en-US" sz="4400" b="1" dirty="0" smtClean="0">
                <a:solidFill>
                  <a:srgbClr val="0000FF"/>
                </a:solidFill>
                <a:latin typeface="Times New Roman" pitchFamily="18" charset="0"/>
                <a:cs typeface="Times New Roman" pitchFamily="18" charset="0"/>
              </a:rPr>
              <a:t>:=b+c;  x:=a-3*b;</a:t>
            </a:r>
            <a:endParaRPr lang="ru-RU" sz="4400" b="1" dirty="0" smtClean="0">
              <a:solidFill>
                <a:srgbClr val="0000FF"/>
              </a:solidFill>
              <a:latin typeface="Times New Roman" pitchFamily="18" charset="0"/>
              <a:cs typeface="Times New Roman" pitchFamily="18" charset="0"/>
            </a:endParaRPr>
          </a:p>
          <a:p>
            <a:r>
              <a:rPr lang="kk-KZ" sz="4400" b="1" dirty="0" smtClean="0">
                <a:solidFill>
                  <a:srgbClr val="0000FF"/>
                </a:solidFill>
                <a:latin typeface="Times New Roman" pitchFamily="18" charset="0"/>
                <a:cs typeface="Times New Roman" pitchFamily="18" charset="0"/>
              </a:rPr>
              <a:t>е</a:t>
            </a:r>
            <a:r>
              <a:rPr lang="en-US" sz="4400" b="1" dirty="0" smtClean="0">
                <a:solidFill>
                  <a:srgbClr val="0000FF"/>
                </a:solidFill>
                <a:latin typeface="Times New Roman" pitchFamily="18" charset="0"/>
                <a:cs typeface="Times New Roman" pitchFamily="18" charset="0"/>
              </a:rPr>
              <a:t>nd.  </a:t>
            </a:r>
            <a:endParaRPr lang="ru-RU" sz="4400" b="1" dirty="0">
              <a:solidFill>
                <a:srgbClr val="0000FF"/>
              </a:solidFill>
              <a:latin typeface="Times New Roman" pitchFamily="18" charset="0"/>
              <a:cs typeface="Times New Roman" pitchFamily="18" charset="0"/>
            </a:endParaRPr>
          </a:p>
        </p:txBody>
      </p:sp>
      <p:sp>
        <p:nvSpPr>
          <p:cNvPr id="5" name="Управляющая кнопка: в начало 4">
            <a:hlinkClick r:id="rId3" action="ppaction://hlinksldjump" highlightClick="1"/>
          </p:cNvPr>
          <p:cNvSpPr/>
          <p:nvPr/>
        </p:nvSpPr>
        <p:spPr>
          <a:xfrm>
            <a:off x="6286512" y="5857892"/>
            <a:ext cx="928694" cy="571504"/>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Содержимое 2"/>
          <p:cNvSpPr txBox="1">
            <a:spLocks/>
          </p:cNvSpPr>
          <p:nvPr/>
        </p:nvSpPr>
        <p:spPr>
          <a:xfrm>
            <a:off x="1285852" y="5715016"/>
            <a:ext cx="5500726" cy="61435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ru-RU" sz="3600" b="1" dirty="0" smtClean="0">
                <a:solidFill>
                  <a:srgbClr val="FF0000"/>
                </a:solidFill>
                <a:latin typeface="Times New Roman" pitchFamily="18" charset="0"/>
                <a:cs typeface="Times New Roman" pitchFamily="18" charset="0"/>
              </a:rPr>
              <a:t>ж</a:t>
            </a:r>
            <a:r>
              <a:rPr kumimoji="0" lang="ru-RU" sz="36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ауабы: 28;</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600" b="1" i="0" u="none" strike="noStrike" kern="1200" cap="none" spc="0" normalizeH="0" baseline="0" noProof="0" dirty="0">
              <a:ln>
                <a:noFill/>
              </a:ln>
              <a:solidFill>
                <a:srgbClr val="FF0000"/>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Users\admin\Desktop\6498661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Содержимое 2"/>
          <p:cNvSpPr txBox="1">
            <a:spLocks/>
          </p:cNvSpPr>
          <p:nvPr/>
        </p:nvSpPr>
        <p:spPr>
          <a:xfrm>
            <a:off x="2143108" y="571480"/>
            <a:ext cx="6429420" cy="4472005"/>
          </a:xfrm>
          <a:prstGeom prst="rect">
            <a:avLst/>
          </a:prstGeom>
        </p:spPr>
        <p:txBody>
          <a:bodyPr>
            <a:normAutofit/>
          </a:bodyPr>
          <a:lstStyle/>
          <a:p>
            <a:pPr lvl="0"/>
            <a:r>
              <a:rPr lang="en-US" sz="4400" b="1" noProof="0" dirty="0" smtClean="0">
                <a:solidFill>
                  <a:srgbClr val="0000FF"/>
                </a:solidFill>
                <a:latin typeface="Times New Roman" pitchFamily="18" charset="0"/>
                <a:cs typeface="Times New Roman" pitchFamily="18" charset="0"/>
              </a:rPr>
              <a:t>a</a:t>
            </a:r>
            <a:r>
              <a:rPr lang="en-US" sz="4400" b="1" dirty="0" smtClean="0">
                <a:solidFill>
                  <a:srgbClr val="0000FF"/>
                </a:solidFill>
                <a:latin typeface="Times New Roman" pitchFamily="18" charset="0"/>
                <a:cs typeface="Times New Roman" pitchFamily="18" charset="0"/>
              </a:rPr>
              <a:t>:=9;   b:=8;  c:=2;</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FF0000"/>
                </a:solidFill>
                <a:latin typeface="Times New Roman" pitchFamily="18" charset="0"/>
                <a:cs typeface="Times New Roman" pitchFamily="18" charset="0"/>
              </a:rPr>
              <a:t>if</a:t>
            </a:r>
            <a:r>
              <a:rPr lang="en-US" sz="4400" b="1" dirty="0" smtClean="0">
                <a:solidFill>
                  <a:srgbClr val="0000FF"/>
                </a:solidFill>
                <a:latin typeface="Times New Roman" pitchFamily="18" charset="0"/>
                <a:cs typeface="Times New Roman" pitchFamily="18" charset="0"/>
              </a:rPr>
              <a:t>  (a&gt;b) and (b&gt;c) </a:t>
            </a:r>
            <a:r>
              <a:rPr lang="en-US" sz="4400" b="1" dirty="0" smtClean="0">
                <a:solidFill>
                  <a:srgbClr val="FF0000"/>
                </a:solidFill>
                <a:latin typeface="Times New Roman" pitchFamily="18" charset="0"/>
                <a:cs typeface="Times New Roman" pitchFamily="18" charset="0"/>
              </a:rPr>
              <a:t>then  </a:t>
            </a:r>
            <a:r>
              <a:rPr lang="en-US" sz="4400" b="1" dirty="0" smtClean="0">
                <a:solidFill>
                  <a:srgbClr val="0000FF"/>
                </a:solidFill>
                <a:latin typeface="Times New Roman" pitchFamily="18" charset="0"/>
                <a:cs typeface="Times New Roman" pitchFamily="18" charset="0"/>
              </a:rPr>
              <a:t>x:=2*a+b+c                                                                                                                                   </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FF0000"/>
                </a:solidFill>
                <a:latin typeface="Times New Roman" pitchFamily="18" charset="0"/>
                <a:cs typeface="Times New Roman" pitchFamily="18" charset="0"/>
              </a:rPr>
              <a:t>else </a:t>
            </a:r>
            <a:r>
              <a:rPr lang="en-US" sz="4400" b="1" dirty="0" smtClean="0">
                <a:solidFill>
                  <a:srgbClr val="0000FF"/>
                </a:solidFill>
                <a:latin typeface="Times New Roman" pitchFamily="18" charset="0"/>
                <a:cs typeface="Times New Roman" pitchFamily="18" charset="0"/>
              </a:rPr>
              <a:t> begin </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0000FF"/>
                </a:solidFill>
                <a:latin typeface="Times New Roman" pitchFamily="18" charset="0"/>
                <a:cs typeface="Times New Roman" pitchFamily="18" charset="0"/>
              </a:rPr>
              <a:t>a:=b+c;  x:=a-3*b;</a:t>
            </a:r>
            <a:endParaRPr lang="ru-RU" sz="4400" b="1" dirty="0" smtClean="0">
              <a:solidFill>
                <a:srgbClr val="0000FF"/>
              </a:solidFill>
              <a:latin typeface="Times New Roman" pitchFamily="18" charset="0"/>
              <a:cs typeface="Times New Roman" pitchFamily="18" charset="0"/>
            </a:endParaRPr>
          </a:p>
          <a:p>
            <a:r>
              <a:rPr lang="en-US" sz="4400" b="1" dirty="0" smtClean="0">
                <a:solidFill>
                  <a:srgbClr val="0000FF"/>
                </a:solidFill>
                <a:latin typeface="Times New Roman" pitchFamily="18" charset="0"/>
                <a:cs typeface="Times New Roman" pitchFamily="18" charset="0"/>
              </a:rPr>
              <a:t>end. </a:t>
            </a:r>
            <a:endParaRPr kumimoji="0" lang="ru-RU" sz="4400" b="1"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3" name="Управляющая кнопка: в начало 2">
            <a:hlinkClick r:id="rId3" action="ppaction://hlinksldjump" highlightClick="1"/>
          </p:cNvPr>
          <p:cNvSpPr/>
          <p:nvPr/>
        </p:nvSpPr>
        <p:spPr>
          <a:xfrm>
            <a:off x="6357950" y="5715016"/>
            <a:ext cx="928694" cy="571504"/>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Содержимое 2"/>
          <p:cNvSpPr txBox="1">
            <a:spLocks/>
          </p:cNvSpPr>
          <p:nvPr/>
        </p:nvSpPr>
        <p:spPr>
          <a:xfrm>
            <a:off x="1428728" y="5500702"/>
            <a:ext cx="4143404" cy="614354"/>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ru-RU" sz="3600" b="1" dirty="0" smtClean="0">
                <a:solidFill>
                  <a:srgbClr val="FF0000"/>
                </a:solidFill>
                <a:latin typeface="Times New Roman" pitchFamily="18" charset="0"/>
                <a:cs typeface="Times New Roman" pitchFamily="18" charset="0"/>
              </a:rPr>
              <a:t>ж</a:t>
            </a:r>
            <a:r>
              <a:rPr kumimoji="0" lang="ru-RU" sz="36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ауабы: 1;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600" b="1" i="0" u="none" strike="noStrike" kern="1200" cap="none" spc="0" normalizeH="0" baseline="0" noProof="0" dirty="0">
              <a:ln>
                <a:noFill/>
              </a:ln>
              <a:solidFill>
                <a:srgbClr val="FF0000"/>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800</TotalTime>
  <Words>853</Words>
  <Application>Microsoft Office PowerPoint</Application>
  <PresentationFormat>Экран (4:3)</PresentationFormat>
  <Paragraphs>213</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Тема Office</vt:lpstr>
      <vt:lpstr>Сабақтың тақырыбы:  </vt:lpstr>
      <vt:lpstr>                 Сабақтың мақсаты: Білімділік: Паскаль тілінің тармақталу операторы туралы   алған теориялық білімдерін жүйелі түрде тәжірибе жүзінде көрсете білу дағдыларын қалыптастыру.   Дамытушылық: Өзіндік ойын дәлелдеп, тұжырымдай білуге жетелеу. Зейінін, ойлауын, есте сақтауын  дамыту. Алған білімдерін өмірде қолдана білуге дағдыландыру. Тәрбиелік: Отанын сүйетін патриот етіп тәрбиелеу, адамгершілік қасиеттерін дамыту.  Шапшаңдылыққа, тиянақтылыққа  баулу.  </vt:lpstr>
      <vt:lpstr>Презентация PowerPoint</vt:lpstr>
      <vt:lpstr>«Графикалық диктант» тапсырмасы</vt:lpstr>
      <vt:lpstr>Презентация PowerPoint</vt:lpstr>
      <vt:lpstr> «Тәуелсіздік  шежіресі» тапсырмасы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«Жалғастыр» тапсырмасы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Кері байланыс:</vt:lpstr>
    </vt:vector>
  </TitlesOfParts>
  <Company>WolfishLair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Сабақтың тақырыбы:</dc:title>
  <dc:creator>admin</dc:creator>
  <cp:lastModifiedBy>Айгуль</cp:lastModifiedBy>
  <cp:revision>205</cp:revision>
  <dcterms:created xsi:type="dcterms:W3CDTF">2013-12-05T03:49:45Z</dcterms:created>
  <dcterms:modified xsi:type="dcterms:W3CDTF">2014-03-22T18:06:21Z</dcterms:modified>
</cp:coreProperties>
</file>