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  <p:sldMasterId id="2147483912" r:id="rId2"/>
    <p:sldMasterId id="2147483924" r:id="rId3"/>
    <p:sldMasterId id="2147483936" r:id="rId4"/>
  </p:sldMasterIdLst>
  <p:notesMasterIdLst>
    <p:notesMasterId r:id="rId29"/>
  </p:notesMasterIdLst>
  <p:sldIdLst>
    <p:sldId id="256" r:id="rId5"/>
    <p:sldId id="257" r:id="rId6"/>
    <p:sldId id="258" r:id="rId7"/>
    <p:sldId id="259" r:id="rId8"/>
    <p:sldId id="260" r:id="rId9"/>
    <p:sldId id="286" r:id="rId10"/>
    <p:sldId id="290" r:id="rId11"/>
    <p:sldId id="289" r:id="rId12"/>
    <p:sldId id="287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88" r:id="rId21"/>
    <p:sldId id="269" r:id="rId22"/>
    <p:sldId id="270" r:id="rId23"/>
    <p:sldId id="271" r:id="rId24"/>
    <p:sldId id="272" r:id="rId25"/>
    <p:sldId id="273" r:id="rId26"/>
    <p:sldId id="275" r:id="rId27"/>
    <p:sldId id="27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>
        <p:scale>
          <a:sx n="75" d="100"/>
          <a:sy n="75" d="100"/>
        </p:scale>
        <p:origin x="-366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9DF31CB-57E0-4357-85E0-0D35756AF89D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55A669E-7A8F-49F3-AFF5-89CD3C491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DAD5AD-BCB8-44A1-985C-6BD538C63DB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kk-KZ" smtClean="0"/>
              <a:t>     </a:t>
            </a: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AECBF9-B0BD-4B12-9E1C-6F16BBD302D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CFD68-2D61-413A-A45D-07BF76B6928A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FBFFD-08B4-4EBC-B6AC-DEF2C9E7B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35A3A-1AAC-4DF4-AF8B-22BBE4FC28B4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44EA7-24CB-4919-BB5E-BDEEC6CCF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41614-9DB3-4688-A741-A6F5551DD6D4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AC6E7-FCA0-4A63-9719-AD9EE7E71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7DC08-C41E-4EA0-9511-08B916D9D94C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9E5CD-29DE-4A9C-9700-EDE8EA936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3C53C-C347-4202-BF32-9121BDC25475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AF6A5-2990-4811-8783-57F6DB4EF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EFC20-23F2-43CB-B41F-C36445DC518F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1C248-DC1D-461A-B5F0-C222073E6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918C2-EB38-4FE6-8AE4-D89C53C72D9F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3DBD4-4BEB-49D3-9FC6-8E368CDB9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859C8-E1ED-4A77-802A-0976E44AD222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AAE49-5E45-4719-888A-78B9EC64B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46ED7-1293-4239-9BB4-D94F446C310C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BF288-0F38-491B-9AC9-308C9FEF0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45F3C-2483-4806-B800-480FF97BF6E9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E5D0C-DBF2-41A2-8128-7CA65F330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56E23-A0CF-4282-B526-7424A4595135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9A8C3-6604-437C-ACDE-C19C003B6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74226-DB39-4ABE-8999-95B6905F44A0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145DC-B13A-4ABF-AA4F-0A13582D8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6FA85-2672-419D-83C1-32F6BBD9CF78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48CA0-6A8D-48CD-B23F-48FEF1473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4E64E-CF5E-4C32-AF2D-EA4582B5055F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8C945-170C-410D-A131-DFE023121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5BC62-0CC7-41D2-B322-45C0C28B86A8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B2E5E-E157-43AD-8A44-0A0E0C7B2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E0CFF1-CDF2-41BC-BC71-2FB957815060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60C570-40AF-496B-A9E2-617265E94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2B7CD-DFA2-427E-8094-B6099EB75D59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DDAF9-DA81-4283-BD15-54FBD6CF7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4FF2F6-9647-4401-BA00-7D67B9BB75E5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538733-107B-4F95-A0F2-C3A8A85E71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66F00-1E00-4B77-8118-B03A047A2D44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BC05B-42BD-49A0-B55E-30C283071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A45D7-286E-46B1-AA2C-FF77D299BAC3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73090-387D-4B22-9961-7840E0A0F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9794E-CEEB-4C3F-A0A3-BBBA55F36140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C4056-0222-4E01-8CAC-A7AC202E4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282BAB-8FFB-4E34-A680-82D524B7DF82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BDF92C-4CC2-44B6-A2D7-28E051817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19C15-EBC7-4A20-87FE-E8C2BFC5646A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7EE97-5DA6-4B71-A16D-7CCAE5AFF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9D91D-0EBB-471F-9F57-C665862576E5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75C93-F2D7-4B7B-8F55-3FD0C6203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62BD94-44A5-4DAA-9D1C-47059F54B819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0B2489-3947-42B4-BD13-3D3B1DB49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30A34-DFBC-4EEB-9901-C9BA9812E7F2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F10BA-A389-4C19-B162-E51F13F66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58DFE-D6C2-47C1-8638-11C7271B78DC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87E9B-2151-4DBE-B56F-1FC32FEB2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218FE-BE2B-4C90-93D7-1A4AA9B4BF94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48DE0-5F34-4AE3-8BBE-3E3B4598F2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82310-001B-40FE-A04F-E819DE2D2661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36864-28C7-4BD7-8AF9-BBD8587EC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50291-F9D3-445F-8A1C-40B3AC79EB5B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D0148-7A65-4F7E-BB9A-F6F9BC5CA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76E61-0F79-404B-A7C7-357AB731E681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CF03E-18E3-48FC-96A8-133A0C99F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60AA4-E016-46C6-8521-18E7285637AF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46201-D764-4C38-A74F-FD5D1FF1A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F2F4E-23E5-4659-9972-E16FFE0FADCC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0302A-1F40-4BCD-B930-B226A5D6F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0C81C-FD69-47A2-A0A0-DC600627013F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A3D90-56BC-4DFE-93A9-1C808FA59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2A25-F27E-4673-A543-B56248E943E8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71C3D-2779-419E-8659-63AEF30CD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98F8A-77A3-43D1-873D-BB8850296613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A2CAE-C92B-409B-8F43-3F2BEE691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2E398-9C07-490D-AFCA-DE17248218F2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7F562-D379-425F-9634-77BA62548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931E7-18DA-484C-8BB2-66DD51F4D277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46729-5A2B-4A5D-90AC-44C965263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AA495-7F5B-4F30-8A6A-07BCEF0692D2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AB017-ECF5-4324-ACE5-5889B36E0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7E41B-7105-4A3B-9593-1FD0FDA0F822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84FC2-03F0-43A7-992A-58278C97D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83777-0457-4299-8CB6-783DF62496A6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57C34-B37D-4817-A945-5A5CF972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FDE7D-31CC-4706-ADB8-BFFBB4AE50A4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2BF89-4C4F-44BF-A496-522DB2F23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179D0-0BB0-46B7-B249-A29ABA5CC95E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EBC70-C6F0-42D3-A825-4FD3753BB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9CFD7-DCC9-41E1-B240-51A206FAFD80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2606A-3D90-4AF2-A754-9EC35D408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3A5E32-9A90-4152-8F94-54BC8FC54DCA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22CE15-851C-4B61-BF94-2AC22DFC7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66" r:id="rId2"/>
    <p:sldLayoutId id="2147483993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94" r:id="rId9"/>
    <p:sldLayoutId id="2147483972" r:id="rId10"/>
    <p:sldLayoutId id="214748397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05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88AFAF-902B-4F05-86EF-037A86229116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E0A666-6B03-48D6-A8F6-A05BAE53B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74" r:id="rId4"/>
    <p:sldLayoutId id="2147483998" r:id="rId5"/>
    <p:sldLayoutId id="2147483975" r:id="rId6"/>
    <p:sldLayoutId id="2147483999" r:id="rId7"/>
    <p:sldLayoutId id="2147484000" r:id="rId8"/>
    <p:sldLayoutId id="2147484001" r:id="rId9"/>
    <p:sldLayoutId id="2147483976" r:id="rId10"/>
    <p:sldLayoutId id="214748400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9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2D5594C-995A-4BC8-9088-A80FD7DB5A79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F43CF4D-494C-4CE7-BF68-A9183B2E3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3977" r:id="rId2"/>
    <p:sldLayoutId id="2147484004" r:id="rId3"/>
    <p:sldLayoutId id="2147483978" r:id="rId4"/>
    <p:sldLayoutId id="2147483979" r:id="rId5"/>
    <p:sldLayoutId id="2147483980" r:id="rId6"/>
    <p:sldLayoutId id="2147484005" r:id="rId7"/>
    <p:sldLayoutId id="2147483981" r:id="rId8"/>
    <p:sldLayoutId id="2147484006" r:id="rId9"/>
    <p:sldLayoutId id="2147483982" r:id="rId10"/>
    <p:sldLayoutId id="214748398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10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826486-CBB9-4EC2-A3EA-4991D63DFDAB}" type="datetimeFigureOut">
              <a:rPr lang="ru-RU"/>
              <a:pPr>
                <a:defRPr/>
              </a:pPr>
              <a:t>08.04.2010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59327B9-1780-442E-AD5D-18AB80F7D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3984" r:id="rId2"/>
    <p:sldLayoutId id="2147484008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4009" r:id="rId9"/>
    <p:sldLayoutId id="2147483990" r:id="rId10"/>
    <p:sldLayoutId id="214748399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user\Рабочий стол\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0"/>
            <a:ext cx="4429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 descr="C:\Documents and Settings\user\Рабочий стол\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C:\Documents and Settings\user\Мои документы\Мои рисунки\ЖумДаБе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1714500"/>
            <a:ext cx="28575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143250" y="0"/>
            <a:ext cx="1285875" cy="14287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786688" y="0"/>
            <a:ext cx="1285875" cy="14287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9" name="Picture 3" descr="C:\Documents and Settings\user\Мои документы\Мои рисунки\ЖумДаБе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3" y="1714500"/>
            <a:ext cx="292893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85813" y="214313"/>
            <a:ext cx="7500937" cy="928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92222"/>
            <a:ext cx="850112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KZ Poster" pitchFamily="2" charset="0"/>
              </a:rPr>
              <a:t>ИНФОРМАТИКА </a:t>
            </a:r>
            <a:r>
              <a:rPr lang="kk-KZ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KZ Poster" pitchFamily="2" charset="0"/>
              </a:rPr>
              <a:t>ПӘНІ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000125"/>
            <a:ext cx="8229600" cy="54292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en-US" sz="4000" smtClean="0">
                <a:latin typeface="KZ Boyarsky" pitchFamily="34" charset="0"/>
              </a:rPr>
              <a:t>        </a:t>
            </a:r>
            <a:r>
              <a:rPr lang="kk-KZ" sz="4000" smtClean="0">
                <a:latin typeface="KZ Boyarsky" pitchFamily="34" charset="0"/>
              </a:rPr>
              <a:t>Кеменің жүзу маршруты: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kk-KZ" sz="300" smtClean="0">
              <a:latin typeface="KZ Poster" pitchFamily="2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kk-KZ" sz="300" smtClean="0">
              <a:latin typeface="KZ Poster" pitchFamily="2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en-US" sz="4000" b="1" smtClean="0">
                <a:solidFill>
                  <a:srgbClr val="C00000"/>
                </a:solidFill>
                <a:latin typeface="KZ SchoolBook" pitchFamily="34" charset="0"/>
              </a:rPr>
              <a:t>  I</a:t>
            </a:r>
            <a:r>
              <a:rPr lang="kk-KZ" sz="4000" b="1" smtClean="0">
                <a:solidFill>
                  <a:srgbClr val="C00000"/>
                </a:solidFill>
                <a:latin typeface="KZ SchoolBook" pitchFamily="34" charset="0"/>
              </a:rPr>
              <a:t>.  “ Қиын сұрақтар” аралы.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700" smtClean="0">
                <a:latin typeface="KZ Poster" pitchFamily="2" charset="0"/>
              </a:rPr>
              <a:t> 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700" smtClean="0">
                <a:latin typeface="KZ SchoolBook" pitchFamily="34" charset="0"/>
              </a:rPr>
              <a:t>  </a:t>
            </a:r>
            <a:r>
              <a:rPr lang="en-US" sz="700" smtClean="0">
                <a:latin typeface="KZ SchoolBook" pitchFamily="34" charset="0"/>
              </a:rPr>
              <a:t>               </a:t>
            </a:r>
            <a:r>
              <a:rPr lang="kk-KZ" sz="2800" b="1" smtClean="0">
                <a:latin typeface="KZ SchoolBook" pitchFamily="34" charset="0"/>
              </a:rPr>
              <a:t>Мұнда әр топ берілген сұрақтарға жауап беріп, ұпай жинау арқылы алға жылжиды.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kk-KZ" sz="200" smtClean="0">
              <a:latin typeface="KZ SchoolBook" pitchFamily="34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kk-KZ" sz="200" smtClean="0">
              <a:latin typeface="KZ SchoolBook" pitchFamily="34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1. Сурет салуға арналған бағдарлама?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2. “Компьютердің миы” деп нені айтады?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3. Компьютер жанындағы өсімдік?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4. Жыпылықтап тұратын тік сызықша?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5. Ақпаратты шығару құрылғысы?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6. Ақпаратты енгізу құрылғысы?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7. Дискілерді оқу құрылғысы?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kk-KZ" sz="2800" smtClean="0">
              <a:latin typeface="KZ SchoolBook" pitchFamily="34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kk-KZ" sz="2800" smtClean="0">
              <a:latin typeface="KZ SchoolBook" pitchFamily="34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AutoNum type="arabicPeriod"/>
            </a:pPr>
            <a:endParaRPr lang="ru-RU" sz="2800" smtClean="0">
              <a:latin typeface="KZ SchoolBook" pitchFamily="34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                </a:t>
            </a:r>
            <a:endParaRPr lang="ru-RU" sz="2800" smtClean="0">
              <a:latin typeface="KZ SchoolBook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253037"/>
          </a:xfrm>
        </p:spPr>
        <p:txBody>
          <a:bodyPr>
            <a:noAutofit/>
          </a:bodyPr>
          <a:lstStyle/>
          <a:p>
            <a:pPr marL="571500" indent="-5715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800" dirty="0" smtClean="0">
                <a:latin typeface="KZ SchoolBook" pitchFamily="34" charset="0"/>
              </a:rPr>
              <a:t>     </a:t>
            </a:r>
          </a:p>
          <a:p>
            <a:pPr marL="571500" indent="-5715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800" dirty="0" smtClean="0">
                <a:latin typeface="KZ SchoolBook" pitchFamily="34" charset="0"/>
              </a:rPr>
              <a:t>       </a:t>
            </a:r>
            <a:r>
              <a:rPr lang="kk-KZ" sz="2800" dirty="0" smtClean="0">
                <a:latin typeface="KZ SchoolBook" pitchFamily="34" charset="0"/>
              </a:rPr>
              <a:t>8. Дыбыс жазу құрылғысы?</a:t>
            </a:r>
          </a:p>
          <a:p>
            <a:pPr marL="571500" indent="-5715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2800" dirty="0" smtClean="0">
                <a:latin typeface="KZ SchoolBook" pitchFamily="34" charset="0"/>
              </a:rPr>
              <a:t>  9. Ақпараттың өлшем бірлігі?</a:t>
            </a:r>
          </a:p>
          <a:p>
            <a:pPr marL="571500" indent="-5715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2800" dirty="0" smtClean="0">
                <a:latin typeface="KZ SchoolBook" pitchFamily="34" charset="0"/>
              </a:rPr>
              <a:t>10.Қарапайым есептеулер жүргізетін бағдарлама?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2800" dirty="0" smtClean="0">
                <a:latin typeface="KZ SchoolBook" pitchFamily="34" charset="0"/>
              </a:rPr>
              <a:t>11.</a:t>
            </a:r>
            <a:r>
              <a:rPr lang="en-US" sz="2800" dirty="0" smtClean="0">
                <a:latin typeface="KZ SchoolBook" pitchFamily="34" charset="0"/>
              </a:rPr>
              <a:t>Word</a:t>
            </a:r>
            <a:r>
              <a:rPr lang="kk-KZ" sz="2800" dirty="0" smtClean="0">
                <a:latin typeface="KZ SchoolBook" pitchFamily="34" charset="0"/>
              </a:rPr>
              <a:t> қандай редактор?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2800" dirty="0" smtClean="0">
                <a:latin typeface="KZ SchoolBook" pitchFamily="34" charset="0"/>
              </a:rPr>
              <a:t>12. Алғашқы есептеу құрылғысы?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2800" dirty="0" smtClean="0">
                <a:latin typeface="KZ SchoolBook" pitchFamily="34" charset="0"/>
              </a:rPr>
              <a:t>13. Информатика қандай ғылым?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2800" dirty="0" smtClean="0">
                <a:latin typeface="KZ SchoolBook" pitchFamily="34" charset="0"/>
              </a:rPr>
              <a:t>14. Компакт дискіні оқуға арналған құрылғы?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2800" dirty="0" smtClean="0">
                <a:latin typeface="KZ SchoolBook" pitchFamily="34" charset="0"/>
              </a:rPr>
              <a:t>15. Екілік жүйенің сандары?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k-KZ" sz="2800" dirty="0" smtClean="0">
                <a:latin typeface="KZ SchoolBook" pitchFamily="34" charset="0"/>
              </a:rPr>
              <a:t>16. Компьютердің атасы деп кімді айтамыз?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229600" cy="5395913"/>
          </a:xfrm>
        </p:spPr>
        <p:txBody>
          <a:bodyPr>
            <a:normAutofit/>
          </a:bodyPr>
          <a:lstStyle/>
          <a:p>
            <a:pPr marL="1346200" indent="-1346200"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17. Төңкерілген маус?</a:t>
            </a:r>
          </a:p>
          <a:p>
            <a:pPr marL="1346200" indent="-1346200"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18. Тышқанның негізгі батырмасы?</a:t>
            </a:r>
          </a:p>
          <a:p>
            <a:pPr marL="1346200" indent="-1346200"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19. Ең ұзын перне? </a:t>
            </a:r>
            <a:endParaRPr lang="kk-KZ" sz="2800" smtClean="0">
              <a:latin typeface="Arial" charset="0"/>
            </a:endParaRPr>
          </a:p>
          <a:p>
            <a:pPr marL="1346200" indent="-1346200"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20. Принтердің неше түрі бар? Түрлерін ата.</a:t>
            </a:r>
          </a:p>
          <a:p>
            <a:pPr marL="1346200" indent="-1346200">
              <a:buFont typeface="Wingdings 2" pitchFamily="18" charset="2"/>
              <a:buNone/>
            </a:pPr>
            <a:r>
              <a:rPr lang="en-US" sz="4000" b="1" smtClean="0">
                <a:solidFill>
                  <a:srgbClr val="C00000"/>
                </a:solidFill>
                <a:latin typeface="KZ SchoolBook" pitchFamily="34" charset="0"/>
              </a:rPr>
              <a:t>II</a:t>
            </a:r>
            <a:r>
              <a:rPr lang="kk-KZ" sz="4000" b="1" smtClean="0">
                <a:solidFill>
                  <a:srgbClr val="C00000"/>
                </a:solidFill>
                <a:latin typeface="KZ SchoolBook" pitchFamily="34" charset="0"/>
              </a:rPr>
              <a:t>.“ Жұмбақтар” аралы.</a:t>
            </a:r>
          </a:p>
          <a:p>
            <a:pPr marL="1346200" indent="-1346200">
              <a:buFont typeface="Wingdings 2" pitchFamily="18" charset="2"/>
              <a:buNone/>
            </a:pPr>
            <a:r>
              <a:rPr lang="kk-KZ" sz="2400" b="1" smtClean="0">
                <a:solidFill>
                  <a:srgbClr val="595959"/>
                </a:solidFill>
                <a:latin typeface="KZ SchoolBook" pitchFamily="34" charset="0"/>
              </a:rPr>
              <a:t>    </a:t>
            </a:r>
            <a:r>
              <a:rPr lang="kk-KZ" sz="800" smtClean="0">
                <a:latin typeface="KZ SchoolBook" pitchFamily="34" charset="0"/>
              </a:rPr>
              <a:t> </a:t>
            </a:r>
            <a:r>
              <a:rPr lang="kk-KZ" sz="2800" b="1" smtClean="0">
                <a:latin typeface="KZ SchoolBook" pitchFamily="34" charset="0"/>
              </a:rPr>
              <a:t>Бұл аралда оқушылар жұмбақтарды </a:t>
            </a:r>
            <a:r>
              <a:rPr lang="en-US" sz="2800" b="1" smtClean="0">
                <a:latin typeface="KZ SchoolBook" pitchFamily="34" charset="0"/>
              </a:rPr>
              <a:t>  </a:t>
            </a:r>
            <a:r>
              <a:rPr lang="kk-KZ" sz="2800" b="1" smtClean="0">
                <a:latin typeface="KZ SchoolBook" pitchFamily="34" charset="0"/>
              </a:rPr>
              <a:t>шешіп, алға жылжуы керек.</a:t>
            </a:r>
          </a:p>
          <a:p>
            <a:pPr marL="1346200" indent="-1346200"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1.Бір сарайда тұрады екен,</a:t>
            </a:r>
          </a:p>
          <a:p>
            <a:pPr marL="1346200" indent="-1346200"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Бес атаның балалары.</a:t>
            </a:r>
          </a:p>
          <a:p>
            <a:pPr marL="1346200" indent="-1346200"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Қыдырмашы біреуі</a:t>
            </a:r>
          </a:p>
          <a:p>
            <a:pPr marL="1346200" indent="-1346200">
              <a:buFont typeface="Wingdings 2" pitchFamily="18" charset="2"/>
              <a:buNone/>
            </a:pPr>
            <a:endParaRPr lang="kk-KZ" sz="2800" smtClean="0">
              <a:latin typeface="KZ SchoolBook" pitchFamily="34" charset="0"/>
            </a:endParaRPr>
          </a:p>
          <a:p>
            <a:pPr marL="1346200" indent="-1346200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3244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Бір күн бар да, бір күн жоқ.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Соны есепке алсақ,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Ұзын саны жүз екі.</a:t>
            </a:r>
          </a:p>
          <a:p>
            <a:pPr>
              <a:buFont typeface="Wingdings 2" pitchFamily="18" charset="2"/>
              <a:buNone/>
            </a:pPr>
            <a:endParaRPr lang="kk-KZ" sz="1000" smtClean="0">
              <a:latin typeface="KZ SchoolBook" pitchFamily="34" charset="0"/>
            </a:endParaRP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2. Пернетақта ауылында тұратын,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Пернелік деген атаның 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Бар екен 12 ағайынды,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Немерелері алғашқы.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Есімдері де өздерінің бір қызық,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Тек қана </a:t>
            </a:r>
            <a:r>
              <a:rPr lang="en-US" sz="2800" smtClean="0">
                <a:latin typeface="KZ SchoolBook" pitchFamily="34" charset="0"/>
              </a:rPr>
              <a:t>F</a:t>
            </a:r>
            <a:r>
              <a:rPr lang="kk-KZ" sz="2800" smtClean="0">
                <a:latin typeface="KZ SchoolBook" pitchFamily="34" charset="0"/>
              </a:rPr>
              <a:t> әрпінен басталады. </a:t>
            </a:r>
          </a:p>
          <a:p>
            <a:pPr>
              <a:buFont typeface="Wingdings 2" pitchFamily="18" charset="2"/>
              <a:buNone/>
            </a:pPr>
            <a:endParaRPr lang="kk-KZ" sz="2800" smtClean="0">
              <a:latin typeface="KZ SchoolBook" pitchFamily="34" charset="0"/>
            </a:endParaRP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229600" cy="53244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3.  </a:t>
            </a:r>
            <a:r>
              <a:rPr lang="en-US" sz="2800" smtClean="0">
                <a:latin typeface="KZ SchoolBook" pitchFamily="34" charset="0"/>
              </a:rPr>
              <a:t> </a:t>
            </a:r>
            <a:r>
              <a:rPr lang="kk-KZ" sz="2800" smtClean="0">
                <a:latin typeface="KZ SchoolBook" pitchFamily="34" charset="0"/>
              </a:rPr>
              <a:t>Экранның бетінде оның тұрағы,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Қашан болсын жыпылықтап тұрады. 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4.  </a:t>
            </a:r>
            <a:r>
              <a:rPr lang="en-US" sz="2800" smtClean="0">
                <a:latin typeface="KZ SchoolBook" pitchFamily="34" charset="0"/>
              </a:rPr>
              <a:t> </a:t>
            </a:r>
            <a:r>
              <a:rPr lang="kk-KZ" sz="2800" smtClean="0">
                <a:latin typeface="KZ SchoolBook" pitchFamily="34" charset="0"/>
              </a:rPr>
              <a:t>Төртбұрышты әйнек,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Тұнып тұрған әлек.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5.  </a:t>
            </a:r>
            <a:r>
              <a:rPr lang="en-US" sz="2800" smtClean="0">
                <a:latin typeface="KZ SchoolBook" pitchFamily="34" charset="0"/>
              </a:rPr>
              <a:t> </a:t>
            </a:r>
            <a:r>
              <a:rPr lang="kk-KZ" sz="2800" smtClean="0">
                <a:latin typeface="KZ SchoolBook" pitchFamily="34" charset="0"/>
              </a:rPr>
              <a:t>Кемірушіге ұқсайды сырт бейнесі,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Түсі оның сұр, құйрығы ұзын.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Ойланып, білгіш болсаң жауап берші,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Қалай деп аталады аты оның.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6. </a:t>
            </a:r>
            <a:r>
              <a:rPr lang="en-US" sz="2800" smtClean="0">
                <a:latin typeface="KZ SchoolBook" pitchFamily="34" charset="0"/>
              </a:rPr>
              <a:t>  </a:t>
            </a:r>
            <a:r>
              <a:rPr lang="kk-KZ" sz="2800" smtClean="0">
                <a:latin typeface="KZ SchoolBook" pitchFamily="34" charset="0"/>
              </a:rPr>
              <a:t>Ұзынтұра Жалқаубек,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Тұрмай ылғи жатады.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</a:t>
            </a:r>
            <a:endParaRPr lang="ru-RU" sz="2800" smtClean="0">
              <a:latin typeface="KZ SchoolBook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3959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Қозғала қалса артынан,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Ешбір белгі қалмайды. 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7. </a:t>
            </a:r>
            <a:r>
              <a:rPr lang="en-US" sz="2800" smtClean="0">
                <a:latin typeface="KZ SchoolBook" pitchFamily="34" charset="0"/>
              </a:rPr>
              <a:t> </a:t>
            </a:r>
            <a:r>
              <a:rPr lang="kk-KZ" sz="2800" smtClean="0">
                <a:latin typeface="KZ SchoolBook" pitchFamily="34" charset="0"/>
              </a:rPr>
              <a:t>Бұтақ орнында мың бір инесі,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Компьютер жаны мекені.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8. Ақпаратты қағазға шығарады,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Бұл құрылғы қалай деп аталады?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9. Биологияда бұл паразит,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Көзге зорға көрінер.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Информатикада өлшем бірлік,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Ақпараттарды өлшер.</a:t>
            </a:r>
          </a:p>
          <a:p>
            <a:pPr>
              <a:buFont typeface="Wingdings 2" pitchFamily="18" charset="2"/>
              <a:buNone/>
            </a:pPr>
            <a:endParaRPr lang="kk-KZ" sz="2800" smtClean="0">
              <a:latin typeface="KZ SchoolBook" pitchFamily="34" charset="0"/>
            </a:endParaRPr>
          </a:p>
          <a:p>
            <a:pPr>
              <a:buFont typeface="Wingdings 2" pitchFamily="18" charset="2"/>
              <a:buNone/>
            </a:pPr>
            <a:endParaRPr lang="ru-RU" sz="2800" smtClean="0">
              <a:latin typeface="KZ SchoolBook" pitchFamily="34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000125"/>
            <a:ext cx="8229600" cy="5324475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10. </a:t>
            </a:r>
            <a:r>
              <a:rPr lang="en-US" sz="2800" smtClean="0">
                <a:latin typeface="KZ SchoolBook" pitchFamily="34" charset="0"/>
              </a:rPr>
              <a:t>  </a:t>
            </a:r>
            <a:r>
              <a:rPr lang="kk-KZ" sz="2800" smtClean="0">
                <a:latin typeface="KZ SchoolBook" pitchFamily="34" charset="0"/>
              </a:rPr>
              <a:t>Егер білсең айта қойшы,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Бұл қандай құрылғы.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Ақпаратты қағаздағы,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Компьютерге енгізеді.</a:t>
            </a:r>
            <a:endParaRPr lang="kk-KZ" sz="2800" b="1" smtClean="0">
              <a:solidFill>
                <a:srgbClr val="C00000"/>
              </a:solidFill>
              <a:latin typeface="KZ SchoolBook" pitchFamily="34" charset="0"/>
            </a:endParaRPr>
          </a:p>
          <a:p>
            <a:pPr>
              <a:buFont typeface="Wingdings 2" pitchFamily="18" charset="2"/>
              <a:buNone/>
            </a:pPr>
            <a:r>
              <a:rPr lang="en-US" sz="4000" b="1" smtClean="0">
                <a:solidFill>
                  <a:srgbClr val="C00000"/>
                </a:solidFill>
                <a:latin typeface="KZ SchoolBook" pitchFamily="34" charset="0"/>
              </a:rPr>
              <a:t>III</a:t>
            </a:r>
            <a:r>
              <a:rPr lang="kk-KZ" sz="4000" b="1" smtClean="0">
                <a:solidFill>
                  <a:srgbClr val="C00000"/>
                </a:solidFill>
                <a:latin typeface="KZ SchoolBook" pitchFamily="34" charset="0"/>
              </a:rPr>
              <a:t>. “Көркем сурет” аралы. </a:t>
            </a:r>
          </a:p>
          <a:p>
            <a:pPr>
              <a:buFont typeface="Wingdings 2" pitchFamily="18" charset="2"/>
              <a:buNone/>
            </a:pPr>
            <a:r>
              <a:rPr lang="kk-KZ" sz="1400" b="1" smtClean="0">
                <a:solidFill>
                  <a:srgbClr val="C00000"/>
                </a:solidFill>
                <a:latin typeface="KZ SchoolBook" pitchFamily="34" charset="0"/>
              </a:rPr>
              <a:t> </a:t>
            </a:r>
            <a:r>
              <a:rPr lang="kk-KZ" sz="2400" b="1" smtClean="0">
                <a:solidFill>
                  <a:srgbClr val="C00000"/>
                </a:solidFill>
                <a:latin typeface="KZ SchoolBook" pitchFamily="34" charset="0"/>
              </a:rPr>
              <a:t>   </a:t>
            </a:r>
            <a:r>
              <a:rPr lang="kk-KZ" sz="2800" b="1" smtClean="0">
                <a:latin typeface="KZ SchoolBook" pitchFamily="34" charset="0"/>
              </a:rPr>
              <a:t>Бұл аралда оқушылар компьютерде </a:t>
            </a:r>
            <a:r>
              <a:rPr lang="en-US" sz="2800" b="1" smtClean="0">
                <a:latin typeface="KZ SchoolBook" pitchFamily="34" charset="0"/>
              </a:rPr>
              <a:t>Paint</a:t>
            </a:r>
            <a:r>
              <a:rPr lang="kk-KZ" sz="2800" b="1" smtClean="0">
                <a:latin typeface="KZ SchoolBook" pitchFamily="34" charset="0"/>
              </a:rPr>
              <a:t>                графикалық редакторында тапсырма</a:t>
            </a:r>
            <a:endParaRPr lang="kk-KZ" sz="2800" b="1" smtClean="0">
              <a:solidFill>
                <a:srgbClr val="C00000"/>
              </a:solidFill>
              <a:latin typeface="KZ SchoolBook" pitchFamily="34" charset="0"/>
            </a:endParaRPr>
          </a:p>
          <a:p>
            <a:pPr>
              <a:buFont typeface="Wingdings 2" pitchFamily="18" charset="2"/>
              <a:buNone/>
            </a:pPr>
            <a:r>
              <a:rPr lang="kk-KZ" b="1" smtClean="0"/>
              <a:t>        </a:t>
            </a:r>
            <a:r>
              <a:rPr lang="kk-KZ" sz="2400" b="1" smtClean="0">
                <a:latin typeface="KZ SchoolBook" pitchFamily="34" charset="0"/>
              </a:rPr>
              <a:t>                         </a:t>
            </a:r>
            <a:r>
              <a:rPr lang="kk-KZ" sz="2800" b="1" smtClean="0">
                <a:latin typeface="KZ SchoolBook" pitchFamily="34" charset="0"/>
              </a:rPr>
              <a:t>орындайды</a:t>
            </a:r>
            <a:r>
              <a:rPr lang="kk-KZ" sz="2800" b="1" smtClean="0"/>
              <a:t> </a:t>
            </a:r>
            <a:r>
              <a:rPr lang="kk-KZ" sz="2800" b="1" smtClean="0">
                <a:latin typeface="KZ SchoolBook" pitchFamily="34" charset="0"/>
              </a:rPr>
              <a:t>.</a:t>
            </a:r>
            <a:endParaRPr lang="kk-KZ" sz="2800" b="1" smtClean="0"/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 1 – кемеге:   Теңіз пейзажы.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 2 – кемеге:   Теңіздегі желкен.</a:t>
            </a:r>
            <a:endParaRPr lang="ru-RU" smtClean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9" name="Содержимое 5" descr="све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Documents and Settings\user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323850"/>
            <a:ext cx="10688638" cy="750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395912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sz="4000" b="1" smtClean="0">
                <a:solidFill>
                  <a:srgbClr val="C00000"/>
                </a:solidFill>
                <a:latin typeface="KZ SchoolBook" pitchFamily="34" charset="0"/>
              </a:rPr>
              <a:t>IV</a:t>
            </a:r>
            <a:r>
              <a:rPr lang="kk-KZ" sz="4000" b="1" smtClean="0">
                <a:solidFill>
                  <a:srgbClr val="C00000"/>
                </a:solidFill>
                <a:latin typeface="KZ SchoolBook" pitchFamily="34" charset="0"/>
              </a:rPr>
              <a:t>. “Сиқырлы пернелер”аралы.</a:t>
            </a:r>
          </a:p>
          <a:p>
            <a:pPr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</a:t>
            </a:r>
            <a:r>
              <a:rPr lang="kk-KZ" sz="2800" b="1" smtClean="0">
                <a:latin typeface="KZ SchoolBook" pitchFamily="34" charset="0"/>
              </a:rPr>
              <a:t>Бұл аралда оқушылар пернелер белгісі жазылған карточка алып, оның атқаратын</a:t>
            </a:r>
            <a:r>
              <a:rPr lang="kk-KZ" sz="2800" b="1" smtClean="0">
                <a:solidFill>
                  <a:srgbClr val="C00000"/>
                </a:solidFill>
                <a:latin typeface="KZ SchoolBook" pitchFamily="34" charset="0"/>
              </a:rPr>
              <a:t>          </a:t>
            </a:r>
            <a:r>
              <a:rPr lang="kk-KZ" sz="2800" b="1" smtClean="0">
                <a:latin typeface="KZ SchoolBook" pitchFamily="34" charset="0"/>
              </a:rPr>
              <a:t>қызметі туралы айтып береді.</a:t>
            </a:r>
          </a:p>
          <a:p>
            <a:pPr>
              <a:buFont typeface="Wingdings 2" pitchFamily="18" charset="2"/>
              <a:buNone/>
            </a:pPr>
            <a:endParaRPr lang="ru-RU" sz="2800" smtClean="0">
              <a:latin typeface="KZ SchoolBook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1538" y="3286124"/>
            <a:ext cx="3286148" cy="12858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BACKSPACE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29190" y="3286124"/>
            <a:ext cx="3357586" cy="12858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DELETE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71538" y="5000636"/>
            <a:ext cx="3286148" cy="114300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CAPS</a:t>
            </a: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Z Poster" pitchFamily="2" charset="0"/>
              </a:rPr>
              <a:t> </a:t>
            </a: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LOCK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628" y="5000636"/>
            <a:ext cx="3286148" cy="114300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NUM LOCK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2143116"/>
            <a:ext cx="8501122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KZ Cooper" pitchFamily="34" charset="0"/>
              </a:rPr>
              <a:t>Информатика әлеміне саяхат.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KZ Cooper" pitchFamily="34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00118" y="428612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k-KZ" sz="4800" dirty="0" smtClean="0">
                <a:latin typeface="KZ Boyarsky" pitchFamily="34" charset="0"/>
              </a:rPr>
              <a:t>Сабақтың тақырыбы:</a:t>
            </a:r>
            <a:endParaRPr lang="ru-RU" sz="4800" dirty="0">
              <a:latin typeface="KZ Boyarsky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Содержимое 2"/>
          <p:cNvSpPr>
            <a:spLocks noGrp="1"/>
          </p:cNvSpPr>
          <p:nvPr>
            <p:ph idx="1"/>
          </p:nvPr>
        </p:nvSpPr>
        <p:spPr>
          <a:xfrm>
            <a:off x="571500" y="1000125"/>
            <a:ext cx="8229600" cy="52530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kk-KZ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7224" y="1214422"/>
            <a:ext cx="3143272" cy="12858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SHIFT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7224" y="3000372"/>
            <a:ext cx="3143272" cy="135732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ESC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28662" y="4857760"/>
            <a:ext cx="3143272" cy="12858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ENTER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0628" y="1214422"/>
            <a:ext cx="3143272" cy="12858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F1-F12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00628" y="3000372"/>
            <a:ext cx="3214710" cy="135732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Ең ұзын перне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072066" y="4857760"/>
            <a:ext cx="3143272" cy="12858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Z Poster" pitchFamily="2" charset="0"/>
              </a:rPr>
              <a:t>ALT+SHIFT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KZ Poster" pitchFamily="2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229600" cy="5324475"/>
          </a:xfrm>
        </p:spPr>
        <p:txBody>
          <a:bodyPr>
            <a:normAutofit/>
          </a:bodyPr>
          <a:lstStyle/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en-US" sz="4000" b="1" smtClean="0">
                <a:solidFill>
                  <a:srgbClr val="C00000"/>
                </a:solidFill>
                <a:latin typeface="KZ SchoolBook" pitchFamily="34" charset="0"/>
              </a:rPr>
              <a:t>V</a:t>
            </a:r>
            <a:r>
              <a:rPr lang="kk-KZ" sz="4000" b="1" smtClean="0">
                <a:solidFill>
                  <a:srgbClr val="C00000"/>
                </a:solidFill>
                <a:latin typeface="KZ SchoolBook" pitchFamily="34" charset="0"/>
              </a:rPr>
              <a:t>. “Ғажайып қаламсап” аралы.</a:t>
            </a: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 </a:t>
            </a:r>
            <a:r>
              <a:rPr lang="kk-KZ" sz="2800" b="1" smtClean="0">
                <a:latin typeface="KZ SchoolBook" pitchFamily="34" charset="0"/>
              </a:rPr>
              <a:t>Бұл аралда оқушылар осы өтіп жатқан</a:t>
            </a:r>
            <a:r>
              <a:rPr lang="en-US" sz="2800" b="1" smtClean="0">
                <a:latin typeface="KZ SchoolBook" pitchFamily="34" charset="0"/>
              </a:rPr>
              <a:t> </a:t>
            </a:r>
            <a:r>
              <a:rPr lang="kk-KZ" sz="2800" b="1" smtClean="0">
                <a:latin typeface="KZ SchoolBook" pitchFamily="34" charset="0"/>
              </a:rPr>
              <a:t>тақырыпта 4 жол өлең шығарып жазады. </a:t>
            </a: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kk-KZ" sz="2800" b="1" smtClean="0">
                <a:latin typeface="KZ SchoolBook" pitchFamily="34" charset="0"/>
              </a:rPr>
              <a:t>         </a:t>
            </a:r>
            <a:r>
              <a:rPr lang="kk-KZ" sz="2800" smtClean="0">
                <a:latin typeface="KZ SchoolBook" pitchFamily="34" charset="0"/>
              </a:rPr>
              <a:t>Әр топқа берілген тапсырма мынадай   </a:t>
            </a:r>
            <a:r>
              <a:rPr lang="en-US" sz="2800" smtClean="0">
                <a:latin typeface="KZ SchoolBook" pitchFamily="34" charset="0"/>
              </a:rPr>
              <a:t>               </a:t>
            </a:r>
            <a:r>
              <a:rPr lang="kk-KZ" sz="2800" smtClean="0">
                <a:latin typeface="KZ SchoolBook" pitchFamily="34" charset="0"/>
              </a:rPr>
              <a:t>қаріппен терілуі керек:</a:t>
            </a: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1-кемеге: 16 қаріп, </a:t>
            </a:r>
            <a:r>
              <a:rPr lang="en-US" sz="2800" smtClean="0">
                <a:latin typeface="KZ SchoolBook" pitchFamily="34" charset="0"/>
              </a:rPr>
              <a:t>Times New Roman.</a:t>
            </a:r>
            <a:endParaRPr lang="kk-KZ" sz="2800" smtClean="0">
              <a:latin typeface="KZ SchoolBook" pitchFamily="34" charset="0"/>
            </a:endParaRP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2-кемеге: 18 қаріп,</a:t>
            </a:r>
            <a:r>
              <a:rPr lang="en-US" sz="2800" smtClean="0">
                <a:latin typeface="KZ SchoolBook" pitchFamily="34" charset="0"/>
              </a:rPr>
              <a:t> Tahoma</a:t>
            </a:r>
            <a:r>
              <a:rPr lang="kk-KZ" sz="2800" smtClean="0">
                <a:latin typeface="KZ SchoolBook" pitchFamily="34" charset="0"/>
              </a:rPr>
              <a:t>.</a:t>
            </a: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endParaRPr lang="kk-KZ" sz="800" b="1" i="1" smtClean="0">
              <a:solidFill>
                <a:srgbClr val="083763"/>
              </a:solidFill>
              <a:latin typeface="KZ SchoolBook" pitchFamily="34" charset="0"/>
            </a:endParaRP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    1.Үлкен су алабы,                  2.Теңіздің толқыны,</a:t>
            </a: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       Суы мол болады.                  </a:t>
            </a:r>
            <a:r>
              <a:rPr lang="en-US" sz="800" b="1" smtClean="0">
                <a:solidFill>
                  <a:srgbClr val="083763"/>
                </a:solidFill>
                <a:latin typeface="KZ SchoolBook" pitchFamily="34" charset="0"/>
              </a:rPr>
              <a:t> </a:t>
            </a: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Көз жауын </a:t>
            </a:r>
            <a:r>
              <a:rPr lang="en-US" sz="2400" b="1" smtClean="0">
                <a:solidFill>
                  <a:srgbClr val="083763"/>
                </a:solidFill>
                <a:latin typeface="KZ SchoolBook" pitchFamily="34" charset="0"/>
              </a:rPr>
              <a:t> </a:t>
            </a: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алады.   </a:t>
            </a: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       Жүзеді онда қайықпен,        </a:t>
            </a:r>
            <a:r>
              <a:rPr lang="en-US" sz="2400" b="1" smtClean="0">
                <a:solidFill>
                  <a:srgbClr val="083763"/>
                </a:solidFill>
                <a:latin typeface="KZ SchoolBook" pitchFamily="34" charset="0"/>
              </a:rPr>
              <a:t> </a:t>
            </a: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Қанша бір адамдар,</a:t>
            </a:r>
          </a:p>
          <a:p>
            <a:pPr marL="533400" indent="-533400">
              <a:lnSpc>
                <a:spcPct val="90000"/>
              </a:lnSpc>
              <a:buFont typeface="Wingdings 2" pitchFamily="18" charset="2"/>
              <a:buNone/>
            </a:pP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      </a:t>
            </a:r>
            <a:r>
              <a:rPr lang="en-US" sz="2400" b="1" smtClean="0">
                <a:solidFill>
                  <a:srgbClr val="083763"/>
                </a:solidFill>
                <a:latin typeface="KZ SchoolBook" pitchFamily="34" charset="0"/>
              </a:rPr>
              <a:t> </a:t>
            </a: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Толқындар оны қуады.        </a:t>
            </a:r>
            <a:r>
              <a:rPr lang="en-US" sz="800" b="1" smtClean="0">
                <a:solidFill>
                  <a:srgbClr val="083763"/>
                </a:solidFill>
                <a:latin typeface="KZ SchoolBook" pitchFamily="34" charset="0"/>
              </a:rPr>
              <a:t>  </a:t>
            </a:r>
            <a:r>
              <a:rPr lang="kk-KZ" sz="2400" b="1" smtClean="0">
                <a:solidFill>
                  <a:srgbClr val="083763"/>
                </a:solidFill>
                <a:latin typeface="KZ SchoolBook" pitchFamily="34" charset="0"/>
              </a:rPr>
              <a:t>Зерттеп табады.</a:t>
            </a:r>
            <a:endParaRPr lang="ru-RU" sz="2400" b="1" smtClean="0">
              <a:solidFill>
                <a:srgbClr val="083763"/>
              </a:solidFill>
              <a:latin typeface="KZ SchoolBook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538787"/>
          </a:xfrm>
        </p:spPr>
        <p:txBody>
          <a:bodyPr>
            <a:normAutofit/>
          </a:bodyPr>
          <a:lstStyle/>
          <a:p>
            <a:pPr marL="0" indent="0">
              <a:buFont typeface="Wingdings 2" pitchFamily="18" charset="2"/>
              <a:buNone/>
            </a:pPr>
            <a:r>
              <a:rPr lang="en-US" sz="4000" b="1" smtClean="0">
                <a:solidFill>
                  <a:srgbClr val="C00000"/>
                </a:solidFill>
                <a:latin typeface="KZ SchoolBook" pitchFamily="34" charset="0"/>
              </a:rPr>
              <a:t>VI</a:t>
            </a:r>
            <a:r>
              <a:rPr lang="kk-KZ" sz="4000" b="1" smtClean="0">
                <a:solidFill>
                  <a:srgbClr val="C00000"/>
                </a:solidFill>
                <a:latin typeface="KZ SchoolBook" pitchFamily="34" charset="0"/>
              </a:rPr>
              <a:t>. “ Белгісіз қамал ” аралы.</a:t>
            </a:r>
          </a:p>
          <a:p>
            <a:pPr marL="0" indent="0">
              <a:buFont typeface="Wingdings 2" pitchFamily="18" charset="2"/>
              <a:buNone/>
            </a:pPr>
            <a:r>
              <a:rPr lang="kk-KZ" sz="2800" b="1" smtClean="0">
                <a:latin typeface="KZ SchoolBook" pitchFamily="34" charset="0"/>
              </a:rPr>
              <a:t>Оқушылар аралға келіп түсіп, белгісіз</a:t>
            </a:r>
            <a:r>
              <a:rPr lang="en-US" sz="2800" b="1" smtClean="0">
                <a:latin typeface="KZ SchoolBook" pitchFamily="34" charset="0"/>
              </a:rPr>
              <a:t> </a:t>
            </a:r>
            <a:r>
              <a:rPr lang="kk-KZ" sz="2800" b="1" smtClean="0">
                <a:latin typeface="KZ SchoolBook" pitchFamily="34" charset="0"/>
              </a:rPr>
              <a:t>тұрған қамалдың атын кодтап ашып табу керек.</a:t>
            </a:r>
          </a:p>
          <a:p>
            <a:pPr marL="0" indent="0">
              <a:buFont typeface="Wingdings 2" pitchFamily="18" charset="2"/>
              <a:buNone/>
            </a:pPr>
            <a:endParaRPr lang="kk-KZ" sz="2800" smtClean="0">
              <a:latin typeface="KZ SchoolBook" pitchFamily="34" charset="0"/>
            </a:endParaRPr>
          </a:p>
          <a:p>
            <a:pPr marL="0" indent="0">
              <a:buFont typeface="Wingdings 2" pitchFamily="18" charset="2"/>
              <a:buNone/>
            </a:pPr>
            <a:endParaRPr lang="ru-RU" smtClean="0">
              <a:solidFill>
                <a:srgbClr val="595959"/>
              </a:solidFill>
              <a:latin typeface="KZ SchoolBook" pitchFamily="34" charset="0"/>
            </a:endParaRPr>
          </a:p>
        </p:txBody>
      </p:sp>
      <p:graphicFrame>
        <p:nvGraphicFramePr>
          <p:cNvPr id="45085" name="Group 29"/>
          <p:cNvGraphicFramePr>
            <a:graphicFrameLocks noGrp="1"/>
          </p:cNvGraphicFramePr>
          <p:nvPr/>
        </p:nvGraphicFramePr>
        <p:xfrm>
          <a:off x="539750" y="2565400"/>
          <a:ext cx="8072438" cy="3743325"/>
        </p:xfrm>
        <a:graphic>
          <a:graphicData uri="http://schemas.openxmlformats.org/drawingml/2006/table">
            <a:tbl>
              <a:tblPr/>
              <a:tblGrid>
                <a:gridCol w="1285875"/>
                <a:gridCol w="1404938"/>
                <a:gridCol w="1346200"/>
                <a:gridCol w="1344612"/>
                <a:gridCol w="1346200"/>
                <a:gridCol w="1344613"/>
              </a:tblGrid>
              <a:tr h="185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10001000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10001101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10010100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10001110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10010000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KZ SchoolBook" pitchFamily="34" charset="0"/>
                        </a:rPr>
                        <a:t>10001100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88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10000000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10010010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10001000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10001010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Z SchoolBook" pitchFamily="34" charset="0"/>
                        </a:rPr>
                        <a:t>10000000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Z School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285750" y="214313"/>
            <a:ext cx="8715375" cy="65008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3200" b="1" smtClean="0">
                <a:solidFill>
                  <a:srgbClr val="C00000"/>
                </a:solidFill>
                <a:latin typeface="KZ SchoolBook" pitchFamily="34" charset="0"/>
              </a:rPr>
              <a:t>VII</a:t>
            </a:r>
            <a:r>
              <a:rPr lang="kk-KZ" sz="3200" b="1" smtClean="0">
                <a:solidFill>
                  <a:srgbClr val="C00000"/>
                </a:solidFill>
                <a:latin typeface="KZ SchoolBook" pitchFamily="34" charset="0"/>
              </a:rPr>
              <a:t>. Қорытындылау.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2745" y="695306"/>
          <a:ext cx="8643998" cy="5893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857256"/>
                <a:gridCol w="857256"/>
                <a:gridCol w="857256"/>
                <a:gridCol w="928694"/>
                <a:gridCol w="857256"/>
                <a:gridCol w="785818"/>
                <a:gridCol w="857256"/>
              </a:tblGrid>
              <a:tr h="1022486">
                <a:tc>
                  <a:txBody>
                    <a:bodyPr/>
                    <a:lstStyle/>
                    <a:p>
                      <a:pPr marL="812800" indent="-812800"/>
                      <a:r>
                        <a:rPr lang="kk-KZ" sz="1400" dirty="0" smtClean="0">
                          <a:latin typeface="KZ Taurus" pitchFamily="2" charset="0"/>
                        </a:rPr>
                        <a:t>   </a:t>
                      </a:r>
                    </a:p>
                    <a:p>
                      <a:pPr marL="812800" indent="-812800"/>
                      <a:r>
                        <a:rPr lang="kk-KZ" sz="1400" baseline="0" dirty="0" smtClean="0">
                          <a:latin typeface="KZ Taurus" pitchFamily="2" charset="0"/>
                        </a:rPr>
                        <a:t>  </a:t>
                      </a:r>
                      <a:r>
                        <a:rPr lang="kk-KZ" sz="1800" dirty="0" smtClean="0">
                          <a:latin typeface="KZ Taurus" pitchFamily="2" charset="0"/>
                        </a:rPr>
                        <a:t>Оқушының аты  жөні</a:t>
                      </a:r>
                      <a:endParaRPr lang="ru-RU" sz="1800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400" dirty="0" smtClean="0">
                          <a:latin typeface="KZ Taurus" pitchFamily="2" charset="0"/>
                        </a:rPr>
                        <a:t>Қиын</a:t>
                      </a:r>
                    </a:p>
                    <a:p>
                      <a:pPr marL="88900" indent="-88900" algn="ctr"/>
                      <a:r>
                        <a:rPr lang="kk-KZ" sz="1400" dirty="0" smtClean="0">
                          <a:latin typeface="KZ Taurus" pitchFamily="2" charset="0"/>
                        </a:rPr>
                        <a:t>сұрақтар</a:t>
                      </a:r>
                      <a:endParaRPr lang="ru-RU" sz="1400" dirty="0">
                        <a:latin typeface="KZ Taurus" pitchFamily="2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88900" indent="-88900" algn="ctr"/>
                      <a:r>
                        <a:rPr lang="kk-KZ" sz="1400" dirty="0" smtClean="0">
                          <a:latin typeface="KZ Taurus" pitchFamily="2" charset="0"/>
                        </a:rPr>
                        <a:t> Жұмбақ</a:t>
                      </a:r>
                    </a:p>
                    <a:p>
                      <a:pPr marL="88900" indent="-88900" algn="ctr"/>
                      <a:r>
                        <a:rPr lang="kk-KZ" sz="1400" dirty="0" smtClean="0">
                          <a:latin typeface="KZ Taurus" pitchFamily="2" charset="0"/>
                        </a:rPr>
                        <a:t>  тар</a:t>
                      </a:r>
                      <a:endParaRPr lang="ru-RU" sz="1400" dirty="0">
                        <a:latin typeface="KZ Taurus" pitchFamily="2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88900" indent="-88900" algn="ctr"/>
                      <a:r>
                        <a:rPr lang="kk-KZ" sz="1400" dirty="0" smtClean="0">
                          <a:latin typeface="KZ Taurus" pitchFamily="2" charset="0"/>
                        </a:rPr>
                        <a:t>Көркем</a:t>
                      </a:r>
                    </a:p>
                    <a:p>
                      <a:pPr marL="88900" indent="-88900" algn="ctr"/>
                      <a:r>
                        <a:rPr lang="kk-KZ" sz="1400" dirty="0" smtClean="0">
                          <a:latin typeface="KZ Taurus" pitchFamily="2" charset="0"/>
                        </a:rPr>
                        <a:t>суреттер</a:t>
                      </a:r>
                      <a:endParaRPr lang="ru-RU" sz="1400" dirty="0">
                        <a:latin typeface="KZ Taurus" pitchFamily="2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266700" indent="-266700" algn="ctr"/>
                      <a:r>
                        <a:rPr lang="kk-KZ" sz="1400" dirty="0" smtClean="0">
                          <a:latin typeface="KZ Taurus" pitchFamily="2" charset="0"/>
                        </a:rPr>
                        <a:t>Сиқырлы</a:t>
                      </a:r>
                      <a:endParaRPr lang="kk-KZ" sz="1400" baseline="0" dirty="0" smtClean="0">
                        <a:latin typeface="KZ Taurus" pitchFamily="2" charset="0"/>
                      </a:endParaRPr>
                    </a:p>
                    <a:p>
                      <a:pPr marL="266700" indent="-266700" algn="ctr"/>
                      <a:r>
                        <a:rPr lang="kk-KZ" sz="1400" dirty="0" smtClean="0">
                          <a:latin typeface="KZ Taurus" pitchFamily="2" charset="0"/>
                        </a:rPr>
                        <a:t>пернелер</a:t>
                      </a:r>
                      <a:endParaRPr lang="ru-RU" sz="1400" dirty="0">
                        <a:latin typeface="KZ Taurus" pitchFamily="2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88900" indent="-88900" algn="l"/>
                      <a:r>
                        <a:rPr lang="kk-KZ" sz="1400" dirty="0" smtClean="0">
                          <a:latin typeface="KZ Taurus" pitchFamily="2" charset="0"/>
                        </a:rPr>
                        <a:t>Ғажайып</a:t>
                      </a:r>
                    </a:p>
                    <a:p>
                      <a:pPr marL="88900" indent="-88900" algn="l"/>
                      <a:r>
                        <a:rPr lang="kk-KZ" sz="1400" dirty="0" smtClean="0">
                          <a:latin typeface="KZ Taurus" pitchFamily="2" charset="0"/>
                        </a:rPr>
                        <a:t>қаламсап</a:t>
                      </a:r>
                      <a:endParaRPr lang="ru-RU" sz="1400" dirty="0">
                        <a:latin typeface="KZ Taurus" pitchFamily="2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266700" indent="-266700" algn="ctr"/>
                      <a:r>
                        <a:rPr lang="kk-KZ" sz="1400" dirty="0" smtClean="0">
                          <a:latin typeface="KZ Taurus" pitchFamily="2" charset="0"/>
                        </a:rPr>
                        <a:t>Белгісіз</a:t>
                      </a:r>
                    </a:p>
                    <a:p>
                      <a:pPr marL="355600" indent="-355600" algn="ctr"/>
                      <a:r>
                        <a:rPr lang="kk-KZ" sz="1400" dirty="0" smtClean="0">
                          <a:latin typeface="KZ Taurus" pitchFamily="2" charset="0"/>
                        </a:rPr>
                        <a:t>қамал</a:t>
                      </a:r>
                      <a:endParaRPr lang="ru-RU" sz="1400" dirty="0">
                        <a:latin typeface="KZ Taurus" pitchFamily="2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88900" indent="-88900" algn="ctr"/>
                      <a:endParaRPr lang="kk-KZ" sz="1400" dirty="0" smtClean="0">
                        <a:latin typeface="KZ Taurus" pitchFamily="2" charset="0"/>
                      </a:endParaRPr>
                    </a:p>
                    <a:p>
                      <a:pPr marL="88900" indent="-88900" algn="ctr"/>
                      <a:r>
                        <a:rPr lang="kk-KZ" sz="1400" dirty="0" smtClean="0">
                          <a:latin typeface="KZ Taurus" pitchFamily="2" charset="0"/>
                        </a:rPr>
                        <a:t>Бағасы</a:t>
                      </a:r>
                      <a:endParaRPr lang="ru-RU" sz="1400" dirty="0">
                        <a:latin typeface="KZ Taurus" pitchFamily="2" charset="0"/>
                      </a:endParaRPr>
                    </a:p>
                  </a:txBody>
                  <a:tcPr vert="vert270"/>
                </a:tc>
              </a:tr>
              <a:tr h="469951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Асқарова Гүлмира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69951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Батыргереев Қанат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466504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Ербаянова Әсем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353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dirty="0" smtClean="0">
                          <a:latin typeface="KZ Taurus" pitchFamily="2" charset="0"/>
                        </a:rPr>
                        <a:t>Құмаршиев Қуаныш</a:t>
                      </a:r>
                      <a:endParaRPr lang="ru-RU" dirty="0" smtClean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69951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Қаресова Аружан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/>
                        <a:t>+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469951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Қуанаев Ернұр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469951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Мұқанова Жансая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69951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Нұрболатова Айдана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469951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Нысанбаев Жақсылық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82987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Өткелбаев Абдолла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294322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KZ Taurus" pitchFamily="2" charset="0"/>
                        </a:rPr>
                        <a:t>Тұрғалиева Мөлдір</a:t>
                      </a:r>
                      <a:endParaRPr lang="ru-RU" dirty="0">
                        <a:latin typeface="KZ Tauru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324475"/>
          </a:xfrm>
        </p:spPr>
        <p:txBody>
          <a:bodyPr>
            <a:normAutofit/>
          </a:bodyPr>
          <a:lstStyle/>
          <a:p>
            <a:pPr marL="723900" indent="-723900">
              <a:buFont typeface="Wingdings 2" pitchFamily="18" charset="2"/>
              <a:buNone/>
            </a:pPr>
            <a:r>
              <a:rPr lang="kk-KZ" smtClean="0"/>
              <a:t> </a:t>
            </a:r>
          </a:p>
          <a:p>
            <a:pPr marL="723900" indent="-723900">
              <a:buFont typeface="Wingdings 2" pitchFamily="18" charset="2"/>
              <a:buNone/>
            </a:pPr>
            <a:r>
              <a:rPr lang="kk-KZ" sz="4000" b="1" smtClean="0">
                <a:solidFill>
                  <a:srgbClr val="C00000"/>
                </a:solidFill>
                <a:latin typeface="KZ SchoolBook" pitchFamily="34" charset="0"/>
              </a:rPr>
              <a:t>            </a:t>
            </a:r>
            <a:r>
              <a:rPr lang="en-US" sz="4000" b="1" smtClean="0">
                <a:solidFill>
                  <a:srgbClr val="C00000"/>
                </a:solidFill>
                <a:latin typeface="KZ SchoolBook" pitchFamily="34" charset="0"/>
              </a:rPr>
              <a:t>VIII</a:t>
            </a:r>
            <a:r>
              <a:rPr lang="kk-KZ" sz="4000" b="1" smtClean="0">
                <a:solidFill>
                  <a:srgbClr val="C00000"/>
                </a:solidFill>
                <a:latin typeface="KZ SchoolBook" pitchFamily="34" charset="0"/>
              </a:rPr>
              <a:t>. Үйге тапсырма.</a:t>
            </a:r>
          </a:p>
          <a:p>
            <a:pPr marL="723900" indent="-723900">
              <a:buFont typeface="Wingdings 2" pitchFamily="18" charset="2"/>
              <a:buNone/>
            </a:pPr>
            <a:r>
              <a:rPr lang="kk-KZ" sz="2800" smtClean="0">
                <a:latin typeface="KZ SchoolBook" pitchFamily="34" charset="0"/>
              </a:rPr>
              <a:t>        </a:t>
            </a:r>
            <a:endParaRPr lang="kk-KZ" sz="800" smtClean="0">
              <a:latin typeface="KZ SchoolBook" pitchFamily="34" charset="0"/>
            </a:endParaRPr>
          </a:p>
          <a:p>
            <a:pPr marL="723900" indent="-723900">
              <a:buFont typeface="Wingdings 2" pitchFamily="18" charset="2"/>
              <a:buNone/>
            </a:pPr>
            <a:r>
              <a:rPr lang="kk-KZ" sz="800" smtClean="0">
                <a:latin typeface="KZ SchoolBook" pitchFamily="34" charset="0"/>
              </a:rPr>
              <a:t>        </a:t>
            </a:r>
            <a:r>
              <a:rPr lang="en-US" sz="2000" smtClean="0">
                <a:latin typeface="KZ SchoolBook" pitchFamily="34" charset="0"/>
              </a:rPr>
              <a:t>                         </a:t>
            </a:r>
            <a:r>
              <a:rPr lang="kk-KZ" sz="4000" smtClean="0">
                <a:latin typeface="KZ Boyarsky" pitchFamily="34" charset="0"/>
              </a:rPr>
              <a:t>Өткен тақырыпты                   </a:t>
            </a:r>
            <a:r>
              <a:rPr lang="en-US" sz="4000" smtClean="0">
                <a:latin typeface="KZ Boyarsky" pitchFamily="34" charset="0"/>
              </a:rPr>
              <a:t>    </a:t>
            </a:r>
            <a:r>
              <a:rPr lang="kk-KZ" sz="4000" smtClean="0">
                <a:latin typeface="KZ Boyarsky" pitchFamily="34" charset="0"/>
              </a:rPr>
              <a:t>қайталау,</a:t>
            </a:r>
            <a:r>
              <a:rPr lang="en-US" sz="4000" smtClean="0">
                <a:latin typeface="KZ Boyarsky" pitchFamily="34" charset="0"/>
              </a:rPr>
              <a:t> Word Pad, Paint</a:t>
            </a:r>
            <a:r>
              <a:rPr lang="kk-KZ" sz="4000" smtClean="0">
                <a:latin typeface="Arial" charset="0"/>
              </a:rPr>
              <a:t> тақырыбына</a:t>
            </a:r>
            <a:r>
              <a:rPr lang="en-US" sz="4000" smtClean="0">
                <a:latin typeface="KZ Boyarsky" pitchFamily="34" charset="0"/>
              </a:rPr>
              <a:t>  </a:t>
            </a:r>
            <a:r>
              <a:rPr lang="kk-KZ" sz="4000" b="1" smtClean="0">
                <a:latin typeface="KZ Boyarsky" pitchFamily="34" charset="0"/>
              </a:rPr>
              <a:t>сөзжұмбақ</a:t>
            </a:r>
            <a:r>
              <a:rPr lang="kk-KZ" sz="4000" smtClean="0">
                <a:latin typeface="KZ Boyarsky" pitchFamily="34" charset="0"/>
              </a:rPr>
              <a:t> құрып келу.</a:t>
            </a:r>
            <a:r>
              <a:rPr lang="kk-KZ" sz="4400" smtClean="0">
                <a:latin typeface="KZ Boyarsky" pitchFamily="34" charset="0"/>
              </a:rPr>
              <a:t> </a:t>
            </a:r>
          </a:p>
          <a:p>
            <a:pPr marL="723900" indent="-723900">
              <a:buFont typeface="Wingdings 2" pitchFamily="18" charset="2"/>
              <a:buNone/>
            </a:pPr>
            <a:r>
              <a:rPr lang="kk-KZ" sz="4400" smtClean="0">
                <a:latin typeface="KZ Boyarsky" pitchFamily="34" charset="0"/>
              </a:rPr>
              <a:t>          </a:t>
            </a:r>
            <a:endParaRPr lang="ru-RU" sz="4400" smtClean="0">
              <a:latin typeface="KZ Boyarsk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4"/>
          <p:cNvSpPr>
            <a:spLocks noGrp="1"/>
          </p:cNvSpPr>
          <p:nvPr>
            <p:ph type="title"/>
          </p:nvPr>
        </p:nvSpPr>
        <p:spPr>
          <a:xfrm>
            <a:off x="457200" y="620713"/>
            <a:ext cx="8401050" cy="1152525"/>
          </a:xfrm>
        </p:spPr>
        <p:txBody>
          <a:bodyPr/>
          <a:lstStyle/>
          <a:p>
            <a:r>
              <a:rPr lang="kk-KZ" sz="6600" smtClean="0">
                <a:latin typeface="KZ Jikharev" pitchFamily="2" charset="0"/>
              </a:rPr>
              <a:t> Сабақтың мақсаты:</a:t>
            </a:r>
            <a:endParaRPr lang="ru-RU" sz="6600" smtClean="0">
              <a:latin typeface="KZ Jikharev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kk-KZ" sz="1200" smtClean="0">
                <a:latin typeface="KZ Boyarsky" pitchFamily="34" charset="0"/>
              </a:rPr>
              <a:t>  </a:t>
            </a:r>
            <a:r>
              <a:rPr lang="en-US" sz="1200" smtClean="0">
                <a:latin typeface="KZ Boyarsky" pitchFamily="34" charset="0"/>
              </a:rPr>
              <a:t>     </a:t>
            </a:r>
            <a:r>
              <a:rPr lang="kk-KZ" sz="4400" smtClean="0">
                <a:latin typeface="KZ Boyarsky" pitchFamily="34" charset="0"/>
              </a:rPr>
              <a:t>Білімділік:</a:t>
            </a:r>
            <a:r>
              <a:rPr lang="kk-KZ" sz="2800" smtClean="0">
                <a:latin typeface="KZ Boyarsky" pitchFamily="34" charset="0"/>
              </a:rPr>
              <a:t> </a:t>
            </a:r>
          </a:p>
          <a:p>
            <a:pPr>
              <a:buFont typeface="Wingdings 2" pitchFamily="18" charset="2"/>
              <a:buNone/>
            </a:pPr>
            <a:r>
              <a:rPr lang="kk-KZ" sz="1000" smtClean="0">
                <a:latin typeface="KZ Boyarsky" pitchFamily="34" charset="0"/>
              </a:rPr>
              <a:t>      </a:t>
            </a:r>
          </a:p>
          <a:p>
            <a:pPr>
              <a:buFont typeface="Wingdings 2" pitchFamily="18" charset="2"/>
              <a:buNone/>
            </a:pPr>
            <a:r>
              <a:rPr lang="kk-KZ" sz="1000" smtClean="0">
                <a:latin typeface="KZ Boyarsky" pitchFamily="34" charset="0"/>
              </a:rPr>
              <a:t>     </a:t>
            </a:r>
            <a:r>
              <a:rPr lang="en-US" sz="1000" smtClean="0">
                <a:latin typeface="KZ Boyarsky" pitchFamily="34" charset="0"/>
              </a:rPr>
              <a:t>   </a:t>
            </a:r>
            <a:r>
              <a:rPr lang="kk-KZ" sz="3200" smtClean="0">
                <a:solidFill>
                  <a:srgbClr val="0B5395"/>
                </a:solidFill>
                <a:latin typeface="KZ Boyarsky" pitchFamily="34" charset="0"/>
              </a:rPr>
              <a:t>Өткен сабақтарды қайталау арқылы оқушылардың алған білімдерін, икемділіктерін тексеру, оқуға қызығушылығын, ынтасын арттыру.</a:t>
            </a:r>
            <a:endParaRPr lang="ru-RU" sz="3200" smtClean="0">
              <a:solidFill>
                <a:srgbClr val="0B5395"/>
              </a:solidFill>
              <a:latin typeface="KZ Boyarsky" pitchFamily="34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714375"/>
            <a:ext cx="8229600" cy="5610225"/>
          </a:xfrm>
        </p:spPr>
        <p:txBody>
          <a:bodyPr>
            <a:normAutofit/>
          </a:bodyPr>
          <a:lstStyle/>
          <a:p>
            <a:pPr marL="444500" indent="-444500">
              <a:buFont typeface="Wingdings 2" pitchFamily="18" charset="2"/>
              <a:buNone/>
            </a:pPr>
            <a:r>
              <a:rPr lang="kk-KZ" sz="3200" smtClean="0">
                <a:latin typeface="KZ Boyarsky" pitchFamily="34" charset="0"/>
              </a:rPr>
              <a:t> </a:t>
            </a:r>
            <a:r>
              <a:rPr lang="en-US" sz="3200" smtClean="0">
                <a:latin typeface="KZ Boyarsky" pitchFamily="34" charset="0"/>
              </a:rPr>
              <a:t>  </a:t>
            </a:r>
            <a:r>
              <a:rPr lang="kk-KZ" sz="4800" smtClean="0">
                <a:latin typeface="KZ Boyarsky" pitchFamily="34" charset="0"/>
              </a:rPr>
              <a:t>Тәрбиелік:</a:t>
            </a:r>
          </a:p>
          <a:p>
            <a:pPr marL="444500" indent="-444500">
              <a:buFont typeface="Wingdings 2" pitchFamily="18" charset="2"/>
              <a:buNone/>
            </a:pPr>
            <a:r>
              <a:rPr lang="kk-KZ" sz="3200" smtClean="0">
                <a:latin typeface="KZ Boyarsky" pitchFamily="34" charset="0"/>
              </a:rPr>
              <a:t> </a:t>
            </a:r>
            <a:r>
              <a:rPr lang="en-US" sz="3200" smtClean="0">
                <a:latin typeface="KZ Boyarsky" pitchFamily="34" charset="0"/>
              </a:rPr>
              <a:t>   </a:t>
            </a:r>
            <a:r>
              <a:rPr lang="kk-KZ" sz="3200" smtClean="0">
                <a:solidFill>
                  <a:srgbClr val="0B5395"/>
                </a:solidFill>
                <a:latin typeface="KZ Boyarsky" pitchFamily="34" charset="0"/>
              </a:rPr>
              <a:t>Оқушыларды алғырлыққа, </a:t>
            </a:r>
            <a:r>
              <a:rPr lang="en-US" sz="3200" smtClean="0">
                <a:solidFill>
                  <a:srgbClr val="0B5395"/>
                </a:solidFill>
                <a:latin typeface="KZ Boyarsky" pitchFamily="34" charset="0"/>
              </a:rPr>
              <a:t>  </a:t>
            </a:r>
            <a:r>
              <a:rPr lang="kk-KZ" sz="3200" smtClean="0">
                <a:solidFill>
                  <a:srgbClr val="0B5395"/>
                </a:solidFill>
                <a:latin typeface="KZ Boyarsky" pitchFamily="34" charset="0"/>
              </a:rPr>
              <a:t>шапшаңдылыққа, тапқырлыққа тәрбиелеу. </a:t>
            </a:r>
          </a:p>
          <a:p>
            <a:pPr marL="444500" indent="-444500">
              <a:buFont typeface="Wingdings 2" pitchFamily="18" charset="2"/>
              <a:buNone/>
            </a:pPr>
            <a:r>
              <a:rPr lang="kk-KZ" sz="3200" smtClean="0">
                <a:solidFill>
                  <a:srgbClr val="0B5395"/>
                </a:solidFill>
                <a:latin typeface="KZ Boyarsky" pitchFamily="34" charset="0"/>
              </a:rPr>
              <a:t> </a:t>
            </a:r>
          </a:p>
          <a:p>
            <a:pPr marL="444500" indent="-444500">
              <a:buFont typeface="Wingdings 2" pitchFamily="18" charset="2"/>
              <a:buNone/>
            </a:pPr>
            <a:r>
              <a:rPr lang="kk-KZ" sz="3200" smtClean="0">
                <a:latin typeface="KZ Boyarsky" pitchFamily="34" charset="0"/>
              </a:rPr>
              <a:t> </a:t>
            </a:r>
            <a:r>
              <a:rPr lang="en-US" sz="3200" smtClean="0">
                <a:latin typeface="KZ Boyarsky" pitchFamily="34" charset="0"/>
              </a:rPr>
              <a:t>   </a:t>
            </a:r>
            <a:r>
              <a:rPr lang="kk-KZ" sz="4400" smtClean="0">
                <a:latin typeface="KZ Boyarsky" pitchFamily="34" charset="0"/>
              </a:rPr>
              <a:t>Дамытушылық:</a:t>
            </a:r>
            <a:r>
              <a:rPr lang="kk-KZ" sz="3200" smtClean="0">
                <a:latin typeface="KZ Boyarsky" pitchFamily="34" charset="0"/>
              </a:rPr>
              <a:t> </a:t>
            </a:r>
          </a:p>
          <a:p>
            <a:pPr marL="444500" indent="-444500">
              <a:buFont typeface="Wingdings 2" pitchFamily="18" charset="2"/>
              <a:buNone/>
            </a:pPr>
            <a:r>
              <a:rPr lang="kk-KZ" sz="3200" smtClean="0">
                <a:latin typeface="KZ Boyarsky" pitchFamily="34" charset="0"/>
              </a:rPr>
              <a:t> </a:t>
            </a:r>
            <a:r>
              <a:rPr lang="en-US" sz="3200" smtClean="0">
                <a:latin typeface="KZ Boyarsky" pitchFamily="34" charset="0"/>
              </a:rPr>
              <a:t>   </a:t>
            </a:r>
            <a:r>
              <a:rPr lang="kk-KZ" sz="3200" smtClean="0">
                <a:solidFill>
                  <a:srgbClr val="0B5395"/>
                </a:solidFill>
                <a:latin typeface="KZ Boyarsky" pitchFamily="34" charset="0"/>
              </a:rPr>
              <a:t>Ойлау қабілетін, танымын, пәнге қызығушылығын арттыру.</a:t>
            </a:r>
          </a:p>
          <a:p>
            <a:pPr marL="444500" indent="-444500">
              <a:buFont typeface="Wingdings 2" pitchFamily="18" charset="2"/>
              <a:buNone/>
            </a:pPr>
            <a:endParaRPr lang="kk-KZ" sz="3200" smtClean="0"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endParaRPr lang="kk-KZ" sz="3200" smtClean="0"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endParaRPr lang="kk-KZ" sz="3200" smtClean="0"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endParaRPr lang="kk-KZ" sz="3200" smtClean="0"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endParaRPr lang="kk-KZ" sz="3200" smtClean="0"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endParaRPr lang="kk-KZ" sz="3200" smtClean="0"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endParaRPr lang="kk-KZ" sz="3200" smtClean="0"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endParaRPr lang="ru-RU" sz="4400" smtClean="0">
              <a:latin typeface="KZ Boyarsky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395912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r>
              <a:rPr lang="kk-KZ" sz="700" smtClean="0">
                <a:latin typeface="KZ Parsek" pitchFamily="2" charset="0"/>
              </a:rPr>
              <a:t>                     </a:t>
            </a: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r>
              <a:rPr lang="kk-KZ" sz="1500" smtClean="0">
                <a:latin typeface="KZ Parsek" pitchFamily="2" charset="0"/>
              </a:rPr>
              <a:t>                </a:t>
            </a: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r>
              <a:rPr lang="kk-KZ" sz="6600" smtClean="0">
                <a:latin typeface="KZ Jikharev" pitchFamily="2" charset="0"/>
              </a:rPr>
              <a:t>   </a:t>
            </a:r>
            <a:r>
              <a:rPr lang="en-US" sz="6600" smtClean="0">
                <a:latin typeface="KZ Jikharev" pitchFamily="2" charset="0"/>
              </a:rPr>
              <a:t> </a:t>
            </a:r>
            <a:r>
              <a:rPr lang="kk-KZ" sz="6600" smtClean="0">
                <a:solidFill>
                  <a:srgbClr val="089CA3"/>
                </a:solidFill>
                <a:latin typeface="KZ Jikharev" pitchFamily="2" charset="0"/>
              </a:rPr>
              <a:t>Сабақтың түрі:</a:t>
            </a: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r>
              <a:rPr lang="en-US" sz="200" smtClean="0">
                <a:solidFill>
                  <a:srgbClr val="0B5395"/>
                </a:solidFill>
                <a:latin typeface="KZ Boyarsky" pitchFamily="34" charset="0"/>
              </a:rPr>
              <a:t>       </a:t>
            </a:r>
            <a:r>
              <a:rPr lang="en-US" sz="1000" smtClean="0">
                <a:solidFill>
                  <a:srgbClr val="0B5395"/>
                </a:solidFill>
                <a:latin typeface="KZ Boyarsky" pitchFamily="34" charset="0"/>
              </a:rPr>
              <a:t>     </a:t>
            </a:r>
            <a:r>
              <a:rPr lang="en-US" sz="200" smtClean="0">
                <a:solidFill>
                  <a:srgbClr val="0B5395"/>
                </a:solidFill>
                <a:latin typeface="KZ Boyarsky" pitchFamily="34" charset="0"/>
              </a:rPr>
              <a:t>         </a:t>
            </a:r>
            <a:r>
              <a:rPr lang="en-US" sz="1200" smtClean="0">
                <a:solidFill>
                  <a:srgbClr val="0B5395"/>
                </a:solidFill>
                <a:latin typeface="KZ Boyarsky" pitchFamily="34" charset="0"/>
              </a:rPr>
              <a:t>           </a:t>
            </a:r>
            <a:r>
              <a:rPr lang="kk-KZ" sz="200" smtClean="0">
                <a:solidFill>
                  <a:srgbClr val="0B5395"/>
                </a:solidFill>
                <a:latin typeface="KZ Boyarsky" pitchFamily="34" charset="0"/>
              </a:rPr>
              <a:t>          </a:t>
            </a:r>
            <a:r>
              <a:rPr lang="en-US" sz="200" smtClean="0">
                <a:solidFill>
                  <a:srgbClr val="0B5395"/>
                </a:solidFill>
                <a:latin typeface="KZ Boyarsky" pitchFamily="34" charset="0"/>
              </a:rPr>
              <a:t>          </a:t>
            </a:r>
            <a:r>
              <a:rPr lang="en-US" sz="1600" smtClean="0">
                <a:solidFill>
                  <a:srgbClr val="0B5395"/>
                </a:solidFill>
                <a:latin typeface="KZ Boyarsky" pitchFamily="34" charset="0"/>
              </a:rPr>
              <a:t>              </a:t>
            </a:r>
            <a:r>
              <a:rPr lang="kk-KZ" sz="4800" smtClean="0">
                <a:solidFill>
                  <a:srgbClr val="0B5395"/>
                </a:solidFill>
                <a:latin typeface="KZ Boyarsky" pitchFamily="34" charset="0"/>
              </a:rPr>
              <a:t>Дәстүрлі емес .</a:t>
            </a: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r>
              <a:rPr lang="kk-KZ" sz="1200" smtClean="0">
                <a:solidFill>
                  <a:srgbClr val="0B5395"/>
                </a:solidFill>
                <a:latin typeface="KZ Boyarsky" pitchFamily="34" charset="0"/>
              </a:rPr>
              <a:t> </a:t>
            </a:r>
            <a:r>
              <a:rPr lang="en-US" sz="1200" smtClean="0">
                <a:solidFill>
                  <a:srgbClr val="0B5395"/>
                </a:solidFill>
                <a:latin typeface="KZ Boyarsky" pitchFamily="34" charset="0"/>
              </a:rPr>
              <a:t>                  </a:t>
            </a:r>
            <a:r>
              <a:rPr lang="kk-KZ" sz="4800" smtClean="0">
                <a:solidFill>
                  <a:srgbClr val="0B5395"/>
                </a:solidFill>
                <a:latin typeface="KZ Boyarsky" pitchFamily="34" charset="0"/>
              </a:rPr>
              <a:t>Топ бойынша жұмыс.</a:t>
            </a: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r>
              <a:rPr lang="kk-KZ" sz="4800" smtClean="0">
                <a:latin typeface="KZ Boyarsky" pitchFamily="34" charset="0"/>
              </a:rPr>
              <a:t>   </a:t>
            </a:r>
            <a:r>
              <a:rPr lang="en-US" sz="4800" smtClean="0">
                <a:latin typeface="KZ Boyarsky" pitchFamily="34" charset="0"/>
              </a:rPr>
              <a:t>  </a:t>
            </a:r>
            <a:r>
              <a:rPr lang="kk-KZ" sz="6600" smtClean="0">
                <a:solidFill>
                  <a:srgbClr val="089CA3"/>
                </a:solidFill>
                <a:latin typeface="KZ Jikharev" pitchFamily="2" charset="0"/>
              </a:rPr>
              <a:t>Сабақтың әдісі:  </a:t>
            </a:r>
            <a:r>
              <a:rPr lang="kk-KZ" sz="6600" smtClean="0">
                <a:solidFill>
                  <a:srgbClr val="089CA3"/>
                </a:solidFill>
                <a:latin typeface="KZ Boyarsky" pitchFamily="34" charset="0"/>
              </a:rPr>
              <a:t>        </a:t>
            </a: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r>
              <a:rPr lang="kk-KZ" sz="4800" smtClean="0">
                <a:solidFill>
                  <a:srgbClr val="0B5395"/>
                </a:solidFill>
                <a:latin typeface="KZ Boyarsky" pitchFamily="34" charset="0"/>
              </a:rPr>
              <a:t>  Информатикалық  сайыс. </a:t>
            </a:r>
            <a:endParaRPr lang="ru-RU" sz="4800" smtClean="0">
              <a:solidFill>
                <a:srgbClr val="0B5395"/>
              </a:solidFill>
              <a:latin typeface="KZ Boyarsky" pitchFamily="34" charset="0"/>
            </a:endParaRP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endParaRPr lang="kk-KZ" sz="6000" smtClean="0">
              <a:solidFill>
                <a:srgbClr val="0B5395"/>
              </a:solidFill>
              <a:latin typeface="KZ Boyarsky" pitchFamily="34" charset="0"/>
            </a:endParaRP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endParaRPr lang="kk-KZ" sz="6000" smtClean="0">
              <a:solidFill>
                <a:srgbClr val="0B5395"/>
              </a:solidFill>
              <a:latin typeface="KZ Boyarsky" pitchFamily="34" charset="0"/>
            </a:endParaRP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endParaRPr lang="kk-KZ" sz="6000" smtClean="0">
              <a:solidFill>
                <a:srgbClr val="0B5395"/>
              </a:solidFill>
              <a:latin typeface="KZ Boyarsky" pitchFamily="34" charset="0"/>
            </a:endParaRP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r>
              <a:rPr lang="kk-KZ" sz="6000" smtClean="0">
                <a:solidFill>
                  <a:srgbClr val="0B5395"/>
                </a:solidFill>
                <a:latin typeface="KZ Boyarsky" pitchFamily="34" charset="0"/>
              </a:rPr>
              <a:t>   </a:t>
            </a: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endParaRPr lang="kk-KZ" sz="1500" smtClean="0">
              <a:solidFill>
                <a:srgbClr val="0B5395"/>
              </a:solidFill>
              <a:latin typeface="KZ Parsek" pitchFamily="2" charset="0"/>
            </a:endParaRP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endParaRPr lang="kk-KZ" sz="1500" smtClean="0">
              <a:solidFill>
                <a:srgbClr val="0B5395"/>
              </a:solidFill>
              <a:latin typeface="KZ Parsek" pitchFamily="2" charset="0"/>
            </a:endParaRP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endParaRPr lang="kk-KZ" sz="1500" smtClean="0">
              <a:latin typeface="KZ Parsek" pitchFamily="2" charset="0"/>
            </a:endParaRP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endParaRPr lang="ru-RU" sz="1500" smtClean="0">
              <a:latin typeface="KZ Parsek" pitchFamily="2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63" y="1071563"/>
            <a:ext cx="8143875" cy="4778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kk-KZ" sz="6000">
                <a:solidFill>
                  <a:srgbClr val="000000"/>
                </a:solidFill>
                <a:latin typeface="KZ Parsek" pitchFamily="2" charset="0"/>
              </a:rPr>
              <a:t>      </a:t>
            </a:r>
            <a:r>
              <a:rPr lang="kk-KZ" sz="6000">
                <a:solidFill>
                  <a:srgbClr val="089CA3"/>
                </a:solidFill>
                <a:latin typeface="KZ Boyarsky" pitchFamily="34" charset="0"/>
              </a:rPr>
              <a:t>Көрнекіліктер:</a:t>
            </a:r>
          </a:p>
          <a:p>
            <a:endParaRPr lang="kk-KZ" sz="1400">
              <a:solidFill>
                <a:srgbClr val="0B5395"/>
              </a:solidFill>
              <a:latin typeface="KZ Boyarsky" pitchFamily="34" charset="0"/>
            </a:endParaRPr>
          </a:p>
          <a:p>
            <a:r>
              <a:rPr lang="kk-KZ" sz="3200">
                <a:solidFill>
                  <a:srgbClr val="0B5395"/>
                </a:solidFill>
                <a:latin typeface="KZ Boyarsky" pitchFamily="34" charset="0"/>
              </a:rPr>
              <a:t>1. Кеменің жүзу маршрутының картасы.</a:t>
            </a:r>
          </a:p>
          <a:p>
            <a:r>
              <a:rPr lang="kk-KZ" sz="3200">
                <a:solidFill>
                  <a:srgbClr val="0B5395"/>
                </a:solidFill>
                <a:latin typeface="KZ Parsek" pitchFamily="2" charset="0"/>
              </a:rPr>
              <a:t>2.</a:t>
            </a:r>
            <a:r>
              <a:rPr lang="en-US" sz="3200">
                <a:solidFill>
                  <a:srgbClr val="0B5395"/>
                </a:solidFill>
                <a:latin typeface="KZ Parsek" pitchFamily="2" charset="0"/>
              </a:rPr>
              <a:t> </a:t>
            </a:r>
            <a:r>
              <a:rPr lang="kk-KZ" sz="3200">
                <a:solidFill>
                  <a:srgbClr val="0B5395"/>
                </a:solidFill>
                <a:latin typeface="KZ Boyarsky" pitchFamily="34" charset="0"/>
              </a:rPr>
              <a:t>Нақыл сөз жазылған плакат.</a:t>
            </a:r>
          </a:p>
          <a:p>
            <a:r>
              <a:rPr lang="kk-KZ" sz="3200">
                <a:solidFill>
                  <a:srgbClr val="0B5395"/>
                </a:solidFill>
                <a:latin typeface="KZ Boyarsky" pitchFamily="34" charset="0"/>
              </a:rPr>
              <a:t>3. Кемелердің суреті.</a:t>
            </a:r>
          </a:p>
          <a:p>
            <a:r>
              <a:rPr lang="kk-KZ" sz="3200">
                <a:solidFill>
                  <a:srgbClr val="0B5395"/>
                </a:solidFill>
                <a:latin typeface="KZ Boyarsky" pitchFamily="34" charset="0"/>
              </a:rPr>
              <a:t>4. Карточкалар.</a:t>
            </a:r>
          </a:p>
          <a:p>
            <a:r>
              <a:rPr lang="kk-KZ" sz="3200">
                <a:solidFill>
                  <a:srgbClr val="0B5395"/>
                </a:solidFill>
                <a:latin typeface="KZ Boyarsky" pitchFamily="34" charset="0"/>
              </a:rPr>
              <a:t>5. Дербес компьютер. </a:t>
            </a:r>
          </a:p>
          <a:p>
            <a:r>
              <a:rPr lang="kk-KZ" sz="3200">
                <a:solidFill>
                  <a:srgbClr val="0B5395"/>
                </a:solidFill>
                <a:latin typeface="KZ Boyarsky" pitchFamily="34" charset="0"/>
              </a:rPr>
              <a:t>6. </a:t>
            </a:r>
            <a:r>
              <a:rPr lang="en-US" sz="3200">
                <a:solidFill>
                  <a:srgbClr val="0B5395"/>
                </a:solidFill>
                <a:latin typeface="KZ Boyarsky" pitchFamily="34" charset="0"/>
              </a:rPr>
              <a:t>ASCII </a:t>
            </a:r>
            <a:r>
              <a:rPr lang="kk-KZ" sz="3200">
                <a:solidFill>
                  <a:srgbClr val="0B5395"/>
                </a:solidFill>
                <a:latin typeface="KZ Boyarsky" pitchFamily="34" charset="0"/>
              </a:rPr>
              <a:t>кодының кестесі.</a:t>
            </a:r>
          </a:p>
          <a:p>
            <a:endParaRPr lang="ru-RU" sz="40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324475"/>
          </a:xfrm>
        </p:spPr>
        <p:txBody>
          <a:bodyPr>
            <a:normAutofit/>
          </a:bodyPr>
          <a:lstStyle/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r>
              <a:rPr lang="kk-KZ" smtClean="0"/>
              <a:t>  </a:t>
            </a:r>
            <a:endParaRPr lang="kk-KZ" sz="400" smtClean="0"/>
          </a:p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r>
              <a:rPr lang="kk-KZ" smtClean="0"/>
              <a:t>             </a:t>
            </a:r>
            <a:endParaRPr lang="en-US" smtClean="0"/>
          </a:p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endParaRPr lang="en-US" smtClean="0"/>
          </a:p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r>
              <a:rPr lang="en-US" smtClean="0"/>
              <a:t>           </a:t>
            </a:r>
            <a:r>
              <a:rPr lang="kk-KZ" smtClean="0"/>
              <a:t> </a:t>
            </a:r>
            <a:r>
              <a:rPr lang="kk-KZ" sz="4700" smtClean="0">
                <a:latin typeface="KZ Boyarsky" pitchFamily="34" charset="0"/>
              </a:rPr>
              <a:t>“Адамға-адамдық істі, </a:t>
            </a:r>
            <a:endParaRPr lang="en-US" sz="4700" smtClean="0">
              <a:latin typeface="KZ Boyarsky" pitchFamily="34" charset="0"/>
            </a:endParaRPr>
          </a:p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r>
              <a:rPr lang="en-US" sz="4700" smtClean="0">
                <a:latin typeface="KZ Boyarsky" pitchFamily="34" charset="0"/>
              </a:rPr>
              <a:t>  </a:t>
            </a:r>
            <a:r>
              <a:rPr lang="kk-KZ" sz="4700" smtClean="0">
                <a:latin typeface="KZ Boyarsky" pitchFamily="34" charset="0"/>
              </a:rPr>
              <a:t>ал есептеу машинасына</a:t>
            </a:r>
            <a:r>
              <a:rPr lang="en-US" sz="4700" smtClean="0">
                <a:latin typeface="KZ Boyarsky" pitchFamily="34" charset="0"/>
              </a:rPr>
              <a:t> </a:t>
            </a:r>
            <a:r>
              <a:rPr lang="kk-KZ" sz="4700" smtClean="0">
                <a:latin typeface="KZ Boyarsky" pitchFamily="34" charset="0"/>
              </a:rPr>
              <a:t>-</a:t>
            </a:r>
            <a:r>
              <a:rPr lang="en-US" sz="4700" smtClean="0">
                <a:latin typeface="KZ Boyarsky" pitchFamily="34" charset="0"/>
              </a:rPr>
              <a:t>     </a:t>
            </a:r>
            <a:endParaRPr lang="en-US" sz="1400" smtClean="0">
              <a:latin typeface="KZ Boyarsky" pitchFamily="34" charset="0"/>
            </a:endParaRPr>
          </a:p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r>
              <a:rPr lang="en-US" sz="1400" smtClean="0">
                <a:latin typeface="KZ Boyarsky" pitchFamily="34" charset="0"/>
              </a:rPr>
              <a:t>      </a:t>
            </a:r>
            <a:r>
              <a:rPr lang="kk-KZ" sz="4700" smtClean="0">
                <a:latin typeface="KZ Boyarsky" pitchFamily="34" charset="0"/>
              </a:rPr>
              <a:t>машиналық істі беру керек</a:t>
            </a:r>
            <a:r>
              <a:rPr lang="en-US" sz="800" smtClean="0">
                <a:latin typeface="KZ Boyarsky" pitchFamily="34" charset="0"/>
              </a:rPr>
              <a:t> </a:t>
            </a:r>
            <a:r>
              <a:rPr lang="en-US" sz="4700" smtClean="0">
                <a:latin typeface="KZ Boyarsky" pitchFamily="34" charset="0"/>
              </a:rPr>
              <a:t>”</a:t>
            </a:r>
            <a:r>
              <a:rPr lang="kk-KZ" sz="4700" smtClean="0">
                <a:latin typeface="KZ Boyarsky" pitchFamily="34" charset="0"/>
              </a:rPr>
              <a:t>  </a:t>
            </a:r>
          </a:p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r>
              <a:rPr lang="kk-KZ" sz="4700" smtClean="0">
                <a:latin typeface="KZ Boyarsky" pitchFamily="34" charset="0"/>
              </a:rPr>
              <a:t>        </a:t>
            </a:r>
            <a:r>
              <a:rPr lang="en-US" sz="4700" smtClean="0">
                <a:latin typeface="KZ Boyarsky" pitchFamily="34" charset="0"/>
              </a:rPr>
              <a:t>                       </a:t>
            </a:r>
            <a:r>
              <a:rPr lang="kk-KZ" sz="4700" smtClean="0">
                <a:latin typeface="KZ Boyarsky" pitchFamily="34" charset="0"/>
              </a:rPr>
              <a:t>Н. Винер.                                                    </a:t>
            </a:r>
            <a:endParaRPr lang="en-US" sz="4700" smtClean="0">
              <a:latin typeface="KZ Boyarsky" pitchFamily="34" charset="0"/>
            </a:endParaRPr>
          </a:p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r>
              <a:rPr lang="en-US" sz="3000" smtClean="0">
                <a:latin typeface="KZ Boyarsky" pitchFamily="34" charset="0"/>
              </a:rPr>
              <a:t>    </a:t>
            </a:r>
            <a:r>
              <a:rPr lang="kk-KZ" sz="3000" smtClean="0">
                <a:latin typeface="KZ Boyarsky" pitchFamily="34" charset="0"/>
              </a:rPr>
              <a:t>    </a:t>
            </a:r>
          </a:p>
          <a:p>
            <a:pPr marL="533400" indent="-533400">
              <a:lnSpc>
                <a:spcPct val="80000"/>
              </a:lnSpc>
              <a:buFont typeface="Wingdings 2" pitchFamily="18" charset="2"/>
              <a:buNone/>
            </a:pPr>
            <a:endParaRPr lang="ru-RU" smtClean="0">
              <a:latin typeface="KZ Boyarsk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395912"/>
          </a:xfrm>
        </p:spPr>
        <p:txBody>
          <a:bodyPr>
            <a:normAutofit/>
          </a:bodyPr>
          <a:lstStyle/>
          <a:p>
            <a:pPr marL="444500" indent="-444500">
              <a:buFont typeface="Wingdings 2" pitchFamily="18" charset="2"/>
              <a:buNone/>
            </a:pPr>
            <a:r>
              <a:rPr lang="kk-KZ" sz="2800" smtClean="0">
                <a:solidFill>
                  <a:srgbClr val="089CA3"/>
                </a:solidFill>
                <a:latin typeface="KZ Boyarsky" pitchFamily="34" charset="0"/>
              </a:rPr>
              <a:t>  </a:t>
            </a:r>
            <a:endParaRPr lang="kk-KZ" sz="800" smtClean="0">
              <a:solidFill>
                <a:srgbClr val="089CA3"/>
              </a:solidFill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r>
              <a:rPr lang="kk-KZ" sz="800" smtClean="0">
                <a:solidFill>
                  <a:srgbClr val="089CA3"/>
                </a:solidFill>
                <a:latin typeface="KZ Boyarsky" pitchFamily="34" charset="0"/>
              </a:rPr>
              <a:t>        </a:t>
            </a:r>
            <a:r>
              <a:rPr lang="kk-KZ" sz="2800" smtClean="0">
                <a:solidFill>
                  <a:srgbClr val="089CA3"/>
                </a:solidFill>
                <a:latin typeface="KZ Boyarsky" pitchFamily="34" charset="0"/>
              </a:rPr>
              <a:t> </a:t>
            </a:r>
            <a:r>
              <a:rPr lang="en-US" sz="2800" smtClean="0">
                <a:solidFill>
                  <a:srgbClr val="089CA3"/>
                </a:solidFill>
                <a:latin typeface="KZ Boyarsky" pitchFamily="34" charset="0"/>
              </a:rPr>
              <a:t>   </a:t>
            </a:r>
            <a:r>
              <a:rPr lang="kk-KZ" sz="6000" smtClean="0">
                <a:solidFill>
                  <a:srgbClr val="089CA3"/>
                </a:solidFill>
                <a:latin typeface="Arial" charset="0"/>
              </a:rPr>
              <a:t>Сабақтың </a:t>
            </a:r>
            <a:r>
              <a:rPr lang="kk-KZ" sz="6000" smtClean="0">
                <a:solidFill>
                  <a:srgbClr val="089CA3"/>
                </a:solidFill>
                <a:latin typeface="KZ Boyarsky" pitchFamily="34" charset="0"/>
              </a:rPr>
              <a:t>барысы:</a:t>
            </a:r>
          </a:p>
          <a:p>
            <a:pPr marL="444500" indent="-444500">
              <a:buFont typeface="Wingdings 2" pitchFamily="18" charset="2"/>
              <a:buNone/>
            </a:pPr>
            <a:r>
              <a:rPr lang="kk-KZ" sz="3200" smtClean="0">
                <a:solidFill>
                  <a:srgbClr val="083763"/>
                </a:solidFill>
                <a:latin typeface="KZ Boyarsky" pitchFamily="34" charset="0"/>
              </a:rPr>
              <a:t>  </a:t>
            </a:r>
            <a:r>
              <a:rPr lang="en-US" sz="3200" smtClean="0">
                <a:solidFill>
                  <a:srgbClr val="083763"/>
                </a:solidFill>
                <a:latin typeface="KZ Boyarsky" pitchFamily="34" charset="0"/>
              </a:rPr>
              <a:t>         </a:t>
            </a:r>
            <a:r>
              <a:rPr lang="kk-KZ" sz="3200" smtClean="0">
                <a:solidFill>
                  <a:srgbClr val="083763"/>
                </a:solidFill>
                <a:latin typeface="KZ Boyarsky" pitchFamily="34" charset="0"/>
              </a:rPr>
              <a:t>Оқушыларды 2 топқа бөлу: </a:t>
            </a:r>
            <a:endParaRPr lang="en-US" sz="3200" smtClean="0">
              <a:solidFill>
                <a:srgbClr val="083763"/>
              </a:solidFill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r>
              <a:rPr lang="en-US" sz="3200" smtClean="0">
                <a:solidFill>
                  <a:srgbClr val="083763"/>
                </a:solidFill>
                <a:latin typeface="KZ Boyarsky" pitchFamily="34" charset="0"/>
              </a:rPr>
              <a:t>           </a:t>
            </a:r>
            <a:r>
              <a:rPr lang="kk-KZ" sz="3200" b="1" smtClean="0">
                <a:solidFill>
                  <a:srgbClr val="083763"/>
                </a:solidFill>
                <a:latin typeface="KZ Boyarsky" pitchFamily="34" charset="0"/>
              </a:rPr>
              <a:t>Принтер </a:t>
            </a:r>
            <a:r>
              <a:rPr lang="kk-KZ" sz="3200" smtClean="0">
                <a:solidFill>
                  <a:srgbClr val="083763"/>
                </a:solidFill>
                <a:latin typeface="KZ Boyarsky" pitchFamily="34" charset="0"/>
              </a:rPr>
              <a:t>және </a:t>
            </a:r>
            <a:r>
              <a:rPr lang="kk-KZ" sz="3200" b="1" smtClean="0">
                <a:solidFill>
                  <a:srgbClr val="083763"/>
                </a:solidFill>
                <a:latin typeface="KZ Boyarsky" pitchFamily="34" charset="0"/>
              </a:rPr>
              <a:t>Сканер</a:t>
            </a:r>
            <a:r>
              <a:rPr lang="kk-KZ" sz="3200" smtClean="0">
                <a:solidFill>
                  <a:srgbClr val="083763"/>
                </a:solidFill>
                <a:latin typeface="KZ Boyarsky" pitchFamily="34" charset="0"/>
              </a:rPr>
              <a:t> тобы. </a:t>
            </a:r>
          </a:p>
          <a:p>
            <a:pPr marL="444500" indent="-444500">
              <a:buFont typeface="Wingdings 2" pitchFamily="18" charset="2"/>
              <a:buNone/>
            </a:pPr>
            <a:r>
              <a:rPr lang="kk-KZ" sz="3200" smtClean="0">
                <a:solidFill>
                  <a:srgbClr val="083763"/>
                </a:solidFill>
                <a:latin typeface="KZ Boyarsky" pitchFamily="34" charset="0"/>
              </a:rPr>
              <a:t>  </a:t>
            </a:r>
            <a:r>
              <a:rPr lang="en-US" sz="3200" smtClean="0">
                <a:solidFill>
                  <a:srgbClr val="083763"/>
                </a:solidFill>
                <a:latin typeface="KZ Boyarsky" pitchFamily="34" charset="0"/>
              </a:rPr>
              <a:t>     </a:t>
            </a:r>
            <a:r>
              <a:rPr lang="kk-KZ" sz="3200" smtClean="0">
                <a:solidFill>
                  <a:srgbClr val="083763"/>
                </a:solidFill>
                <a:latin typeface="KZ Boyarsky" pitchFamily="34" charset="0"/>
              </a:rPr>
              <a:t>Оқушыларды 2 кемеге отырғызып, </a:t>
            </a:r>
            <a:endParaRPr lang="en-US" sz="3200" smtClean="0">
              <a:solidFill>
                <a:srgbClr val="083763"/>
              </a:solidFill>
              <a:latin typeface="KZ Boyarsky" pitchFamily="34" charset="0"/>
            </a:endParaRPr>
          </a:p>
          <a:p>
            <a:pPr marL="444500" indent="-444500">
              <a:buFont typeface="Wingdings 2" pitchFamily="18" charset="2"/>
              <a:buNone/>
            </a:pPr>
            <a:r>
              <a:rPr lang="en-US" sz="3200" smtClean="0">
                <a:solidFill>
                  <a:srgbClr val="083763"/>
                </a:solidFill>
                <a:latin typeface="KZ Boyarsky" pitchFamily="34" charset="0"/>
              </a:rPr>
              <a:t>    </a:t>
            </a:r>
            <a:r>
              <a:rPr lang="kk-KZ" sz="3200" smtClean="0">
                <a:solidFill>
                  <a:srgbClr val="083763"/>
                </a:solidFill>
                <a:latin typeface="KZ Boyarsky" pitchFamily="34" charset="0"/>
              </a:rPr>
              <a:t>әр бөлім шарттары бойынша мұхитпен </a:t>
            </a:r>
            <a:r>
              <a:rPr lang="en-US" sz="3200" smtClean="0">
                <a:solidFill>
                  <a:srgbClr val="083763"/>
                </a:solidFill>
                <a:latin typeface="KZ Boyarsky" pitchFamily="34" charset="0"/>
              </a:rPr>
              <a:t>   </a:t>
            </a:r>
            <a:r>
              <a:rPr lang="kk-KZ" sz="3200" smtClean="0">
                <a:solidFill>
                  <a:srgbClr val="083763"/>
                </a:solidFill>
                <a:latin typeface="KZ Boyarsky" pitchFamily="34" charset="0"/>
              </a:rPr>
              <a:t>жүзе отырып сайысу.</a:t>
            </a:r>
          </a:p>
          <a:p>
            <a:pPr marL="444500" indent="-444500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825" y="642938"/>
            <a:ext cx="825817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3244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31748" name="Picture 2" descr="13-08-08_11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428625"/>
            <a:ext cx="828675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828</TotalTime>
  <Words>916</Words>
  <Application>Microsoft Office PowerPoint</Application>
  <PresentationFormat>Экран (4:3)</PresentationFormat>
  <Paragraphs>291</Paragraphs>
  <Slides>24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40" baseType="lpstr">
      <vt:lpstr>Constantia</vt:lpstr>
      <vt:lpstr>Arial</vt:lpstr>
      <vt:lpstr>Calibri</vt:lpstr>
      <vt:lpstr>Wingdings 2</vt:lpstr>
      <vt:lpstr>Franklin Gothic Medium</vt:lpstr>
      <vt:lpstr>Franklin Gothic Book</vt:lpstr>
      <vt:lpstr>Verdana</vt:lpstr>
      <vt:lpstr>KZ Jikharev</vt:lpstr>
      <vt:lpstr>KZ Boyarsky</vt:lpstr>
      <vt:lpstr>KZ Parsek</vt:lpstr>
      <vt:lpstr>KZ Poster</vt:lpstr>
      <vt:lpstr>KZ SchoolBook</vt:lpstr>
      <vt:lpstr>Поток</vt:lpstr>
      <vt:lpstr>Трек</vt:lpstr>
      <vt:lpstr>Аспект</vt:lpstr>
      <vt:lpstr>1_Поток</vt:lpstr>
      <vt:lpstr>Слайд 1</vt:lpstr>
      <vt:lpstr>Сабақтың тақырыбы:</vt:lpstr>
      <vt:lpstr> Сабақтың мақсаты:</vt:lpstr>
      <vt:lpstr>Слайд 4</vt:lpstr>
      <vt:lpstr>Слайд 5</vt:lpstr>
      <vt:lpstr>Слайд 6</vt:lpstr>
      <vt:lpstr>Слайд 7</vt:lpstr>
      <vt:lpstr>Слайд 8</vt:lpstr>
      <vt:lpstr>    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Majitov Nurken</cp:lastModifiedBy>
  <cp:revision>98</cp:revision>
  <dcterms:created xsi:type="dcterms:W3CDTF">2008-08-02T06:35:59Z</dcterms:created>
  <dcterms:modified xsi:type="dcterms:W3CDTF">2010-04-08T11:37:13Z</dcterms:modified>
</cp:coreProperties>
</file>