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wmf" Extension="wmf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lang="ru-RU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grpSp>
        <p:nvGrpSpPr>
          <p:cNvPr id="2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3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ru-RU" sz="72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Показать заголовок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стой вопрос и отв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опрос и ответ с поясн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lang="ru-RU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ru-RU"/>
              <a:t>Ответ</a:t>
            </a:r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lang="ru-RU" i="1" baseline="0"/>
            </a:lvl1pPr>
            <a:extLst/>
          </a:lstStyle>
          <a:p>
            <a:pPr lvl="0"/>
            <a:r>
              <a:rPr kumimoji="0" lang="ru-RU"/>
              <a:t>Пояснение к ответу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ПРАВИЛЬНО 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или НЕПРАВИЛЬНО?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ильно или неправильно (ответ: неправильно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lang="ru-RU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ru-RU"/>
              <a:t>Вопрос</a:t>
            </a:r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latinLnBrk="0">
              <a:spcBef>
                <a:spcPct val="20000"/>
              </a:spcBef>
              <a:buNone/>
            </a:pP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ПРАВИЛЬНО</a:t>
            </a:r>
            <a:r>
              <a:rPr kumimoji="0" lang="ru-RU" sz="7200" baseline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ru-RU" sz="7200">
                <a:solidFill>
                  <a:schemeClr val="tx1">
                    <a:alpha val="40000"/>
                  </a:schemeClr>
                </a:solidFill>
              </a:rPr>
              <a:t>или НЕПРАВИЛЬНО?</a:t>
            </a: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ПРАВИЛЬНО или </a:t>
            </a:r>
            <a:r>
              <a:rPr kumimoji="0" lang="ru-RU" sz="720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НЕПРАВИЛЬНО</a:t>
            </a:r>
            <a:r>
              <a:rPr kumimoji="0" lang="ru-RU" sz="720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опоставление 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kumimoji="0" lang="ru-RU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1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2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3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4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Элемент 5</a:t>
            </a:r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 lang="ru-RU"/>
            </a:lvl1pPr>
            <a:extLst/>
          </a:lstStyle>
          <a:p>
            <a:fld id="{1BEBB2CB-903D-46EF-8227-E770ED8FF514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5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3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1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2</a:t>
            </a:r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 lang="ru-RU"/>
            </a:lvl1pPr>
            <a:lvl2pPr eaLnBrk="1" latinLnBrk="0" hangingPunct="1">
              <a:buFontTx/>
              <a:buChar char="•"/>
              <a:defRPr kumimoji="0" lang="ru-RU"/>
            </a:lvl2pPr>
            <a:lvl3pPr eaLnBrk="1" latinLnBrk="0" hangingPunct="1">
              <a:buFontTx/>
              <a:buChar char="•"/>
              <a:defRPr kumimoji="0" lang="ru-RU"/>
            </a:lvl3pPr>
            <a:lvl4pPr eaLnBrk="1" latinLnBrk="0" hangingPunct="1">
              <a:buFontTx/>
              <a:buChar char="•"/>
              <a:defRPr kumimoji="0" lang="ru-RU"/>
            </a:lvl4pPr>
            <a:lvl5pPr eaLnBrk="1" latinLnBrk="0" hangingPunct="1">
              <a:buFontTx/>
              <a:buChar char="•"/>
              <a:defRPr kumimoji="0" lang="ru-RU"/>
            </a:lvl5pPr>
            <a:extLst/>
          </a:lstStyle>
          <a:p>
            <a:pPr lvl="0"/>
            <a:r>
              <a:rPr kumimoji="0" lang="ru-RU"/>
              <a:t>Сопоставленный элемент 4</a:t>
            </a:r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lang="ru-RU" i="1" baseline="0"/>
            </a:lvl1pPr>
            <a:extLst/>
          </a:lstStyle>
          <a:p>
            <a:r>
              <a:rPr kumimoji="0" lang="ru-RU"/>
              <a:t>Введите вопрос</a:t>
            </a:r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/>
              <a:pPr/>
              <a:t>‹#›</a:t>
            </a:fld>
            <a:endParaRPr kumimoji="0" lang="ru-RU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5C48D-4B12-43C0-9ADB-B4F1FAA668D5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77356-A068-4252-9B3C-8F8C944DF9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  <p:sldLayoutId id="2147483676" r:id="rId19"/>
    <p:sldLayoutId id="2147483677" r:id="rId20"/>
    <p:sldLayoutId id="2147483678" r:id="rId21"/>
    <p:sldLayoutId id="2147483679" r:id="rId22"/>
    <p:sldLayoutId id="2147483680" r:id="rId2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100"/>
            </a:lvl1pPr>
            <a:extLst/>
          </a:lstStyle>
          <a:p>
            <a:pPr algn="r"/>
            <a:fld id="{8F67D422-08A8-451B-9A67-21962FC4B660}" type="datetimeFigureOut">
              <a:rPr kumimoji="0" lang="ru-RU" sz="1100"/>
              <a:pPr algn="r"/>
              <a:t>20.09.2012</a:t>
            </a:fld>
            <a:endParaRPr kumimoji="0" lang="ru-RU" sz="105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lang="ru-RU" sz="1200"/>
            </a:lvl1pPr>
            <a:extLst/>
          </a:lstStyle>
          <a:p>
            <a:endParaRPr kumimoji="0" lang="ru-RU" sz="120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lang="ru-RU" sz="1200"/>
            </a:lvl1pPr>
            <a:extLst/>
          </a:lstStyle>
          <a:p>
            <a:fld id="{169B2101-2E9F-420A-91A3-890890D84497}" type="slidenum">
              <a:rPr kumimoji="0" lang="ru-RU" sz="1200"/>
              <a:pPr/>
              <a:t>‹#›</a:t>
            </a:fld>
            <a:endParaRPr kumimoji="0" lang="ru-RU" sz="120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grpSp>
        <p:nvGrpSpPr>
          <p:cNvPr id="6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ru-RU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 ?><Relationships xmlns="http://schemas.openxmlformats.org/package/2006/relationships"><Relationship Id="rId3" Target="slide20.xml" Type="http://schemas.openxmlformats.org/officeDocument/2006/relationships/slide"/><Relationship Id="rId2" Target="../media/image12.jpeg" Type="http://schemas.openxmlformats.org/officeDocument/2006/relationships/image"/><Relationship Id="rId1" Target="../slideLayouts/slideLayout23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3.xml" Type="http://schemas.openxmlformats.org/officeDocument/2006/relationships/slideLayout"/><Relationship Id="rId4" Target="../media/image15.wmf" Type="http://schemas.openxmlformats.org/officeDocument/2006/relationships/image"/></Relationships>
</file>

<file path=ppt/slides/_rels/slide24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3.xml" Type="http://schemas.openxmlformats.org/officeDocument/2006/relationships/slideLayout"/><Relationship Id="rId4" Target="../media/image18.png" Type="http://schemas.openxmlformats.org/officeDocument/2006/relationships/image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16.xml"/><Relationship Id="rId7" Type="http://schemas.openxmlformats.org/officeDocument/2006/relationships/slide" Target="slide15.xml"/><Relationship Id="rId12" Type="http://schemas.openxmlformats.org/officeDocument/2006/relationships/slide" Target="slide1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11" Type="http://schemas.openxmlformats.org/officeDocument/2006/relationships/image" Target="../media/image8.wmf"/><Relationship Id="rId5" Type="http://schemas.openxmlformats.org/officeDocument/2006/relationships/slide" Target="slide11.xml"/><Relationship Id="rId10" Type="http://schemas.openxmlformats.org/officeDocument/2006/relationships/slide" Target="slide17.xml"/><Relationship Id="rId4" Type="http://schemas.openxmlformats.org/officeDocument/2006/relationships/slide" Target="slide14.xml"/><Relationship Id="rId9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357166"/>
            <a:ext cx="8429684" cy="1571636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Сабақтың тақырыбы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2643182"/>
            <a:ext cx="9144000" cy="2123658"/>
          </a:xfrm>
          <a:prstGeom prst="rect">
            <a:avLst/>
          </a:prstGeom>
          <a:noFill/>
        </p:spPr>
        <p:txBody>
          <a:bodyPr wrap="square" rtlCol="0">
            <a:prstTxWarp prst="textTriangl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66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Суреттермен жұмыс істеу </a:t>
            </a:r>
            <a:endParaRPr lang="ru-RU" sz="66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pic>
        <p:nvPicPr>
          <p:cNvPr id="6" name="Picture 24" descr="001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2500306"/>
            <a:ext cx="12334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001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714488"/>
            <a:ext cx="12334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5" descr="001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1928802"/>
            <a:ext cx="12334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6" descr="001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96" y="1214422"/>
            <a:ext cx="12334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7" descr="001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12334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8" descr="001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12334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3" descr="0016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14290"/>
            <a:ext cx="12334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286380" y="5000636"/>
            <a:ext cx="100013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Documents and Settings\Loner\Мои документы\Мои рисунки\f12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5000636"/>
            <a:ext cx="119539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571744"/>
            <a:ext cx="9144000" cy="1357314"/>
          </a:xfrm>
        </p:spPr>
        <p:txBody>
          <a:bodyPr>
            <a:noAutofit/>
          </a:bodyPr>
          <a:lstStyle/>
          <a:p>
            <a:pPr algn="ctr"/>
            <a:r>
              <a:rPr lang="kk-KZ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KZ Boyarsky" pitchFamily="34" charset="0"/>
              </a:rPr>
              <a:t>Кесте </a:t>
            </a:r>
            <a:br>
              <a:rPr lang="kk-KZ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KZ Boyarsky" pitchFamily="34" charset="0"/>
              </a:rPr>
            </a:br>
            <a:r>
              <a:rPr lang="kk-KZ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KZ Boyarsky" pitchFamily="34" charset="0"/>
              </a:rPr>
              <a:t>дегеніміз не? </a:t>
            </a:r>
            <a:endParaRPr lang="ru-RU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KZ Boyarsky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285720" y="5929330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357158" y="2786058"/>
            <a:ext cx="8229600" cy="1357314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4400" b="1" i="0" u="none" strike="noStrike" kern="0" cap="none" spc="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KZ Boyarsky" pitchFamily="34" charset="0"/>
                <a:ea typeface="+mj-ea"/>
                <a:cs typeface="+mj-cs"/>
              </a:rPr>
              <a:t>Кесте құру</a:t>
            </a:r>
            <a:r>
              <a:rPr kumimoji="0" lang="kk-KZ" sz="4400" b="1" i="0" u="none" strike="noStrike" kern="0" cap="none" spc="0" normalizeH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KZ Boyarsky" pitchFamily="34" charset="0"/>
                <a:ea typeface="+mj-ea"/>
                <a:cs typeface="+mj-cs"/>
              </a:rPr>
              <a:t> кезінде ұяшықтарды біріктіру үшін қандай әрекеттерді орындаймыз?</a:t>
            </a:r>
            <a:endParaRPr kumimoji="0" lang="ru-RU" sz="4400" b="1" i="0" u="none" strike="noStrike" kern="0" cap="none" spc="0" normalizeH="0" baseline="0" noProof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KZ Boyarsky" pitchFamily="34" charset="0"/>
              <a:ea typeface="+mj-ea"/>
              <a:cs typeface="+mj-cs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285720" y="5929330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285720" y="5929330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2"/>
          <p:cNvSpPr txBox="1">
            <a:spLocks noGrp="1"/>
          </p:cNvSpPr>
          <p:nvPr>
            <p:ph type="title"/>
          </p:nvPr>
        </p:nvSpPr>
        <p:spPr>
          <a:xfrm>
            <a:off x="285720" y="2643182"/>
            <a:ext cx="8229600" cy="1357313"/>
          </a:xfrm>
          <a:prstGeom prst="rect">
            <a:avLst/>
          </a:prstGeom>
        </p:spPr>
        <p:txBody>
          <a:bodyPr vert="horz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k-KZ" sz="4400" b="1" i="0" u="none" strike="noStrike" kern="0" cap="none" spc="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KZ Boyarsky" pitchFamily="34" charset="0"/>
                <a:ea typeface="+mj-ea"/>
                <a:cs typeface="+mj-cs"/>
              </a:rPr>
              <a:t>Кесте құру</a:t>
            </a:r>
            <a:r>
              <a:rPr kumimoji="0" lang="kk-KZ" sz="4400" b="1" i="0" u="none" strike="noStrike" kern="0" cap="none" spc="0" normalizeH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KZ Boyarsky" pitchFamily="34" charset="0"/>
                <a:ea typeface="+mj-ea"/>
                <a:cs typeface="+mj-cs"/>
              </a:rPr>
              <a:t> кезінде ұяшықтарды қосу үшін қандай әрекеттерді орындаймыз?</a:t>
            </a:r>
            <a:endParaRPr kumimoji="0" lang="ru-RU" sz="4400" b="1" i="0" u="none" strike="noStrike" kern="0" cap="none" spc="0" normalizeH="0" baseline="0" noProof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KZ Boyarsky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643182"/>
            <a:ext cx="8229600" cy="1357314"/>
          </a:xfrm>
        </p:spPr>
        <p:txBody>
          <a:bodyPr>
            <a:noAutofit/>
          </a:bodyPr>
          <a:lstStyle/>
          <a:p>
            <a:pPr algn="ctr"/>
            <a:r>
              <a:rPr lang="kk-KZ" sz="6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KZ Boyarsky" pitchFamily="34" charset="0"/>
              </a:rPr>
              <a:t>Кестені пішімдеудің жолдарын ата</a:t>
            </a:r>
            <a:endParaRPr lang="ru-RU" sz="60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KZ Boyarsky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285720" y="5929330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142844" y="5857892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1500174"/>
            <a:ext cx="1721250" cy="9286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500174"/>
            <a:ext cx="734400" cy="9286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00562" y="1571612"/>
            <a:ext cx="428628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k-KZ" sz="4400" dirty="0" smtClean="0"/>
              <a:t>+</a:t>
            </a: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142852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dirty="0" smtClean="0">
                <a:solidFill>
                  <a:srgbClr val="7030A0"/>
                </a:solidFill>
                <a:latin typeface="KZ Boyarsky" pitchFamily="34" charset="0"/>
              </a:rPr>
              <a:t>Кестеге екі бағана және екі қатар қосу үшін қандай әрекеттер тізбегін орындаймыз?  Берілген жауап үлгілерін өз ретімен қой.  </a:t>
            </a:r>
            <a:endParaRPr lang="ru-RU" sz="2400" dirty="0">
              <a:solidFill>
                <a:srgbClr val="7030A0"/>
              </a:solidFill>
              <a:latin typeface="KZ Boyarsky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142976" y="2571744"/>
          <a:ext cx="7643866" cy="3735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772"/>
                <a:gridCol w="6748094"/>
              </a:tblGrid>
              <a:tr h="333377">
                <a:tc>
                  <a:txBody>
                    <a:bodyPr/>
                    <a:lstStyle/>
                    <a:p>
                      <a:r>
                        <a:rPr lang="kk-KZ" dirty="0" smtClean="0"/>
                        <a:t>Р/с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/>
                        <a:t>Дұрыс жауап </a:t>
                      </a:r>
                      <a:endParaRPr lang="ru-RU" dirty="0"/>
                    </a:p>
                  </a:txBody>
                  <a:tcPr/>
                </a:tc>
              </a:tr>
              <a:tr h="5834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180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Таблица </a:t>
                      </a:r>
                      <a:r>
                        <a:rPr lang="kk-KZ" sz="1800" dirty="0" smtClean="0">
                          <a:solidFill>
                            <a:srgbClr val="7030A0"/>
                          </a:solidFill>
                          <a:latin typeface="KZ Boyarsky" pitchFamily="34" charset="0"/>
                          <a:cs typeface="Times New Roman"/>
                        </a:rPr>
                        <a:t>→</a:t>
                      </a:r>
                      <a:r>
                        <a:rPr lang="kk-KZ" sz="180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Добавить столбцы командасын екі рет шерту арқылы </a:t>
                      </a:r>
                      <a:endParaRPr lang="ru-RU" dirty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5834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Меңзерді бірінші</a:t>
                      </a:r>
                      <a:r>
                        <a:rPr lang="kk-KZ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 қатардың ішіне орналастырып,  маусты шерту арқылы </a:t>
                      </a:r>
                      <a:endParaRPr lang="ru-RU" dirty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5834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Таблица </a:t>
                      </a:r>
                      <a:r>
                        <a:rPr lang="kk-KZ" dirty="0" smtClean="0">
                          <a:solidFill>
                            <a:srgbClr val="7030A0"/>
                          </a:solidFill>
                          <a:latin typeface="KZ Boyarsky" pitchFamily="34" charset="0"/>
                          <a:cs typeface="Times New Roman"/>
                        </a:rPr>
                        <a:t>→ Добавить строки</a:t>
                      </a:r>
                      <a:r>
                        <a:rPr lang="kk-KZ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  <a:cs typeface="Times New Roman"/>
                        </a:rPr>
                        <a:t> командасын ек рет шерту арқылы</a:t>
                      </a:r>
                      <a:endParaRPr lang="ru-RU" dirty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10834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Кестенің ұзындығы бұрынғыдай қалуы үшін меңзерді бағананың жылжыту маркеріне орналастырып, кестенің соңғы бағанасының ұзындығын кішірейту</a:t>
                      </a:r>
                      <a:r>
                        <a:rPr lang="kk-KZ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 арқылы </a:t>
                      </a:r>
                      <a:endParaRPr lang="ru-RU" dirty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333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Кестенің</a:t>
                      </a:r>
                      <a:r>
                        <a:rPr lang="kk-KZ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 бағаналарының бәрін ерекшелеу арқылы </a:t>
                      </a:r>
                      <a:endParaRPr lang="ru-RU" dirty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928934"/>
            <a:ext cx="8229600" cy="1357314"/>
          </a:xfrm>
        </p:spPr>
        <p:txBody>
          <a:bodyPr>
            <a:noAutofit/>
          </a:bodyPr>
          <a:lstStyle/>
          <a:p>
            <a:pPr algn="ctr"/>
            <a:r>
              <a:rPr lang="kk-KZ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KZ Boyarsky" pitchFamily="34" charset="0"/>
              </a:rPr>
              <a:t>Бағаналар енін өзгерту үшін қандай әрекеттерді орындаймыз?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KZ Boyarsky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285720" y="5929330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142844" y="5929330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3643314"/>
          <a:ext cx="7643866" cy="2821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772"/>
                <a:gridCol w="6748094"/>
              </a:tblGrid>
              <a:tr h="330100">
                <a:tc>
                  <a:txBody>
                    <a:bodyPr/>
                    <a:lstStyle/>
                    <a:p>
                      <a:r>
                        <a:rPr lang="kk-KZ" dirty="0" smtClean="0"/>
                        <a:t>Р/с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latin typeface="KZ Boyarsky" pitchFamily="34" charset="0"/>
                        </a:rPr>
                        <a:t>Дұрыс жауап </a:t>
                      </a:r>
                      <a:endParaRPr lang="ru-RU" dirty="0"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5776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1800" b="1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Таблица</a:t>
                      </a:r>
                      <a:r>
                        <a:rPr lang="kk-KZ" sz="1800" b="1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 </a:t>
                      </a:r>
                      <a:r>
                        <a:rPr lang="kk-KZ" sz="1800" b="1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  <a:cs typeface="Times New Roman"/>
                        </a:rPr>
                        <a:t>→ Объединить </a:t>
                      </a:r>
                      <a:r>
                        <a:rPr lang="kk-KZ" sz="1800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  <a:cs typeface="Times New Roman"/>
                        </a:rPr>
                        <a:t>ячейки командасын орындау</a:t>
                      </a:r>
                      <a:endParaRPr lang="ru-RU" dirty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5265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Соңғы</a:t>
                      </a:r>
                      <a:r>
                        <a:rPr lang="kk-KZ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 екі бағанның ұяшықтарын ерекшелеу </a:t>
                      </a:r>
                      <a:endParaRPr lang="ru-RU" dirty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52652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Бірінші қатарды ерекшелеу</a:t>
                      </a:r>
                      <a:r>
                        <a:rPr lang="kk-KZ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 </a:t>
                      </a:r>
                      <a:endParaRPr lang="ru-RU" dirty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8252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sz="1800" b="1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Таблица</a:t>
                      </a:r>
                      <a:r>
                        <a:rPr lang="kk-KZ" sz="1800" b="1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</a:rPr>
                        <a:t> </a:t>
                      </a:r>
                      <a:r>
                        <a:rPr lang="kk-KZ" sz="1800" b="1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  <a:cs typeface="Times New Roman"/>
                        </a:rPr>
                        <a:t>→ Объединить </a:t>
                      </a:r>
                      <a:r>
                        <a:rPr lang="kk-KZ" sz="1800" baseline="0" dirty="0" smtClean="0">
                          <a:solidFill>
                            <a:srgbClr val="7030A0"/>
                          </a:solidFill>
                          <a:latin typeface="KZ Boyarsky" pitchFamily="34" charset="0"/>
                          <a:cs typeface="Times New Roman"/>
                        </a:rPr>
                        <a:t>ячейки командасын орындау</a:t>
                      </a:r>
                      <a:endParaRPr lang="ru-RU" dirty="0" smtClean="0">
                        <a:solidFill>
                          <a:srgbClr val="7030A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43042" y="1571612"/>
          <a:ext cx="6096000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3048000"/>
              </a:tblGrid>
              <a:tr h="370840"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142852"/>
            <a:ext cx="8786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dirty="0" smtClean="0">
                <a:solidFill>
                  <a:srgbClr val="7030A0"/>
                </a:solidFill>
                <a:latin typeface="KZ Boyarsky" pitchFamily="34" charset="0"/>
              </a:rPr>
              <a:t>Кестеде бірінші қатардың және соңғы екі бағанның ұяшықтарын біріктіру үшін орындалатын әрекеттер.Тізбекті ретімен қой. </a:t>
            </a:r>
            <a:endParaRPr lang="ru-RU" sz="2400" dirty="0">
              <a:solidFill>
                <a:srgbClr val="7030A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357314"/>
          </a:xfrm>
        </p:spPr>
        <p:txBody>
          <a:bodyPr>
            <a:noAutofit/>
          </a:bodyPr>
          <a:lstStyle/>
          <a:p>
            <a:pPr algn="ctr"/>
            <a:r>
              <a:rPr lang="kk-KZ" sz="5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KZ Boyarsky" pitchFamily="34" charset="0"/>
              </a:rPr>
              <a:t>Кестеден екі бағанды және екі қатарды өшіру үшін қандай әрекеттерді орындаймыз?</a:t>
            </a:r>
            <a:endParaRPr lang="ru-RU" sz="54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KZ Boyarsky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285720" y="5929330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214290"/>
            <a:ext cx="885828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2. Тапсырма</a:t>
            </a:r>
          </a:p>
          <a:p>
            <a:r>
              <a:rPr lang="kk-KZ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“</a:t>
            </a:r>
            <a:r>
              <a:rPr lang="kk-KZ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Сыныптар тізімін құру</a:t>
            </a:r>
            <a:r>
              <a:rPr lang="kk-KZ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”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143116"/>
          <a:ext cx="807249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0"/>
                <a:gridCol w="4667283"/>
                <a:gridCol w="26908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00B050"/>
                          </a:solidFill>
                          <a:latin typeface="KZ Boyarsky" pitchFamily="34" charset="0"/>
                        </a:rPr>
                        <a:t>Р/с </a:t>
                      </a:r>
                      <a:endParaRPr lang="ru-RU" dirty="0">
                        <a:solidFill>
                          <a:srgbClr val="00B05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00B050"/>
                          </a:solidFill>
                          <a:latin typeface="KZ Boyarsky" pitchFamily="34" charset="0"/>
                        </a:rPr>
                        <a:t>Оқушылардың аты-жөні </a:t>
                      </a:r>
                      <a:endParaRPr lang="ru-RU" dirty="0">
                        <a:solidFill>
                          <a:srgbClr val="00B05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00B050"/>
                          </a:solidFill>
                          <a:latin typeface="KZ Boyarsky" pitchFamily="34" charset="0"/>
                        </a:rPr>
                        <a:t>Қай</a:t>
                      </a:r>
                      <a:r>
                        <a:rPr lang="kk-KZ" baseline="0" dirty="0" smtClean="0">
                          <a:solidFill>
                            <a:srgbClr val="00B050"/>
                          </a:solidFill>
                          <a:latin typeface="KZ Boyarsky" pitchFamily="34" charset="0"/>
                        </a:rPr>
                        <a:t> сыныпта оқиды?</a:t>
                      </a:r>
                      <a:endParaRPr lang="ru-RU" dirty="0">
                        <a:solidFill>
                          <a:srgbClr val="00B05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Әнсары Қуат</a:t>
                      </a:r>
                      <a:r>
                        <a:rPr lang="kk-KZ" baseline="0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 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11 Б сынып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2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Сарқыт</a:t>
                      </a:r>
                      <a:r>
                        <a:rPr lang="kk-KZ" baseline="0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 Фариза 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11 А сынып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3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Мекетай Маржан 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10 А сынып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4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Түкетай Дулат 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10 Б сынып</a:t>
                      </a:r>
                      <a:r>
                        <a:rPr lang="kk-KZ" baseline="0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5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Түкетай Мейрамбек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9 А сынып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6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Қалиахметов</a:t>
                      </a:r>
                      <a:r>
                        <a:rPr lang="kk-KZ" baseline="0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 Айдын 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9</a:t>
                      </a:r>
                      <a:r>
                        <a:rPr lang="kk-KZ" baseline="0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 Б сынып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7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Әділхан Дәулет 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8 А сынып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8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Базарбаева Назерке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8 Б</a:t>
                      </a:r>
                      <a:r>
                        <a:rPr lang="kk-KZ" baseline="0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 сынып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9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Болат</a:t>
                      </a:r>
                      <a:r>
                        <a:rPr lang="kk-KZ" baseline="0" dirty="0" smtClean="0">
                          <a:solidFill>
                            <a:srgbClr val="0070C0"/>
                          </a:solidFill>
                          <a:latin typeface="KZ Boyarsky" pitchFamily="34" charset="0"/>
                        </a:rPr>
                        <a:t> Гульнара </a:t>
                      </a:r>
                      <a:endParaRPr lang="ru-RU" dirty="0">
                        <a:solidFill>
                          <a:srgbClr val="0070C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rgbClr val="FF0000"/>
                          </a:solidFill>
                          <a:latin typeface="KZ Boyarsky" pitchFamily="34" charset="0"/>
                        </a:rPr>
                        <a:t>7 А сынып </a:t>
                      </a:r>
                      <a:endParaRPr lang="ru-RU" dirty="0">
                        <a:solidFill>
                          <a:srgbClr val="FF0000"/>
                        </a:solidFill>
                        <a:latin typeface="KZ Boyarsky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429684" cy="1643074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ІІІ. Жаңа сабақты түсіндіру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428868"/>
            <a:ext cx="821537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KZ Boyarsky" pitchFamily="34" charset="0"/>
              </a:rPr>
              <a:t>Microsoft Word  </a:t>
            </a:r>
            <a:r>
              <a:rPr lang="kk-KZ" sz="2800" dirty="0" smtClean="0">
                <a:solidFill>
                  <a:srgbClr val="7030A0"/>
                </a:solidFill>
                <a:latin typeface="KZ Boyarsky" pitchFamily="34" charset="0"/>
              </a:rPr>
              <a:t>құжаттарына басқа программаларда жасалған, сондай-ақ сурет салу тақтасын қолданып салынған суреттер мен графиктік объектілерді қоюға болады. Ол осы объектілерді көшіруге және оларды құжаттың кез-келген жеріне қоюға мүмкіндік береді.</a:t>
            </a:r>
            <a:endParaRPr lang="ru-RU" sz="2800" dirty="0">
              <a:solidFill>
                <a:srgbClr val="7030A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14290"/>
            <a:ext cx="8429684" cy="1571636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Сабақтың мақсаты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424" y="1643050"/>
            <a:ext cx="62865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4675" algn="l"/>
              </a:tabLst>
            </a:pPr>
            <a:r>
              <a:rPr lang="kk-KZ" altLang="ko-KR" sz="2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altLang="ko-KR" sz="2400" b="1" i="0" u="none" strike="noStrike" spc="50" normalizeH="0" baseline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әтіндік</a:t>
            </a:r>
            <a:r>
              <a:rPr lang="ru-RU" altLang="ko-KR" sz="2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altLang="ko-KR" sz="2400" b="1" i="0" u="none" strike="noStrike" spc="50" normalizeH="0" baseline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құжатқа графикалық кескіндерді кірістіру, фигуралық мәтін кірістіру туралы</a:t>
            </a:r>
            <a:r>
              <a:rPr kumimoji="0" lang="kk-KZ" altLang="ko-KR" sz="2400" b="1" i="0" u="none" strike="noStrike" spc="50" normalizeH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 білімдерін қалыптастыру. </a:t>
            </a:r>
            <a:endParaRPr kumimoji="0" lang="kk-KZ" altLang="ko-KR" sz="2400" b="1" i="0" u="none" strike="noStrike" spc="50" normalizeH="0" baseline="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214282" y="1857364"/>
            <a:ext cx="2571768" cy="1071570"/>
          </a:xfrm>
          <a:prstGeom prst="homePlate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Білімділік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142844" y="3643314"/>
            <a:ext cx="3643338" cy="1071570"/>
          </a:xfrm>
          <a:prstGeom prst="homePlate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Дамытушылық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214282" y="5357826"/>
            <a:ext cx="2571768" cy="1071570"/>
          </a:xfrm>
          <a:prstGeom prst="homePlate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Тәрбиелігі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714744" y="3500438"/>
            <a:ext cx="54292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ko-KR" sz="2100" b="1" i="0" u="none" strike="noStrike" spc="50" normalizeH="0" baseline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Оқушылардың есте сақтау және зейіндік қабілеттерін дамыту, </a:t>
            </a:r>
            <a:endParaRPr kumimoji="0" lang="ru-RU" altLang="ko-KR" sz="2100" b="1" i="0" u="none" strike="noStrike" spc="50" normalizeH="0" baseline="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ko-KR" sz="2100" b="1" i="0" u="none" strike="noStrike" spc="50" normalizeH="0" baseline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пәнге деген қызығушылығын арттыру.</a:t>
            </a:r>
            <a:endParaRPr kumimoji="0" lang="kk-KZ" altLang="ko-KR" sz="2100" b="1" i="0" u="none" strike="noStrike" spc="50" normalizeH="0" baseline="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2786050" y="5072074"/>
            <a:ext cx="63579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altLang="ko-KR" sz="2400" b="1" i="0" u="none" strike="noStrike" spc="50" normalizeH="0" baseline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Оқушыларды</a:t>
            </a:r>
            <a:r>
              <a:rPr kumimoji="0" lang="kk-KZ" altLang="ko-KR" sz="2400" b="1" i="0" u="none" strike="noStrike" spc="50" normalizeH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altLang="ko-KR" sz="2400" b="1" i="0" u="none" strike="noStrike" spc="50" normalizeH="0" baseline="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компьютерлік сауаттылыққа,жауапкершілікке жан-жақты болуға, өз бетімен жұмыс істеуге тәрбиелеу;</a:t>
            </a:r>
            <a:endParaRPr kumimoji="0" lang="kk-KZ" altLang="ko-KR" sz="2400" b="1" i="0" u="none" strike="noStrike" spc="50" normalizeH="0" baseline="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0"/>
            <a:ext cx="7010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KZ Boyarsky" pitchFamily="34" charset="0"/>
              </a:rPr>
              <a:t>Microsoft Word</a:t>
            </a:r>
            <a:r>
              <a:rPr lang="kk-KZ" sz="2400" b="1" dirty="0" smtClean="0">
                <a:solidFill>
                  <a:srgbClr val="FF0000"/>
                </a:solidFill>
                <a:latin typeface="KZ Boyarsky" pitchFamily="34" charset="0"/>
              </a:rPr>
              <a:t> мәтіндік редакторына </a:t>
            </a:r>
          </a:p>
          <a:p>
            <a:pPr algn="ctr"/>
            <a:r>
              <a:rPr lang="kk-KZ" sz="2400" b="1" dirty="0" smtClean="0">
                <a:solidFill>
                  <a:srgbClr val="FF0000"/>
                </a:solidFill>
                <a:latin typeface="KZ Boyarsky" pitchFamily="34" charset="0"/>
              </a:rPr>
              <a:t>сурет кірістіру 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000232" y="1214422"/>
            <a:ext cx="5143536" cy="158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4464846" y="1035824"/>
            <a:ext cx="357187" cy="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1608117" y="160653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6751653" y="1606537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2071678"/>
            <a:ext cx="39290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400" dirty="0" smtClean="0">
                <a:solidFill>
                  <a:srgbClr val="FF0000"/>
                </a:solidFill>
                <a:latin typeface="KZ Boyarsky" pitchFamily="34" charset="0"/>
              </a:rPr>
              <a:t>Басқа программаларда жасалған суреттерді кірістіру үшін  </a:t>
            </a:r>
            <a:endParaRPr lang="ru-RU" sz="2400" dirty="0">
              <a:solidFill>
                <a:srgbClr val="FF0000"/>
              </a:solidFill>
              <a:latin typeface="KZ Boyarsky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570312" y="2214554"/>
            <a:ext cx="45736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KZ Boyarsky" pitchFamily="34" charset="0"/>
              </a:rPr>
              <a:t>Microsoft Word</a:t>
            </a:r>
            <a:r>
              <a:rPr lang="kk-KZ" sz="2400" b="1" dirty="0" smtClean="0">
                <a:solidFill>
                  <a:srgbClr val="FF0000"/>
                </a:solidFill>
                <a:latin typeface="KZ Boyarsky" pitchFamily="34" charset="0"/>
              </a:rPr>
              <a:t> арқылы </a:t>
            </a:r>
          </a:p>
          <a:p>
            <a:r>
              <a:rPr lang="kk-KZ" sz="2400" b="1" dirty="0" smtClean="0">
                <a:solidFill>
                  <a:srgbClr val="FF0000"/>
                </a:solidFill>
                <a:latin typeface="KZ Boyarsky" pitchFamily="34" charset="0"/>
              </a:rPr>
              <a:t>қойылатын суреттерді </a:t>
            </a:r>
          </a:p>
          <a:p>
            <a:pPr algn="ctr"/>
            <a:r>
              <a:rPr lang="kk-KZ" sz="2400" b="1" dirty="0" smtClean="0">
                <a:solidFill>
                  <a:srgbClr val="FF0000"/>
                </a:solidFill>
                <a:latin typeface="KZ Boyarsky" pitchFamily="34" charset="0"/>
              </a:rPr>
              <a:t>кірістіру үшін </a:t>
            </a:r>
            <a:endParaRPr lang="ru-RU" sz="24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571472" y="3929066"/>
            <a:ext cx="8001056" cy="158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1750202" y="3750468"/>
            <a:ext cx="357187" cy="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6965176" y="3750468"/>
            <a:ext cx="357187" cy="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1536679" y="432118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6751653" y="432118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214282" y="4857760"/>
            <a:ext cx="43577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dirty="0" smtClean="0">
                <a:solidFill>
                  <a:srgbClr val="FFFF00"/>
                </a:solidFill>
                <a:latin typeface="KZ Boyarsky" pitchFamily="34" charset="0"/>
              </a:rPr>
              <a:t>Қою </a:t>
            </a:r>
            <a:r>
              <a:rPr lang="kk-KZ" sz="2000" dirty="0" smtClean="0">
                <a:solidFill>
                  <a:srgbClr val="FFFF00"/>
                </a:solidFill>
                <a:latin typeface="KZ Boyarsky" pitchFamily="34" charset="0"/>
                <a:cs typeface="Times New Roman"/>
              </a:rPr>
              <a:t>→ Сурет → Файлдан </a:t>
            </a:r>
            <a:endParaRPr lang="ru-RU" sz="2000" dirty="0">
              <a:solidFill>
                <a:srgbClr val="FFFF00"/>
              </a:solidFill>
              <a:latin typeface="KZ Boyarsky" pitchFamily="34" charset="0"/>
            </a:endParaRPr>
          </a:p>
        </p:txBody>
      </p:sp>
      <p:sp>
        <p:nvSpPr>
          <p:cNvPr id="36" name="TextBox 35">
            <a:hlinkClick r:id="rId3" action="ppaction://hlinksldjump"/>
          </p:cNvPr>
          <p:cNvSpPr txBox="1"/>
          <p:nvPr/>
        </p:nvSpPr>
        <p:spPr>
          <a:xfrm>
            <a:off x="4643438" y="4857760"/>
            <a:ext cx="4500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000" dirty="0" smtClean="0">
                <a:solidFill>
                  <a:srgbClr val="FFFF00"/>
                </a:solidFill>
                <a:latin typeface="KZ Boyarsky" pitchFamily="34" charset="0"/>
              </a:rPr>
              <a:t>Қою </a:t>
            </a:r>
            <a:r>
              <a:rPr lang="kk-KZ" sz="2000" dirty="0" smtClean="0">
                <a:solidFill>
                  <a:srgbClr val="FFFF00"/>
                </a:solidFill>
                <a:latin typeface="KZ Boyarsky" pitchFamily="34" charset="0"/>
                <a:cs typeface="Times New Roman"/>
              </a:rPr>
              <a:t>→ Сурет → Картина  </a:t>
            </a:r>
            <a:endParaRPr lang="ru-RU" sz="2000" dirty="0">
              <a:solidFill>
                <a:srgbClr val="FFFF00"/>
              </a:solidFill>
              <a:latin typeface="KZ Boyarsky" pitchFamily="34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1750202" y="5393542"/>
            <a:ext cx="357187" cy="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6965176" y="5393542"/>
            <a:ext cx="357187" cy="3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1928794" y="5572140"/>
            <a:ext cx="5214974" cy="1588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>
            <a:off x="4322761" y="574994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928794" y="5857892"/>
            <a:ext cx="53578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200" dirty="0" smtClean="0">
                <a:solidFill>
                  <a:srgbClr val="FF0000"/>
                </a:solidFill>
                <a:latin typeface="KZ Boyarsky" pitchFamily="34" charset="0"/>
              </a:rPr>
              <a:t>Командалар тізбегін орындаймыз </a:t>
            </a:r>
            <a:endParaRPr lang="ru-RU" sz="2200" dirty="0">
              <a:solidFill>
                <a:srgbClr val="FF000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hlinkClick action="ppaction://hlinksldjump" r:id="rId2"/>
          </p:cNvPr>
          <p:cNvPicPr>
            <a:picLocks noChangeArrowheads="1" noChangeAspect="1"/>
          </p:cNvPicPr>
          <p:nvPr/>
        </p:nvPicPr>
        <p:blipFill>
          <a:blip cstate="email"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42976" y="571480"/>
            <a:ext cx="720000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 стрелкой 4"/>
          <p:cNvCxnSpPr/>
          <p:nvPr/>
        </p:nvCxnSpPr>
        <p:spPr>
          <a:xfrm>
            <a:off x="1428728" y="785794"/>
            <a:ext cx="1500198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 rot="10800000">
            <a:off x="1857356" y="1571612"/>
            <a:ext cx="1071570" cy="8572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928794" y="2428868"/>
            <a:ext cx="5286412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5679289" y="4179099"/>
            <a:ext cx="2571768" cy="5000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285728"/>
            <a:ext cx="6429420" cy="52864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214282" y="5857892"/>
            <a:ext cx="1357322" cy="642918"/>
          </a:xfrm>
          <a:prstGeom prst="lef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dirty="0" smtClean="0">
                <a:solidFill>
                  <a:srgbClr val="FF0000"/>
                </a:solidFill>
                <a:latin typeface="KZ Boyarsky" pitchFamily="34" charset="0"/>
              </a:rPr>
              <a:t>Артқа </a:t>
            </a:r>
            <a:endParaRPr lang="ru-RU" dirty="0">
              <a:solidFill>
                <a:srgbClr val="FF000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320000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 стрелкой 4"/>
          <p:cNvCxnSpPr/>
          <p:nvPr/>
        </p:nvCxnSpPr>
        <p:spPr>
          <a:xfrm rot="16200000" flipH="1">
            <a:off x="-250065" y="1178703"/>
            <a:ext cx="2214578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357290" y="2571744"/>
            <a:ext cx="1000132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14290"/>
            <a:ext cx="335758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j02819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857760"/>
            <a:ext cx="3429024" cy="1724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4357686" y="2000240"/>
            <a:ext cx="2357454" cy="7143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393405" y="2821777"/>
            <a:ext cx="3071834" cy="15716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0"/>
            <a:ext cx="7643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3200" dirty="0" smtClean="0">
                <a:solidFill>
                  <a:srgbClr val="FF0000"/>
                </a:solidFill>
                <a:latin typeface="KZ Boyarsky" pitchFamily="34" charset="0"/>
              </a:rPr>
              <a:t>Енгізілген суреттерді пішімдеу</a:t>
            </a:r>
            <a:endParaRPr lang="ru-RU" sz="3200" dirty="0">
              <a:solidFill>
                <a:srgbClr val="FF0000"/>
              </a:solidFill>
              <a:latin typeface="KZ Boyarsky" pitchFamily="34" charset="0"/>
            </a:endParaRPr>
          </a:p>
        </p:txBody>
      </p:sp>
      <p:pic>
        <p:nvPicPr>
          <p:cNvPr id="5" name="Рисунок 4" descr="фоновый рисунок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5918" y="857232"/>
            <a:ext cx="2071702" cy="15537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857232"/>
            <a:ext cx="2000264" cy="15001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786058"/>
            <a:ext cx="817597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Прямая со стрелкой 8"/>
          <p:cNvCxnSpPr/>
          <p:nvPr/>
        </p:nvCxnSpPr>
        <p:spPr>
          <a:xfrm>
            <a:off x="4000496" y="171448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098" idx="1"/>
          </p:cNvCxnSpPr>
          <p:nvPr/>
        </p:nvCxnSpPr>
        <p:spPr>
          <a:xfrm rot="5400000">
            <a:off x="5822165" y="2536025"/>
            <a:ext cx="428628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1472" y="5715016"/>
            <a:ext cx="7929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400" dirty="0" smtClean="0">
                <a:solidFill>
                  <a:srgbClr val="FFFF00"/>
                </a:solidFill>
                <a:latin typeface="KZ Boyarsky" pitchFamily="34" charset="0"/>
              </a:rPr>
              <a:t>Суреттермен жұмыс істеу диалогтық кестесі</a:t>
            </a:r>
            <a:endParaRPr lang="ru-RU" sz="2400" dirty="0">
              <a:solidFill>
                <a:srgbClr val="FFFF0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357166"/>
            <a:ext cx="8429684" cy="1643074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І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V</a:t>
            </a:r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. Жаңа сабақты бекіту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000240"/>
            <a:ext cx="8715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2400" b="1" dirty="0" smtClean="0">
                <a:solidFill>
                  <a:srgbClr val="7030A0"/>
                </a:solidFill>
                <a:latin typeface="KZ Boyarsky" pitchFamily="34" charset="0"/>
              </a:rPr>
              <a:t>Жаңа сабақты бекітуге арналған тапсырмалар:</a:t>
            </a:r>
            <a:endParaRPr lang="ru-RU" sz="2400" b="1" dirty="0">
              <a:solidFill>
                <a:srgbClr val="7030A0"/>
              </a:solidFill>
              <a:latin typeface="KZ Boyarsky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643182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kk-KZ" sz="2400" b="1" dirty="0" smtClean="0">
                <a:solidFill>
                  <a:srgbClr val="FF0000"/>
                </a:solidFill>
                <a:latin typeface="KZ Boyarsky" pitchFamily="34" charset="0"/>
              </a:rPr>
              <a:t>Сөйлемді толықтыр: </a:t>
            </a:r>
          </a:p>
          <a:p>
            <a:pPr marL="342900" indent="-342900"/>
            <a:r>
              <a:rPr lang="en-US" b="1" dirty="0" smtClean="0">
                <a:solidFill>
                  <a:srgbClr val="7030A0"/>
                </a:solidFill>
                <a:latin typeface="KZ Boyarsky" pitchFamily="34" charset="0"/>
              </a:rPr>
              <a:t>Microsoft Word</a:t>
            </a:r>
            <a:r>
              <a:rPr lang="kk-KZ" b="1" dirty="0" smtClean="0">
                <a:solidFill>
                  <a:srgbClr val="7030A0"/>
                </a:solidFill>
                <a:latin typeface="KZ Boyarsky" pitchFamily="34" charset="0"/>
              </a:rPr>
              <a:t> мәтіндік редакторына сурет кірістіру үшін  ..............  әрекеттерін орындаймыз.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3714752"/>
            <a:ext cx="8143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dirty="0" smtClean="0">
                <a:solidFill>
                  <a:srgbClr val="FF0000"/>
                </a:solidFill>
                <a:latin typeface="KZ Boyarsky" pitchFamily="34" charset="0"/>
              </a:rPr>
              <a:t>2. Сызбаны толтыр: </a:t>
            </a:r>
            <a:endParaRPr lang="ru-RU" sz="2400" dirty="0">
              <a:solidFill>
                <a:srgbClr val="FF0000"/>
              </a:solidFill>
              <a:latin typeface="KZ Boyarsky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1857356" y="5357826"/>
            <a:ext cx="1857375" cy="785822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 smtClean="0">
                <a:solidFill>
                  <a:srgbClr val="7030A0"/>
                </a:solidFill>
                <a:latin typeface="KZ Boyarsky" pitchFamily="34" charset="0"/>
              </a:rPr>
              <a:t>Вставка</a:t>
            </a:r>
            <a:endParaRPr lang="ru-RU" dirty="0">
              <a:solidFill>
                <a:srgbClr val="7030A0"/>
              </a:solidFill>
              <a:latin typeface="KZ Boyarsky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857620" y="5357826"/>
            <a:ext cx="2071688" cy="785822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</a:rPr>
              <a:t>.................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6000760" y="5357826"/>
            <a:ext cx="2071687" cy="78581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 smtClean="0">
                <a:solidFill>
                  <a:srgbClr val="7030A0"/>
                </a:solidFill>
                <a:latin typeface="KZ Boyarsky" pitchFamily="34" charset="0"/>
                <a:cs typeface="Times New Roman" pitchFamily="18" charset="0"/>
              </a:rPr>
              <a:t>Файлдан</a:t>
            </a:r>
            <a:endParaRPr lang="ru-RU" dirty="0">
              <a:solidFill>
                <a:srgbClr val="7030A0"/>
              </a:solidFill>
              <a:latin typeface="KZ Boyarsky" pitchFamily="34" charset="0"/>
            </a:endParaRPr>
          </a:p>
        </p:txBody>
      </p:sp>
      <p:sp>
        <p:nvSpPr>
          <p:cNvPr id="14" name="Выноска со стрелкой вниз 13"/>
          <p:cNvSpPr/>
          <p:nvPr/>
        </p:nvSpPr>
        <p:spPr>
          <a:xfrm>
            <a:off x="2285984" y="4643446"/>
            <a:ext cx="5143536" cy="857252"/>
          </a:xfrm>
          <a:prstGeom prst="downArrowCallout">
            <a:avLst>
              <a:gd name="adj1" fmla="val 50000"/>
              <a:gd name="adj2" fmla="val 28184"/>
              <a:gd name="adj3" fmla="val 25000"/>
              <a:gd name="adj4" fmla="val 6497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 smtClean="0">
                <a:solidFill>
                  <a:srgbClr val="FF0000"/>
                </a:solidFill>
                <a:latin typeface="KZ Boyarsky" pitchFamily="34" charset="0"/>
              </a:rPr>
              <a:t>Басқа бағдарламамен жасалған  суретті кірістіру үшін</a:t>
            </a:r>
            <a:endParaRPr lang="ru-RU" dirty="0">
              <a:solidFill>
                <a:srgbClr val="FF000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00034" y="285728"/>
            <a:ext cx="8072437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2800" dirty="0" smtClean="0">
                <a:solidFill>
                  <a:srgbClr val="7030A0"/>
                </a:solidFill>
                <a:latin typeface="KZ Boyarsky" pitchFamily="34" charset="0"/>
                <a:cs typeface="Times New Roman" pitchFamily="18" charset="0"/>
              </a:rPr>
              <a:t>3</a:t>
            </a:r>
            <a:r>
              <a:rPr lang="ca-ES" sz="2800" dirty="0" smtClean="0">
                <a:solidFill>
                  <a:srgbClr val="7030A0"/>
                </a:solidFill>
                <a:latin typeface="KZ Boyarsky" pitchFamily="34" charset="0"/>
                <a:cs typeface="Times New Roman" pitchFamily="18" charset="0"/>
              </a:rPr>
              <a:t>.</a:t>
            </a:r>
            <a:r>
              <a:rPr lang="kk-KZ" sz="2800" dirty="0" smtClean="0">
                <a:solidFill>
                  <a:srgbClr val="7030A0"/>
                </a:solidFill>
                <a:latin typeface="KZ Boyarsky" pitchFamily="34" charset="0"/>
                <a:cs typeface="Times New Roman" pitchFamily="18" charset="0"/>
              </a:rPr>
              <a:t> Графиктік объектілерді қою. </a:t>
            </a:r>
            <a:r>
              <a:rPr lang="kk-KZ" sz="2800" dirty="0" smtClean="0">
                <a:solidFill>
                  <a:srgbClr val="FF0000"/>
                </a:solidFill>
                <a:latin typeface="KZ Boyarsky" pitchFamily="34" charset="0"/>
                <a:cs typeface="Times New Roman" pitchFamily="18" charset="0"/>
              </a:rPr>
              <a:t>Мерекелік құттықтау</a:t>
            </a:r>
            <a:endParaRPr lang="ru-RU" sz="2800" dirty="0">
              <a:solidFill>
                <a:srgbClr val="FF0000"/>
              </a:solidFill>
              <a:latin typeface="KZ Boyarsky" pitchFamily="34" charset="0"/>
              <a:cs typeface="Times New Roman" pitchFamily="18" charset="0"/>
            </a:endParaRPr>
          </a:p>
          <a:p>
            <a:r>
              <a:rPr lang="ca-ES" dirty="0">
                <a:solidFill>
                  <a:srgbClr val="FF0000"/>
                </a:solidFill>
                <a:latin typeface="KZ Boyarsky" pitchFamily="34" charset="0"/>
                <a:cs typeface="Times New Roman" pitchFamily="18" charset="0"/>
              </a:rPr>
              <a:t>	</a:t>
            </a:r>
            <a:endParaRPr lang="ru-RU" sz="2400" dirty="0">
              <a:solidFill>
                <a:srgbClr val="FF0000"/>
              </a:solidFill>
              <a:latin typeface="KZ Boyarsky" pitchFamily="34" charset="0"/>
              <a:cs typeface="Times New Roman" pitchFamily="18" charset="0"/>
            </a:endParaRPr>
          </a:p>
          <a:p>
            <a:endParaRPr lang="ru-RU" dirty="0">
              <a:solidFill>
                <a:srgbClr val="FF0000"/>
              </a:solidFill>
              <a:latin typeface="KZ Boyarsky" pitchFamily="34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1214422"/>
            <a:ext cx="5500726" cy="1500198"/>
          </a:xfrm>
          <a:prstGeom prst="rect">
            <a:avLst/>
          </a:prstGeom>
          <a:noFill/>
        </p:spPr>
        <p:txBody>
          <a:bodyPr wrap="square" rtlCol="0">
            <a:prstTxWarp prst="textWave4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36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1 – мамыр  Бірлік күні құтты болсын!!!!</a:t>
            </a:r>
            <a:endParaRPr lang="ru-RU" sz="36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071810"/>
            <a:ext cx="3714776" cy="34623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Вертикальный свиток 5"/>
          <p:cNvSpPr/>
          <p:nvPr/>
        </p:nvSpPr>
        <p:spPr>
          <a:xfrm>
            <a:off x="5000628" y="3143248"/>
            <a:ext cx="3429024" cy="3357586"/>
          </a:xfrm>
          <a:prstGeom prst="verticalScroll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dirty="0" smtClean="0">
                <a:solidFill>
                  <a:srgbClr val="FFFF00"/>
                </a:solidFill>
                <a:latin typeface="KZ Boyarsky" pitchFamily="34" charset="0"/>
              </a:rPr>
              <a:t>1-мамыр Бірлік күні құтты болсын!!! Сіздерге ашық аспан, зор денсаулық, жұмыстарыңызға шығармашылық табыс тілеймін!!!</a:t>
            </a:r>
            <a:endParaRPr lang="ru-RU" dirty="0">
              <a:solidFill>
                <a:srgbClr val="FFFF0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358246" cy="1785950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Сабақты қорытындылау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214554"/>
            <a:ext cx="88582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sz="2400" dirty="0" smtClean="0">
                <a:solidFill>
                  <a:srgbClr val="7030A0"/>
                </a:solidFill>
                <a:latin typeface="KZ Boyarsky" pitchFamily="34" charset="0"/>
              </a:rPr>
              <a:t>Жаңа сабақты қорытындылау мақсатында оқушыларға электрондық тест беріледі. Оқушы алдындағы компьютерде тестті белгілеп, қорытынды бағаларын алады.</a:t>
            </a:r>
            <a:endParaRPr lang="en-US" sz="2400" dirty="0" smtClean="0">
              <a:solidFill>
                <a:srgbClr val="7030A0"/>
              </a:solidFill>
              <a:latin typeface="KZ Boyarsky" pitchFamily="34" charset="0"/>
            </a:endParaRPr>
          </a:p>
          <a:p>
            <a:endParaRPr lang="kk-KZ" sz="2400" dirty="0" smtClean="0">
              <a:solidFill>
                <a:srgbClr val="7030A0"/>
              </a:solidFill>
              <a:latin typeface="KZ Boyarsky" pitchFamily="34" charset="0"/>
            </a:endParaRPr>
          </a:p>
          <a:p>
            <a:r>
              <a:rPr lang="kk-KZ" sz="2400" dirty="0" smtClean="0">
                <a:solidFill>
                  <a:srgbClr val="0070C0"/>
                </a:solidFill>
                <a:latin typeface="KZ Boyarsky" pitchFamily="34" charset="0"/>
              </a:rPr>
              <a:t>Электрондық тестке кіру жолдары: </a:t>
            </a:r>
          </a:p>
          <a:p>
            <a:pPr algn="ctr"/>
            <a:r>
              <a:rPr lang="kk-KZ" sz="2800" dirty="0" smtClean="0">
                <a:solidFill>
                  <a:srgbClr val="FF0000"/>
                </a:solidFill>
                <a:latin typeface="KZ Boyarsky" pitchFamily="34" charset="0"/>
              </a:rPr>
              <a:t>Рабочий стол </a:t>
            </a:r>
            <a:r>
              <a:rPr lang="kk-KZ" sz="2800" dirty="0" smtClean="0">
                <a:solidFill>
                  <a:srgbClr val="FF0000"/>
                </a:solidFill>
                <a:latin typeface="KZ Boyarsky" pitchFamily="34" charset="0"/>
                <a:cs typeface="Times New Roman"/>
              </a:rPr>
              <a:t>→ Интернет әлемінде(архивта) →  </a:t>
            </a:r>
            <a:r>
              <a:rPr lang="en-US" sz="2800" dirty="0" smtClean="0">
                <a:solidFill>
                  <a:srgbClr val="FF0000"/>
                </a:solidFill>
                <a:latin typeface="KZ Boyarsky" pitchFamily="34" charset="0"/>
                <a:cs typeface="Times New Roman"/>
              </a:rPr>
              <a:t>Test,exe</a:t>
            </a:r>
            <a:endParaRPr lang="ru-RU" sz="2800" dirty="0">
              <a:solidFill>
                <a:srgbClr val="FF000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290"/>
            <a:ext cx="8358246" cy="1785950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8358246" cy="1785950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VI</a:t>
            </a:r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.Үй тапсырмасын беру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785926"/>
            <a:ext cx="735811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ko-KR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Практикум: 9.36,9.39,9.41 </a:t>
            </a:r>
            <a:r>
              <a:rPr kumimoji="0" lang="ru-RU" altLang="ko-KR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KZ Boyarsky" pitchFamily="34" charset="0"/>
                <a:ea typeface="Times New Roman" pitchFamily="18" charset="0"/>
                <a:cs typeface="Times New Roman" pitchFamily="18" charset="0"/>
              </a:rPr>
              <a:t>тапсырмалар</a:t>
            </a:r>
            <a:endParaRPr kumimoji="0" lang="ru-RU" altLang="ko-KR" sz="3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KZ Boyarsky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3000372"/>
            <a:ext cx="7643866" cy="1785950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KZ Boyarsky" pitchFamily="34" charset="0"/>
                <a:cs typeface="Times New Roman" pitchFamily="18" charset="0"/>
              </a:rPr>
              <a:t>V</a:t>
            </a:r>
            <a:r>
              <a:rPr lang="kk-KZ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KZ Boyarsky" pitchFamily="34" charset="0"/>
                <a:cs typeface="Times New Roman" pitchFamily="18" charset="0"/>
              </a:rPr>
              <a:t>ІІ. Оқушылардың білімін бағалау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KZ Boyarsky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5072074"/>
            <a:ext cx="6929486" cy="1357322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</a:bodyPr>
          <a:lstStyle/>
          <a:p>
            <a:r>
              <a:rPr lang="en-US" sz="4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r>
              <a:rPr lang="kk-KZ" sz="40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ІІІ. Қорытындылау</a:t>
            </a:r>
            <a:endParaRPr lang="ru-RU" sz="40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214290"/>
            <a:ext cx="8143932" cy="1571636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Сабақтың типі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2428868"/>
            <a:ext cx="8143964" cy="2928958"/>
          </a:xfrm>
          <a:prstGeom prst="rect">
            <a:avLst/>
          </a:prstGeom>
          <a:noFill/>
        </p:spPr>
        <p:txBody>
          <a:bodyPr wrap="square" rtlCol="0">
            <a:prstTxWarp prst="textInflate">
              <a:avLst/>
            </a:prstTxWarp>
            <a:spAutoFit/>
          </a:bodyPr>
          <a:lstStyle/>
          <a:p>
            <a:pPr algn="ctr"/>
            <a:r>
              <a:rPr lang="kk-KZ" sz="8000" dirty="0" smtClean="0">
                <a:solidFill>
                  <a:srgbClr val="7030A0"/>
                </a:solidFill>
                <a:latin typeface="KZ Boyarsky" pitchFamily="34" charset="0"/>
              </a:rPr>
              <a:t>Аралас сабақ </a:t>
            </a:r>
            <a:endParaRPr lang="ru-RU" sz="8000" dirty="0">
              <a:solidFill>
                <a:srgbClr val="7030A0"/>
              </a:solidFill>
              <a:latin typeface="KZ Boyarsky" pitchFamily="34" charset="0"/>
            </a:endParaRPr>
          </a:p>
        </p:txBody>
      </p:sp>
      <p:pic>
        <p:nvPicPr>
          <p:cNvPr id="4" name="Picture 5" descr="C:\Documents and Settings\Loner\Мои документы\Мои рисунки\r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500174"/>
            <a:ext cx="2986832" cy="2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214950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:\Documents and Settings\Loner\Мои документы\Мои рисунки\623600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4857760"/>
            <a:ext cx="1905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C:\Documents and Settings\Loner\Мои документы\Мои рисунки\4-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143512"/>
            <a:ext cx="942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858148" y="2428868"/>
            <a:ext cx="92868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Loner\Мои документы\Мои рисунки\3-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500306"/>
            <a:ext cx="8382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143932" cy="1571636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Сабақтың әдісі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000240"/>
            <a:ext cx="85725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sz="4400" dirty="0" smtClean="0">
                <a:solidFill>
                  <a:srgbClr val="7030A0"/>
                </a:solidFill>
                <a:latin typeface="KZ Boyarsky" pitchFamily="34" charset="0"/>
              </a:rPr>
              <a:t>Практикум элементтерінің көмегімен демонстрациялау, баяндау арқылы түсіндіру. </a:t>
            </a:r>
            <a:endParaRPr lang="ru-RU" sz="4400" dirty="0">
              <a:solidFill>
                <a:srgbClr val="7030A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357562"/>
            <a:ext cx="8572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4000" dirty="0" smtClean="0">
                <a:solidFill>
                  <a:srgbClr val="7030A0"/>
                </a:solidFill>
                <a:latin typeface="KZ Boyarsky" pitchFamily="34" charset="0"/>
              </a:rPr>
              <a:t>  Компьютер, оқулық, </a:t>
            </a:r>
          </a:p>
          <a:p>
            <a:pPr algn="ctr"/>
            <a:r>
              <a:rPr lang="kk-KZ" sz="4000" dirty="0" smtClean="0">
                <a:solidFill>
                  <a:srgbClr val="7030A0"/>
                </a:solidFill>
                <a:latin typeface="KZ Boyarsky" pitchFamily="34" charset="0"/>
              </a:rPr>
              <a:t>практикум, интерактивтік тақта арқылы көрсетілетін көрнекіліктер  </a:t>
            </a:r>
            <a:endParaRPr lang="ru-RU" sz="4000" dirty="0">
              <a:solidFill>
                <a:srgbClr val="7030A0"/>
              </a:solidFill>
              <a:latin typeface="KZ Boyarsky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14290"/>
            <a:ext cx="8143932" cy="2714644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Сабақта қолданылатын көрнекті құралдар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8143932" cy="2714644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Пәнаралық байланыс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14346" y="3429000"/>
            <a:ext cx="950122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4000" dirty="0" smtClean="0">
                <a:solidFill>
                  <a:srgbClr val="7030A0"/>
                </a:solidFill>
                <a:latin typeface="KZ Boyarsky" pitchFamily="34" charset="0"/>
              </a:rPr>
              <a:t>  </a:t>
            </a:r>
            <a:r>
              <a:rPr lang="kk-KZ" sz="4500" dirty="0" smtClean="0">
                <a:solidFill>
                  <a:srgbClr val="7030A0"/>
                </a:solidFill>
                <a:latin typeface="KZ Boyarsky" pitchFamily="34" charset="0"/>
              </a:rPr>
              <a:t>Бейнелеу өнері, </a:t>
            </a:r>
          </a:p>
          <a:p>
            <a:pPr algn="ctr"/>
            <a:r>
              <a:rPr lang="kk-KZ" sz="4500" dirty="0" smtClean="0">
                <a:solidFill>
                  <a:srgbClr val="7030A0"/>
                </a:solidFill>
                <a:latin typeface="KZ Boyarsky" pitchFamily="34" charset="0"/>
              </a:rPr>
              <a:t>қазақ тілі, орыс тілі, </a:t>
            </a:r>
          </a:p>
          <a:p>
            <a:pPr algn="ctr"/>
            <a:r>
              <a:rPr lang="kk-KZ" sz="4500" dirty="0" smtClean="0">
                <a:solidFill>
                  <a:srgbClr val="7030A0"/>
                </a:solidFill>
                <a:latin typeface="KZ Boyarsky" pitchFamily="34" charset="0"/>
              </a:rPr>
              <a:t>ағылшын тілі</a:t>
            </a:r>
            <a:endParaRPr lang="ru-RU" sz="4500" dirty="0">
              <a:solidFill>
                <a:srgbClr val="7030A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143932" cy="1571636"/>
          </a:xfrm>
          <a:prstGeom prst="rect">
            <a:avLst/>
          </a:prstGeom>
          <a:noFill/>
        </p:spPr>
        <p:txBody>
          <a:bodyPr wrap="square" rtlCol="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 Сабақтың барысы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857364"/>
            <a:ext cx="86439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4000" dirty="0" smtClean="0">
                <a:solidFill>
                  <a:srgbClr val="7030A0"/>
                </a:solidFill>
                <a:latin typeface="KZ Boyarsky" pitchFamily="34" charset="0"/>
              </a:rPr>
              <a:t>  </a:t>
            </a:r>
            <a:r>
              <a:rPr lang="kk-KZ" sz="5600" dirty="0" smtClean="0">
                <a:solidFill>
                  <a:srgbClr val="7030A0"/>
                </a:solidFill>
                <a:latin typeface="KZ Boyarsky" pitchFamily="34" charset="0"/>
              </a:rPr>
              <a:t>І.Үй тапсырмасын сұрау кезеңі</a:t>
            </a:r>
            <a:endParaRPr lang="ru-RU" sz="5600" dirty="0">
              <a:solidFill>
                <a:srgbClr val="7030A0"/>
              </a:solidFill>
              <a:latin typeface="KZ Boyarsky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3929066"/>
            <a:ext cx="9429816" cy="23237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indent="-342900">
              <a:buAutoNum type="arabicPeriod"/>
            </a:pPr>
            <a:r>
              <a:rPr lang="kk-KZ" sz="2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“Ұяшықтарды ашу” арқылы сұрау</a:t>
            </a:r>
          </a:p>
          <a:p>
            <a:pPr marL="342900" indent="-342900">
              <a:buAutoNum type="arabicPeriod"/>
            </a:pPr>
            <a:r>
              <a:rPr lang="kk-KZ" sz="2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Компьютерде практикалық жұмыс орындау арқылы сұрау. </a:t>
            </a:r>
          </a:p>
          <a:p>
            <a:pPr marL="342900" indent="-342900"/>
            <a:r>
              <a:rPr lang="kk-KZ" sz="2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Практикалық жұмыс аты </a:t>
            </a:r>
          </a:p>
          <a:p>
            <a:pPr marL="342900" indent="-342900"/>
            <a:r>
              <a:rPr lang="kk-KZ" sz="2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KZ Boyarsky" pitchFamily="34" charset="0"/>
              </a:rPr>
              <a:t>“Сыныптар тізімін құру”</a:t>
            </a:r>
            <a:endParaRPr lang="ru-RU" sz="2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428596" y="571480"/>
            <a:ext cx="8286808" cy="5429288"/>
          </a:xfrm>
          <a:prstGeom prst="bevel">
            <a:avLst>
              <a:gd name="adj" fmla="val 2692"/>
            </a:avLst>
          </a:prstGeo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07421" y="3279263"/>
            <a:ext cx="5443008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2850231" y="3278867"/>
            <a:ext cx="5443802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71472" y="2428868"/>
            <a:ext cx="800105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71472" y="4500570"/>
            <a:ext cx="800105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hlinkClick r:id="rId2" action="ppaction://hlinksldjump"/>
          </p:cNvPr>
          <p:cNvSpPr/>
          <p:nvPr/>
        </p:nvSpPr>
        <p:spPr>
          <a:xfrm>
            <a:off x="1142976" y="785794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6572264" y="4572008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8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1214414" y="4572008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>
            <a:hlinkClick r:id="rId5" action="ppaction://hlinksldjump"/>
          </p:cNvPr>
          <p:cNvSpPr/>
          <p:nvPr/>
        </p:nvSpPr>
        <p:spPr>
          <a:xfrm>
            <a:off x="6572264" y="785794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>
            <a:hlinkClick r:id="rId6" action="ppaction://hlinksldjump"/>
          </p:cNvPr>
          <p:cNvSpPr/>
          <p:nvPr/>
        </p:nvSpPr>
        <p:spPr>
          <a:xfrm>
            <a:off x="3428992" y="714356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>
            <a:hlinkClick r:id="rId7" action="ppaction://hlinksldjump"/>
          </p:cNvPr>
          <p:cNvSpPr/>
          <p:nvPr/>
        </p:nvSpPr>
        <p:spPr>
          <a:xfrm>
            <a:off x="3786182" y="4572008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>
            <a:hlinkClick r:id="rId8" action="ppaction://hlinksldjump"/>
          </p:cNvPr>
          <p:cNvSpPr/>
          <p:nvPr/>
        </p:nvSpPr>
        <p:spPr>
          <a:xfrm>
            <a:off x="6277964" y="2643182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>
            <a:hlinkClick r:id="rId9" action="ppaction://hlinksldjump"/>
          </p:cNvPr>
          <p:cNvSpPr/>
          <p:nvPr/>
        </p:nvSpPr>
        <p:spPr>
          <a:xfrm>
            <a:off x="777238" y="2696830"/>
            <a:ext cx="84670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Program Files\Microsoft Office\MEDIA\CAGCAT10\j0285750.wmf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447596"/>
            <a:ext cx="2643206" cy="1981536"/>
          </a:xfrm>
          <a:prstGeom prst="rect">
            <a:avLst/>
          </a:prstGeom>
          <a:noFill/>
        </p:spPr>
      </p:pic>
      <p:sp>
        <p:nvSpPr>
          <p:cNvPr id="20" name="Пятиугольник 19">
            <a:hlinkClick r:id="rId12" action="ppaction://hlinksldjump"/>
          </p:cNvPr>
          <p:cNvSpPr/>
          <p:nvPr/>
        </p:nvSpPr>
        <p:spPr>
          <a:xfrm>
            <a:off x="7286644" y="6143644"/>
            <a:ext cx="1121284" cy="484632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dirty="0" smtClean="0">
                <a:solidFill>
                  <a:srgbClr val="00B0F0"/>
                </a:solidFill>
                <a:latin typeface="KZ Boyarsky" pitchFamily="34" charset="0"/>
              </a:rPr>
              <a:t>келесі</a:t>
            </a:r>
            <a:endParaRPr lang="ru-RU" dirty="0">
              <a:solidFill>
                <a:srgbClr val="00B0F0"/>
              </a:solidFill>
              <a:latin typeface="KZ Boyarsk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857496"/>
            <a:ext cx="8715404" cy="1357314"/>
          </a:xfrm>
        </p:spPr>
        <p:txBody>
          <a:bodyPr>
            <a:noAutofit/>
          </a:bodyPr>
          <a:lstStyle/>
          <a:p>
            <a:pPr algn="ctr"/>
            <a:r>
              <a:rPr lang="kk-KZ" sz="5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KZ Boyarsky" pitchFamily="34" charset="0"/>
              </a:rPr>
              <a:t>Кесте құру үшін қандай командалар тізбегін орындаймыз?</a:t>
            </a:r>
            <a:endParaRPr lang="ru-RU" sz="54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KZ Boyarsky" pitchFamily="34" charset="0"/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285720" y="5929330"/>
            <a:ext cx="92869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577</Words>
  <Application>Microsoft Office PowerPoint</Application>
  <PresentationFormat>Экран (4:3)</PresentationFormat>
  <Paragraphs>128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Тема Office</vt:lpstr>
      <vt:lpstr>QuizShow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Кесте құру үшін қандай командалар тізбегін орындаймыз?</vt:lpstr>
      <vt:lpstr>Кесте  дегеніміз не? </vt:lpstr>
      <vt:lpstr>Презентация PowerPoint</vt:lpstr>
      <vt:lpstr>Кесте құру кезінде ұяшықтарды қосу үшін қандай әрекеттерді орындаймыз?</vt:lpstr>
      <vt:lpstr>Кестені пішімдеудің жолдарын ата</vt:lpstr>
      <vt:lpstr>Презентация PowerPoint</vt:lpstr>
      <vt:lpstr>Бағаналар енін өзгерту үшін қандай әрекеттерді орындаймыз?</vt:lpstr>
      <vt:lpstr>Презентация PowerPoint</vt:lpstr>
      <vt:lpstr>Кестеден екі бағанды және екі қатарды өшіру үшін қандай әрекеттерді орындаймыз?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Baglan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Nurken</cp:lastModifiedBy>
  <cp:revision>63</cp:revision>
  <dcterms:created xsi:type="dcterms:W3CDTF">2011-04-08T08:55:32Z</dcterms:created>
  <dcterms:modified xsi:type="dcterms:W3CDTF">2012-09-20T12:02:37Z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521006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