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6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5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3399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22" autoAdjust="0"/>
    <p:restoredTop sz="94660"/>
  </p:normalViewPr>
  <p:slideViewPr>
    <p:cSldViewPr>
      <p:cViewPr varScale="1">
        <p:scale>
          <a:sx n="104" d="100"/>
          <a:sy n="104" d="100"/>
        </p:scale>
        <p:origin x="-1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89776" cy="1470025"/>
          </a:xfrm>
        </p:spPr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7356" y="2112941"/>
            <a:ext cx="5429288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C3399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78604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28586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solidFill>
            <a:srgbClr val="FFFFFF">
              <a:alpha val="65098"/>
            </a:srgbClr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593390-EB43-45EE-8F57-BE4AD01613E8}" type="datetimeFigureOut">
              <a:rPr lang="en-US" smtClean="0"/>
              <a:pPr/>
              <a:t>1/13/2011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imgres?imgurl=http://cveti.ucoz.ua/_ph/20/2/177387562.jpg&amp;imgrefurl=http://cveti.ucoz.ua/publ/110&amp;usg=__FT7uLlg0uZJWTUfcDJkFe_X-SoY=&amp;h=465&amp;w=441&amp;sz=58&amp;hl=ru&amp;start=36&amp;zoom=1&amp;um=1&amp;itbs=1&amp;tbnid=KL-GfGEXjTBD5M:&amp;tbnh=128&amp;tbnw=121&amp;prev=/images?q=%D0%BA%D0%B0%D1%80%D1%82%D0%B8%D0%BD%D0%BA%D0%B8+%D1%86%D0%B2%D0%B5%D1%82%D1%8B+%D0%B8%D0%BB%D0%B8+%D1%80%D0%B0%D1%81%D1%82%D0%B5%D0%BD%D0%B8%D1%8F&amp;start=20&amp;um=1&amp;hl=ru&amp;newwindow=1&amp;sa=N&amp;ndsp=20&amp;tbs=isch:1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11188" y="2133600"/>
            <a:ext cx="7772400" cy="1470025"/>
          </a:xfrm>
        </p:spPr>
        <p:txBody>
          <a:bodyPr/>
          <a:lstStyle/>
          <a:p>
            <a:pPr eaLnBrk="1" hangingPunct="1"/>
            <a:r>
              <a:rPr lang="kk-KZ" sz="8000" dirty="0" smtClean="0">
                <a:solidFill>
                  <a:schemeClr val="accent2"/>
                </a:solidFill>
                <a:latin typeface="Times New Roman" pitchFamily="18" charset="0"/>
              </a:rPr>
              <a:t>1.12.2010ж</a:t>
            </a:r>
            <a:endParaRPr lang="ru-RU" sz="8000" dirty="0" smtClean="0">
              <a:solidFill>
                <a:schemeClr val="accent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1071546"/>
            <a:ext cx="850112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kk-KZ" sz="4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Ақпараттық модель  дегеніміз не?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kk-KZ" sz="4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Ақпараттық моделге мысал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kk-KZ" sz="4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келтіру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kk-KZ" sz="4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Объектінің қасиеттерін сипаттау нені  қолдануға болады?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апля 3"/>
          <p:cNvSpPr/>
          <p:nvPr/>
        </p:nvSpPr>
        <p:spPr>
          <a:xfrm rot="21174124">
            <a:off x="882805" y="3533290"/>
            <a:ext cx="1792303" cy="1681470"/>
          </a:xfrm>
          <a:prstGeom prst="teardrop">
            <a:avLst>
              <a:gd name="adj" fmla="val 87052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Есеп</a:t>
            </a:r>
            <a:endParaRPr lang="ru-RU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Капля 5"/>
          <p:cNvSpPr/>
          <p:nvPr/>
        </p:nvSpPr>
        <p:spPr>
          <a:xfrm rot="3759662">
            <a:off x="165161" y="2105947"/>
            <a:ext cx="1662904" cy="1812313"/>
          </a:xfrm>
          <a:prstGeom prst="teardrop">
            <a:avLst>
              <a:gd name="adj" fmla="val 87052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Кесте</a:t>
            </a:r>
            <a:endParaRPr lang="ru-RU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Капля 6"/>
          <p:cNvSpPr/>
          <p:nvPr/>
        </p:nvSpPr>
        <p:spPr>
          <a:xfrm rot="8081051">
            <a:off x="1397596" y="1036563"/>
            <a:ext cx="1662903" cy="1812314"/>
          </a:xfrm>
          <a:prstGeom prst="teardrop">
            <a:avLst>
              <a:gd name="adj" fmla="val 87052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kk-KZ" b="1" dirty="0" smtClean="0">
                <a:solidFill>
                  <a:srgbClr val="0000FF"/>
                </a:solidFill>
              </a:rPr>
              <a:t>Сипаттау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8" name="Капля 7"/>
          <p:cNvSpPr/>
          <p:nvPr/>
        </p:nvSpPr>
        <p:spPr>
          <a:xfrm rot="11819062">
            <a:off x="2851880" y="1808177"/>
            <a:ext cx="1792302" cy="1681468"/>
          </a:xfrm>
          <a:prstGeom prst="teardrop">
            <a:avLst>
              <a:gd name="adj" fmla="val 87052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kk-KZ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Схема</a:t>
            </a:r>
            <a:endParaRPr lang="ru-RU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Капля 8"/>
          <p:cNvSpPr/>
          <p:nvPr/>
        </p:nvSpPr>
        <p:spPr>
          <a:xfrm rot="16200000">
            <a:off x="2646446" y="3282854"/>
            <a:ext cx="1662903" cy="1812320"/>
          </a:xfrm>
          <a:prstGeom prst="teardrop">
            <a:avLst>
              <a:gd name="adj" fmla="val 87052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Сызба</a:t>
            </a:r>
            <a:endParaRPr lang="ru-RU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1606657" y="2446070"/>
            <a:ext cx="1514191" cy="1482996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12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Модельдің ұсыну формасы</a:t>
            </a:r>
            <a:endParaRPr lang="ru-RU" sz="12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Капля 15"/>
          <p:cNvSpPr/>
          <p:nvPr/>
        </p:nvSpPr>
        <p:spPr>
          <a:xfrm rot="21174124">
            <a:off x="5335156" y="3786379"/>
            <a:ext cx="1792303" cy="1681470"/>
          </a:xfrm>
          <a:prstGeom prst="teardrop">
            <a:avLst>
              <a:gd name="adj" fmla="val 87052"/>
            </a:avLst>
          </a:prstGeom>
          <a:ln>
            <a:solidFill>
              <a:srgbClr val="00B0F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Күн жүйесі</a:t>
            </a: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Капля 16"/>
          <p:cNvSpPr/>
          <p:nvPr/>
        </p:nvSpPr>
        <p:spPr>
          <a:xfrm rot="3759662">
            <a:off x="4648655" y="2359035"/>
            <a:ext cx="1662904" cy="1812313"/>
          </a:xfrm>
          <a:prstGeom prst="teardrop">
            <a:avLst>
              <a:gd name="adj" fmla="val 87052"/>
            </a:avLst>
          </a:prstGeom>
          <a:ln>
            <a:solidFill>
              <a:srgbClr val="00B0F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Формула</a:t>
            </a: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Капля 17"/>
          <p:cNvSpPr/>
          <p:nvPr/>
        </p:nvSpPr>
        <p:spPr>
          <a:xfrm rot="8081051">
            <a:off x="5892383" y="1289653"/>
            <a:ext cx="1662903" cy="1812314"/>
          </a:xfrm>
          <a:prstGeom prst="teardrop">
            <a:avLst>
              <a:gd name="adj" fmla="val 87052"/>
            </a:avLst>
          </a:prstGeom>
          <a:ln>
            <a:solidFill>
              <a:srgbClr val="00B0F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kk-KZ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Прототип</a:t>
            </a: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Капля 18"/>
          <p:cNvSpPr/>
          <p:nvPr/>
        </p:nvSpPr>
        <p:spPr>
          <a:xfrm rot="11819062">
            <a:off x="7350269" y="2011031"/>
            <a:ext cx="1792302" cy="1681468"/>
          </a:xfrm>
          <a:prstGeom prst="teardrop">
            <a:avLst>
              <a:gd name="adj" fmla="val 87052"/>
            </a:avLst>
          </a:prstGeom>
          <a:ln>
            <a:solidFill>
              <a:srgbClr val="00B0F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kk-KZ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Графтар</a:t>
            </a: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Капля 19"/>
          <p:cNvSpPr/>
          <p:nvPr/>
        </p:nvSpPr>
        <p:spPr>
          <a:xfrm rot="16200000">
            <a:off x="7129940" y="3535942"/>
            <a:ext cx="1662903" cy="1812320"/>
          </a:xfrm>
          <a:prstGeom prst="teardrop">
            <a:avLst>
              <a:gd name="adj" fmla="val 87052"/>
            </a:avLst>
          </a:prstGeom>
          <a:ln>
            <a:solidFill>
              <a:srgbClr val="00B0F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Сұлба</a:t>
            </a: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6201081" y="2660384"/>
            <a:ext cx="1514191" cy="1482996"/>
          </a:xfrm>
          <a:prstGeom prst="ellipse">
            <a:avLst/>
          </a:prstGeom>
          <a:ln>
            <a:solidFill>
              <a:srgbClr val="00B0F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1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Модельдің ұсыну формасы</a:t>
            </a:r>
            <a:endParaRPr lang="ru-RU" sz="1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214414" y="0"/>
            <a:ext cx="69294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200" b="1" dirty="0" smtClean="0">
                <a:solidFill>
                  <a:srgbClr val="C00000"/>
                </a:solidFill>
                <a:latin typeface="Times New Roman" pitchFamily="18" charset="0"/>
              </a:rPr>
              <a:t>Модельдің ұсыну формалары </a:t>
            </a:r>
            <a:r>
              <a:rPr lang="kk-KZ" sz="2400" b="1" dirty="0" smtClean="0">
                <a:solidFill>
                  <a:srgbClr val="0000FF"/>
                </a:solidFill>
                <a:latin typeface="Times New Roman" pitchFamily="18" charset="0"/>
              </a:rPr>
              <a:t/>
            </a:r>
            <a:br>
              <a:rPr lang="kk-KZ" sz="2400" b="1" dirty="0" smtClean="0">
                <a:solidFill>
                  <a:srgbClr val="0000FF"/>
                </a:solidFill>
                <a:latin typeface="Times New Roman" pitchFamily="18" charset="0"/>
              </a:rPr>
            </a:br>
            <a:r>
              <a:rPr lang="kk-KZ" sz="1600" b="1" dirty="0" smtClean="0">
                <a:solidFill>
                  <a:srgbClr val="0000FF"/>
                </a:solidFill>
                <a:latin typeface="Times New Roman" pitchFamily="18" charset="0"/>
              </a:rPr>
              <a:t>(дұрыс тапсаң гүлдің күлтесінің түсі өзгереді, қате болса ұшып кетеді!)</a:t>
            </a:r>
            <a:endParaRPr lang="ru-RU" sz="2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mph" presetSubtype="0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1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mph" presetSubtype="0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mph" presetSubtype="0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3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mph" presetSubtype="0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9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mph" presetSubtype="0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44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5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mph" presetSubtype="0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50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1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mph" presetSubtype="0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56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7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7188" y="2143125"/>
            <a:ext cx="8170862" cy="2286000"/>
          </a:xfrm>
        </p:spPr>
        <p:txBody>
          <a:bodyPr/>
          <a:lstStyle/>
          <a:p>
            <a:pPr eaLnBrk="1" hangingPunct="1"/>
            <a:r>
              <a:rPr lang="kk-KZ" b="1" smtClean="0">
                <a:solidFill>
                  <a:srgbClr val="FF0000"/>
                </a:solidFill>
                <a:latin typeface="Times New Roman" pitchFamily="18" charset="0"/>
              </a:rPr>
              <a:t>Ақпараттық модельді құру:</a:t>
            </a:r>
            <a:endParaRPr lang="ru-RU" b="1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4099" name="Picture 4" descr="14">
            <a:hlinkClick r:id="" action="ppaction://hlinkshowjump?jump=nextslide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35" t="7135" r="22319" b="16550"/>
          <a:stretch>
            <a:fillRect/>
          </a:stretch>
        </p:blipFill>
        <p:spPr bwMode="auto">
          <a:xfrm>
            <a:off x="7956550" y="5661025"/>
            <a:ext cx="10271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5" descr="13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476250"/>
            <a:ext cx="2376488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14">
            <a:hlinkClick r:id="" action="ppaction://hlinkshowjump?jump=nextslide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35" t="7135" r="22319" b="16550"/>
          <a:stretch>
            <a:fillRect/>
          </a:stretch>
        </p:blipFill>
        <p:spPr bwMode="auto">
          <a:xfrm>
            <a:off x="7956550" y="5661025"/>
            <a:ext cx="10271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428625" y="285750"/>
            <a:ext cx="8501063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kk-KZ" sz="2800">
                <a:solidFill>
                  <a:srgbClr val="C00000"/>
                </a:solidFill>
              </a:rPr>
              <a:t>Ақпараттық модель- </a:t>
            </a:r>
            <a:r>
              <a:rPr lang="kk-KZ" sz="2800"/>
              <a:t>зерттеудегі объект туралы  қажетті  ақпараттың бәрін қамтитын шамалар жиынтығы.</a:t>
            </a:r>
          </a:p>
          <a:p>
            <a:pPr algn="just"/>
            <a:r>
              <a:rPr lang="kk-KZ" sz="2800"/>
              <a:t>Ақпараттық моделді  қолмен ұстап, көзбен көре алмаймыз, себебі олар тек ақпараттардан ғана құралады.</a:t>
            </a:r>
          </a:p>
          <a:p>
            <a:pPr algn="just"/>
            <a:r>
              <a:rPr lang="kk-KZ" sz="2800"/>
              <a:t>Мұндай модельдер қоршаған ортаны ақпараттық жағынан зерттеуге мүмкіндік береді. Модель  объектінің  қасиеттерін, белгілерін, күйін толық көрсететіндей болуы қажет. Объектіні  зерттеу үшін адам сол объект жөнінде  ақпарат жинақтайды. </a:t>
            </a:r>
            <a:endParaRPr lang="ru-RU" sz="440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ChangeArrowheads="1"/>
          </p:cNvSpPr>
          <p:nvPr/>
        </p:nvSpPr>
        <p:spPr bwMode="auto">
          <a:xfrm flipH="1">
            <a:off x="571500" y="714375"/>
            <a:ext cx="8001000" cy="4524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49263" algn="just" eaLnBrk="0" hangingPunct="0"/>
            <a:r>
              <a:rPr lang="kk-KZ" sz="2400" b="1">
                <a:solidFill>
                  <a:srgbClr val="19194D"/>
                </a:solidFill>
                <a:cs typeface="Times New Roman" pitchFamily="18" charset="0"/>
              </a:rPr>
              <a:t>Кейбір  объектілерге  белгілі бір   қасиеттер тән болғандықтан ол көзге анық  көрініп тұрады. Мысалы </a:t>
            </a:r>
            <a:r>
              <a:rPr lang="kk-KZ" sz="2400" b="1">
                <a:solidFill>
                  <a:srgbClr val="C00000"/>
                </a:solidFill>
                <a:cs typeface="Times New Roman" pitchFamily="18" charset="0"/>
              </a:rPr>
              <a:t>гүл түсінің сарылығымен</a:t>
            </a:r>
            <a:r>
              <a:rPr lang="kk-KZ" sz="2400" b="1">
                <a:solidFill>
                  <a:srgbClr val="19194D"/>
                </a:solidFill>
                <a:cs typeface="Times New Roman" pitchFamily="18" charset="0"/>
              </a:rPr>
              <a:t>, ал </a:t>
            </a:r>
            <a:r>
              <a:rPr lang="kk-KZ" sz="2400" b="1">
                <a:solidFill>
                  <a:srgbClr val="C00000"/>
                </a:solidFill>
                <a:cs typeface="Times New Roman" pitchFamily="18" charset="0"/>
              </a:rPr>
              <a:t>найзағай жарқылдауымен</a:t>
            </a:r>
            <a:r>
              <a:rPr lang="kk-KZ" sz="2400" b="1">
                <a:solidFill>
                  <a:srgbClr val="19194D"/>
                </a:solidFill>
                <a:cs typeface="Times New Roman" pitchFamily="18" charset="0"/>
              </a:rPr>
              <a:t> ерекшеленеді. </a:t>
            </a:r>
          </a:p>
          <a:p>
            <a:pPr indent="449263" algn="just" eaLnBrk="0" hangingPunct="0"/>
            <a:r>
              <a:rPr lang="kk-KZ" sz="2400" b="1">
                <a:solidFill>
                  <a:srgbClr val="19194D"/>
                </a:solidFill>
                <a:cs typeface="Times New Roman" pitchFamily="18" charset="0"/>
              </a:rPr>
              <a:t>Осы  объектіге  не себепті  сол қасиеттердің  тән екенін  білу  үшін  объектіні  толық зерттеу қажеттілігі туады. </a:t>
            </a:r>
          </a:p>
          <a:p>
            <a:pPr indent="449263" algn="just" eaLnBrk="0" hangingPunct="0"/>
            <a:r>
              <a:rPr lang="kk-KZ" sz="2400" b="1">
                <a:solidFill>
                  <a:srgbClr val="19194D"/>
                </a:solidFill>
                <a:cs typeface="Times New Roman" pitchFamily="18" charset="0"/>
              </a:rPr>
              <a:t>Модель  құру кезінде  объектіге зерттеу мақсатында, зерттеу құралдары мен адамның білім дәрежесіне қарай әртүрлі  ақпарат жинақталады. </a:t>
            </a:r>
            <a:endParaRPr lang="kk-KZ" sz="2400" b="1">
              <a:solidFill>
                <a:srgbClr val="19194D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14">
            <a:hlinkClick r:id="" action="ppaction://hlinkshowjump?jump=nextslide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35" t="7135" r="22319" b="16550"/>
          <a:stretch>
            <a:fillRect/>
          </a:stretch>
        </p:blipFill>
        <p:spPr bwMode="auto">
          <a:xfrm>
            <a:off x="7956550" y="5661025"/>
            <a:ext cx="10271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428625" y="285750"/>
            <a:ext cx="8001000" cy="13843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/>
            <a:r>
              <a:rPr lang="kk-KZ" sz="2800" b="1">
                <a:solidFill>
                  <a:srgbClr val="19194D"/>
                </a:solidFill>
                <a:latin typeface="Times New Roman" pitchFamily="18" charset="0"/>
                <a:cs typeface="Times New Roman" pitchFamily="18" charset="0"/>
              </a:rPr>
              <a:t>Мысалы: өсіп тұрған гүл жөнінде  биология маманы, дәрігер және оқушының алатын мәліметтерін салыстырайық. </a:t>
            </a:r>
            <a:endParaRPr lang="ru-RU" sz="2800" b="1">
              <a:solidFill>
                <a:srgbClr val="1919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2" descr="http://t2.gstatic.com/images?q=tbn:KL-GfGEXjTBD5M:http://cveti.ucoz.ua/_ph/20/2/177387562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38" y="1785938"/>
            <a:ext cx="4143375" cy="480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14">
            <a:hlinkClick r:id="" action="ppaction://hlinkshowjump?jump=nextslide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35" t="7135" r="22319" b="16550"/>
          <a:stretch>
            <a:fillRect/>
          </a:stretch>
        </p:blipFill>
        <p:spPr bwMode="auto">
          <a:xfrm>
            <a:off x="7956550" y="5661025"/>
            <a:ext cx="10271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1"/>
          <p:cNvSpPr>
            <a:spLocks noChangeArrowheads="1"/>
          </p:cNvSpPr>
          <p:nvPr/>
        </p:nvSpPr>
        <p:spPr bwMode="auto">
          <a:xfrm>
            <a:off x="214313" y="428625"/>
            <a:ext cx="8429625" cy="4832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kk-KZ" sz="2800">
                <a:latin typeface="Times New Roman" pitchFamily="18" charset="0"/>
                <a:cs typeface="Times New Roman" pitchFamily="18" charset="0"/>
              </a:rPr>
              <a:t>Мысалы: өсіп тұрған гүл жөнінде  биология маманы, дәрігер және оқушының алатын мәліметтерін салыстырайық. 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spcBef>
                <a:spcPct val="0"/>
              </a:spcBef>
            </a:pPr>
            <a:r>
              <a:rPr lang="kk-KZ" sz="2800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Биология маманы</a:t>
            </a:r>
            <a:r>
              <a:rPr lang="kk-KZ" sz="2800">
                <a:latin typeface="Times New Roman" pitchFamily="18" charset="0"/>
                <a:cs typeface="Times New Roman" pitchFamily="18" charset="0"/>
              </a:rPr>
              <a:t> гүлді өзі білетін гүлдермен салыстырып, тамырына, клеткалық құрамына, топырақта өсу ерекшеліктеріне көңіл бөледі.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spcBef>
                <a:spcPct val="0"/>
              </a:spcBef>
            </a:pPr>
            <a:r>
              <a:rPr lang="kk-KZ" sz="2800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Дәрігер</a:t>
            </a:r>
            <a:r>
              <a:rPr lang="kk-KZ" sz="2800">
                <a:latin typeface="Times New Roman" pitchFamily="18" charset="0"/>
                <a:cs typeface="Times New Roman" pitchFamily="18" charset="0"/>
              </a:rPr>
              <a:t> өсімдіктің  химиялық құрамын анықтап, оның денсаулыққа пайдалы және зиянды жақтарын ашуға тырысады.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spcBef>
                <a:spcPct val="0"/>
              </a:spcBef>
            </a:pPr>
            <a:r>
              <a:rPr lang="kk-KZ" sz="2800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Оқушы</a:t>
            </a:r>
            <a:r>
              <a:rPr lang="kk-KZ" sz="2800">
                <a:latin typeface="Times New Roman" pitchFamily="18" charset="0"/>
                <a:cs typeface="Times New Roman" pitchFamily="18" charset="0"/>
              </a:rPr>
              <a:t>  гүлдің  сыртқы көрінісіне , иісіне, үзілгеннен  қанша уақыт солмайтына  көңіл бөледі.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9219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Company Logo</a:t>
            </a: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1261184" y="5445125"/>
            <a:ext cx="5901617" cy="1223963"/>
            <a:chOff x="1633" y="3013"/>
            <a:chExt cx="2571" cy="533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74774" name="Freeform 22"/>
            <p:cNvSpPr>
              <a:spLocks/>
            </p:cNvSpPr>
            <p:nvPr/>
          </p:nvSpPr>
          <p:spPr bwMode="gray">
            <a:xfrm>
              <a:off x="3840" y="3013"/>
              <a:ext cx="364" cy="533"/>
            </a:xfrm>
            <a:custGeom>
              <a:avLst/>
              <a:gdLst/>
              <a:ahLst/>
              <a:cxnLst>
                <a:cxn ang="0">
                  <a:pos x="308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2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grpFill/>
            <a:ln w="0">
              <a:solidFill>
                <a:schemeClr val="folHlink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000" b="1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74775" name="Freeform 23"/>
            <p:cNvSpPr>
              <a:spLocks/>
            </p:cNvSpPr>
            <p:nvPr/>
          </p:nvSpPr>
          <p:spPr bwMode="gray">
            <a:xfrm>
              <a:off x="1633" y="3016"/>
              <a:ext cx="2571" cy="340"/>
            </a:xfrm>
            <a:custGeom>
              <a:avLst/>
              <a:gdLst/>
              <a:ahLst/>
              <a:cxnLst>
                <a:cxn ang="0">
                  <a:pos x="1872" y="284"/>
                </a:cxn>
                <a:cxn ang="0">
                  <a:pos x="0" y="284"/>
                </a:cxn>
                <a:cxn ang="0">
                  <a:pos x="446" y="0"/>
                </a:cxn>
                <a:cxn ang="0">
                  <a:pos x="2180" y="0"/>
                </a:cxn>
                <a:cxn ang="0">
                  <a:pos x="1872" y="284"/>
                </a:cxn>
              </a:cxnLst>
              <a:rect l="0" t="0" r="r" b="b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grpFill/>
            <a:ln w="0">
              <a:solidFill>
                <a:schemeClr val="folHlink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000" b="1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74781" name="Rectangle 29"/>
            <p:cNvSpPr>
              <a:spLocks noChangeArrowheads="1"/>
            </p:cNvSpPr>
            <p:nvPr/>
          </p:nvSpPr>
          <p:spPr bwMode="gray">
            <a:xfrm>
              <a:off x="1644" y="3348"/>
              <a:ext cx="2213" cy="187"/>
            </a:xfrm>
            <a:prstGeom prst="rect">
              <a:avLst/>
            </a:prstGeom>
            <a:grpFill/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kk-KZ" sz="1200" b="1" dirty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ea typeface="Calibri" pitchFamily="34" charset="0"/>
                  <a:cs typeface="Times New Roman" pitchFamily="18" charset="0"/>
                </a:rPr>
                <a:t>Таңбалық –арнайы таңбалармен кезкелген жасанды</a:t>
              </a:r>
            </a:p>
            <a:p>
              <a:pPr eaLnBrk="0" hangingPunct="0">
                <a:defRPr/>
              </a:pPr>
              <a:r>
                <a:rPr lang="kk-KZ" sz="1200" b="1" dirty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ea typeface="Calibri" pitchFamily="34" charset="0"/>
                  <a:cs typeface="Times New Roman" pitchFamily="18" charset="0"/>
                </a:rPr>
                <a:t> тіл құралдарымен көрсетілген ақпараттық модель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  <a:latin typeface="Verdana" pitchFamily="34" charset="0"/>
              </a:endParaRPr>
            </a:p>
          </p:txBody>
        </p:sp>
      </p:grpSp>
      <p:grpSp>
        <p:nvGrpSpPr>
          <p:cNvPr id="3" name="Group 75"/>
          <p:cNvGrpSpPr>
            <a:grpSpLocks/>
          </p:cNvGrpSpPr>
          <p:nvPr/>
        </p:nvGrpSpPr>
        <p:grpSpPr bwMode="auto">
          <a:xfrm>
            <a:off x="1619250" y="4868863"/>
            <a:ext cx="5616575" cy="1223962"/>
            <a:chOff x="476" y="2886"/>
            <a:chExt cx="3851" cy="771"/>
          </a:xfrm>
          <a:solidFill>
            <a:srgbClr val="FFFF00"/>
          </a:solidFill>
        </p:grpSpPr>
        <p:sp>
          <p:nvSpPr>
            <p:cNvPr id="74824" name="Freeform 72"/>
            <p:cNvSpPr>
              <a:spLocks/>
            </p:cNvSpPr>
            <p:nvPr/>
          </p:nvSpPr>
          <p:spPr bwMode="gray">
            <a:xfrm>
              <a:off x="3782" y="2886"/>
              <a:ext cx="545" cy="771"/>
            </a:xfrm>
            <a:custGeom>
              <a:avLst/>
              <a:gdLst/>
              <a:ahLst/>
              <a:cxnLst>
                <a:cxn ang="0">
                  <a:pos x="308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2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grpFill/>
            <a:ln w="0">
              <a:solidFill>
                <a:schemeClr val="folHlink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000" b="1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74825" name="Freeform 73"/>
            <p:cNvSpPr>
              <a:spLocks/>
            </p:cNvSpPr>
            <p:nvPr/>
          </p:nvSpPr>
          <p:spPr bwMode="gray">
            <a:xfrm>
              <a:off x="477" y="2893"/>
              <a:ext cx="3850" cy="492"/>
            </a:xfrm>
            <a:custGeom>
              <a:avLst/>
              <a:gdLst/>
              <a:ahLst/>
              <a:cxnLst>
                <a:cxn ang="0">
                  <a:pos x="1872" y="284"/>
                </a:cxn>
                <a:cxn ang="0">
                  <a:pos x="0" y="284"/>
                </a:cxn>
                <a:cxn ang="0">
                  <a:pos x="446" y="0"/>
                </a:cxn>
                <a:cxn ang="0">
                  <a:pos x="2180" y="0"/>
                </a:cxn>
                <a:cxn ang="0">
                  <a:pos x="1872" y="284"/>
                </a:cxn>
              </a:cxnLst>
              <a:rect l="0" t="0" r="r" b="b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grpFill/>
            <a:ln w="0">
              <a:solidFill>
                <a:schemeClr val="folHlink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000" b="1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74826" name="Rectangle 74"/>
            <p:cNvSpPr>
              <a:spLocks noChangeArrowheads="1"/>
            </p:cNvSpPr>
            <p:nvPr/>
          </p:nvSpPr>
          <p:spPr bwMode="gray">
            <a:xfrm>
              <a:off x="476" y="3384"/>
              <a:ext cx="3313" cy="270"/>
            </a:xfrm>
            <a:prstGeom prst="rect">
              <a:avLst/>
            </a:prstGeom>
            <a:grpFill/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kk-KZ" sz="1200" b="1" dirty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ea typeface="Calibri" pitchFamily="34" charset="0"/>
                  <a:cs typeface="Times New Roman" pitchFamily="18" charset="0"/>
                </a:rPr>
                <a:t>Вербалдық ойша немесе әңгіме түрінде жасалған </a:t>
              </a:r>
            </a:p>
            <a:p>
              <a:pPr eaLnBrk="0" hangingPunct="0">
                <a:defRPr/>
              </a:pPr>
              <a:r>
                <a:rPr lang="kk-KZ" sz="1200" b="1" dirty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ea typeface="Calibri" pitchFamily="34" charset="0"/>
                  <a:cs typeface="Times New Roman" pitchFamily="18" charset="0"/>
                </a:rPr>
                <a:t>ақпараттық модель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  <a:latin typeface="Verdana" pitchFamily="34" charset="0"/>
              </a:endParaRPr>
            </a:p>
          </p:txBody>
        </p:sp>
      </p:grpSp>
      <p:grpSp>
        <p:nvGrpSpPr>
          <p:cNvPr id="4" name="Group 82"/>
          <p:cNvGrpSpPr>
            <a:grpSpLocks/>
          </p:cNvGrpSpPr>
          <p:nvPr/>
        </p:nvGrpSpPr>
        <p:grpSpPr bwMode="auto">
          <a:xfrm>
            <a:off x="1978025" y="4294188"/>
            <a:ext cx="5329238" cy="1223962"/>
            <a:chOff x="798" y="2432"/>
            <a:chExt cx="3851" cy="771"/>
          </a:xfrm>
        </p:grpSpPr>
        <p:sp>
          <p:nvSpPr>
            <p:cNvPr id="9248" name="Freeform 77"/>
            <p:cNvSpPr>
              <a:spLocks/>
            </p:cNvSpPr>
            <p:nvPr/>
          </p:nvSpPr>
          <p:spPr bwMode="gray">
            <a:xfrm>
              <a:off x="4104" y="2432"/>
              <a:ext cx="545" cy="771"/>
            </a:xfrm>
            <a:custGeom>
              <a:avLst/>
              <a:gdLst>
                <a:gd name="T0" fmla="*/ 545 w 308"/>
                <a:gd name="T1" fmla="*/ 212 h 444"/>
                <a:gd name="T2" fmla="*/ 0 w 308"/>
                <a:gd name="T3" fmla="*/ 771 h 444"/>
                <a:gd name="T4" fmla="*/ 0 w 308"/>
                <a:gd name="T5" fmla="*/ 497 h 444"/>
                <a:gd name="T6" fmla="*/ 545 w 308"/>
                <a:gd name="T7" fmla="*/ 0 h 444"/>
                <a:gd name="T8" fmla="*/ 545 w 308"/>
                <a:gd name="T9" fmla="*/ 212 h 4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8"/>
                <a:gd name="T16" fmla="*/ 0 h 444"/>
                <a:gd name="T17" fmla="*/ 308 w 308"/>
                <a:gd name="T18" fmla="*/ 444 h 4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solidFill>
              <a:srgbClr val="008000"/>
            </a:solidFill>
            <a:ln w="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9" name="Freeform 78"/>
            <p:cNvSpPr>
              <a:spLocks/>
            </p:cNvSpPr>
            <p:nvPr/>
          </p:nvSpPr>
          <p:spPr bwMode="gray">
            <a:xfrm>
              <a:off x="799" y="2439"/>
              <a:ext cx="3850" cy="492"/>
            </a:xfrm>
            <a:custGeom>
              <a:avLst/>
              <a:gdLst>
                <a:gd name="T0" fmla="*/ 3306 w 2180"/>
                <a:gd name="T1" fmla="*/ 492 h 284"/>
                <a:gd name="T2" fmla="*/ 0 w 2180"/>
                <a:gd name="T3" fmla="*/ 492 h 284"/>
                <a:gd name="T4" fmla="*/ 788 w 2180"/>
                <a:gd name="T5" fmla="*/ 0 h 284"/>
                <a:gd name="T6" fmla="*/ 3850 w 2180"/>
                <a:gd name="T7" fmla="*/ 0 h 284"/>
                <a:gd name="T8" fmla="*/ 3306 w 2180"/>
                <a:gd name="T9" fmla="*/ 492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80"/>
                <a:gd name="T16" fmla="*/ 0 h 284"/>
                <a:gd name="T17" fmla="*/ 2180 w 2180"/>
                <a:gd name="T18" fmla="*/ 284 h 2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rgbClr val="008000"/>
            </a:solidFill>
            <a:ln w="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831" name="Rectangle 79"/>
            <p:cNvSpPr>
              <a:spLocks noChangeArrowheads="1"/>
            </p:cNvSpPr>
            <p:nvPr/>
          </p:nvSpPr>
          <p:spPr bwMode="gray">
            <a:xfrm>
              <a:off x="798" y="2930"/>
              <a:ext cx="3313" cy="270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kk-KZ" sz="1100" b="1" dirty="0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  <a:ea typeface="Calibri" pitchFamily="34" charset="0"/>
                  <a:cs typeface="Times New Roman" pitchFamily="18" charset="0"/>
                </a:rPr>
                <a:t>Компьютерлік программалық орта арқылы іске асатын </a:t>
              </a:r>
              <a:endParaRPr lang="en-US" sz="1100" b="1" dirty="0">
                <a:solidFill>
                  <a:schemeClr val="tx1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</p:grpSp>
      <p:grpSp>
        <p:nvGrpSpPr>
          <p:cNvPr id="5" name="Group 87"/>
          <p:cNvGrpSpPr>
            <a:grpSpLocks/>
          </p:cNvGrpSpPr>
          <p:nvPr/>
        </p:nvGrpSpPr>
        <p:grpSpPr bwMode="auto">
          <a:xfrm>
            <a:off x="2339975" y="3717925"/>
            <a:ext cx="5032375" cy="1223963"/>
            <a:chOff x="798" y="2432"/>
            <a:chExt cx="3851" cy="771"/>
          </a:xfrm>
        </p:grpSpPr>
        <p:sp>
          <p:nvSpPr>
            <p:cNvPr id="74840" name="Freeform 88"/>
            <p:cNvSpPr>
              <a:spLocks/>
            </p:cNvSpPr>
            <p:nvPr/>
          </p:nvSpPr>
          <p:spPr bwMode="gray">
            <a:xfrm>
              <a:off x="4104" y="2432"/>
              <a:ext cx="545" cy="771"/>
            </a:xfrm>
            <a:custGeom>
              <a:avLst/>
              <a:gdLst/>
              <a:ahLst/>
              <a:cxnLst>
                <a:cxn ang="0">
                  <a:pos x="308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2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solidFill>
              <a:srgbClr val="FF6600"/>
            </a:solidFill>
            <a:ln w="0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tx1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sp>
          <p:nvSpPr>
            <p:cNvPr id="74841" name="Freeform 89"/>
            <p:cNvSpPr>
              <a:spLocks/>
            </p:cNvSpPr>
            <p:nvPr/>
          </p:nvSpPr>
          <p:spPr bwMode="gray">
            <a:xfrm>
              <a:off x="799" y="2439"/>
              <a:ext cx="3850" cy="492"/>
            </a:xfrm>
            <a:custGeom>
              <a:avLst/>
              <a:gdLst/>
              <a:ahLst/>
              <a:cxnLst>
                <a:cxn ang="0">
                  <a:pos x="1872" y="284"/>
                </a:cxn>
                <a:cxn ang="0">
                  <a:pos x="0" y="284"/>
                </a:cxn>
                <a:cxn ang="0">
                  <a:pos x="446" y="0"/>
                </a:cxn>
                <a:cxn ang="0">
                  <a:pos x="2180" y="0"/>
                </a:cxn>
                <a:cxn ang="0">
                  <a:pos x="1872" y="284"/>
                </a:cxn>
              </a:cxnLst>
              <a:rect l="0" t="0" r="r" b="b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rgbClr val="FF6600"/>
            </a:solidFill>
            <a:ln w="0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tx1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sp>
          <p:nvSpPr>
            <p:cNvPr id="74842" name="Rectangle 90"/>
            <p:cNvSpPr>
              <a:spLocks noChangeArrowheads="1"/>
            </p:cNvSpPr>
            <p:nvPr/>
          </p:nvSpPr>
          <p:spPr bwMode="gray">
            <a:xfrm>
              <a:off x="798" y="2930"/>
              <a:ext cx="3313" cy="270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kk-KZ" sz="1200" b="1" dirty="0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  <a:ea typeface="Calibri" pitchFamily="34" charset="0"/>
                  <a:cs typeface="Times New Roman" pitchFamily="18" charset="0"/>
                </a:rPr>
                <a:t>Компьютерлік   емес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</p:grpSp>
      <p:grpSp>
        <p:nvGrpSpPr>
          <p:cNvPr id="6" name="Group 91"/>
          <p:cNvGrpSpPr>
            <a:grpSpLocks/>
          </p:cNvGrpSpPr>
          <p:nvPr/>
        </p:nvGrpSpPr>
        <p:grpSpPr bwMode="auto">
          <a:xfrm>
            <a:off x="2627313" y="3141663"/>
            <a:ext cx="4752975" cy="1223962"/>
            <a:chOff x="798" y="2432"/>
            <a:chExt cx="3851" cy="771"/>
          </a:xfrm>
        </p:grpSpPr>
        <p:sp>
          <p:nvSpPr>
            <p:cNvPr id="74844" name="Freeform 92"/>
            <p:cNvSpPr>
              <a:spLocks/>
            </p:cNvSpPr>
            <p:nvPr/>
          </p:nvSpPr>
          <p:spPr bwMode="gray">
            <a:xfrm>
              <a:off x="4104" y="2432"/>
              <a:ext cx="545" cy="771"/>
            </a:xfrm>
            <a:custGeom>
              <a:avLst/>
              <a:gdLst/>
              <a:ahLst/>
              <a:cxnLst>
                <a:cxn ang="0">
                  <a:pos x="308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2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solidFill>
              <a:srgbClr val="33CCCC"/>
            </a:solidFill>
            <a:ln w="0">
              <a:solidFill>
                <a:schemeClr val="folHlink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tx1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sp>
          <p:nvSpPr>
            <p:cNvPr id="74845" name="Freeform 93"/>
            <p:cNvSpPr>
              <a:spLocks/>
            </p:cNvSpPr>
            <p:nvPr/>
          </p:nvSpPr>
          <p:spPr bwMode="gray">
            <a:xfrm>
              <a:off x="799" y="2439"/>
              <a:ext cx="3850" cy="492"/>
            </a:xfrm>
            <a:custGeom>
              <a:avLst/>
              <a:gdLst/>
              <a:ahLst/>
              <a:cxnLst>
                <a:cxn ang="0">
                  <a:pos x="1872" y="284"/>
                </a:cxn>
                <a:cxn ang="0">
                  <a:pos x="0" y="284"/>
                </a:cxn>
                <a:cxn ang="0">
                  <a:pos x="446" y="0"/>
                </a:cxn>
                <a:cxn ang="0">
                  <a:pos x="2180" y="0"/>
                </a:cxn>
                <a:cxn ang="0">
                  <a:pos x="1872" y="284"/>
                </a:cxn>
              </a:cxnLst>
              <a:rect l="0" t="0" r="r" b="b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rgbClr val="33CCCC"/>
            </a:solidFill>
            <a:ln w="0">
              <a:solidFill>
                <a:schemeClr val="folHlink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tx1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sp>
          <p:nvSpPr>
            <p:cNvPr id="74846" name="Rectangle 94"/>
            <p:cNvSpPr>
              <a:spLocks noChangeArrowheads="1"/>
            </p:cNvSpPr>
            <p:nvPr/>
          </p:nvSpPr>
          <p:spPr bwMode="gray">
            <a:xfrm>
              <a:off x="798" y="2930"/>
              <a:ext cx="3313" cy="270"/>
            </a:xfrm>
            <a:prstGeom prst="rect">
              <a:avLst/>
            </a:prstGeom>
            <a:solidFill>
              <a:srgbClr val="33CCCC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ru-RU" sz="1200" b="1" dirty="0" err="1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Геометриялық-графиктік пішіндер</a:t>
              </a:r>
              <a:r>
                <a:rPr lang="ru-RU" sz="1200" b="1" dirty="0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 мен </a:t>
              </a:r>
            </a:p>
            <a:p>
              <a:pPr eaLnBrk="0" hangingPunct="0">
                <a:defRPr/>
              </a:pPr>
              <a:r>
                <a:rPr lang="ru-RU" sz="1200" b="1" dirty="0" err="1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көлемді конструкциялар</a:t>
              </a:r>
              <a:r>
                <a:rPr lang="ru-RU" sz="1200" b="1" dirty="0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</p:grpSp>
      <p:grpSp>
        <p:nvGrpSpPr>
          <p:cNvPr id="7" name="Group 95"/>
          <p:cNvGrpSpPr>
            <a:grpSpLocks/>
          </p:cNvGrpSpPr>
          <p:nvPr/>
        </p:nvGrpSpPr>
        <p:grpSpPr bwMode="auto">
          <a:xfrm>
            <a:off x="2916238" y="2565400"/>
            <a:ext cx="4464050" cy="1223963"/>
            <a:chOff x="476" y="2886"/>
            <a:chExt cx="3851" cy="771"/>
          </a:xfrm>
        </p:grpSpPr>
        <p:sp>
          <p:nvSpPr>
            <p:cNvPr id="74848" name="Freeform 96"/>
            <p:cNvSpPr>
              <a:spLocks/>
            </p:cNvSpPr>
            <p:nvPr/>
          </p:nvSpPr>
          <p:spPr bwMode="gray">
            <a:xfrm>
              <a:off x="3782" y="2886"/>
              <a:ext cx="545" cy="771"/>
            </a:xfrm>
            <a:custGeom>
              <a:avLst/>
              <a:gdLst/>
              <a:ahLst/>
              <a:cxnLst>
                <a:cxn ang="0">
                  <a:pos x="308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2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solidFill>
              <a:srgbClr val="FFCC00"/>
            </a:solidFill>
            <a:ln w="0">
              <a:solidFill>
                <a:schemeClr val="folHlink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tx1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sp>
          <p:nvSpPr>
            <p:cNvPr id="74849" name="Freeform 97"/>
            <p:cNvSpPr>
              <a:spLocks/>
            </p:cNvSpPr>
            <p:nvPr/>
          </p:nvSpPr>
          <p:spPr bwMode="gray">
            <a:xfrm>
              <a:off x="477" y="2893"/>
              <a:ext cx="3850" cy="492"/>
            </a:xfrm>
            <a:custGeom>
              <a:avLst/>
              <a:gdLst/>
              <a:ahLst/>
              <a:cxnLst>
                <a:cxn ang="0">
                  <a:pos x="1872" y="284"/>
                </a:cxn>
                <a:cxn ang="0">
                  <a:pos x="0" y="284"/>
                </a:cxn>
                <a:cxn ang="0">
                  <a:pos x="446" y="0"/>
                </a:cxn>
                <a:cxn ang="0">
                  <a:pos x="2180" y="0"/>
                </a:cxn>
                <a:cxn ang="0">
                  <a:pos x="1872" y="284"/>
                </a:cxn>
              </a:cxnLst>
              <a:rect l="0" t="0" r="r" b="b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rgbClr val="FFCC00"/>
            </a:solidFill>
            <a:ln w="0">
              <a:solidFill>
                <a:schemeClr val="folHlink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tx1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  <p:sp>
          <p:nvSpPr>
            <p:cNvPr id="74850" name="Rectangle 98"/>
            <p:cNvSpPr>
              <a:spLocks noChangeArrowheads="1"/>
            </p:cNvSpPr>
            <p:nvPr/>
          </p:nvSpPr>
          <p:spPr bwMode="gray">
            <a:xfrm>
              <a:off x="476" y="3384"/>
              <a:ext cx="3313" cy="27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kk-KZ" sz="1300" b="1" dirty="0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Ауызша-иллюстрацияны пайдаланып  </a:t>
              </a:r>
            </a:p>
            <a:p>
              <a:pPr eaLnBrk="0" hangingPunct="0">
                <a:defRPr/>
              </a:pPr>
              <a:r>
                <a:rPr lang="kk-KZ" sz="1300" b="1" dirty="0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ауызша немесе жазбаша сипаттау </a:t>
              </a:r>
              <a:endParaRPr lang="en-US" sz="1300" b="1" dirty="0">
                <a:solidFill>
                  <a:schemeClr val="tx1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</p:grpSp>
      <p:grpSp>
        <p:nvGrpSpPr>
          <p:cNvPr id="8" name="Group 99"/>
          <p:cNvGrpSpPr>
            <a:grpSpLocks/>
          </p:cNvGrpSpPr>
          <p:nvPr/>
        </p:nvGrpSpPr>
        <p:grpSpPr bwMode="auto">
          <a:xfrm>
            <a:off x="3348038" y="1989138"/>
            <a:ext cx="4105275" cy="1223962"/>
            <a:chOff x="476" y="2886"/>
            <a:chExt cx="3851" cy="771"/>
          </a:xfrm>
        </p:grpSpPr>
        <p:sp>
          <p:nvSpPr>
            <p:cNvPr id="74852" name="Freeform 100"/>
            <p:cNvSpPr>
              <a:spLocks/>
            </p:cNvSpPr>
            <p:nvPr/>
          </p:nvSpPr>
          <p:spPr bwMode="gray">
            <a:xfrm>
              <a:off x="3782" y="2886"/>
              <a:ext cx="545" cy="771"/>
            </a:xfrm>
            <a:custGeom>
              <a:avLst/>
              <a:gdLst/>
              <a:ahLst/>
              <a:cxnLst>
                <a:cxn ang="0">
                  <a:pos x="308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2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solidFill>
              <a:srgbClr val="00CC66"/>
            </a:solidFill>
            <a:ln w="0">
              <a:solidFill>
                <a:schemeClr val="folHlink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000" b="1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74853" name="Freeform 101"/>
            <p:cNvSpPr>
              <a:spLocks/>
            </p:cNvSpPr>
            <p:nvPr/>
          </p:nvSpPr>
          <p:spPr bwMode="gray">
            <a:xfrm>
              <a:off x="477" y="2893"/>
              <a:ext cx="3850" cy="492"/>
            </a:xfrm>
            <a:custGeom>
              <a:avLst/>
              <a:gdLst/>
              <a:ahLst/>
              <a:cxnLst>
                <a:cxn ang="0">
                  <a:pos x="1872" y="284"/>
                </a:cxn>
                <a:cxn ang="0">
                  <a:pos x="0" y="284"/>
                </a:cxn>
                <a:cxn ang="0">
                  <a:pos x="446" y="0"/>
                </a:cxn>
                <a:cxn ang="0">
                  <a:pos x="2180" y="0"/>
                </a:cxn>
                <a:cxn ang="0">
                  <a:pos x="1872" y="284"/>
                </a:cxn>
              </a:cxnLst>
              <a:rect l="0" t="0" r="r" b="b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rgbClr val="00CC66"/>
            </a:solidFill>
            <a:ln w="0">
              <a:solidFill>
                <a:schemeClr val="folHlink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000" b="1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74854" name="Rectangle 102"/>
            <p:cNvSpPr>
              <a:spLocks noChangeArrowheads="1"/>
            </p:cNvSpPr>
            <p:nvPr/>
          </p:nvSpPr>
          <p:spPr bwMode="gray">
            <a:xfrm>
              <a:off x="476" y="3384"/>
              <a:ext cx="3313" cy="270"/>
            </a:xfrm>
            <a:prstGeom prst="rect">
              <a:avLst/>
            </a:prstGeom>
            <a:solidFill>
              <a:srgbClr val="00CC66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ru-RU" sz="2000" b="1" dirty="0">
                  <a:solidFill>
                    <a:schemeClr val="tx1">
                      <a:lumMod val="50000"/>
                    </a:schemeClr>
                  </a:solidFill>
                  <a:latin typeface="Verdana" pitchFamily="34" charset="0"/>
                </a:rPr>
                <a:t> </a:t>
              </a:r>
              <a:r>
                <a:rPr lang="ru-RU" sz="1200" b="1" dirty="0" err="1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Математикалық –математикалық формулалар</a:t>
              </a:r>
              <a:r>
                <a:rPr lang="ru-RU" sz="1200" b="1" dirty="0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</p:grpSp>
      <p:grpSp>
        <p:nvGrpSpPr>
          <p:cNvPr id="9" name="Group 103"/>
          <p:cNvGrpSpPr>
            <a:grpSpLocks/>
          </p:cNvGrpSpPr>
          <p:nvPr/>
        </p:nvGrpSpPr>
        <p:grpSpPr bwMode="auto">
          <a:xfrm>
            <a:off x="3708400" y="1412875"/>
            <a:ext cx="3744913" cy="1223963"/>
            <a:chOff x="476" y="2886"/>
            <a:chExt cx="3851" cy="771"/>
          </a:xfrm>
        </p:grpSpPr>
        <p:sp>
          <p:nvSpPr>
            <p:cNvPr id="9233" name="Freeform 104"/>
            <p:cNvSpPr>
              <a:spLocks/>
            </p:cNvSpPr>
            <p:nvPr/>
          </p:nvSpPr>
          <p:spPr bwMode="gray">
            <a:xfrm>
              <a:off x="3782" y="2886"/>
              <a:ext cx="545" cy="771"/>
            </a:xfrm>
            <a:custGeom>
              <a:avLst/>
              <a:gdLst>
                <a:gd name="T0" fmla="*/ 545 w 308"/>
                <a:gd name="T1" fmla="*/ 212 h 444"/>
                <a:gd name="T2" fmla="*/ 0 w 308"/>
                <a:gd name="T3" fmla="*/ 771 h 444"/>
                <a:gd name="T4" fmla="*/ 0 w 308"/>
                <a:gd name="T5" fmla="*/ 497 h 444"/>
                <a:gd name="T6" fmla="*/ 545 w 308"/>
                <a:gd name="T7" fmla="*/ 0 h 444"/>
                <a:gd name="T8" fmla="*/ 545 w 308"/>
                <a:gd name="T9" fmla="*/ 212 h 4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8"/>
                <a:gd name="T16" fmla="*/ 0 h 444"/>
                <a:gd name="T17" fmla="*/ 308 w 308"/>
                <a:gd name="T18" fmla="*/ 444 h 4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solidFill>
              <a:srgbClr val="FF5050"/>
            </a:solidFill>
            <a:ln w="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4" name="Freeform 105"/>
            <p:cNvSpPr>
              <a:spLocks/>
            </p:cNvSpPr>
            <p:nvPr/>
          </p:nvSpPr>
          <p:spPr bwMode="gray">
            <a:xfrm>
              <a:off x="477" y="2893"/>
              <a:ext cx="3850" cy="492"/>
            </a:xfrm>
            <a:custGeom>
              <a:avLst/>
              <a:gdLst>
                <a:gd name="T0" fmla="*/ 3306 w 2180"/>
                <a:gd name="T1" fmla="*/ 492 h 284"/>
                <a:gd name="T2" fmla="*/ 0 w 2180"/>
                <a:gd name="T3" fmla="*/ 492 h 284"/>
                <a:gd name="T4" fmla="*/ 788 w 2180"/>
                <a:gd name="T5" fmla="*/ 0 h 284"/>
                <a:gd name="T6" fmla="*/ 3850 w 2180"/>
                <a:gd name="T7" fmla="*/ 0 h 284"/>
                <a:gd name="T8" fmla="*/ 3306 w 2180"/>
                <a:gd name="T9" fmla="*/ 492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80"/>
                <a:gd name="T16" fmla="*/ 0 h 284"/>
                <a:gd name="T17" fmla="*/ 2180 w 2180"/>
                <a:gd name="T18" fmla="*/ 284 h 2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rgbClr val="FF5050"/>
            </a:solidFill>
            <a:ln w="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858" name="Rectangle 106"/>
            <p:cNvSpPr>
              <a:spLocks noChangeArrowheads="1"/>
            </p:cNvSpPr>
            <p:nvPr/>
          </p:nvSpPr>
          <p:spPr bwMode="gray">
            <a:xfrm>
              <a:off x="476" y="3384"/>
              <a:ext cx="3312" cy="270"/>
            </a:xfrm>
            <a:prstGeom prst="rect">
              <a:avLst/>
            </a:prstGeom>
            <a:solidFill>
              <a:srgbClr val="FF5050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ru-RU" b="1" dirty="0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 </a:t>
              </a:r>
              <a:r>
                <a:rPr lang="ru-RU" sz="1400" b="1" dirty="0" err="1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Құрылымдық </a:t>
              </a:r>
              <a:r>
                <a:rPr lang="ru-RU" sz="1400" b="1" dirty="0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–схема, </a:t>
              </a:r>
              <a:r>
                <a:rPr lang="ru-RU" sz="1400" b="1" dirty="0" err="1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графиктер</a:t>
              </a:r>
              <a:r>
                <a:rPr lang="ru-RU" sz="1400" b="1" dirty="0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, </a:t>
              </a:r>
            </a:p>
            <a:p>
              <a:pPr eaLnBrk="0" hangingPunct="0">
                <a:defRPr/>
              </a:pPr>
              <a:r>
                <a:rPr lang="ru-RU" sz="1400" b="1" dirty="0" err="1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кестелер</a:t>
              </a:r>
              <a:r>
                <a:rPr lang="ru-RU" sz="1400" b="1" dirty="0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 т.б</a:t>
              </a:r>
              <a:endParaRPr lang="en-US" sz="1400" b="1" dirty="0">
                <a:solidFill>
                  <a:schemeClr val="tx1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</p:grpSp>
      <p:sp>
        <p:nvSpPr>
          <p:cNvPr id="9228" name="Text Box 107"/>
          <p:cNvSpPr txBox="1">
            <a:spLocks noChangeArrowheads="1"/>
          </p:cNvSpPr>
          <p:nvPr/>
        </p:nvSpPr>
        <p:spPr bwMode="auto">
          <a:xfrm>
            <a:off x="7092950" y="115888"/>
            <a:ext cx="187325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9229" name="Text Box 108"/>
          <p:cNvSpPr txBox="1">
            <a:spLocks noChangeArrowheads="1"/>
          </p:cNvSpPr>
          <p:nvPr/>
        </p:nvSpPr>
        <p:spPr bwMode="auto">
          <a:xfrm>
            <a:off x="7270750" y="6491288"/>
            <a:ext cx="187325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 rot="18437029">
            <a:off x="-472684" y="2636262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263" eaLnBrk="0" hangingPunct="0">
              <a:defRPr/>
            </a:pPr>
            <a:r>
              <a:rPr lang="kk-KZ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Ақпараттық модель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</a:endParaRPr>
          </a:p>
        </p:txBody>
      </p:sp>
      <p:grpSp>
        <p:nvGrpSpPr>
          <p:cNvPr id="10" name="Group 103"/>
          <p:cNvGrpSpPr>
            <a:grpSpLocks/>
          </p:cNvGrpSpPr>
          <p:nvPr/>
        </p:nvGrpSpPr>
        <p:grpSpPr bwMode="auto">
          <a:xfrm>
            <a:off x="4071933" y="785795"/>
            <a:ext cx="3500463" cy="1143008"/>
            <a:chOff x="476" y="2886"/>
            <a:chExt cx="3851" cy="771"/>
          </a:xfrm>
          <a:solidFill>
            <a:srgbClr val="3333FF"/>
          </a:solidFill>
        </p:grpSpPr>
        <p:sp>
          <p:nvSpPr>
            <p:cNvPr id="44" name="Freeform 104"/>
            <p:cNvSpPr>
              <a:spLocks/>
            </p:cNvSpPr>
            <p:nvPr/>
          </p:nvSpPr>
          <p:spPr bwMode="gray">
            <a:xfrm>
              <a:off x="3782" y="2886"/>
              <a:ext cx="545" cy="771"/>
            </a:xfrm>
            <a:custGeom>
              <a:avLst/>
              <a:gdLst/>
              <a:ahLst/>
              <a:cxnLst>
                <a:cxn ang="0">
                  <a:pos x="308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2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2000" b="1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5" name="Freeform 105"/>
            <p:cNvSpPr>
              <a:spLocks/>
            </p:cNvSpPr>
            <p:nvPr/>
          </p:nvSpPr>
          <p:spPr bwMode="gray">
            <a:xfrm>
              <a:off x="477" y="2893"/>
              <a:ext cx="3850" cy="492"/>
            </a:xfrm>
            <a:custGeom>
              <a:avLst/>
              <a:gdLst/>
              <a:ahLst/>
              <a:cxnLst>
                <a:cxn ang="0">
                  <a:pos x="1872" y="284"/>
                </a:cxn>
                <a:cxn ang="0">
                  <a:pos x="0" y="284"/>
                </a:cxn>
                <a:cxn ang="0">
                  <a:pos x="446" y="0"/>
                </a:cxn>
                <a:cxn ang="0">
                  <a:pos x="2180" y="0"/>
                </a:cxn>
                <a:cxn ang="0">
                  <a:pos x="1872" y="284"/>
                </a:cxn>
              </a:cxnLst>
              <a:rect l="0" t="0" r="r" b="b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2000" b="1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6" name="Rectangle 106"/>
            <p:cNvSpPr>
              <a:spLocks noChangeArrowheads="1"/>
            </p:cNvSpPr>
            <p:nvPr/>
          </p:nvSpPr>
          <p:spPr bwMode="gray">
            <a:xfrm>
              <a:off x="476" y="3384"/>
              <a:ext cx="3313" cy="2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0" hangingPunct="0">
                <a:defRPr/>
              </a:pPr>
              <a:r>
                <a:rPr lang="ru-RU" sz="1300" b="1" dirty="0">
                  <a:solidFill>
                    <a:schemeClr val="tx1">
                      <a:lumMod val="50000"/>
                    </a:schemeClr>
                  </a:solidFill>
                </a:rPr>
                <a:t> </a:t>
              </a:r>
              <a:r>
                <a:rPr lang="ru-RU" sz="1300" b="1" dirty="0" err="1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Логикалық </a:t>
              </a:r>
              <a:r>
                <a:rPr lang="ru-RU" sz="1300" b="1" dirty="0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–ой </a:t>
              </a:r>
              <a:r>
                <a:rPr lang="ru-RU" sz="1300" b="1" dirty="0" err="1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қорытындысы</a:t>
              </a:r>
              <a:r>
                <a:rPr lang="ru-RU" sz="1300" b="1" dirty="0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,</a:t>
              </a:r>
            </a:p>
            <a:p>
              <a:pPr eaLnBrk="0" hangingPunct="0">
                <a:defRPr/>
              </a:pPr>
              <a:r>
                <a:rPr lang="ru-RU" sz="1300" b="1" dirty="0" err="1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шарттарды</a:t>
              </a:r>
              <a:r>
                <a:rPr lang="ru-RU" sz="1300" b="1" dirty="0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 </a:t>
              </a:r>
              <a:r>
                <a:rPr lang="ru-RU" sz="1300" b="1" dirty="0" err="1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талдау</a:t>
              </a:r>
              <a:r>
                <a:rPr lang="ru-RU" sz="1300" b="1" dirty="0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 </a:t>
              </a:r>
              <a:endParaRPr lang="en-US" sz="1300" b="1" dirty="0">
                <a:solidFill>
                  <a:schemeClr val="tx1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</p:grpSp>
      <p:grpSp>
        <p:nvGrpSpPr>
          <p:cNvPr id="11" name="Group 103"/>
          <p:cNvGrpSpPr>
            <a:grpSpLocks/>
          </p:cNvGrpSpPr>
          <p:nvPr/>
        </p:nvGrpSpPr>
        <p:grpSpPr bwMode="auto">
          <a:xfrm>
            <a:off x="4500563" y="0"/>
            <a:ext cx="3286148" cy="1143008"/>
            <a:chOff x="476" y="2886"/>
            <a:chExt cx="3851" cy="771"/>
          </a:xfrm>
          <a:solidFill>
            <a:srgbClr val="FF6600"/>
          </a:solidFill>
        </p:grpSpPr>
        <p:sp>
          <p:nvSpPr>
            <p:cNvPr id="48" name="Freeform 104"/>
            <p:cNvSpPr>
              <a:spLocks/>
            </p:cNvSpPr>
            <p:nvPr/>
          </p:nvSpPr>
          <p:spPr bwMode="gray">
            <a:xfrm>
              <a:off x="3782" y="2886"/>
              <a:ext cx="545" cy="771"/>
            </a:xfrm>
            <a:custGeom>
              <a:avLst/>
              <a:gdLst/>
              <a:ahLst/>
              <a:cxnLst>
                <a:cxn ang="0">
                  <a:pos x="308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2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grpFill/>
            <a:ln w="0">
              <a:solidFill>
                <a:schemeClr val="folHlink"/>
              </a:solidFill>
              <a:prstDash val="solid"/>
              <a:round/>
              <a:headEnd/>
              <a:tailEnd/>
            </a:ln>
          </p:spPr>
          <p:style>
            <a:lnRef idx="0">
              <a:scrgbClr r="0" g="0" b="0"/>
            </a:lnRef>
            <a:fillRef idx="1003">
              <a:schemeClr val="dk2"/>
            </a:fillRef>
            <a:effectRef idx="0">
              <a:scrgbClr r="0" g="0" b="0"/>
            </a:effectRef>
            <a:fontRef idx="major"/>
          </p:style>
          <p:txBody>
            <a:bodyPr/>
            <a:lstStyle/>
            <a:p>
              <a:pPr>
                <a:defRPr/>
              </a:pPr>
              <a:endParaRPr lang="ru-RU" sz="2000" b="1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9" name="Freeform 105"/>
            <p:cNvSpPr>
              <a:spLocks/>
            </p:cNvSpPr>
            <p:nvPr/>
          </p:nvSpPr>
          <p:spPr bwMode="gray">
            <a:xfrm>
              <a:off x="477" y="2893"/>
              <a:ext cx="3850" cy="492"/>
            </a:xfrm>
            <a:custGeom>
              <a:avLst/>
              <a:gdLst/>
              <a:ahLst/>
              <a:cxnLst>
                <a:cxn ang="0">
                  <a:pos x="1872" y="284"/>
                </a:cxn>
                <a:cxn ang="0">
                  <a:pos x="0" y="284"/>
                </a:cxn>
                <a:cxn ang="0">
                  <a:pos x="446" y="0"/>
                </a:cxn>
                <a:cxn ang="0">
                  <a:pos x="2180" y="0"/>
                </a:cxn>
                <a:cxn ang="0">
                  <a:pos x="1872" y="284"/>
                </a:cxn>
              </a:cxnLst>
              <a:rect l="0" t="0" r="r" b="b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grpFill/>
            <a:ln>
              <a:headEnd/>
              <a:tailEnd/>
            </a:ln>
          </p:spPr>
          <p:style>
            <a:lnRef idx="1">
              <a:schemeClr val="accent6"/>
            </a:lnRef>
            <a:fillRef idx="1003">
              <a:schemeClr val="dk2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2000" b="1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0" name="Rectangle 106"/>
            <p:cNvSpPr>
              <a:spLocks noChangeArrowheads="1"/>
            </p:cNvSpPr>
            <p:nvPr/>
          </p:nvSpPr>
          <p:spPr bwMode="gray">
            <a:xfrm>
              <a:off x="476" y="3384"/>
              <a:ext cx="3313" cy="270"/>
            </a:xfrm>
            <a:prstGeom prst="rect">
              <a:avLst/>
            </a:prstGeom>
            <a:grpFill/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3">
              <a:schemeClr val="dk2"/>
            </a:fillRef>
            <a:effectRef idx="0">
              <a:scrgbClr r="0" g="0" b="0"/>
            </a:effectRef>
            <a:fontRef idx="major"/>
          </p:style>
          <p:txBody>
            <a:bodyPr wrap="none" anchor="ctr"/>
            <a:lstStyle/>
            <a:p>
              <a:pPr eaLnBrk="0" hangingPunct="0">
                <a:defRPr/>
              </a:pPr>
              <a:r>
                <a:rPr lang="ru-RU" sz="2000" b="1" dirty="0">
                  <a:solidFill>
                    <a:schemeClr val="tx1">
                      <a:lumMod val="50000"/>
                    </a:schemeClr>
                  </a:solidFill>
                </a:rPr>
                <a:t> </a:t>
              </a:r>
              <a:r>
                <a:rPr lang="ru-RU" sz="1400" b="1" dirty="0" err="1">
                  <a:solidFill>
                    <a:schemeClr val="tx1">
                      <a:lumMod val="50000"/>
                    </a:schemeClr>
                  </a:solidFill>
                  <a:latin typeface="Comic Sans MS" pitchFamily="66" charset="0"/>
                </a:rPr>
                <a:t>Арнайы-ноталар,химиялық</a:t>
              </a:r>
              <a:endParaRPr lang="en-US" sz="2000" b="1" dirty="0">
                <a:solidFill>
                  <a:schemeClr val="tx1">
                    <a:lumMod val="50000"/>
                  </a:schemeClr>
                </a:solidFill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WordArt 5"/>
          <p:cNvSpPr>
            <a:spLocks noChangeArrowheads="1" noChangeShapeType="1" noTextEdit="1"/>
          </p:cNvSpPr>
          <p:nvPr/>
        </p:nvSpPr>
        <p:spPr bwMode="auto">
          <a:xfrm>
            <a:off x="684213" y="1125538"/>
            <a:ext cx="8208962" cy="244316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ru-RU" sz="3600" b="1" kern="10" dirty="0" err="1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Бекіту</a:t>
            </a:r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c9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62470" name="Picture 6" descr="доп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775" t="20219" r="36400" b="25906"/>
          <a:stretch>
            <a:fillRect/>
          </a:stretch>
        </p:blipFill>
        <p:spPr bwMode="auto">
          <a:xfrm>
            <a:off x="1187450" y="3716338"/>
            <a:ext cx="1298575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1" name="Line 7"/>
          <p:cNvSpPr>
            <a:spLocks noChangeShapeType="1"/>
          </p:cNvSpPr>
          <p:nvPr/>
        </p:nvSpPr>
        <p:spPr bwMode="auto">
          <a:xfrm>
            <a:off x="1258888" y="5084763"/>
            <a:ext cx="122555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62472" name="Line 8"/>
          <p:cNvSpPr>
            <a:spLocks noChangeShapeType="1"/>
          </p:cNvSpPr>
          <p:nvPr/>
        </p:nvSpPr>
        <p:spPr bwMode="auto">
          <a:xfrm>
            <a:off x="4213225" y="5734050"/>
            <a:ext cx="107950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62473" name="Line 9"/>
          <p:cNvSpPr>
            <a:spLocks noChangeShapeType="1"/>
          </p:cNvSpPr>
          <p:nvPr/>
        </p:nvSpPr>
        <p:spPr bwMode="auto">
          <a:xfrm>
            <a:off x="7089775" y="6308725"/>
            <a:ext cx="1082675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pic>
        <p:nvPicPr>
          <p:cNvPr id="62474" name="Picture 10" descr="доп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775" t="20219" r="36400" b="25906"/>
          <a:stretch>
            <a:fillRect/>
          </a:stretch>
        </p:blipFill>
        <p:spPr bwMode="auto">
          <a:xfrm>
            <a:off x="4067175" y="4364038"/>
            <a:ext cx="1298575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5" name="Picture 11" descr="доп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775" t="20219" r="36400" b="25906"/>
          <a:stretch>
            <a:fillRect/>
          </a:stretch>
        </p:blipFill>
        <p:spPr bwMode="auto">
          <a:xfrm>
            <a:off x="6915150" y="4941888"/>
            <a:ext cx="1298575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12" descr="14">
            <a:hlinkClick r:id="" action="ppaction://hlinkshowjump?jump=nextslide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35" t="7135" r="22319" b="16550"/>
          <a:stretch>
            <a:fillRect/>
          </a:stretch>
        </p:blipFill>
        <p:spPr bwMode="auto">
          <a:xfrm>
            <a:off x="8116888" y="0"/>
            <a:ext cx="10271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 animBg="1"/>
      <p:bldP spid="62471" grpId="0" animBg="1"/>
      <p:bldP spid="62472" grpId="0" animBg="1"/>
      <p:bldP spid="62473" grpId="0" animBg="1"/>
    </p:bldLst>
  </p:timing>
</p:sld>
</file>

<file path=ppt/theme/theme1.xml><?xml version="1.0" encoding="utf-8"?>
<a:theme xmlns:a="http://schemas.openxmlformats.org/drawingml/2006/main" name="MSC_MS_RU_RU_Ed_4_Accessories_2007v_Russi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30" ma:contentTypeDescription="Create a new document." ma:contentTypeScope="" ma:versionID="dbcf0f450ab99b1f534105340ddde851"/>
</file>

<file path=customXml/itemProps1.xml><?xml version="1.0" encoding="utf-8"?>
<ds:datastoreItem xmlns:ds="http://schemas.openxmlformats.org/officeDocument/2006/customXml" ds:itemID="{E15783FE-50CA-484F-AF57-29198C702E4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02C614C-32F0-4E99-98B1-0567D4414F1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43BDFD5-AF7D-47DD-944F-0A9E24D59CF6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MSC_MS_RU_RU_Ed_4_Accessories_2007v_Russia</Template>
  <TotalTime>107</TotalTime>
  <Words>309</Words>
  <Application>Microsoft Office PowerPoint</Application>
  <PresentationFormat>Экран (4:3)</PresentationFormat>
  <Paragraphs>49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MSC_MS_RU_RU_Ed_4_Accessories_2007v_Russia</vt:lpstr>
      <vt:lpstr>1.12.2010ж</vt:lpstr>
      <vt:lpstr>Слайд 2</vt:lpstr>
      <vt:lpstr>Ақпараттық модельді құру: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Admin</dc:creator>
  <cp:keywords/>
  <dc:description/>
  <cp:lastModifiedBy>Admin</cp:lastModifiedBy>
  <cp:revision>16</cp:revision>
  <dcterms:created xsi:type="dcterms:W3CDTF">2010-12-13T05:08:57Z</dcterms:created>
  <dcterms:modified xsi:type="dcterms:W3CDTF">2011-01-13T02:44:01Z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TC019087009991</vt:lpwstr>
  </property>
</Properties>
</file>