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79" r:id="rId2"/>
    <p:sldId id="256" r:id="rId3"/>
    <p:sldId id="257" r:id="rId4"/>
    <p:sldId id="258" r:id="rId5"/>
    <p:sldId id="281" r:id="rId6"/>
    <p:sldId id="282" r:id="rId7"/>
    <p:sldId id="283" r:id="rId8"/>
    <p:sldId id="284" r:id="rId9"/>
    <p:sldId id="259" r:id="rId10"/>
    <p:sldId id="261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0099FF"/>
    <a:srgbClr val="FFFF99"/>
    <a:srgbClr val="66FF66"/>
    <a:srgbClr val="FFCC99"/>
    <a:srgbClr val="FF33CC"/>
    <a:srgbClr val="9966FF"/>
    <a:srgbClr val="CAE11F"/>
    <a:srgbClr val="FF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987" autoAdjust="0"/>
    <p:restoredTop sz="94581" autoAdjust="0"/>
  </p:normalViewPr>
  <p:slideViewPr>
    <p:cSldViewPr>
      <p:cViewPr varScale="1">
        <p:scale>
          <a:sx n="70" d="100"/>
          <a:sy n="70" d="100"/>
        </p:scale>
        <p:origin x="-131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6988A7C-88B3-4776-A4C7-6F890FCFE9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4340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1F64648-1EE8-4E40-9B25-432E795CDFF4}" type="slidenum">
              <a:rPr lang="ru-RU" smtClean="0"/>
              <a:pPr/>
              <a:t>4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pPr>
              <a:defRPr/>
            </a:pPr>
            <a:fld id="{823A5DF8-E701-4B81-ABC4-8B0A468B600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2D00DC-9324-4989-8903-CF6CC56A120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71401A-B448-4B29-B7C7-B80E70E0F8B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>
              <a:defRPr/>
            </a:pPr>
            <a:fld id="{E2AE121A-A691-480B-A80D-9B94667BA74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pPr>
              <a:defRPr/>
            </a:pPr>
            <a:fld id="{89D123CF-BB51-438B-94C5-9234C11B10B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4E0FF5-8DFE-47F8-A509-098F8943D02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07C4AE-70D0-44D2-A883-FA8C118B59C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A5774F6E-5447-4592-B2AF-6AD0D7B600D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509FD0-0031-4729-839F-8BE418506F3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>
              <a:defRPr/>
            </a:pPr>
            <a:fld id="{048744DF-C8A3-47A3-AD63-0C69DDD9AC9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34703609-732A-4724-8969-7B27B981CCE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D6EDADAF-D566-4DC9-A411-777D6DEB81F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AutoShape 2"/>
          <p:cNvSpPr>
            <a:spLocks noChangeArrowheads="1"/>
          </p:cNvSpPr>
          <p:nvPr/>
        </p:nvSpPr>
        <p:spPr bwMode="auto">
          <a:xfrm>
            <a:off x="1619250" y="692150"/>
            <a:ext cx="6192838" cy="1008063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00FF00"/>
              </a:gs>
              <a:gs pos="50000">
                <a:schemeClr val="bg1"/>
              </a:gs>
              <a:gs pos="100000">
                <a:srgbClr val="00FF00"/>
              </a:gs>
            </a:gsLst>
            <a:lin ang="5400000" scaled="1"/>
          </a:gradFill>
          <a:ln w="76200" cmpd="tri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900" b="1" i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defRPr/>
            </a:pPr>
            <a:endParaRPr lang="en-US" sz="900" b="1" i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defRPr/>
            </a:pPr>
            <a:r>
              <a:rPr lang="kk-KZ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6 “А” сынып</a:t>
            </a:r>
            <a:endParaRPr lang="en-US" sz="2800" b="1" i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defRPr/>
            </a:pPr>
            <a:endParaRPr lang="ru-RU" sz="2800" b="1" i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7107" name="Text Box 3"/>
          <p:cNvSpPr txBox="1">
            <a:spLocks noChangeArrowheads="1"/>
          </p:cNvSpPr>
          <p:nvPr/>
        </p:nvSpPr>
        <p:spPr bwMode="auto">
          <a:xfrm>
            <a:off x="285720" y="0"/>
            <a:ext cx="8424863" cy="424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spcBef>
                <a:spcPct val="50000"/>
              </a:spcBef>
              <a:defRPr/>
            </a:pPr>
            <a:r>
              <a:rPr lang="kk-KZ" sz="2400" b="1" dirty="0" smtClean="0">
                <a:solidFill>
                  <a:srgbClr val="FF3300"/>
                </a:solidFill>
              </a:rPr>
              <a:t>Жалпы білім беретін №5 орта мектеп</a:t>
            </a:r>
            <a:endParaRPr lang="ru-RU" sz="2400" b="1" dirty="0">
              <a:solidFill>
                <a:srgbClr val="FF3300"/>
              </a:solidFill>
            </a:endParaRPr>
          </a:p>
        </p:txBody>
      </p:sp>
      <p:pic>
        <p:nvPicPr>
          <p:cNvPr id="47108" name="Picture 4" descr="1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7800" y="260350"/>
            <a:ext cx="1441450" cy="83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2987675" y="2276475"/>
            <a:ext cx="4464050" cy="2881313"/>
            <a:chOff x="1375" y="1344"/>
            <a:chExt cx="2160" cy="1302"/>
          </a:xfrm>
        </p:grpSpPr>
        <p:sp>
          <p:nvSpPr>
            <p:cNvPr id="1045" name="Freeform 6"/>
            <p:cNvSpPr>
              <a:spLocks/>
            </p:cNvSpPr>
            <p:nvPr/>
          </p:nvSpPr>
          <p:spPr bwMode="auto">
            <a:xfrm>
              <a:off x="1375" y="1724"/>
              <a:ext cx="2079" cy="922"/>
            </a:xfrm>
            <a:custGeom>
              <a:avLst/>
              <a:gdLst>
                <a:gd name="T0" fmla="*/ 0 w 2079"/>
                <a:gd name="T1" fmla="*/ 92 h 922"/>
                <a:gd name="T2" fmla="*/ 0 w 2079"/>
                <a:gd name="T3" fmla="*/ 92 h 922"/>
                <a:gd name="T4" fmla="*/ 8 w 2079"/>
                <a:gd name="T5" fmla="*/ 119 h 922"/>
                <a:gd name="T6" fmla="*/ 16 w 2079"/>
                <a:gd name="T7" fmla="*/ 146 h 922"/>
                <a:gd name="T8" fmla="*/ 36 w 2079"/>
                <a:gd name="T9" fmla="*/ 187 h 922"/>
                <a:gd name="T10" fmla="*/ 60 w 2079"/>
                <a:gd name="T11" fmla="*/ 235 h 922"/>
                <a:gd name="T12" fmla="*/ 96 w 2079"/>
                <a:gd name="T13" fmla="*/ 286 h 922"/>
                <a:gd name="T14" fmla="*/ 140 w 2079"/>
                <a:gd name="T15" fmla="*/ 347 h 922"/>
                <a:gd name="T16" fmla="*/ 195 w 2079"/>
                <a:gd name="T17" fmla="*/ 412 h 922"/>
                <a:gd name="T18" fmla="*/ 267 w 2079"/>
                <a:gd name="T19" fmla="*/ 476 h 922"/>
                <a:gd name="T20" fmla="*/ 306 w 2079"/>
                <a:gd name="T21" fmla="*/ 514 h 922"/>
                <a:gd name="T22" fmla="*/ 350 w 2079"/>
                <a:gd name="T23" fmla="*/ 548 h 922"/>
                <a:gd name="T24" fmla="*/ 398 w 2079"/>
                <a:gd name="T25" fmla="*/ 582 h 922"/>
                <a:gd name="T26" fmla="*/ 454 w 2079"/>
                <a:gd name="T27" fmla="*/ 616 h 922"/>
                <a:gd name="T28" fmla="*/ 509 w 2079"/>
                <a:gd name="T29" fmla="*/ 650 h 922"/>
                <a:gd name="T30" fmla="*/ 569 w 2079"/>
                <a:gd name="T31" fmla="*/ 684 h 922"/>
                <a:gd name="T32" fmla="*/ 636 w 2079"/>
                <a:gd name="T33" fmla="*/ 718 h 922"/>
                <a:gd name="T34" fmla="*/ 704 w 2079"/>
                <a:gd name="T35" fmla="*/ 752 h 922"/>
                <a:gd name="T36" fmla="*/ 779 w 2079"/>
                <a:gd name="T37" fmla="*/ 783 h 922"/>
                <a:gd name="T38" fmla="*/ 863 w 2079"/>
                <a:gd name="T39" fmla="*/ 813 h 922"/>
                <a:gd name="T40" fmla="*/ 946 w 2079"/>
                <a:gd name="T41" fmla="*/ 844 h 922"/>
                <a:gd name="T42" fmla="*/ 1038 w 2079"/>
                <a:gd name="T43" fmla="*/ 871 h 922"/>
                <a:gd name="T44" fmla="*/ 1137 w 2079"/>
                <a:gd name="T45" fmla="*/ 898 h 922"/>
                <a:gd name="T46" fmla="*/ 1240 w 2079"/>
                <a:gd name="T47" fmla="*/ 922 h 922"/>
                <a:gd name="T48" fmla="*/ 2079 w 2079"/>
                <a:gd name="T49" fmla="*/ 643 h 922"/>
                <a:gd name="T50" fmla="*/ 2079 w 2079"/>
                <a:gd name="T51" fmla="*/ 643 h 922"/>
                <a:gd name="T52" fmla="*/ 2047 w 2079"/>
                <a:gd name="T53" fmla="*/ 633 h 922"/>
                <a:gd name="T54" fmla="*/ 1968 w 2079"/>
                <a:gd name="T55" fmla="*/ 609 h 922"/>
                <a:gd name="T56" fmla="*/ 1845 w 2079"/>
                <a:gd name="T57" fmla="*/ 565 h 922"/>
                <a:gd name="T58" fmla="*/ 1769 w 2079"/>
                <a:gd name="T59" fmla="*/ 534 h 922"/>
                <a:gd name="T60" fmla="*/ 1686 w 2079"/>
                <a:gd name="T61" fmla="*/ 500 h 922"/>
                <a:gd name="T62" fmla="*/ 1598 w 2079"/>
                <a:gd name="T63" fmla="*/ 459 h 922"/>
                <a:gd name="T64" fmla="*/ 1503 w 2079"/>
                <a:gd name="T65" fmla="*/ 415 h 922"/>
                <a:gd name="T66" fmla="*/ 1407 w 2079"/>
                <a:gd name="T67" fmla="*/ 361 h 922"/>
                <a:gd name="T68" fmla="*/ 1308 w 2079"/>
                <a:gd name="T69" fmla="*/ 303 h 922"/>
                <a:gd name="T70" fmla="*/ 1209 w 2079"/>
                <a:gd name="T71" fmla="*/ 238 h 922"/>
                <a:gd name="T72" fmla="*/ 1105 w 2079"/>
                <a:gd name="T73" fmla="*/ 163 h 922"/>
                <a:gd name="T74" fmla="*/ 1006 w 2079"/>
                <a:gd name="T75" fmla="*/ 85 h 922"/>
                <a:gd name="T76" fmla="*/ 907 w 2079"/>
                <a:gd name="T77" fmla="*/ 0 h 922"/>
                <a:gd name="T78" fmla="*/ 0 w 2079"/>
                <a:gd name="T79" fmla="*/ 92 h 922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2079"/>
                <a:gd name="T121" fmla="*/ 0 h 922"/>
                <a:gd name="T122" fmla="*/ 2079 w 2079"/>
                <a:gd name="T123" fmla="*/ 922 h 922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2079" h="922">
                  <a:moveTo>
                    <a:pt x="0" y="92"/>
                  </a:moveTo>
                  <a:lnTo>
                    <a:pt x="0" y="92"/>
                  </a:lnTo>
                  <a:lnTo>
                    <a:pt x="8" y="119"/>
                  </a:lnTo>
                  <a:lnTo>
                    <a:pt x="16" y="146"/>
                  </a:lnTo>
                  <a:lnTo>
                    <a:pt x="36" y="187"/>
                  </a:lnTo>
                  <a:lnTo>
                    <a:pt x="60" y="235"/>
                  </a:lnTo>
                  <a:lnTo>
                    <a:pt x="96" y="286"/>
                  </a:lnTo>
                  <a:lnTo>
                    <a:pt x="140" y="347"/>
                  </a:lnTo>
                  <a:lnTo>
                    <a:pt x="195" y="412"/>
                  </a:lnTo>
                  <a:lnTo>
                    <a:pt x="267" y="476"/>
                  </a:lnTo>
                  <a:lnTo>
                    <a:pt x="306" y="514"/>
                  </a:lnTo>
                  <a:lnTo>
                    <a:pt x="350" y="548"/>
                  </a:lnTo>
                  <a:lnTo>
                    <a:pt x="398" y="582"/>
                  </a:lnTo>
                  <a:lnTo>
                    <a:pt x="454" y="616"/>
                  </a:lnTo>
                  <a:lnTo>
                    <a:pt x="509" y="650"/>
                  </a:lnTo>
                  <a:lnTo>
                    <a:pt x="569" y="684"/>
                  </a:lnTo>
                  <a:lnTo>
                    <a:pt x="636" y="718"/>
                  </a:lnTo>
                  <a:lnTo>
                    <a:pt x="704" y="752"/>
                  </a:lnTo>
                  <a:lnTo>
                    <a:pt x="779" y="783"/>
                  </a:lnTo>
                  <a:lnTo>
                    <a:pt x="863" y="813"/>
                  </a:lnTo>
                  <a:lnTo>
                    <a:pt x="946" y="844"/>
                  </a:lnTo>
                  <a:lnTo>
                    <a:pt x="1038" y="871"/>
                  </a:lnTo>
                  <a:lnTo>
                    <a:pt x="1137" y="898"/>
                  </a:lnTo>
                  <a:lnTo>
                    <a:pt x="1240" y="922"/>
                  </a:lnTo>
                  <a:lnTo>
                    <a:pt x="2079" y="643"/>
                  </a:lnTo>
                  <a:lnTo>
                    <a:pt x="2047" y="633"/>
                  </a:lnTo>
                  <a:lnTo>
                    <a:pt x="1968" y="609"/>
                  </a:lnTo>
                  <a:lnTo>
                    <a:pt x="1845" y="565"/>
                  </a:lnTo>
                  <a:lnTo>
                    <a:pt x="1769" y="534"/>
                  </a:lnTo>
                  <a:lnTo>
                    <a:pt x="1686" y="500"/>
                  </a:lnTo>
                  <a:lnTo>
                    <a:pt x="1598" y="459"/>
                  </a:lnTo>
                  <a:lnTo>
                    <a:pt x="1503" y="415"/>
                  </a:lnTo>
                  <a:lnTo>
                    <a:pt x="1407" y="361"/>
                  </a:lnTo>
                  <a:lnTo>
                    <a:pt x="1308" y="303"/>
                  </a:lnTo>
                  <a:lnTo>
                    <a:pt x="1209" y="238"/>
                  </a:lnTo>
                  <a:lnTo>
                    <a:pt x="1105" y="163"/>
                  </a:lnTo>
                  <a:lnTo>
                    <a:pt x="1006" y="85"/>
                  </a:lnTo>
                  <a:lnTo>
                    <a:pt x="907" y="0"/>
                  </a:lnTo>
                  <a:lnTo>
                    <a:pt x="0" y="92"/>
                  </a:lnTo>
                  <a:close/>
                </a:path>
              </a:pathLst>
            </a:custGeom>
            <a:solidFill>
              <a:srgbClr val="95935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6" name="Freeform 7"/>
            <p:cNvSpPr>
              <a:spLocks/>
            </p:cNvSpPr>
            <p:nvPr/>
          </p:nvSpPr>
          <p:spPr bwMode="auto">
            <a:xfrm>
              <a:off x="1431" y="1629"/>
              <a:ext cx="2019" cy="942"/>
            </a:xfrm>
            <a:custGeom>
              <a:avLst/>
              <a:gdLst>
                <a:gd name="T0" fmla="*/ 0 w 2019"/>
                <a:gd name="T1" fmla="*/ 27 h 942"/>
                <a:gd name="T2" fmla="*/ 0 w 2019"/>
                <a:gd name="T3" fmla="*/ 27 h 942"/>
                <a:gd name="T4" fmla="*/ 4 w 2019"/>
                <a:gd name="T5" fmla="*/ 58 h 942"/>
                <a:gd name="T6" fmla="*/ 12 w 2019"/>
                <a:gd name="T7" fmla="*/ 88 h 942"/>
                <a:gd name="T8" fmla="*/ 24 w 2019"/>
                <a:gd name="T9" fmla="*/ 133 h 942"/>
                <a:gd name="T10" fmla="*/ 48 w 2019"/>
                <a:gd name="T11" fmla="*/ 184 h 942"/>
                <a:gd name="T12" fmla="*/ 76 w 2019"/>
                <a:gd name="T13" fmla="*/ 245 h 942"/>
                <a:gd name="T14" fmla="*/ 115 w 2019"/>
                <a:gd name="T15" fmla="*/ 309 h 942"/>
                <a:gd name="T16" fmla="*/ 163 w 2019"/>
                <a:gd name="T17" fmla="*/ 381 h 942"/>
                <a:gd name="T18" fmla="*/ 195 w 2019"/>
                <a:gd name="T19" fmla="*/ 418 h 942"/>
                <a:gd name="T20" fmla="*/ 227 w 2019"/>
                <a:gd name="T21" fmla="*/ 456 h 942"/>
                <a:gd name="T22" fmla="*/ 266 w 2019"/>
                <a:gd name="T23" fmla="*/ 493 h 942"/>
                <a:gd name="T24" fmla="*/ 306 w 2019"/>
                <a:gd name="T25" fmla="*/ 531 h 942"/>
                <a:gd name="T26" fmla="*/ 350 w 2019"/>
                <a:gd name="T27" fmla="*/ 568 h 942"/>
                <a:gd name="T28" fmla="*/ 398 w 2019"/>
                <a:gd name="T29" fmla="*/ 605 h 942"/>
                <a:gd name="T30" fmla="*/ 453 w 2019"/>
                <a:gd name="T31" fmla="*/ 643 h 942"/>
                <a:gd name="T32" fmla="*/ 509 w 2019"/>
                <a:gd name="T33" fmla="*/ 680 h 942"/>
                <a:gd name="T34" fmla="*/ 572 w 2019"/>
                <a:gd name="T35" fmla="*/ 718 h 942"/>
                <a:gd name="T36" fmla="*/ 640 w 2019"/>
                <a:gd name="T37" fmla="*/ 755 h 942"/>
                <a:gd name="T38" fmla="*/ 711 w 2019"/>
                <a:gd name="T39" fmla="*/ 789 h 942"/>
                <a:gd name="T40" fmla="*/ 791 w 2019"/>
                <a:gd name="T41" fmla="*/ 823 h 942"/>
                <a:gd name="T42" fmla="*/ 870 w 2019"/>
                <a:gd name="T43" fmla="*/ 857 h 942"/>
                <a:gd name="T44" fmla="*/ 962 w 2019"/>
                <a:gd name="T45" fmla="*/ 888 h 942"/>
                <a:gd name="T46" fmla="*/ 1053 w 2019"/>
                <a:gd name="T47" fmla="*/ 915 h 942"/>
                <a:gd name="T48" fmla="*/ 1157 w 2019"/>
                <a:gd name="T49" fmla="*/ 942 h 942"/>
                <a:gd name="T50" fmla="*/ 2019 w 2019"/>
                <a:gd name="T51" fmla="*/ 721 h 942"/>
                <a:gd name="T52" fmla="*/ 2019 w 2019"/>
                <a:gd name="T53" fmla="*/ 721 h 942"/>
                <a:gd name="T54" fmla="*/ 1987 w 2019"/>
                <a:gd name="T55" fmla="*/ 711 h 942"/>
                <a:gd name="T56" fmla="*/ 1912 w 2019"/>
                <a:gd name="T57" fmla="*/ 680 h 942"/>
                <a:gd name="T58" fmla="*/ 1792 w 2019"/>
                <a:gd name="T59" fmla="*/ 629 h 942"/>
                <a:gd name="T60" fmla="*/ 1721 w 2019"/>
                <a:gd name="T61" fmla="*/ 595 h 942"/>
                <a:gd name="T62" fmla="*/ 1641 w 2019"/>
                <a:gd name="T63" fmla="*/ 554 h 942"/>
                <a:gd name="T64" fmla="*/ 1558 w 2019"/>
                <a:gd name="T65" fmla="*/ 507 h 942"/>
                <a:gd name="T66" fmla="*/ 1467 w 2019"/>
                <a:gd name="T67" fmla="*/ 456 h 942"/>
                <a:gd name="T68" fmla="*/ 1375 w 2019"/>
                <a:gd name="T69" fmla="*/ 395 h 942"/>
                <a:gd name="T70" fmla="*/ 1284 w 2019"/>
                <a:gd name="T71" fmla="*/ 330 h 942"/>
                <a:gd name="T72" fmla="*/ 1188 w 2019"/>
                <a:gd name="T73" fmla="*/ 258 h 942"/>
                <a:gd name="T74" fmla="*/ 1097 w 2019"/>
                <a:gd name="T75" fmla="*/ 177 h 942"/>
                <a:gd name="T76" fmla="*/ 1002 w 2019"/>
                <a:gd name="T77" fmla="*/ 92 h 942"/>
                <a:gd name="T78" fmla="*/ 914 w 2019"/>
                <a:gd name="T79" fmla="*/ 0 h 942"/>
                <a:gd name="T80" fmla="*/ 0 w 2019"/>
                <a:gd name="T81" fmla="*/ 27 h 942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2019"/>
                <a:gd name="T124" fmla="*/ 0 h 942"/>
                <a:gd name="T125" fmla="*/ 2019 w 2019"/>
                <a:gd name="T126" fmla="*/ 942 h 942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2019" h="942">
                  <a:moveTo>
                    <a:pt x="0" y="27"/>
                  </a:moveTo>
                  <a:lnTo>
                    <a:pt x="0" y="27"/>
                  </a:lnTo>
                  <a:lnTo>
                    <a:pt x="4" y="58"/>
                  </a:lnTo>
                  <a:lnTo>
                    <a:pt x="12" y="88"/>
                  </a:lnTo>
                  <a:lnTo>
                    <a:pt x="24" y="133"/>
                  </a:lnTo>
                  <a:lnTo>
                    <a:pt x="48" y="184"/>
                  </a:lnTo>
                  <a:lnTo>
                    <a:pt x="76" y="245"/>
                  </a:lnTo>
                  <a:lnTo>
                    <a:pt x="115" y="309"/>
                  </a:lnTo>
                  <a:lnTo>
                    <a:pt x="163" y="381"/>
                  </a:lnTo>
                  <a:lnTo>
                    <a:pt x="195" y="418"/>
                  </a:lnTo>
                  <a:lnTo>
                    <a:pt x="227" y="456"/>
                  </a:lnTo>
                  <a:lnTo>
                    <a:pt x="266" y="493"/>
                  </a:lnTo>
                  <a:lnTo>
                    <a:pt x="306" y="531"/>
                  </a:lnTo>
                  <a:lnTo>
                    <a:pt x="350" y="568"/>
                  </a:lnTo>
                  <a:lnTo>
                    <a:pt x="398" y="605"/>
                  </a:lnTo>
                  <a:lnTo>
                    <a:pt x="453" y="643"/>
                  </a:lnTo>
                  <a:lnTo>
                    <a:pt x="509" y="680"/>
                  </a:lnTo>
                  <a:lnTo>
                    <a:pt x="572" y="718"/>
                  </a:lnTo>
                  <a:lnTo>
                    <a:pt x="640" y="755"/>
                  </a:lnTo>
                  <a:lnTo>
                    <a:pt x="711" y="789"/>
                  </a:lnTo>
                  <a:lnTo>
                    <a:pt x="791" y="823"/>
                  </a:lnTo>
                  <a:lnTo>
                    <a:pt x="870" y="857"/>
                  </a:lnTo>
                  <a:lnTo>
                    <a:pt x="962" y="888"/>
                  </a:lnTo>
                  <a:lnTo>
                    <a:pt x="1053" y="915"/>
                  </a:lnTo>
                  <a:lnTo>
                    <a:pt x="1157" y="942"/>
                  </a:lnTo>
                  <a:lnTo>
                    <a:pt x="2019" y="721"/>
                  </a:lnTo>
                  <a:lnTo>
                    <a:pt x="1987" y="711"/>
                  </a:lnTo>
                  <a:lnTo>
                    <a:pt x="1912" y="680"/>
                  </a:lnTo>
                  <a:lnTo>
                    <a:pt x="1792" y="629"/>
                  </a:lnTo>
                  <a:lnTo>
                    <a:pt x="1721" y="595"/>
                  </a:lnTo>
                  <a:lnTo>
                    <a:pt x="1641" y="554"/>
                  </a:lnTo>
                  <a:lnTo>
                    <a:pt x="1558" y="507"/>
                  </a:lnTo>
                  <a:lnTo>
                    <a:pt x="1467" y="456"/>
                  </a:lnTo>
                  <a:lnTo>
                    <a:pt x="1375" y="395"/>
                  </a:lnTo>
                  <a:lnTo>
                    <a:pt x="1284" y="330"/>
                  </a:lnTo>
                  <a:lnTo>
                    <a:pt x="1188" y="258"/>
                  </a:lnTo>
                  <a:lnTo>
                    <a:pt x="1097" y="177"/>
                  </a:lnTo>
                  <a:lnTo>
                    <a:pt x="1002" y="92"/>
                  </a:lnTo>
                  <a:lnTo>
                    <a:pt x="914" y="0"/>
                  </a:lnTo>
                  <a:lnTo>
                    <a:pt x="0" y="27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7" name="Freeform 8"/>
            <p:cNvSpPr>
              <a:spLocks/>
            </p:cNvSpPr>
            <p:nvPr/>
          </p:nvSpPr>
          <p:spPr bwMode="auto">
            <a:xfrm>
              <a:off x="1654" y="1364"/>
              <a:ext cx="1752" cy="1020"/>
            </a:xfrm>
            <a:custGeom>
              <a:avLst/>
              <a:gdLst>
                <a:gd name="T0" fmla="*/ 0 w 1752"/>
                <a:gd name="T1" fmla="*/ 0 h 1020"/>
                <a:gd name="T2" fmla="*/ 0 w 1752"/>
                <a:gd name="T3" fmla="*/ 0 h 1020"/>
                <a:gd name="T4" fmla="*/ 0 w 1752"/>
                <a:gd name="T5" fmla="*/ 27 h 1020"/>
                <a:gd name="T6" fmla="*/ 4 w 1752"/>
                <a:gd name="T7" fmla="*/ 57 h 1020"/>
                <a:gd name="T8" fmla="*/ 8 w 1752"/>
                <a:gd name="T9" fmla="*/ 102 h 1020"/>
                <a:gd name="T10" fmla="*/ 20 w 1752"/>
                <a:gd name="T11" fmla="*/ 156 h 1020"/>
                <a:gd name="T12" fmla="*/ 39 w 1752"/>
                <a:gd name="T13" fmla="*/ 217 h 1020"/>
                <a:gd name="T14" fmla="*/ 67 w 1752"/>
                <a:gd name="T15" fmla="*/ 285 h 1020"/>
                <a:gd name="T16" fmla="*/ 103 w 1752"/>
                <a:gd name="T17" fmla="*/ 360 h 1020"/>
                <a:gd name="T18" fmla="*/ 127 w 1752"/>
                <a:gd name="T19" fmla="*/ 401 h 1020"/>
                <a:gd name="T20" fmla="*/ 155 w 1752"/>
                <a:gd name="T21" fmla="*/ 442 h 1020"/>
                <a:gd name="T22" fmla="*/ 182 w 1752"/>
                <a:gd name="T23" fmla="*/ 483 h 1020"/>
                <a:gd name="T24" fmla="*/ 218 w 1752"/>
                <a:gd name="T25" fmla="*/ 523 h 1020"/>
                <a:gd name="T26" fmla="*/ 254 w 1752"/>
                <a:gd name="T27" fmla="*/ 564 h 1020"/>
                <a:gd name="T28" fmla="*/ 294 w 1752"/>
                <a:gd name="T29" fmla="*/ 608 h 1020"/>
                <a:gd name="T30" fmla="*/ 341 w 1752"/>
                <a:gd name="T31" fmla="*/ 649 h 1020"/>
                <a:gd name="T32" fmla="*/ 393 w 1752"/>
                <a:gd name="T33" fmla="*/ 694 h 1020"/>
                <a:gd name="T34" fmla="*/ 449 w 1752"/>
                <a:gd name="T35" fmla="*/ 738 h 1020"/>
                <a:gd name="T36" fmla="*/ 508 w 1752"/>
                <a:gd name="T37" fmla="*/ 779 h 1020"/>
                <a:gd name="T38" fmla="*/ 572 w 1752"/>
                <a:gd name="T39" fmla="*/ 819 h 1020"/>
                <a:gd name="T40" fmla="*/ 643 w 1752"/>
                <a:gd name="T41" fmla="*/ 864 h 1020"/>
                <a:gd name="T42" fmla="*/ 719 w 1752"/>
                <a:gd name="T43" fmla="*/ 904 h 1020"/>
                <a:gd name="T44" fmla="*/ 802 w 1752"/>
                <a:gd name="T45" fmla="*/ 942 h 1020"/>
                <a:gd name="T46" fmla="*/ 890 w 1752"/>
                <a:gd name="T47" fmla="*/ 983 h 1020"/>
                <a:gd name="T48" fmla="*/ 981 w 1752"/>
                <a:gd name="T49" fmla="*/ 1020 h 1020"/>
                <a:gd name="T50" fmla="*/ 1752 w 1752"/>
                <a:gd name="T51" fmla="*/ 870 h 1020"/>
                <a:gd name="T52" fmla="*/ 1752 w 1752"/>
                <a:gd name="T53" fmla="*/ 870 h 1020"/>
                <a:gd name="T54" fmla="*/ 1728 w 1752"/>
                <a:gd name="T55" fmla="*/ 857 h 1020"/>
                <a:gd name="T56" fmla="*/ 1661 w 1752"/>
                <a:gd name="T57" fmla="*/ 819 h 1020"/>
                <a:gd name="T58" fmla="*/ 1562 w 1752"/>
                <a:gd name="T59" fmla="*/ 758 h 1020"/>
                <a:gd name="T60" fmla="*/ 1502 w 1752"/>
                <a:gd name="T61" fmla="*/ 717 h 1020"/>
                <a:gd name="T62" fmla="*/ 1434 w 1752"/>
                <a:gd name="T63" fmla="*/ 670 h 1020"/>
                <a:gd name="T64" fmla="*/ 1363 w 1752"/>
                <a:gd name="T65" fmla="*/ 615 h 1020"/>
                <a:gd name="T66" fmla="*/ 1291 w 1752"/>
                <a:gd name="T67" fmla="*/ 557 h 1020"/>
                <a:gd name="T68" fmla="*/ 1212 w 1752"/>
                <a:gd name="T69" fmla="*/ 489 h 1020"/>
                <a:gd name="T70" fmla="*/ 1136 w 1752"/>
                <a:gd name="T71" fmla="*/ 415 h 1020"/>
                <a:gd name="T72" fmla="*/ 1057 w 1752"/>
                <a:gd name="T73" fmla="*/ 333 h 1020"/>
                <a:gd name="T74" fmla="*/ 977 w 1752"/>
                <a:gd name="T75" fmla="*/ 241 h 1020"/>
                <a:gd name="T76" fmla="*/ 898 w 1752"/>
                <a:gd name="T77" fmla="*/ 146 h 1020"/>
                <a:gd name="T78" fmla="*/ 822 w 1752"/>
                <a:gd name="T79" fmla="*/ 44 h 1020"/>
                <a:gd name="T80" fmla="*/ 0 w 1752"/>
                <a:gd name="T81" fmla="*/ 0 h 102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752"/>
                <a:gd name="T124" fmla="*/ 0 h 1020"/>
                <a:gd name="T125" fmla="*/ 1752 w 1752"/>
                <a:gd name="T126" fmla="*/ 1020 h 102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752" h="1020">
                  <a:moveTo>
                    <a:pt x="0" y="0"/>
                  </a:moveTo>
                  <a:lnTo>
                    <a:pt x="0" y="0"/>
                  </a:lnTo>
                  <a:lnTo>
                    <a:pt x="0" y="27"/>
                  </a:lnTo>
                  <a:lnTo>
                    <a:pt x="4" y="57"/>
                  </a:lnTo>
                  <a:lnTo>
                    <a:pt x="8" y="102"/>
                  </a:lnTo>
                  <a:lnTo>
                    <a:pt x="20" y="156"/>
                  </a:lnTo>
                  <a:lnTo>
                    <a:pt x="39" y="217"/>
                  </a:lnTo>
                  <a:lnTo>
                    <a:pt x="67" y="285"/>
                  </a:lnTo>
                  <a:lnTo>
                    <a:pt x="103" y="360"/>
                  </a:lnTo>
                  <a:lnTo>
                    <a:pt x="127" y="401"/>
                  </a:lnTo>
                  <a:lnTo>
                    <a:pt x="155" y="442"/>
                  </a:lnTo>
                  <a:lnTo>
                    <a:pt x="182" y="483"/>
                  </a:lnTo>
                  <a:lnTo>
                    <a:pt x="218" y="523"/>
                  </a:lnTo>
                  <a:lnTo>
                    <a:pt x="254" y="564"/>
                  </a:lnTo>
                  <a:lnTo>
                    <a:pt x="294" y="608"/>
                  </a:lnTo>
                  <a:lnTo>
                    <a:pt x="341" y="649"/>
                  </a:lnTo>
                  <a:lnTo>
                    <a:pt x="393" y="694"/>
                  </a:lnTo>
                  <a:lnTo>
                    <a:pt x="449" y="738"/>
                  </a:lnTo>
                  <a:lnTo>
                    <a:pt x="508" y="779"/>
                  </a:lnTo>
                  <a:lnTo>
                    <a:pt x="572" y="819"/>
                  </a:lnTo>
                  <a:lnTo>
                    <a:pt x="643" y="864"/>
                  </a:lnTo>
                  <a:lnTo>
                    <a:pt x="719" y="904"/>
                  </a:lnTo>
                  <a:lnTo>
                    <a:pt x="802" y="942"/>
                  </a:lnTo>
                  <a:lnTo>
                    <a:pt x="890" y="983"/>
                  </a:lnTo>
                  <a:lnTo>
                    <a:pt x="981" y="1020"/>
                  </a:lnTo>
                  <a:lnTo>
                    <a:pt x="1752" y="870"/>
                  </a:lnTo>
                  <a:lnTo>
                    <a:pt x="1728" y="857"/>
                  </a:lnTo>
                  <a:lnTo>
                    <a:pt x="1661" y="819"/>
                  </a:lnTo>
                  <a:lnTo>
                    <a:pt x="1562" y="758"/>
                  </a:lnTo>
                  <a:lnTo>
                    <a:pt x="1502" y="717"/>
                  </a:lnTo>
                  <a:lnTo>
                    <a:pt x="1434" y="670"/>
                  </a:lnTo>
                  <a:lnTo>
                    <a:pt x="1363" y="615"/>
                  </a:lnTo>
                  <a:lnTo>
                    <a:pt x="1291" y="557"/>
                  </a:lnTo>
                  <a:lnTo>
                    <a:pt x="1212" y="489"/>
                  </a:lnTo>
                  <a:lnTo>
                    <a:pt x="1136" y="415"/>
                  </a:lnTo>
                  <a:lnTo>
                    <a:pt x="1057" y="333"/>
                  </a:lnTo>
                  <a:lnTo>
                    <a:pt x="977" y="241"/>
                  </a:lnTo>
                  <a:lnTo>
                    <a:pt x="898" y="146"/>
                  </a:lnTo>
                  <a:lnTo>
                    <a:pt x="822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F2F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8" name="Freeform 9"/>
            <p:cNvSpPr>
              <a:spLocks/>
            </p:cNvSpPr>
            <p:nvPr/>
          </p:nvSpPr>
          <p:spPr bwMode="auto">
            <a:xfrm>
              <a:off x="1655" y="1344"/>
              <a:ext cx="1880" cy="1051"/>
            </a:xfrm>
            <a:custGeom>
              <a:avLst/>
              <a:gdLst>
                <a:gd name="T0" fmla="*/ 0 w 1880"/>
                <a:gd name="T1" fmla="*/ 0 h 1051"/>
                <a:gd name="T2" fmla="*/ 0 w 1880"/>
                <a:gd name="T3" fmla="*/ 0 h 1051"/>
                <a:gd name="T4" fmla="*/ 4 w 1880"/>
                <a:gd name="T5" fmla="*/ 31 h 1051"/>
                <a:gd name="T6" fmla="*/ 8 w 1880"/>
                <a:gd name="T7" fmla="*/ 65 h 1051"/>
                <a:gd name="T8" fmla="*/ 16 w 1880"/>
                <a:gd name="T9" fmla="*/ 109 h 1051"/>
                <a:gd name="T10" fmla="*/ 28 w 1880"/>
                <a:gd name="T11" fmla="*/ 163 h 1051"/>
                <a:gd name="T12" fmla="*/ 52 w 1880"/>
                <a:gd name="T13" fmla="*/ 228 h 1051"/>
                <a:gd name="T14" fmla="*/ 79 w 1880"/>
                <a:gd name="T15" fmla="*/ 299 h 1051"/>
                <a:gd name="T16" fmla="*/ 123 w 1880"/>
                <a:gd name="T17" fmla="*/ 378 h 1051"/>
                <a:gd name="T18" fmla="*/ 175 w 1880"/>
                <a:gd name="T19" fmla="*/ 459 h 1051"/>
                <a:gd name="T20" fmla="*/ 207 w 1880"/>
                <a:gd name="T21" fmla="*/ 500 h 1051"/>
                <a:gd name="T22" fmla="*/ 242 w 1880"/>
                <a:gd name="T23" fmla="*/ 544 h 1051"/>
                <a:gd name="T24" fmla="*/ 282 w 1880"/>
                <a:gd name="T25" fmla="*/ 588 h 1051"/>
                <a:gd name="T26" fmla="*/ 326 w 1880"/>
                <a:gd name="T27" fmla="*/ 633 h 1051"/>
                <a:gd name="T28" fmla="*/ 373 w 1880"/>
                <a:gd name="T29" fmla="*/ 677 h 1051"/>
                <a:gd name="T30" fmla="*/ 425 w 1880"/>
                <a:gd name="T31" fmla="*/ 718 h 1051"/>
                <a:gd name="T32" fmla="*/ 481 w 1880"/>
                <a:gd name="T33" fmla="*/ 762 h 1051"/>
                <a:gd name="T34" fmla="*/ 540 w 1880"/>
                <a:gd name="T35" fmla="*/ 806 h 1051"/>
                <a:gd name="T36" fmla="*/ 608 w 1880"/>
                <a:gd name="T37" fmla="*/ 850 h 1051"/>
                <a:gd name="T38" fmla="*/ 679 w 1880"/>
                <a:gd name="T39" fmla="*/ 891 h 1051"/>
                <a:gd name="T40" fmla="*/ 755 w 1880"/>
                <a:gd name="T41" fmla="*/ 932 h 1051"/>
                <a:gd name="T42" fmla="*/ 838 w 1880"/>
                <a:gd name="T43" fmla="*/ 973 h 1051"/>
                <a:gd name="T44" fmla="*/ 926 w 1880"/>
                <a:gd name="T45" fmla="*/ 1010 h 1051"/>
                <a:gd name="T46" fmla="*/ 1021 w 1880"/>
                <a:gd name="T47" fmla="*/ 1051 h 1051"/>
                <a:gd name="T48" fmla="*/ 1880 w 1880"/>
                <a:gd name="T49" fmla="*/ 908 h 1051"/>
                <a:gd name="T50" fmla="*/ 1880 w 1880"/>
                <a:gd name="T51" fmla="*/ 908 h 1051"/>
                <a:gd name="T52" fmla="*/ 1852 w 1880"/>
                <a:gd name="T53" fmla="*/ 895 h 1051"/>
                <a:gd name="T54" fmla="*/ 1780 w 1880"/>
                <a:gd name="T55" fmla="*/ 857 h 1051"/>
                <a:gd name="T56" fmla="*/ 1669 w 1880"/>
                <a:gd name="T57" fmla="*/ 793 h 1051"/>
                <a:gd name="T58" fmla="*/ 1605 w 1880"/>
                <a:gd name="T59" fmla="*/ 748 h 1051"/>
                <a:gd name="T60" fmla="*/ 1534 w 1880"/>
                <a:gd name="T61" fmla="*/ 701 h 1051"/>
                <a:gd name="T62" fmla="*/ 1454 w 1880"/>
                <a:gd name="T63" fmla="*/ 643 h 1051"/>
                <a:gd name="T64" fmla="*/ 1375 w 1880"/>
                <a:gd name="T65" fmla="*/ 582 h 1051"/>
                <a:gd name="T66" fmla="*/ 1295 w 1880"/>
                <a:gd name="T67" fmla="*/ 510 h 1051"/>
                <a:gd name="T68" fmla="*/ 1212 w 1880"/>
                <a:gd name="T69" fmla="*/ 435 h 1051"/>
                <a:gd name="T70" fmla="*/ 1129 w 1880"/>
                <a:gd name="T71" fmla="*/ 350 h 1051"/>
                <a:gd name="T72" fmla="*/ 1045 w 1880"/>
                <a:gd name="T73" fmla="*/ 262 h 1051"/>
                <a:gd name="T74" fmla="*/ 966 w 1880"/>
                <a:gd name="T75" fmla="*/ 163 h 1051"/>
                <a:gd name="T76" fmla="*/ 890 w 1880"/>
                <a:gd name="T77" fmla="*/ 61 h 1051"/>
                <a:gd name="T78" fmla="*/ 0 w 1880"/>
                <a:gd name="T79" fmla="*/ 0 h 1051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880"/>
                <a:gd name="T121" fmla="*/ 0 h 1051"/>
                <a:gd name="T122" fmla="*/ 1880 w 1880"/>
                <a:gd name="T123" fmla="*/ 1051 h 1051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880" h="1051">
                  <a:moveTo>
                    <a:pt x="0" y="0"/>
                  </a:moveTo>
                  <a:lnTo>
                    <a:pt x="0" y="0"/>
                  </a:lnTo>
                  <a:lnTo>
                    <a:pt x="4" y="31"/>
                  </a:lnTo>
                  <a:lnTo>
                    <a:pt x="8" y="65"/>
                  </a:lnTo>
                  <a:lnTo>
                    <a:pt x="16" y="109"/>
                  </a:lnTo>
                  <a:lnTo>
                    <a:pt x="28" y="163"/>
                  </a:lnTo>
                  <a:lnTo>
                    <a:pt x="52" y="228"/>
                  </a:lnTo>
                  <a:lnTo>
                    <a:pt x="79" y="299"/>
                  </a:lnTo>
                  <a:lnTo>
                    <a:pt x="123" y="378"/>
                  </a:lnTo>
                  <a:lnTo>
                    <a:pt x="175" y="459"/>
                  </a:lnTo>
                  <a:lnTo>
                    <a:pt x="207" y="500"/>
                  </a:lnTo>
                  <a:lnTo>
                    <a:pt x="242" y="544"/>
                  </a:lnTo>
                  <a:lnTo>
                    <a:pt x="282" y="588"/>
                  </a:lnTo>
                  <a:lnTo>
                    <a:pt x="326" y="633"/>
                  </a:lnTo>
                  <a:lnTo>
                    <a:pt x="373" y="677"/>
                  </a:lnTo>
                  <a:lnTo>
                    <a:pt x="425" y="718"/>
                  </a:lnTo>
                  <a:lnTo>
                    <a:pt x="481" y="762"/>
                  </a:lnTo>
                  <a:lnTo>
                    <a:pt x="540" y="806"/>
                  </a:lnTo>
                  <a:lnTo>
                    <a:pt x="608" y="850"/>
                  </a:lnTo>
                  <a:lnTo>
                    <a:pt x="679" y="891"/>
                  </a:lnTo>
                  <a:lnTo>
                    <a:pt x="755" y="932"/>
                  </a:lnTo>
                  <a:lnTo>
                    <a:pt x="838" y="973"/>
                  </a:lnTo>
                  <a:lnTo>
                    <a:pt x="926" y="1010"/>
                  </a:lnTo>
                  <a:lnTo>
                    <a:pt x="1021" y="1051"/>
                  </a:lnTo>
                  <a:lnTo>
                    <a:pt x="1880" y="908"/>
                  </a:lnTo>
                  <a:lnTo>
                    <a:pt x="1852" y="895"/>
                  </a:lnTo>
                  <a:lnTo>
                    <a:pt x="1780" y="857"/>
                  </a:lnTo>
                  <a:lnTo>
                    <a:pt x="1669" y="793"/>
                  </a:lnTo>
                  <a:lnTo>
                    <a:pt x="1605" y="748"/>
                  </a:lnTo>
                  <a:lnTo>
                    <a:pt x="1534" y="701"/>
                  </a:lnTo>
                  <a:lnTo>
                    <a:pt x="1454" y="643"/>
                  </a:lnTo>
                  <a:lnTo>
                    <a:pt x="1375" y="582"/>
                  </a:lnTo>
                  <a:lnTo>
                    <a:pt x="1295" y="510"/>
                  </a:lnTo>
                  <a:lnTo>
                    <a:pt x="1212" y="435"/>
                  </a:lnTo>
                  <a:lnTo>
                    <a:pt x="1129" y="350"/>
                  </a:lnTo>
                  <a:lnTo>
                    <a:pt x="1045" y="262"/>
                  </a:lnTo>
                  <a:lnTo>
                    <a:pt x="966" y="163"/>
                  </a:lnTo>
                  <a:lnTo>
                    <a:pt x="890" y="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9" name="Freeform 10"/>
            <p:cNvSpPr>
              <a:spLocks/>
            </p:cNvSpPr>
            <p:nvPr/>
          </p:nvSpPr>
          <p:spPr bwMode="auto">
            <a:xfrm>
              <a:off x="1825" y="1517"/>
              <a:ext cx="99" cy="34"/>
            </a:xfrm>
            <a:custGeom>
              <a:avLst/>
              <a:gdLst>
                <a:gd name="T0" fmla="*/ 47 w 99"/>
                <a:gd name="T1" fmla="*/ 13 h 34"/>
                <a:gd name="T2" fmla="*/ 47 w 99"/>
                <a:gd name="T3" fmla="*/ 13 h 34"/>
                <a:gd name="T4" fmla="*/ 35 w 99"/>
                <a:gd name="T5" fmla="*/ 23 h 34"/>
                <a:gd name="T6" fmla="*/ 27 w 99"/>
                <a:gd name="T7" fmla="*/ 30 h 34"/>
                <a:gd name="T8" fmla="*/ 15 w 99"/>
                <a:gd name="T9" fmla="*/ 30 h 34"/>
                <a:gd name="T10" fmla="*/ 4 w 99"/>
                <a:gd name="T11" fmla="*/ 30 h 34"/>
                <a:gd name="T12" fmla="*/ 4 w 99"/>
                <a:gd name="T13" fmla="*/ 30 h 34"/>
                <a:gd name="T14" fmla="*/ 0 w 99"/>
                <a:gd name="T15" fmla="*/ 30 h 34"/>
                <a:gd name="T16" fmla="*/ 0 w 99"/>
                <a:gd name="T17" fmla="*/ 30 h 34"/>
                <a:gd name="T18" fmla="*/ 4 w 99"/>
                <a:gd name="T19" fmla="*/ 34 h 34"/>
                <a:gd name="T20" fmla="*/ 4 w 99"/>
                <a:gd name="T21" fmla="*/ 34 h 34"/>
                <a:gd name="T22" fmla="*/ 19 w 99"/>
                <a:gd name="T23" fmla="*/ 34 h 34"/>
                <a:gd name="T24" fmla="*/ 31 w 99"/>
                <a:gd name="T25" fmla="*/ 30 h 34"/>
                <a:gd name="T26" fmla="*/ 43 w 99"/>
                <a:gd name="T27" fmla="*/ 23 h 34"/>
                <a:gd name="T28" fmla="*/ 51 w 99"/>
                <a:gd name="T29" fmla="*/ 17 h 34"/>
                <a:gd name="T30" fmla="*/ 51 w 99"/>
                <a:gd name="T31" fmla="*/ 17 h 34"/>
                <a:gd name="T32" fmla="*/ 63 w 99"/>
                <a:gd name="T33" fmla="*/ 6 h 34"/>
                <a:gd name="T34" fmla="*/ 71 w 99"/>
                <a:gd name="T35" fmla="*/ 3 h 34"/>
                <a:gd name="T36" fmla="*/ 75 w 99"/>
                <a:gd name="T37" fmla="*/ 3 h 34"/>
                <a:gd name="T38" fmla="*/ 75 w 99"/>
                <a:gd name="T39" fmla="*/ 3 h 34"/>
                <a:gd name="T40" fmla="*/ 87 w 99"/>
                <a:gd name="T41" fmla="*/ 3 h 34"/>
                <a:gd name="T42" fmla="*/ 95 w 99"/>
                <a:gd name="T43" fmla="*/ 10 h 34"/>
                <a:gd name="T44" fmla="*/ 95 w 99"/>
                <a:gd name="T45" fmla="*/ 10 h 34"/>
                <a:gd name="T46" fmla="*/ 99 w 99"/>
                <a:gd name="T47" fmla="*/ 10 h 34"/>
                <a:gd name="T48" fmla="*/ 99 w 99"/>
                <a:gd name="T49" fmla="*/ 10 h 34"/>
                <a:gd name="T50" fmla="*/ 99 w 99"/>
                <a:gd name="T51" fmla="*/ 6 h 34"/>
                <a:gd name="T52" fmla="*/ 99 w 99"/>
                <a:gd name="T53" fmla="*/ 6 h 34"/>
                <a:gd name="T54" fmla="*/ 87 w 99"/>
                <a:gd name="T55" fmla="*/ 0 h 34"/>
                <a:gd name="T56" fmla="*/ 75 w 99"/>
                <a:gd name="T57" fmla="*/ 0 h 34"/>
                <a:gd name="T58" fmla="*/ 75 w 99"/>
                <a:gd name="T59" fmla="*/ 0 h 34"/>
                <a:gd name="T60" fmla="*/ 67 w 99"/>
                <a:gd name="T61" fmla="*/ 0 h 34"/>
                <a:gd name="T62" fmla="*/ 59 w 99"/>
                <a:gd name="T63" fmla="*/ 3 h 34"/>
                <a:gd name="T64" fmla="*/ 47 w 99"/>
                <a:gd name="T65" fmla="*/ 13 h 34"/>
                <a:gd name="T66" fmla="*/ 47 w 99"/>
                <a:gd name="T67" fmla="*/ 13 h 34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99"/>
                <a:gd name="T103" fmla="*/ 0 h 34"/>
                <a:gd name="T104" fmla="*/ 99 w 99"/>
                <a:gd name="T105" fmla="*/ 34 h 34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99" h="34">
                  <a:moveTo>
                    <a:pt x="47" y="13"/>
                  </a:moveTo>
                  <a:lnTo>
                    <a:pt x="47" y="13"/>
                  </a:lnTo>
                  <a:lnTo>
                    <a:pt x="35" y="23"/>
                  </a:lnTo>
                  <a:lnTo>
                    <a:pt x="27" y="30"/>
                  </a:lnTo>
                  <a:lnTo>
                    <a:pt x="15" y="30"/>
                  </a:lnTo>
                  <a:lnTo>
                    <a:pt x="4" y="30"/>
                  </a:lnTo>
                  <a:lnTo>
                    <a:pt x="0" y="30"/>
                  </a:lnTo>
                  <a:lnTo>
                    <a:pt x="4" y="34"/>
                  </a:lnTo>
                  <a:lnTo>
                    <a:pt x="19" y="34"/>
                  </a:lnTo>
                  <a:lnTo>
                    <a:pt x="31" y="30"/>
                  </a:lnTo>
                  <a:lnTo>
                    <a:pt x="43" y="23"/>
                  </a:lnTo>
                  <a:lnTo>
                    <a:pt x="51" y="17"/>
                  </a:lnTo>
                  <a:lnTo>
                    <a:pt x="63" y="6"/>
                  </a:lnTo>
                  <a:lnTo>
                    <a:pt x="71" y="3"/>
                  </a:lnTo>
                  <a:lnTo>
                    <a:pt x="75" y="3"/>
                  </a:lnTo>
                  <a:lnTo>
                    <a:pt x="87" y="3"/>
                  </a:lnTo>
                  <a:lnTo>
                    <a:pt x="95" y="10"/>
                  </a:lnTo>
                  <a:lnTo>
                    <a:pt x="99" y="10"/>
                  </a:lnTo>
                  <a:lnTo>
                    <a:pt x="99" y="6"/>
                  </a:lnTo>
                  <a:lnTo>
                    <a:pt x="87" y="0"/>
                  </a:lnTo>
                  <a:lnTo>
                    <a:pt x="75" y="0"/>
                  </a:lnTo>
                  <a:lnTo>
                    <a:pt x="67" y="0"/>
                  </a:lnTo>
                  <a:lnTo>
                    <a:pt x="59" y="3"/>
                  </a:lnTo>
                  <a:lnTo>
                    <a:pt x="47" y="13"/>
                  </a:lnTo>
                  <a:close/>
                </a:path>
              </a:pathLst>
            </a:custGeom>
            <a:solidFill>
              <a:srgbClr val="E0E0E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" name="Group 11"/>
          <p:cNvGrpSpPr>
            <a:grpSpLocks/>
          </p:cNvGrpSpPr>
          <p:nvPr/>
        </p:nvGrpSpPr>
        <p:grpSpPr bwMode="auto">
          <a:xfrm rot="555233">
            <a:off x="5795963" y="1628775"/>
            <a:ext cx="1584325" cy="2147888"/>
            <a:chOff x="4044" y="1115"/>
            <a:chExt cx="1240" cy="1671"/>
          </a:xfrm>
        </p:grpSpPr>
        <p:sp>
          <p:nvSpPr>
            <p:cNvPr id="1032" name="Freeform 12"/>
            <p:cNvSpPr>
              <a:spLocks/>
            </p:cNvSpPr>
            <p:nvPr/>
          </p:nvSpPr>
          <p:spPr bwMode="auto">
            <a:xfrm>
              <a:off x="4139" y="1234"/>
              <a:ext cx="1065" cy="1358"/>
            </a:xfrm>
            <a:custGeom>
              <a:avLst/>
              <a:gdLst>
                <a:gd name="T0" fmla="*/ 950 w 1065"/>
                <a:gd name="T1" fmla="*/ 0 h 1358"/>
                <a:gd name="T2" fmla="*/ 1065 w 1065"/>
                <a:gd name="T3" fmla="*/ 65 h 1358"/>
                <a:gd name="T4" fmla="*/ 131 w 1065"/>
                <a:gd name="T5" fmla="*/ 1358 h 1358"/>
                <a:gd name="T6" fmla="*/ 131 w 1065"/>
                <a:gd name="T7" fmla="*/ 1358 h 1358"/>
                <a:gd name="T8" fmla="*/ 115 w 1065"/>
                <a:gd name="T9" fmla="*/ 1344 h 1358"/>
                <a:gd name="T10" fmla="*/ 1006 w 1065"/>
                <a:gd name="T11" fmla="*/ 119 h 1358"/>
                <a:gd name="T12" fmla="*/ 974 w 1065"/>
                <a:gd name="T13" fmla="*/ 102 h 1358"/>
                <a:gd name="T14" fmla="*/ 72 w 1065"/>
                <a:gd name="T15" fmla="*/ 1351 h 1358"/>
                <a:gd name="T16" fmla="*/ 72 w 1065"/>
                <a:gd name="T17" fmla="*/ 1351 h 1358"/>
                <a:gd name="T18" fmla="*/ 60 w 1065"/>
                <a:gd name="T19" fmla="*/ 1358 h 1358"/>
                <a:gd name="T20" fmla="*/ 52 w 1065"/>
                <a:gd name="T21" fmla="*/ 1358 h 1358"/>
                <a:gd name="T22" fmla="*/ 44 w 1065"/>
                <a:gd name="T23" fmla="*/ 1354 h 1358"/>
                <a:gd name="T24" fmla="*/ 36 w 1065"/>
                <a:gd name="T25" fmla="*/ 1344 h 1358"/>
                <a:gd name="T26" fmla="*/ 946 w 1065"/>
                <a:gd name="T27" fmla="*/ 85 h 1358"/>
                <a:gd name="T28" fmla="*/ 914 w 1065"/>
                <a:gd name="T29" fmla="*/ 72 h 1358"/>
                <a:gd name="T30" fmla="*/ 20 w 1065"/>
                <a:gd name="T31" fmla="*/ 1310 h 1358"/>
                <a:gd name="T32" fmla="*/ 20 w 1065"/>
                <a:gd name="T33" fmla="*/ 1310 h 1358"/>
                <a:gd name="T34" fmla="*/ 12 w 1065"/>
                <a:gd name="T35" fmla="*/ 1310 h 1358"/>
                <a:gd name="T36" fmla="*/ 0 w 1065"/>
                <a:gd name="T37" fmla="*/ 1313 h 1358"/>
                <a:gd name="T38" fmla="*/ 0 w 1065"/>
                <a:gd name="T39" fmla="*/ 1313 h 1358"/>
                <a:gd name="T40" fmla="*/ 950 w 1065"/>
                <a:gd name="T41" fmla="*/ 0 h 135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065"/>
                <a:gd name="T64" fmla="*/ 0 h 1358"/>
                <a:gd name="T65" fmla="*/ 1065 w 1065"/>
                <a:gd name="T66" fmla="*/ 1358 h 1358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065" h="1358">
                  <a:moveTo>
                    <a:pt x="950" y="0"/>
                  </a:moveTo>
                  <a:lnTo>
                    <a:pt x="1065" y="65"/>
                  </a:lnTo>
                  <a:lnTo>
                    <a:pt x="131" y="1358"/>
                  </a:lnTo>
                  <a:lnTo>
                    <a:pt x="115" y="1344"/>
                  </a:lnTo>
                  <a:lnTo>
                    <a:pt x="1006" y="119"/>
                  </a:lnTo>
                  <a:lnTo>
                    <a:pt x="974" y="102"/>
                  </a:lnTo>
                  <a:lnTo>
                    <a:pt x="72" y="1351"/>
                  </a:lnTo>
                  <a:lnTo>
                    <a:pt x="60" y="1358"/>
                  </a:lnTo>
                  <a:lnTo>
                    <a:pt x="52" y="1358"/>
                  </a:lnTo>
                  <a:lnTo>
                    <a:pt x="44" y="1354"/>
                  </a:lnTo>
                  <a:lnTo>
                    <a:pt x="36" y="1344"/>
                  </a:lnTo>
                  <a:lnTo>
                    <a:pt x="946" y="85"/>
                  </a:lnTo>
                  <a:lnTo>
                    <a:pt x="914" y="72"/>
                  </a:lnTo>
                  <a:lnTo>
                    <a:pt x="20" y="1310"/>
                  </a:lnTo>
                  <a:lnTo>
                    <a:pt x="12" y="1310"/>
                  </a:lnTo>
                  <a:lnTo>
                    <a:pt x="0" y="1313"/>
                  </a:lnTo>
                  <a:lnTo>
                    <a:pt x="950" y="0"/>
                  </a:lnTo>
                  <a:close/>
                </a:path>
              </a:pathLst>
            </a:custGeom>
            <a:solidFill>
              <a:srgbClr val="E0940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3" name="Freeform 13"/>
            <p:cNvSpPr>
              <a:spLocks/>
            </p:cNvSpPr>
            <p:nvPr/>
          </p:nvSpPr>
          <p:spPr bwMode="auto">
            <a:xfrm>
              <a:off x="4211" y="1336"/>
              <a:ext cx="934" cy="1249"/>
            </a:xfrm>
            <a:custGeom>
              <a:avLst/>
              <a:gdLst>
                <a:gd name="T0" fmla="*/ 12 w 934"/>
                <a:gd name="T1" fmla="*/ 1239 h 1249"/>
                <a:gd name="T2" fmla="*/ 12 w 934"/>
                <a:gd name="T3" fmla="*/ 1239 h 1249"/>
                <a:gd name="T4" fmla="*/ 0 w 934"/>
                <a:gd name="T5" fmla="*/ 1249 h 1249"/>
                <a:gd name="T6" fmla="*/ 902 w 934"/>
                <a:gd name="T7" fmla="*/ 0 h 1249"/>
                <a:gd name="T8" fmla="*/ 934 w 934"/>
                <a:gd name="T9" fmla="*/ 17 h 1249"/>
                <a:gd name="T10" fmla="*/ 43 w 934"/>
                <a:gd name="T11" fmla="*/ 1242 h 1249"/>
                <a:gd name="T12" fmla="*/ 43 w 934"/>
                <a:gd name="T13" fmla="*/ 1242 h 1249"/>
                <a:gd name="T14" fmla="*/ 35 w 934"/>
                <a:gd name="T15" fmla="*/ 1239 h 1249"/>
                <a:gd name="T16" fmla="*/ 28 w 934"/>
                <a:gd name="T17" fmla="*/ 1235 h 1249"/>
                <a:gd name="T18" fmla="*/ 20 w 934"/>
                <a:gd name="T19" fmla="*/ 1235 h 1249"/>
                <a:gd name="T20" fmla="*/ 12 w 934"/>
                <a:gd name="T21" fmla="*/ 1239 h 1249"/>
                <a:gd name="T22" fmla="*/ 12 w 934"/>
                <a:gd name="T23" fmla="*/ 1239 h 124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934"/>
                <a:gd name="T37" fmla="*/ 0 h 1249"/>
                <a:gd name="T38" fmla="*/ 934 w 934"/>
                <a:gd name="T39" fmla="*/ 1249 h 1249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934" h="1249">
                  <a:moveTo>
                    <a:pt x="12" y="1239"/>
                  </a:moveTo>
                  <a:lnTo>
                    <a:pt x="12" y="1239"/>
                  </a:lnTo>
                  <a:lnTo>
                    <a:pt x="0" y="1249"/>
                  </a:lnTo>
                  <a:lnTo>
                    <a:pt x="902" y="0"/>
                  </a:lnTo>
                  <a:lnTo>
                    <a:pt x="934" y="17"/>
                  </a:lnTo>
                  <a:lnTo>
                    <a:pt x="43" y="1242"/>
                  </a:lnTo>
                  <a:lnTo>
                    <a:pt x="35" y="1239"/>
                  </a:lnTo>
                  <a:lnTo>
                    <a:pt x="28" y="1235"/>
                  </a:lnTo>
                  <a:lnTo>
                    <a:pt x="20" y="1235"/>
                  </a:lnTo>
                  <a:lnTo>
                    <a:pt x="12" y="1239"/>
                  </a:lnTo>
                  <a:close/>
                </a:path>
              </a:pathLst>
            </a:custGeom>
            <a:solidFill>
              <a:srgbClr val="DE7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4" name="Freeform 14"/>
            <p:cNvSpPr>
              <a:spLocks/>
            </p:cNvSpPr>
            <p:nvPr/>
          </p:nvSpPr>
          <p:spPr bwMode="auto">
            <a:xfrm>
              <a:off x="4044" y="2731"/>
              <a:ext cx="43" cy="55"/>
            </a:xfrm>
            <a:custGeom>
              <a:avLst/>
              <a:gdLst>
                <a:gd name="T0" fmla="*/ 24 w 43"/>
                <a:gd name="T1" fmla="*/ 0 h 55"/>
                <a:gd name="T2" fmla="*/ 24 w 43"/>
                <a:gd name="T3" fmla="*/ 0 h 55"/>
                <a:gd name="T4" fmla="*/ 43 w 43"/>
                <a:gd name="T5" fmla="*/ 17 h 55"/>
                <a:gd name="T6" fmla="*/ 0 w 43"/>
                <a:gd name="T7" fmla="*/ 55 h 55"/>
                <a:gd name="T8" fmla="*/ 24 w 43"/>
                <a:gd name="T9" fmla="*/ 0 h 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3"/>
                <a:gd name="T16" fmla="*/ 0 h 55"/>
                <a:gd name="T17" fmla="*/ 43 w 43"/>
                <a:gd name="T18" fmla="*/ 55 h 5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3" h="55">
                  <a:moveTo>
                    <a:pt x="24" y="0"/>
                  </a:moveTo>
                  <a:lnTo>
                    <a:pt x="24" y="0"/>
                  </a:lnTo>
                  <a:lnTo>
                    <a:pt x="43" y="17"/>
                  </a:lnTo>
                  <a:lnTo>
                    <a:pt x="0" y="55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5" name="Freeform 15"/>
            <p:cNvSpPr>
              <a:spLocks/>
            </p:cNvSpPr>
            <p:nvPr/>
          </p:nvSpPr>
          <p:spPr bwMode="auto">
            <a:xfrm>
              <a:off x="4068" y="2544"/>
              <a:ext cx="202" cy="204"/>
            </a:xfrm>
            <a:custGeom>
              <a:avLst/>
              <a:gdLst>
                <a:gd name="T0" fmla="*/ 71 w 202"/>
                <a:gd name="T1" fmla="*/ 3 h 204"/>
                <a:gd name="T2" fmla="*/ 71 w 202"/>
                <a:gd name="T3" fmla="*/ 3 h 204"/>
                <a:gd name="T4" fmla="*/ 83 w 202"/>
                <a:gd name="T5" fmla="*/ 0 h 204"/>
                <a:gd name="T6" fmla="*/ 91 w 202"/>
                <a:gd name="T7" fmla="*/ 0 h 204"/>
                <a:gd name="T8" fmla="*/ 91 w 202"/>
                <a:gd name="T9" fmla="*/ 0 h 204"/>
                <a:gd name="T10" fmla="*/ 99 w 202"/>
                <a:gd name="T11" fmla="*/ 3 h 204"/>
                <a:gd name="T12" fmla="*/ 99 w 202"/>
                <a:gd name="T13" fmla="*/ 10 h 204"/>
                <a:gd name="T14" fmla="*/ 99 w 202"/>
                <a:gd name="T15" fmla="*/ 10 h 204"/>
                <a:gd name="T16" fmla="*/ 107 w 202"/>
                <a:gd name="T17" fmla="*/ 34 h 204"/>
                <a:gd name="T18" fmla="*/ 107 w 202"/>
                <a:gd name="T19" fmla="*/ 34 h 204"/>
                <a:gd name="T20" fmla="*/ 115 w 202"/>
                <a:gd name="T21" fmla="*/ 44 h 204"/>
                <a:gd name="T22" fmla="*/ 123 w 202"/>
                <a:gd name="T23" fmla="*/ 48 h 204"/>
                <a:gd name="T24" fmla="*/ 131 w 202"/>
                <a:gd name="T25" fmla="*/ 48 h 204"/>
                <a:gd name="T26" fmla="*/ 143 w 202"/>
                <a:gd name="T27" fmla="*/ 41 h 204"/>
                <a:gd name="T28" fmla="*/ 143 w 202"/>
                <a:gd name="T29" fmla="*/ 41 h 204"/>
                <a:gd name="T30" fmla="*/ 155 w 202"/>
                <a:gd name="T31" fmla="*/ 31 h 204"/>
                <a:gd name="T32" fmla="*/ 155 w 202"/>
                <a:gd name="T33" fmla="*/ 31 h 204"/>
                <a:gd name="T34" fmla="*/ 163 w 202"/>
                <a:gd name="T35" fmla="*/ 27 h 204"/>
                <a:gd name="T36" fmla="*/ 171 w 202"/>
                <a:gd name="T37" fmla="*/ 27 h 204"/>
                <a:gd name="T38" fmla="*/ 178 w 202"/>
                <a:gd name="T39" fmla="*/ 31 h 204"/>
                <a:gd name="T40" fmla="*/ 186 w 202"/>
                <a:gd name="T41" fmla="*/ 34 h 204"/>
                <a:gd name="T42" fmla="*/ 186 w 202"/>
                <a:gd name="T43" fmla="*/ 34 h 204"/>
                <a:gd name="T44" fmla="*/ 202 w 202"/>
                <a:gd name="T45" fmla="*/ 48 h 204"/>
                <a:gd name="T46" fmla="*/ 194 w 202"/>
                <a:gd name="T47" fmla="*/ 54 h 204"/>
                <a:gd name="T48" fmla="*/ 19 w 202"/>
                <a:gd name="T49" fmla="*/ 204 h 204"/>
                <a:gd name="T50" fmla="*/ 19 w 202"/>
                <a:gd name="T51" fmla="*/ 204 h 204"/>
                <a:gd name="T52" fmla="*/ 0 w 202"/>
                <a:gd name="T53" fmla="*/ 187 h 204"/>
                <a:gd name="T54" fmla="*/ 71 w 202"/>
                <a:gd name="T55" fmla="*/ 3 h 204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202"/>
                <a:gd name="T85" fmla="*/ 0 h 204"/>
                <a:gd name="T86" fmla="*/ 202 w 202"/>
                <a:gd name="T87" fmla="*/ 204 h 204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202" h="204">
                  <a:moveTo>
                    <a:pt x="71" y="3"/>
                  </a:moveTo>
                  <a:lnTo>
                    <a:pt x="71" y="3"/>
                  </a:lnTo>
                  <a:lnTo>
                    <a:pt x="83" y="0"/>
                  </a:lnTo>
                  <a:lnTo>
                    <a:pt x="91" y="0"/>
                  </a:lnTo>
                  <a:lnTo>
                    <a:pt x="99" y="3"/>
                  </a:lnTo>
                  <a:lnTo>
                    <a:pt x="99" y="10"/>
                  </a:lnTo>
                  <a:lnTo>
                    <a:pt x="107" y="34"/>
                  </a:lnTo>
                  <a:lnTo>
                    <a:pt x="115" y="44"/>
                  </a:lnTo>
                  <a:lnTo>
                    <a:pt x="123" y="48"/>
                  </a:lnTo>
                  <a:lnTo>
                    <a:pt x="131" y="48"/>
                  </a:lnTo>
                  <a:lnTo>
                    <a:pt x="143" y="41"/>
                  </a:lnTo>
                  <a:lnTo>
                    <a:pt x="155" y="31"/>
                  </a:lnTo>
                  <a:lnTo>
                    <a:pt x="163" y="27"/>
                  </a:lnTo>
                  <a:lnTo>
                    <a:pt x="171" y="27"/>
                  </a:lnTo>
                  <a:lnTo>
                    <a:pt x="178" y="31"/>
                  </a:lnTo>
                  <a:lnTo>
                    <a:pt x="186" y="34"/>
                  </a:lnTo>
                  <a:lnTo>
                    <a:pt x="202" y="48"/>
                  </a:lnTo>
                  <a:lnTo>
                    <a:pt x="194" y="54"/>
                  </a:lnTo>
                  <a:lnTo>
                    <a:pt x="19" y="204"/>
                  </a:lnTo>
                  <a:lnTo>
                    <a:pt x="0" y="187"/>
                  </a:lnTo>
                  <a:lnTo>
                    <a:pt x="71" y="3"/>
                  </a:lnTo>
                  <a:close/>
                </a:path>
              </a:pathLst>
            </a:custGeom>
            <a:solidFill>
              <a:srgbClr val="FCE8B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6" name="Freeform 16"/>
            <p:cNvSpPr>
              <a:spLocks/>
            </p:cNvSpPr>
            <p:nvPr/>
          </p:nvSpPr>
          <p:spPr bwMode="auto">
            <a:xfrm>
              <a:off x="4159" y="1306"/>
              <a:ext cx="926" cy="1272"/>
            </a:xfrm>
            <a:custGeom>
              <a:avLst/>
              <a:gdLst>
                <a:gd name="T0" fmla="*/ 8 w 926"/>
                <a:gd name="T1" fmla="*/ 1248 h 1272"/>
                <a:gd name="T2" fmla="*/ 8 w 926"/>
                <a:gd name="T3" fmla="*/ 1248 h 1272"/>
                <a:gd name="T4" fmla="*/ 8 w 926"/>
                <a:gd name="T5" fmla="*/ 1241 h 1272"/>
                <a:gd name="T6" fmla="*/ 0 w 926"/>
                <a:gd name="T7" fmla="*/ 1238 h 1272"/>
                <a:gd name="T8" fmla="*/ 894 w 926"/>
                <a:gd name="T9" fmla="*/ 0 h 1272"/>
                <a:gd name="T10" fmla="*/ 926 w 926"/>
                <a:gd name="T11" fmla="*/ 13 h 1272"/>
                <a:gd name="T12" fmla="*/ 16 w 926"/>
                <a:gd name="T13" fmla="*/ 1272 h 1272"/>
                <a:gd name="T14" fmla="*/ 16 w 926"/>
                <a:gd name="T15" fmla="*/ 1272 h 1272"/>
                <a:gd name="T16" fmla="*/ 8 w 926"/>
                <a:gd name="T17" fmla="*/ 1248 h 1272"/>
                <a:gd name="T18" fmla="*/ 8 w 926"/>
                <a:gd name="T19" fmla="*/ 1248 h 127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926"/>
                <a:gd name="T31" fmla="*/ 0 h 1272"/>
                <a:gd name="T32" fmla="*/ 926 w 926"/>
                <a:gd name="T33" fmla="*/ 1272 h 127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926" h="1272">
                  <a:moveTo>
                    <a:pt x="8" y="1248"/>
                  </a:moveTo>
                  <a:lnTo>
                    <a:pt x="8" y="1248"/>
                  </a:lnTo>
                  <a:lnTo>
                    <a:pt x="8" y="1241"/>
                  </a:lnTo>
                  <a:lnTo>
                    <a:pt x="0" y="1238"/>
                  </a:lnTo>
                  <a:lnTo>
                    <a:pt x="894" y="0"/>
                  </a:lnTo>
                  <a:lnTo>
                    <a:pt x="926" y="13"/>
                  </a:lnTo>
                  <a:lnTo>
                    <a:pt x="16" y="1272"/>
                  </a:lnTo>
                  <a:lnTo>
                    <a:pt x="8" y="1248"/>
                  </a:lnTo>
                  <a:close/>
                </a:path>
              </a:pathLst>
            </a:custGeom>
            <a:solidFill>
              <a:srgbClr val="E9A54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7" name="Freeform 17"/>
            <p:cNvSpPr>
              <a:spLocks/>
            </p:cNvSpPr>
            <p:nvPr/>
          </p:nvSpPr>
          <p:spPr bwMode="auto">
            <a:xfrm>
              <a:off x="5097" y="1132"/>
              <a:ext cx="187" cy="170"/>
            </a:xfrm>
            <a:custGeom>
              <a:avLst/>
              <a:gdLst>
                <a:gd name="T0" fmla="*/ 163 w 187"/>
                <a:gd name="T1" fmla="*/ 0 h 170"/>
                <a:gd name="T2" fmla="*/ 163 w 187"/>
                <a:gd name="T3" fmla="*/ 0 h 170"/>
                <a:gd name="T4" fmla="*/ 163 w 187"/>
                <a:gd name="T5" fmla="*/ 17 h 170"/>
                <a:gd name="T6" fmla="*/ 155 w 187"/>
                <a:gd name="T7" fmla="*/ 31 h 170"/>
                <a:gd name="T8" fmla="*/ 99 w 187"/>
                <a:gd name="T9" fmla="*/ 112 h 170"/>
                <a:gd name="T10" fmla="*/ 99 w 187"/>
                <a:gd name="T11" fmla="*/ 112 h 170"/>
                <a:gd name="T12" fmla="*/ 91 w 187"/>
                <a:gd name="T13" fmla="*/ 119 h 170"/>
                <a:gd name="T14" fmla="*/ 79 w 187"/>
                <a:gd name="T15" fmla="*/ 126 h 170"/>
                <a:gd name="T16" fmla="*/ 68 w 187"/>
                <a:gd name="T17" fmla="*/ 133 h 170"/>
                <a:gd name="T18" fmla="*/ 56 w 187"/>
                <a:gd name="T19" fmla="*/ 136 h 170"/>
                <a:gd name="T20" fmla="*/ 44 w 187"/>
                <a:gd name="T21" fmla="*/ 136 h 170"/>
                <a:gd name="T22" fmla="*/ 32 w 187"/>
                <a:gd name="T23" fmla="*/ 136 h 170"/>
                <a:gd name="T24" fmla="*/ 20 w 187"/>
                <a:gd name="T25" fmla="*/ 133 h 170"/>
                <a:gd name="T26" fmla="*/ 8 w 187"/>
                <a:gd name="T27" fmla="*/ 130 h 170"/>
                <a:gd name="T28" fmla="*/ 8 w 187"/>
                <a:gd name="T29" fmla="*/ 130 h 170"/>
                <a:gd name="T30" fmla="*/ 0 w 187"/>
                <a:gd name="T31" fmla="*/ 123 h 170"/>
                <a:gd name="T32" fmla="*/ 0 w 187"/>
                <a:gd name="T33" fmla="*/ 123 h 170"/>
                <a:gd name="T34" fmla="*/ 4 w 187"/>
                <a:gd name="T35" fmla="*/ 136 h 170"/>
                <a:gd name="T36" fmla="*/ 8 w 187"/>
                <a:gd name="T37" fmla="*/ 147 h 170"/>
                <a:gd name="T38" fmla="*/ 20 w 187"/>
                <a:gd name="T39" fmla="*/ 157 h 170"/>
                <a:gd name="T40" fmla="*/ 28 w 187"/>
                <a:gd name="T41" fmla="*/ 164 h 170"/>
                <a:gd name="T42" fmla="*/ 28 w 187"/>
                <a:gd name="T43" fmla="*/ 164 h 170"/>
                <a:gd name="T44" fmla="*/ 40 w 187"/>
                <a:gd name="T45" fmla="*/ 167 h 170"/>
                <a:gd name="T46" fmla="*/ 56 w 187"/>
                <a:gd name="T47" fmla="*/ 170 h 170"/>
                <a:gd name="T48" fmla="*/ 68 w 187"/>
                <a:gd name="T49" fmla="*/ 170 h 170"/>
                <a:gd name="T50" fmla="*/ 79 w 187"/>
                <a:gd name="T51" fmla="*/ 170 h 170"/>
                <a:gd name="T52" fmla="*/ 91 w 187"/>
                <a:gd name="T53" fmla="*/ 167 h 170"/>
                <a:gd name="T54" fmla="*/ 103 w 187"/>
                <a:gd name="T55" fmla="*/ 160 h 170"/>
                <a:gd name="T56" fmla="*/ 111 w 187"/>
                <a:gd name="T57" fmla="*/ 153 h 170"/>
                <a:gd name="T58" fmla="*/ 119 w 187"/>
                <a:gd name="T59" fmla="*/ 143 h 170"/>
                <a:gd name="T60" fmla="*/ 179 w 187"/>
                <a:gd name="T61" fmla="*/ 65 h 170"/>
                <a:gd name="T62" fmla="*/ 179 w 187"/>
                <a:gd name="T63" fmla="*/ 65 h 170"/>
                <a:gd name="T64" fmla="*/ 187 w 187"/>
                <a:gd name="T65" fmla="*/ 48 h 170"/>
                <a:gd name="T66" fmla="*/ 187 w 187"/>
                <a:gd name="T67" fmla="*/ 31 h 170"/>
                <a:gd name="T68" fmla="*/ 179 w 187"/>
                <a:gd name="T69" fmla="*/ 14 h 170"/>
                <a:gd name="T70" fmla="*/ 163 w 187"/>
                <a:gd name="T71" fmla="*/ 0 h 170"/>
                <a:gd name="T72" fmla="*/ 163 w 187"/>
                <a:gd name="T73" fmla="*/ 0 h 170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87"/>
                <a:gd name="T112" fmla="*/ 0 h 170"/>
                <a:gd name="T113" fmla="*/ 187 w 187"/>
                <a:gd name="T114" fmla="*/ 170 h 170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87" h="170">
                  <a:moveTo>
                    <a:pt x="163" y="0"/>
                  </a:moveTo>
                  <a:lnTo>
                    <a:pt x="163" y="0"/>
                  </a:lnTo>
                  <a:lnTo>
                    <a:pt x="163" y="17"/>
                  </a:lnTo>
                  <a:lnTo>
                    <a:pt x="155" y="31"/>
                  </a:lnTo>
                  <a:lnTo>
                    <a:pt x="99" y="112"/>
                  </a:lnTo>
                  <a:lnTo>
                    <a:pt x="91" y="119"/>
                  </a:lnTo>
                  <a:lnTo>
                    <a:pt x="79" y="126"/>
                  </a:lnTo>
                  <a:lnTo>
                    <a:pt x="68" y="133"/>
                  </a:lnTo>
                  <a:lnTo>
                    <a:pt x="56" y="136"/>
                  </a:lnTo>
                  <a:lnTo>
                    <a:pt x="44" y="136"/>
                  </a:lnTo>
                  <a:lnTo>
                    <a:pt x="32" y="136"/>
                  </a:lnTo>
                  <a:lnTo>
                    <a:pt x="20" y="133"/>
                  </a:lnTo>
                  <a:lnTo>
                    <a:pt x="8" y="130"/>
                  </a:lnTo>
                  <a:lnTo>
                    <a:pt x="0" y="123"/>
                  </a:lnTo>
                  <a:lnTo>
                    <a:pt x="4" y="136"/>
                  </a:lnTo>
                  <a:lnTo>
                    <a:pt x="8" y="147"/>
                  </a:lnTo>
                  <a:lnTo>
                    <a:pt x="20" y="157"/>
                  </a:lnTo>
                  <a:lnTo>
                    <a:pt x="28" y="164"/>
                  </a:lnTo>
                  <a:lnTo>
                    <a:pt x="40" y="167"/>
                  </a:lnTo>
                  <a:lnTo>
                    <a:pt x="56" y="170"/>
                  </a:lnTo>
                  <a:lnTo>
                    <a:pt x="68" y="170"/>
                  </a:lnTo>
                  <a:lnTo>
                    <a:pt x="79" y="170"/>
                  </a:lnTo>
                  <a:lnTo>
                    <a:pt x="91" y="167"/>
                  </a:lnTo>
                  <a:lnTo>
                    <a:pt x="103" y="160"/>
                  </a:lnTo>
                  <a:lnTo>
                    <a:pt x="111" y="153"/>
                  </a:lnTo>
                  <a:lnTo>
                    <a:pt x="119" y="143"/>
                  </a:lnTo>
                  <a:lnTo>
                    <a:pt x="179" y="65"/>
                  </a:lnTo>
                  <a:lnTo>
                    <a:pt x="187" y="48"/>
                  </a:lnTo>
                  <a:lnTo>
                    <a:pt x="187" y="31"/>
                  </a:lnTo>
                  <a:lnTo>
                    <a:pt x="179" y="14"/>
                  </a:lnTo>
                  <a:lnTo>
                    <a:pt x="163" y="0"/>
                  </a:lnTo>
                  <a:close/>
                </a:path>
              </a:pathLst>
            </a:custGeom>
            <a:solidFill>
              <a:srgbClr val="BC6D7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8" name="Freeform 18"/>
            <p:cNvSpPr>
              <a:spLocks/>
            </p:cNvSpPr>
            <p:nvPr/>
          </p:nvSpPr>
          <p:spPr bwMode="auto">
            <a:xfrm>
              <a:off x="5097" y="1115"/>
              <a:ext cx="163" cy="153"/>
            </a:xfrm>
            <a:custGeom>
              <a:avLst/>
              <a:gdLst>
                <a:gd name="T0" fmla="*/ 99 w 163"/>
                <a:gd name="T1" fmla="*/ 129 h 153"/>
                <a:gd name="T2" fmla="*/ 155 w 163"/>
                <a:gd name="T3" fmla="*/ 48 h 153"/>
                <a:gd name="T4" fmla="*/ 155 w 163"/>
                <a:gd name="T5" fmla="*/ 48 h 153"/>
                <a:gd name="T6" fmla="*/ 163 w 163"/>
                <a:gd name="T7" fmla="*/ 34 h 153"/>
                <a:gd name="T8" fmla="*/ 163 w 163"/>
                <a:gd name="T9" fmla="*/ 17 h 153"/>
                <a:gd name="T10" fmla="*/ 163 w 163"/>
                <a:gd name="T11" fmla="*/ 17 h 153"/>
                <a:gd name="T12" fmla="*/ 151 w 163"/>
                <a:gd name="T13" fmla="*/ 10 h 153"/>
                <a:gd name="T14" fmla="*/ 151 w 163"/>
                <a:gd name="T15" fmla="*/ 10 h 153"/>
                <a:gd name="T16" fmla="*/ 127 w 163"/>
                <a:gd name="T17" fmla="*/ 0 h 153"/>
                <a:gd name="T18" fmla="*/ 103 w 163"/>
                <a:gd name="T19" fmla="*/ 0 h 153"/>
                <a:gd name="T20" fmla="*/ 95 w 163"/>
                <a:gd name="T21" fmla="*/ 4 h 153"/>
                <a:gd name="T22" fmla="*/ 83 w 163"/>
                <a:gd name="T23" fmla="*/ 7 h 153"/>
                <a:gd name="T24" fmla="*/ 75 w 163"/>
                <a:gd name="T25" fmla="*/ 14 h 153"/>
                <a:gd name="T26" fmla="*/ 68 w 163"/>
                <a:gd name="T27" fmla="*/ 21 h 153"/>
                <a:gd name="T28" fmla="*/ 8 w 163"/>
                <a:gd name="T29" fmla="*/ 102 h 153"/>
                <a:gd name="T30" fmla="*/ 8 w 163"/>
                <a:gd name="T31" fmla="*/ 102 h 153"/>
                <a:gd name="T32" fmla="*/ 0 w 163"/>
                <a:gd name="T33" fmla="*/ 123 h 153"/>
                <a:gd name="T34" fmla="*/ 0 w 163"/>
                <a:gd name="T35" fmla="*/ 140 h 153"/>
                <a:gd name="T36" fmla="*/ 0 w 163"/>
                <a:gd name="T37" fmla="*/ 140 h 153"/>
                <a:gd name="T38" fmla="*/ 8 w 163"/>
                <a:gd name="T39" fmla="*/ 147 h 153"/>
                <a:gd name="T40" fmla="*/ 8 w 163"/>
                <a:gd name="T41" fmla="*/ 147 h 153"/>
                <a:gd name="T42" fmla="*/ 20 w 163"/>
                <a:gd name="T43" fmla="*/ 150 h 153"/>
                <a:gd name="T44" fmla="*/ 32 w 163"/>
                <a:gd name="T45" fmla="*/ 153 h 153"/>
                <a:gd name="T46" fmla="*/ 44 w 163"/>
                <a:gd name="T47" fmla="*/ 153 h 153"/>
                <a:gd name="T48" fmla="*/ 56 w 163"/>
                <a:gd name="T49" fmla="*/ 153 h 153"/>
                <a:gd name="T50" fmla="*/ 68 w 163"/>
                <a:gd name="T51" fmla="*/ 150 h 153"/>
                <a:gd name="T52" fmla="*/ 79 w 163"/>
                <a:gd name="T53" fmla="*/ 143 h 153"/>
                <a:gd name="T54" fmla="*/ 91 w 163"/>
                <a:gd name="T55" fmla="*/ 136 h 153"/>
                <a:gd name="T56" fmla="*/ 99 w 163"/>
                <a:gd name="T57" fmla="*/ 129 h 153"/>
                <a:gd name="T58" fmla="*/ 99 w 163"/>
                <a:gd name="T59" fmla="*/ 129 h 153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163"/>
                <a:gd name="T91" fmla="*/ 0 h 153"/>
                <a:gd name="T92" fmla="*/ 163 w 163"/>
                <a:gd name="T93" fmla="*/ 153 h 153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163" h="153">
                  <a:moveTo>
                    <a:pt x="99" y="129"/>
                  </a:moveTo>
                  <a:lnTo>
                    <a:pt x="155" y="48"/>
                  </a:lnTo>
                  <a:lnTo>
                    <a:pt x="163" y="34"/>
                  </a:lnTo>
                  <a:lnTo>
                    <a:pt x="163" y="17"/>
                  </a:lnTo>
                  <a:lnTo>
                    <a:pt x="151" y="10"/>
                  </a:lnTo>
                  <a:lnTo>
                    <a:pt x="127" y="0"/>
                  </a:lnTo>
                  <a:lnTo>
                    <a:pt x="103" y="0"/>
                  </a:lnTo>
                  <a:lnTo>
                    <a:pt x="95" y="4"/>
                  </a:lnTo>
                  <a:lnTo>
                    <a:pt x="83" y="7"/>
                  </a:lnTo>
                  <a:lnTo>
                    <a:pt x="75" y="14"/>
                  </a:lnTo>
                  <a:lnTo>
                    <a:pt x="68" y="21"/>
                  </a:lnTo>
                  <a:lnTo>
                    <a:pt x="8" y="102"/>
                  </a:lnTo>
                  <a:lnTo>
                    <a:pt x="0" y="123"/>
                  </a:lnTo>
                  <a:lnTo>
                    <a:pt x="0" y="140"/>
                  </a:lnTo>
                  <a:lnTo>
                    <a:pt x="8" y="147"/>
                  </a:lnTo>
                  <a:lnTo>
                    <a:pt x="20" y="150"/>
                  </a:lnTo>
                  <a:lnTo>
                    <a:pt x="32" y="153"/>
                  </a:lnTo>
                  <a:lnTo>
                    <a:pt x="44" y="153"/>
                  </a:lnTo>
                  <a:lnTo>
                    <a:pt x="56" y="153"/>
                  </a:lnTo>
                  <a:lnTo>
                    <a:pt x="68" y="150"/>
                  </a:lnTo>
                  <a:lnTo>
                    <a:pt x="79" y="143"/>
                  </a:lnTo>
                  <a:lnTo>
                    <a:pt x="91" y="136"/>
                  </a:lnTo>
                  <a:lnTo>
                    <a:pt x="99" y="129"/>
                  </a:lnTo>
                  <a:close/>
                </a:path>
              </a:pathLst>
            </a:custGeom>
            <a:solidFill>
              <a:srgbClr val="EB889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9" name="Freeform 19"/>
            <p:cNvSpPr>
              <a:spLocks/>
            </p:cNvSpPr>
            <p:nvPr/>
          </p:nvSpPr>
          <p:spPr bwMode="auto">
            <a:xfrm>
              <a:off x="5006" y="1153"/>
              <a:ext cx="178" cy="214"/>
            </a:xfrm>
            <a:custGeom>
              <a:avLst/>
              <a:gdLst>
                <a:gd name="T0" fmla="*/ 139 w 178"/>
                <a:gd name="T1" fmla="*/ 0 h 214"/>
                <a:gd name="T2" fmla="*/ 0 w 178"/>
                <a:gd name="T3" fmla="*/ 194 h 214"/>
                <a:gd name="T4" fmla="*/ 39 w 178"/>
                <a:gd name="T5" fmla="*/ 214 h 214"/>
                <a:gd name="T6" fmla="*/ 178 w 178"/>
                <a:gd name="T7" fmla="*/ 23 h 214"/>
                <a:gd name="T8" fmla="*/ 139 w 178"/>
                <a:gd name="T9" fmla="*/ 0 h 2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8"/>
                <a:gd name="T16" fmla="*/ 0 h 214"/>
                <a:gd name="T17" fmla="*/ 178 w 178"/>
                <a:gd name="T18" fmla="*/ 214 h 21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8" h="214">
                  <a:moveTo>
                    <a:pt x="139" y="0"/>
                  </a:moveTo>
                  <a:lnTo>
                    <a:pt x="0" y="194"/>
                  </a:lnTo>
                  <a:lnTo>
                    <a:pt x="39" y="214"/>
                  </a:lnTo>
                  <a:lnTo>
                    <a:pt x="178" y="23"/>
                  </a:lnTo>
                  <a:lnTo>
                    <a:pt x="139" y="0"/>
                  </a:lnTo>
                  <a:close/>
                </a:path>
              </a:pathLst>
            </a:custGeom>
            <a:solidFill>
              <a:srgbClr val="D9D9D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0" name="Freeform 20"/>
            <p:cNvSpPr>
              <a:spLocks/>
            </p:cNvSpPr>
            <p:nvPr/>
          </p:nvSpPr>
          <p:spPr bwMode="auto">
            <a:xfrm>
              <a:off x="5045" y="1176"/>
              <a:ext cx="219" cy="235"/>
            </a:xfrm>
            <a:custGeom>
              <a:avLst/>
              <a:gdLst>
                <a:gd name="T0" fmla="*/ 219 w 219"/>
                <a:gd name="T1" fmla="*/ 41 h 235"/>
                <a:gd name="T2" fmla="*/ 139 w 219"/>
                <a:gd name="T3" fmla="*/ 0 h 235"/>
                <a:gd name="T4" fmla="*/ 0 w 219"/>
                <a:gd name="T5" fmla="*/ 191 h 235"/>
                <a:gd name="T6" fmla="*/ 80 w 219"/>
                <a:gd name="T7" fmla="*/ 235 h 235"/>
                <a:gd name="T8" fmla="*/ 219 w 219"/>
                <a:gd name="T9" fmla="*/ 41 h 2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9"/>
                <a:gd name="T16" fmla="*/ 0 h 235"/>
                <a:gd name="T17" fmla="*/ 219 w 219"/>
                <a:gd name="T18" fmla="*/ 235 h 23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9" h="235">
                  <a:moveTo>
                    <a:pt x="219" y="41"/>
                  </a:moveTo>
                  <a:lnTo>
                    <a:pt x="139" y="0"/>
                  </a:lnTo>
                  <a:lnTo>
                    <a:pt x="0" y="191"/>
                  </a:lnTo>
                  <a:lnTo>
                    <a:pt x="80" y="235"/>
                  </a:lnTo>
                  <a:lnTo>
                    <a:pt x="219" y="41"/>
                  </a:lnTo>
                  <a:close/>
                </a:path>
              </a:pathLst>
            </a:custGeom>
            <a:solidFill>
              <a:srgbClr val="C7C7C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1" name="Freeform 21"/>
            <p:cNvSpPr>
              <a:spLocks/>
            </p:cNvSpPr>
            <p:nvPr/>
          </p:nvSpPr>
          <p:spPr bwMode="auto">
            <a:xfrm>
              <a:off x="5097" y="1176"/>
              <a:ext cx="71" cy="58"/>
            </a:xfrm>
            <a:custGeom>
              <a:avLst/>
              <a:gdLst>
                <a:gd name="T0" fmla="*/ 28 w 71"/>
                <a:gd name="T1" fmla="*/ 0 h 58"/>
                <a:gd name="T2" fmla="*/ 0 w 71"/>
                <a:gd name="T3" fmla="*/ 34 h 58"/>
                <a:gd name="T4" fmla="*/ 44 w 71"/>
                <a:gd name="T5" fmla="*/ 58 h 58"/>
                <a:gd name="T6" fmla="*/ 71 w 71"/>
                <a:gd name="T7" fmla="*/ 24 h 58"/>
                <a:gd name="T8" fmla="*/ 28 w 71"/>
                <a:gd name="T9" fmla="*/ 0 h 5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58"/>
                <a:gd name="T17" fmla="*/ 71 w 71"/>
                <a:gd name="T18" fmla="*/ 58 h 5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58">
                  <a:moveTo>
                    <a:pt x="28" y="0"/>
                  </a:moveTo>
                  <a:lnTo>
                    <a:pt x="0" y="34"/>
                  </a:lnTo>
                  <a:lnTo>
                    <a:pt x="44" y="58"/>
                  </a:lnTo>
                  <a:lnTo>
                    <a:pt x="71" y="24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2" name="Freeform 22"/>
            <p:cNvSpPr>
              <a:spLocks/>
            </p:cNvSpPr>
            <p:nvPr/>
          </p:nvSpPr>
          <p:spPr bwMode="auto">
            <a:xfrm>
              <a:off x="5141" y="1200"/>
              <a:ext cx="111" cy="79"/>
            </a:xfrm>
            <a:custGeom>
              <a:avLst/>
              <a:gdLst>
                <a:gd name="T0" fmla="*/ 111 w 111"/>
                <a:gd name="T1" fmla="*/ 44 h 79"/>
                <a:gd name="T2" fmla="*/ 27 w 111"/>
                <a:gd name="T3" fmla="*/ 0 h 79"/>
                <a:gd name="T4" fmla="*/ 0 w 111"/>
                <a:gd name="T5" fmla="*/ 34 h 79"/>
                <a:gd name="T6" fmla="*/ 83 w 111"/>
                <a:gd name="T7" fmla="*/ 79 h 79"/>
                <a:gd name="T8" fmla="*/ 111 w 111"/>
                <a:gd name="T9" fmla="*/ 44 h 7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1"/>
                <a:gd name="T16" fmla="*/ 0 h 79"/>
                <a:gd name="T17" fmla="*/ 111 w 111"/>
                <a:gd name="T18" fmla="*/ 79 h 7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1" h="79">
                  <a:moveTo>
                    <a:pt x="111" y="44"/>
                  </a:moveTo>
                  <a:lnTo>
                    <a:pt x="27" y="0"/>
                  </a:lnTo>
                  <a:lnTo>
                    <a:pt x="0" y="34"/>
                  </a:lnTo>
                  <a:lnTo>
                    <a:pt x="83" y="79"/>
                  </a:lnTo>
                  <a:lnTo>
                    <a:pt x="111" y="44"/>
                  </a:lnTo>
                  <a:close/>
                </a:path>
              </a:pathLst>
            </a:custGeom>
            <a:solidFill>
              <a:srgbClr val="E6E6E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3" name="Freeform 23"/>
            <p:cNvSpPr>
              <a:spLocks/>
            </p:cNvSpPr>
            <p:nvPr/>
          </p:nvSpPr>
          <p:spPr bwMode="auto">
            <a:xfrm>
              <a:off x="5049" y="1244"/>
              <a:ext cx="72" cy="58"/>
            </a:xfrm>
            <a:custGeom>
              <a:avLst/>
              <a:gdLst>
                <a:gd name="T0" fmla="*/ 28 w 72"/>
                <a:gd name="T1" fmla="*/ 0 h 58"/>
                <a:gd name="T2" fmla="*/ 0 w 72"/>
                <a:gd name="T3" fmla="*/ 35 h 58"/>
                <a:gd name="T4" fmla="*/ 44 w 72"/>
                <a:gd name="T5" fmla="*/ 58 h 58"/>
                <a:gd name="T6" fmla="*/ 72 w 72"/>
                <a:gd name="T7" fmla="*/ 21 h 58"/>
                <a:gd name="T8" fmla="*/ 28 w 72"/>
                <a:gd name="T9" fmla="*/ 0 h 5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58"/>
                <a:gd name="T17" fmla="*/ 72 w 72"/>
                <a:gd name="T18" fmla="*/ 58 h 5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58">
                  <a:moveTo>
                    <a:pt x="28" y="0"/>
                  </a:moveTo>
                  <a:lnTo>
                    <a:pt x="0" y="35"/>
                  </a:lnTo>
                  <a:lnTo>
                    <a:pt x="44" y="58"/>
                  </a:lnTo>
                  <a:lnTo>
                    <a:pt x="72" y="21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4" name="Freeform 24"/>
            <p:cNvSpPr>
              <a:spLocks/>
            </p:cNvSpPr>
            <p:nvPr/>
          </p:nvSpPr>
          <p:spPr bwMode="auto">
            <a:xfrm>
              <a:off x="5093" y="1265"/>
              <a:ext cx="111" cy="82"/>
            </a:xfrm>
            <a:custGeom>
              <a:avLst/>
              <a:gdLst>
                <a:gd name="T0" fmla="*/ 111 w 111"/>
                <a:gd name="T1" fmla="*/ 44 h 82"/>
                <a:gd name="T2" fmla="*/ 28 w 111"/>
                <a:gd name="T3" fmla="*/ 0 h 82"/>
                <a:gd name="T4" fmla="*/ 0 w 111"/>
                <a:gd name="T5" fmla="*/ 37 h 82"/>
                <a:gd name="T6" fmla="*/ 83 w 111"/>
                <a:gd name="T7" fmla="*/ 82 h 82"/>
                <a:gd name="T8" fmla="*/ 111 w 111"/>
                <a:gd name="T9" fmla="*/ 44 h 8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1"/>
                <a:gd name="T16" fmla="*/ 0 h 82"/>
                <a:gd name="T17" fmla="*/ 111 w 111"/>
                <a:gd name="T18" fmla="*/ 82 h 8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1" h="82">
                  <a:moveTo>
                    <a:pt x="111" y="44"/>
                  </a:moveTo>
                  <a:lnTo>
                    <a:pt x="28" y="0"/>
                  </a:lnTo>
                  <a:lnTo>
                    <a:pt x="0" y="37"/>
                  </a:lnTo>
                  <a:lnTo>
                    <a:pt x="83" y="82"/>
                  </a:lnTo>
                  <a:lnTo>
                    <a:pt x="111" y="44"/>
                  </a:lnTo>
                  <a:close/>
                </a:path>
              </a:pathLst>
            </a:custGeom>
            <a:solidFill>
              <a:srgbClr val="E6E6E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47129" name="Object 2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31113" y="0"/>
            <a:ext cx="1512887" cy="151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7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47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471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47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47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7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7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47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0" dur="80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1" dur="80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80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Line 17"/>
          <p:cNvSpPr>
            <a:spLocks noChangeShapeType="1"/>
          </p:cNvSpPr>
          <p:nvPr/>
        </p:nvSpPr>
        <p:spPr bwMode="auto">
          <a:xfrm>
            <a:off x="466725" y="260350"/>
            <a:ext cx="0" cy="6264275"/>
          </a:xfrm>
          <a:prstGeom prst="line">
            <a:avLst/>
          </a:prstGeom>
          <a:noFill/>
          <a:ln w="76200" cmpd="tri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83188"/>
          </a:xfrm>
        </p:spPr>
        <p:txBody>
          <a:bodyPr/>
          <a:lstStyle/>
          <a:p>
            <a:r>
              <a:rPr lang="kk-KZ" b="1" i="1" dirty="0" smtClean="0"/>
              <a:t/>
            </a:r>
            <a:br>
              <a:rPr lang="kk-KZ" b="1" i="1" dirty="0" smtClean="0"/>
            </a:br>
            <a:r>
              <a:rPr lang="kk-KZ" b="1" i="1" dirty="0" smtClean="0"/>
              <a:t/>
            </a:r>
            <a:br>
              <a:rPr lang="kk-KZ" b="1" i="1" dirty="0" smtClean="0"/>
            </a:br>
            <a:r>
              <a:rPr lang="kk-KZ" b="1" i="1" dirty="0" smtClean="0"/>
              <a:t>Үйге тапсырма:</a:t>
            </a:r>
            <a:r>
              <a:rPr lang="kk-KZ" i="1" dirty="0" smtClean="0"/>
              <a:t> </a:t>
            </a:r>
            <a:r>
              <a:rPr lang="kk-KZ" dirty="0" smtClean="0"/>
              <a:t>Ережелерді жаттап келу. </a:t>
            </a:r>
            <a:r>
              <a:rPr lang="kk-KZ" smtClean="0"/>
              <a:t>Сызықтық, тармақталған, циклдік алгоритмдерге ойдан есеп құрастырып алгоритмін және блок-схемасын құрастыру.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custDataLst>
      <p:tags r:id="rId1"/>
    </p:custDataLst>
  </p:cSld>
  <p:clrMapOvr>
    <a:masterClrMapping/>
  </p:clrMapOvr>
  <p:transition advTm="2200">
    <p:blinds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500034" y="2285992"/>
            <a:ext cx="8643966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kk-KZ" sz="2000" b="1" dirty="0" smtClean="0">
                <a:solidFill>
                  <a:srgbClr val="7030A0"/>
                </a:solidFill>
                <a:latin typeface="Times New Roman" pitchFamily="18" charset="0"/>
              </a:rPr>
              <a:t>        Тақырыбы: </a:t>
            </a:r>
          </a:p>
          <a:p>
            <a:pPr algn="ctr"/>
            <a:r>
              <a:rPr lang="kk-KZ" sz="54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Циклдік алгоритм</a:t>
            </a:r>
            <a:endParaRPr lang="ru-RU" sz="54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8" name="Picture 10" descr="J009917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-2470150" y="2755877"/>
            <a:ext cx="6246812" cy="1306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1" name="Line 11"/>
          <p:cNvSpPr>
            <a:spLocks noChangeShapeType="1"/>
          </p:cNvSpPr>
          <p:nvPr/>
        </p:nvSpPr>
        <p:spPr bwMode="auto">
          <a:xfrm>
            <a:off x="466725" y="260350"/>
            <a:ext cx="0" cy="6264275"/>
          </a:xfrm>
          <a:prstGeom prst="line">
            <a:avLst/>
          </a:prstGeom>
          <a:noFill/>
          <a:ln w="76200" cmpd="tri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571472" y="0"/>
            <a:ext cx="8572528" cy="6494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kk-KZ" sz="3200" b="1" dirty="0" smtClean="0"/>
              <a:t>Сабақтың мақсаты: </a:t>
            </a:r>
            <a:endParaRPr lang="ru-RU" sz="3200" dirty="0" smtClean="0"/>
          </a:p>
          <a:p>
            <a:r>
              <a:rPr lang="kk-KZ" sz="3200" b="1" dirty="0" smtClean="0"/>
              <a:t>Білімділік</a:t>
            </a:r>
            <a:r>
              <a:rPr lang="kk-KZ" sz="3200" dirty="0" smtClean="0"/>
              <a:t>: Белгілі бір әрекеттер тізбегі бірнеше рет қайталанатын болса, онда циклдік алгоритмдерді қолдананып, есептерді шешу керектігін оқушыларға түсіндіру. </a:t>
            </a:r>
            <a:endParaRPr lang="ru-RU" sz="3200" dirty="0" smtClean="0"/>
          </a:p>
          <a:p>
            <a:r>
              <a:rPr lang="kk-KZ" sz="3200" b="1" dirty="0" smtClean="0"/>
              <a:t>Дамытушылық</a:t>
            </a:r>
            <a:r>
              <a:rPr lang="kk-KZ" sz="3200" dirty="0" smtClean="0"/>
              <a:t>: Циклдік алгоритмдерді құру кезінде есепті жүйелеу арқылы шешіп,  ойлау қабілеттерін дамыту. </a:t>
            </a:r>
            <a:endParaRPr lang="ru-RU" sz="3200" dirty="0" smtClean="0"/>
          </a:p>
          <a:p>
            <a:r>
              <a:rPr lang="kk-KZ" sz="3200" b="1" dirty="0" smtClean="0"/>
              <a:t>Тәрбиелік:</a:t>
            </a:r>
            <a:r>
              <a:rPr lang="kk-KZ" sz="3200" dirty="0" smtClean="0"/>
              <a:t> Циклдік алгоритмдерді өмірмен байланыстыру арқылы оқушыларды цикілдің мәнін ұғуға тәрбиелеу. </a:t>
            </a:r>
            <a:endParaRPr lang="ru-RU" sz="3200" dirty="0" smtClean="0"/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k-KZ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0" y="0"/>
            <a:ext cx="857252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Циклдік</a:t>
            </a:r>
            <a:r>
              <a:rPr kumimoji="0" lang="kk-KZ" sz="3200" b="1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kk-KZ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алгоритм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357158" y="1071546"/>
            <a:ext cx="8786842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Есептерді шығару кезінде әрекеттерді анықтайтын параметрлердің әртүрлі мәндерінде біртипті әрекеттерді бәрнеше рет қайталау қажеттілігі туындайды.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Calibri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Осындай әрекеттерді жүзеге асыратын алгоритмдер </a:t>
            </a:r>
            <a:r>
              <a:rPr kumimoji="0" lang="kk-KZ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циклдер</a:t>
            </a:r>
            <a:r>
              <a:rPr kumimoji="0" lang="kk-KZ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 деп аталады.</a:t>
            </a:r>
            <a:endParaRPr kumimoji="0" lang="kk-KZ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0" y="0"/>
            <a:ext cx="91440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Шартты тексеру блогын блок – сызбада алтыбұрышпен</a:t>
            </a:r>
            <a:r>
              <a:rPr kumimoji="0" lang="kk-KZ" sz="3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kk-KZ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таңбалаймыз. Егер шарт дұрыс болса, онда есепті шешу үшін «иә» тармағы пайдаланылады, ал оған кері жағдайда- «жоқ» тармағы пайдаланылады.</a:t>
            </a:r>
            <a:endParaRPr kumimoji="0" lang="kk-KZ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Шестиугольник 3"/>
          <p:cNvSpPr/>
          <p:nvPr/>
        </p:nvSpPr>
        <p:spPr>
          <a:xfrm>
            <a:off x="2214546" y="3143248"/>
            <a:ext cx="3429024" cy="3071810"/>
          </a:xfrm>
          <a:prstGeom prst="hexago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0" y="379303"/>
            <a:ext cx="9144000" cy="59862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kk-KZ" sz="3200" dirty="0" smtClean="0">
                <a:latin typeface="Calibri" pitchFamily="34" charset="0"/>
                <a:cs typeface="Calibri" pitchFamily="34" charset="0"/>
              </a:rPr>
              <a:t>Қоржынға салынған асықтардың ішінде жалғыз қызыл асық бар, сол қызыл асықты табудың алгоритмін құрыңдар.</a:t>
            </a:r>
            <a:endParaRPr lang="ru-RU" sz="3200" dirty="0" smtClean="0">
              <a:latin typeface="Calibri" pitchFamily="34" charset="0"/>
              <a:cs typeface="Calibri" pitchFamily="34" charset="0"/>
            </a:endParaRPr>
          </a:p>
          <a:p>
            <a:r>
              <a:rPr lang="kk-KZ" sz="3200" dirty="0" smtClean="0">
                <a:latin typeface="Calibri" pitchFamily="34" charset="0"/>
                <a:cs typeface="Calibri" pitchFamily="34" charset="0"/>
              </a:rPr>
              <a:t>Мысалы, ол мына түрде болуы мүмкін: қоржынға қолды саламыз, ілінген асықты аламыз. Қызыл асық па? Иә, қызыл асық табылды. Жоқ, қайта қоржынға қолды саламыз, асықтарды біртіндеп алып қараймыз және т.с.с.</a:t>
            </a:r>
            <a:endParaRPr lang="ru-RU" sz="3200" dirty="0" smtClean="0">
              <a:latin typeface="Calibri" pitchFamily="34" charset="0"/>
              <a:cs typeface="Calibri" pitchFamily="34" charset="0"/>
            </a:endParaRPr>
          </a:p>
          <a:p>
            <a:r>
              <a:rPr lang="kk-KZ" sz="3200" dirty="0" smtClean="0">
                <a:latin typeface="Calibri" pitchFamily="34" charset="0"/>
                <a:cs typeface="Calibri" pitchFamily="34" charset="0"/>
              </a:rPr>
              <a:t>Қызыл асық табылғанша берілген мысалдығы осы іс-әрекет қайталана береді. Бұндай алгоритмдерді циклдік алгоритм дейміз.</a:t>
            </a:r>
            <a:endParaRPr lang="ru-RU" sz="3200" dirty="0" smtClean="0">
              <a:latin typeface="Calibri" pitchFamily="34" charset="0"/>
              <a:cs typeface="Calibri" pitchFamily="34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71600" algn="l"/>
              </a:tabLst>
            </a:pPr>
            <a:endParaRPr kumimoji="0" lang="kk-KZ" sz="31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15" name="Picture 19"/>
          <p:cNvPicPr>
            <a:picLocks noChangeAspect="1" noChangeArrowheads="1"/>
          </p:cNvPicPr>
          <p:nvPr/>
        </p:nvPicPr>
        <p:blipFill>
          <a:blip r:embed="rId2"/>
          <a:srcRect l="10432" t="26367" r="45644" b="917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0" y="1214422"/>
            <a:ext cx="9144000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4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Өздерің көріп тұрғандай, іс-әрекеттер тек шарт орындалғанда ғана жүзеге асады ал кері жағдайда іс-әрекеттер жүзеге аспайды. Бұндай алгоритмдер </a:t>
            </a:r>
            <a:r>
              <a:rPr kumimoji="0" lang="kk-KZ" sz="4400" b="1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Calibri" pitchFamily="34" charset="0"/>
              </a:rPr>
              <a:t>толық емес</a:t>
            </a:r>
            <a:r>
              <a:rPr kumimoji="0" lang="kk-KZ" sz="4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kk-KZ" sz="4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деп аталады.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libri" pitchFamily="34" charset="0"/>
              <a:cs typeface="Calibri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1546225" y="1290638"/>
            <a:ext cx="6058069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k-KZ" sz="2800" b="1" dirty="0">
                <a:solidFill>
                  <a:srgbClr val="FFFF99"/>
                </a:solidFill>
              </a:rPr>
              <a:t> </a:t>
            </a:r>
            <a:r>
              <a:rPr lang="kk-KZ" sz="4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Практикалық жұмыс</a:t>
            </a:r>
            <a:endParaRPr lang="ru-RU" sz="44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148" name="Line 6"/>
          <p:cNvSpPr>
            <a:spLocks noChangeShapeType="1"/>
          </p:cNvSpPr>
          <p:nvPr/>
        </p:nvSpPr>
        <p:spPr bwMode="auto">
          <a:xfrm>
            <a:off x="466725" y="260350"/>
            <a:ext cx="0" cy="6264275"/>
          </a:xfrm>
          <a:prstGeom prst="line">
            <a:avLst/>
          </a:prstGeom>
          <a:noFill/>
          <a:ln w="76200" cmpd="tri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571472" y="3429000"/>
            <a:ext cx="821537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Оқулықтық 70 бетіндегі 4-6 тапсырмаларды орындау.</a:t>
            </a:r>
            <a:endParaRPr kumimoji="0" lang="kk-KZ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0.6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1262</TotalTime>
  <Words>239</Words>
  <Application>Microsoft PowerPoint</Application>
  <PresentationFormat>Экран (4:3)</PresentationFormat>
  <Paragraphs>22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Эркер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  Үйге тапсырма: Ережелерді жаттап келу. Сызықтық, тармақталған, циклдік алгоритмдерге ойдан есеп құрастырып алгоритмін және блок-схемасын құрастыру. </vt:lpstr>
    </vt:vector>
  </TitlesOfParts>
  <Company>Дарын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Айдар</dc:creator>
  <cp:lastModifiedBy>User</cp:lastModifiedBy>
  <cp:revision>128</cp:revision>
  <dcterms:created xsi:type="dcterms:W3CDTF">2006-10-10T05:05:03Z</dcterms:created>
  <dcterms:modified xsi:type="dcterms:W3CDTF">2014-12-20T09:47:19Z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0008007408000000000001024110</vt:lpwstr>
  </property>
</Properties>
</file>