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2" d="100"/>
          <a:sy n="102" d="100"/>
        </p:scale>
        <p:origin x="-23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A1E873B-0FF0-408D-945A-BFDEBF8711CD}" type="datetimeFigureOut">
              <a:rPr lang="ru-RU" smtClean="0"/>
              <a:t>09.04.2011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D2E5F6-19D6-4101-9608-B7435C7E57D9}" type="slidenum">
              <a:rPr lang="ru-RU" smtClean="0"/>
              <a:t>‹#›</a:t>
            </a:fld>
            <a:endParaRPr lang="ru-RU"/>
          </a:p>
        </p:txBody>
      </p:sp>
    </p:spTree>
    <p:extLst>
      <p:ext uri="{BB962C8B-B14F-4D97-AF65-F5344CB8AC3E}">
        <p14:creationId xmlns:p14="http://schemas.microsoft.com/office/powerpoint/2010/main" val="2899793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1E873B-0FF0-408D-945A-BFDEBF8711CD}" type="datetimeFigureOut">
              <a:rPr lang="ru-RU" smtClean="0"/>
              <a:t>09.04.2011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D2E5F6-19D6-4101-9608-B7435C7E57D9}" type="slidenum">
              <a:rPr lang="ru-RU" smtClean="0"/>
              <a:t>‹#›</a:t>
            </a:fld>
            <a:endParaRPr lang="ru-RU"/>
          </a:p>
        </p:txBody>
      </p:sp>
    </p:spTree>
    <p:extLst>
      <p:ext uri="{BB962C8B-B14F-4D97-AF65-F5344CB8AC3E}">
        <p14:creationId xmlns:p14="http://schemas.microsoft.com/office/powerpoint/2010/main" val="786760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1E873B-0FF0-408D-945A-BFDEBF8711CD}" type="datetimeFigureOut">
              <a:rPr lang="ru-RU" smtClean="0"/>
              <a:t>09.04.2011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D2E5F6-19D6-4101-9608-B7435C7E57D9}" type="slidenum">
              <a:rPr lang="ru-RU" smtClean="0"/>
              <a:t>‹#›</a:t>
            </a:fld>
            <a:endParaRPr lang="ru-RU"/>
          </a:p>
        </p:txBody>
      </p:sp>
    </p:spTree>
    <p:extLst>
      <p:ext uri="{BB962C8B-B14F-4D97-AF65-F5344CB8AC3E}">
        <p14:creationId xmlns:p14="http://schemas.microsoft.com/office/powerpoint/2010/main" val="2601129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1E873B-0FF0-408D-945A-BFDEBF8711CD}" type="datetimeFigureOut">
              <a:rPr lang="ru-RU" smtClean="0"/>
              <a:t>09.04.2011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D2E5F6-19D6-4101-9608-B7435C7E57D9}" type="slidenum">
              <a:rPr lang="ru-RU" smtClean="0"/>
              <a:t>‹#›</a:t>
            </a:fld>
            <a:endParaRPr lang="ru-RU"/>
          </a:p>
        </p:txBody>
      </p:sp>
    </p:spTree>
    <p:extLst>
      <p:ext uri="{BB962C8B-B14F-4D97-AF65-F5344CB8AC3E}">
        <p14:creationId xmlns:p14="http://schemas.microsoft.com/office/powerpoint/2010/main" val="2281703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A1E873B-0FF0-408D-945A-BFDEBF8711CD}" type="datetimeFigureOut">
              <a:rPr lang="ru-RU" smtClean="0"/>
              <a:t>09.04.2011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D2E5F6-19D6-4101-9608-B7435C7E57D9}" type="slidenum">
              <a:rPr lang="ru-RU" smtClean="0"/>
              <a:t>‹#›</a:t>
            </a:fld>
            <a:endParaRPr lang="ru-RU"/>
          </a:p>
        </p:txBody>
      </p:sp>
    </p:spTree>
    <p:extLst>
      <p:ext uri="{BB962C8B-B14F-4D97-AF65-F5344CB8AC3E}">
        <p14:creationId xmlns:p14="http://schemas.microsoft.com/office/powerpoint/2010/main" val="2337759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A1E873B-0FF0-408D-945A-BFDEBF8711CD}" type="datetimeFigureOut">
              <a:rPr lang="ru-RU" smtClean="0"/>
              <a:t>09.04.2011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D2E5F6-19D6-4101-9608-B7435C7E57D9}" type="slidenum">
              <a:rPr lang="ru-RU" smtClean="0"/>
              <a:t>‹#›</a:t>
            </a:fld>
            <a:endParaRPr lang="ru-RU"/>
          </a:p>
        </p:txBody>
      </p:sp>
    </p:spTree>
    <p:extLst>
      <p:ext uri="{BB962C8B-B14F-4D97-AF65-F5344CB8AC3E}">
        <p14:creationId xmlns:p14="http://schemas.microsoft.com/office/powerpoint/2010/main" val="3131461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A1E873B-0FF0-408D-945A-BFDEBF8711CD}" type="datetimeFigureOut">
              <a:rPr lang="ru-RU" smtClean="0"/>
              <a:t>09.04.2011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4D2E5F6-19D6-4101-9608-B7435C7E57D9}" type="slidenum">
              <a:rPr lang="ru-RU" smtClean="0"/>
              <a:t>‹#›</a:t>
            </a:fld>
            <a:endParaRPr lang="ru-RU"/>
          </a:p>
        </p:txBody>
      </p:sp>
    </p:spTree>
    <p:extLst>
      <p:ext uri="{BB962C8B-B14F-4D97-AF65-F5344CB8AC3E}">
        <p14:creationId xmlns:p14="http://schemas.microsoft.com/office/powerpoint/2010/main" val="320472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A1E873B-0FF0-408D-945A-BFDEBF8711CD}" type="datetimeFigureOut">
              <a:rPr lang="ru-RU" smtClean="0"/>
              <a:t>09.04.2011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4D2E5F6-19D6-4101-9608-B7435C7E57D9}" type="slidenum">
              <a:rPr lang="ru-RU" smtClean="0"/>
              <a:t>‹#›</a:t>
            </a:fld>
            <a:endParaRPr lang="ru-RU"/>
          </a:p>
        </p:txBody>
      </p:sp>
    </p:spTree>
    <p:extLst>
      <p:ext uri="{BB962C8B-B14F-4D97-AF65-F5344CB8AC3E}">
        <p14:creationId xmlns:p14="http://schemas.microsoft.com/office/powerpoint/2010/main" val="3986522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A1E873B-0FF0-408D-945A-BFDEBF8711CD}" type="datetimeFigureOut">
              <a:rPr lang="ru-RU" smtClean="0"/>
              <a:t>09.04.2011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4D2E5F6-19D6-4101-9608-B7435C7E57D9}" type="slidenum">
              <a:rPr lang="ru-RU" smtClean="0"/>
              <a:t>‹#›</a:t>
            </a:fld>
            <a:endParaRPr lang="ru-RU"/>
          </a:p>
        </p:txBody>
      </p:sp>
    </p:spTree>
    <p:extLst>
      <p:ext uri="{BB962C8B-B14F-4D97-AF65-F5344CB8AC3E}">
        <p14:creationId xmlns:p14="http://schemas.microsoft.com/office/powerpoint/2010/main" val="3718088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A1E873B-0FF0-408D-945A-BFDEBF8711CD}" type="datetimeFigureOut">
              <a:rPr lang="ru-RU" smtClean="0"/>
              <a:t>09.04.2011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D2E5F6-19D6-4101-9608-B7435C7E57D9}" type="slidenum">
              <a:rPr lang="ru-RU" smtClean="0"/>
              <a:t>‹#›</a:t>
            </a:fld>
            <a:endParaRPr lang="ru-RU"/>
          </a:p>
        </p:txBody>
      </p:sp>
    </p:spTree>
    <p:extLst>
      <p:ext uri="{BB962C8B-B14F-4D97-AF65-F5344CB8AC3E}">
        <p14:creationId xmlns:p14="http://schemas.microsoft.com/office/powerpoint/2010/main" val="1448457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A1E873B-0FF0-408D-945A-BFDEBF8711CD}" type="datetimeFigureOut">
              <a:rPr lang="ru-RU" smtClean="0"/>
              <a:t>09.04.2011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D2E5F6-19D6-4101-9608-B7435C7E57D9}" type="slidenum">
              <a:rPr lang="ru-RU" smtClean="0"/>
              <a:t>‹#›</a:t>
            </a:fld>
            <a:endParaRPr lang="ru-RU"/>
          </a:p>
        </p:txBody>
      </p:sp>
    </p:spTree>
    <p:extLst>
      <p:ext uri="{BB962C8B-B14F-4D97-AF65-F5344CB8AC3E}">
        <p14:creationId xmlns:p14="http://schemas.microsoft.com/office/powerpoint/2010/main" val="3935260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1E873B-0FF0-408D-945A-BFDEBF8711CD}" type="datetimeFigureOut">
              <a:rPr lang="ru-RU" smtClean="0"/>
              <a:t>09.04.2011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D2E5F6-19D6-4101-9608-B7435C7E57D9}" type="slidenum">
              <a:rPr lang="ru-RU" smtClean="0"/>
              <a:t>‹#›</a:t>
            </a:fld>
            <a:endParaRPr lang="ru-RU"/>
          </a:p>
        </p:txBody>
      </p:sp>
    </p:spTree>
    <p:extLst>
      <p:ext uri="{BB962C8B-B14F-4D97-AF65-F5344CB8AC3E}">
        <p14:creationId xmlns:p14="http://schemas.microsoft.com/office/powerpoint/2010/main" val="412348304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2.gif"/><Relationship Id="rId7" Type="http://schemas.openxmlformats.org/officeDocument/2006/relationships/image" Target="../media/image6.wm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wmf"/><Relationship Id="rId5" Type="http://schemas.openxmlformats.org/officeDocument/2006/relationships/image" Target="../media/image4.gif"/><Relationship Id="rId10" Type="http://schemas.openxmlformats.org/officeDocument/2006/relationships/image" Target="../media/image9.wmf"/><Relationship Id="rId4" Type="http://schemas.openxmlformats.org/officeDocument/2006/relationships/image" Target="../media/image3.gif"/><Relationship Id="rId9" Type="http://schemas.openxmlformats.org/officeDocument/2006/relationships/image" Target="../media/image8.wmf"/></Relationships>
</file>

<file path=ppt/slides/_rels/slide10.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slideLayout" Target="../slideLayouts/slideLayout1.xml"/><Relationship Id="rId7" Type="http://schemas.openxmlformats.org/officeDocument/2006/relationships/image" Target="../media/image7.wmf"/><Relationship Id="rId12" Type="http://schemas.openxmlformats.org/officeDocument/2006/relationships/image" Target="../media/image15.gif"/><Relationship Id="rId2" Type="http://schemas.openxmlformats.org/officeDocument/2006/relationships/audio" Target="../media/audio2.wav"/><Relationship Id="rId1" Type="http://schemas.openxmlformats.org/officeDocument/2006/relationships/audio" Target="../media/audio1.wav"/><Relationship Id="rId6" Type="http://schemas.openxmlformats.org/officeDocument/2006/relationships/image" Target="../media/image6.wmf"/><Relationship Id="rId11" Type="http://schemas.openxmlformats.org/officeDocument/2006/relationships/image" Target="../media/image14.gif"/><Relationship Id="rId5" Type="http://schemas.openxmlformats.org/officeDocument/2006/relationships/image" Target="../media/image5.wmf"/><Relationship Id="rId10" Type="http://schemas.openxmlformats.org/officeDocument/2006/relationships/image" Target="../media/image2.gif"/><Relationship Id="rId4" Type="http://schemas.openxmlformats.org/officeDocument/2006/relationships/image" Target="../media/image12.png"/><Relationship Id="rId9" Type="http://schemas.openxmlformats.org/officeDocument/2006/relationships/image" Target="../media/image9.wmf"/></Relationships>
</file>

<file path=ppt/slides/_rels/slide1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0.gif"/><Relationship Id="rId3" Type="http://schemas.openxmlformats.org/officeDocument/2006/relationships/slideLayout" Target="../slideLayouts/slideLayout1.xml"/><Relationship Id="rId7" Type="http://schemas.openxmlformats.org/officeDocument/2006/relationships/image" Target="../media/image13.gif"/><Relationship Id="rId2" Type="http://schemas.openxmlformats.org/officeDocument/2006/relationships/audio" Target="../media/audio2.wav"/><Relationship Id="rId1" Type="http://schemas.openxmlformats.org/officeDocument/2006/relationships/audio" Target="../media/audio1.wav"/><Relationship Id="rId6" Type="http://schemas.openxmlformats.org/officeDocument/2006/relationships/image" Target="../media/image14.gif"/><Relationship Id="rId11" Type="http://schemas.openxmlformats.org/officeDocument/2006/relationships/image" Target="../media/image8.wmf"/><Relationship Id="rId5" Type="http://schemas.openxmlformats.org/officeDocument/2006/relationships/image" Target="../media/image5.wmf"/><Relationship Id="rId10" Type="http://schemas.openxmlformats.org/officeDocument/2006/relationships/image" Target="../media/image7.wmf"/><Relationship Id="rId4" Type="http://schemas.openxmlformats.org/officeDocument/2006/relationships/image" Target="../media/image12.png"/><Relationship Id="rId9" Type="http://schemas.openxmlformats.org/officeDocument/2006/relationships/image" Target="../media/image2.gif"/></Relationships>
</file>

<file path=ppt/slides/_rels/slide1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10.gif"/><Relationship Id="rId3" Type="http://schemas.openxmlformats.org/officeDocument/2006/relationships/slideLayout" Target="../slideLayouts/slideLayout1.xml"/><Relationship Id="rId7" Type="http://schemas.openxmlformats.org/officeDocument/2006/relationships/image" Target="../media/image13.gif"/><Relationship Id="rId2" Type="http://schemas.openxmlformats.org/officeDocument/2006/relationships/audio" Target="../media/audio2.wav"/><Relationship Id="rId1" Type="http://schemas.openxmlformats.org/officeDocument/2006/relationships/audio" Target="../media/audio1.wav"/><Relationship Id="rId6" Type="http://schemas.openxmlformats.org/officeDocument/2006/relationships/image" Target="../media/image14.gif"/><Relationship Id="rId11" Type="http://schemas.openxmlformats.org/officeDocument/2006/relationships/image" Target="../media/image8.wmf"/><Relationship Id="rId5" Type="http://schemas.openxmlformats.org/officeDocument/2006/relationships/image" Target="../media/image5.wmf"/><Relationship Id="rId10" Type="http://schemas.openxmlformats.org/officeDocument/2006/relationships/image" Target="../media/image7.wmf"/><Relationship Id="rId4" Type="http://schemas.openxmlformats.org/officeDocument/2006/relationships/image" Target="../media/image12.png"/><Relationship Id="rId9" Type="http://schemas.openxmlformats.org/officeDocument/2006/relationships/image" Target="../media/image2.gif"/></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gif"/><Relationship Id="rId7" Type="http://schemas.openxmlformats.org/officeDocument/2006/relationships/image" Target="../media/image18.gif"/><Relationship Id="rId2" Type="http://schemas.openxmlformats.org/officeDocument/2006/relationships/image" Target="../media/image16.jp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15.gif"/><Relationship Id="rId5" Type="http://schemas.openxmlformats.org/officeDocument/2006/relationships/image" Target="../media/image14.gif"/><Relationship Id="rId10" Type="http://schemas.openxmlformats.org/officeDocument/2006/relationships/image" Target="../media/image10.gif"/><Relationship Id="rId4" Type="http://schemas.openxmlformats.org/officeDocument/2006/relationships/image" Target="../media/image13.gif"/><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11.gif"/></Relationships>
</file>

<file path=ppt/slides/_rels/slide4.xml.rels><?xml version="1.0" encoding="UTF-8" standalone="yes"?>
<Relationships xmlns="http://schemas.openxmlformats.org/package/2006/relationships"><Relationship Id="rId8" Type="http://schemas.openxmlformats.org/officeDocument/2006/relationships/image" Target="../media/image10.gif"/><Relationship Id="rId3" Type="http://schemas.openxmlformats.org/officeDocument/2006/relationships/slideLayout" Target="../slideLayouts/slideLayout1.xml"/><Relationship Id="rId7" Type="http://schemas.openxmlformats.org/officeDocument/2006/relationships/image" Target="../media/image2.gif"/><Relationship Id="rId2" Type="http://schemas.openxmlformats.org/officeDocument/2006/relationships/audio" Target="../media/audio2.wav"/><Relationship Id="rId1" Type="http://schemas.openxmlformats.org/officeDocument/2006/relationships/audio" Target="../media/audio1.wav"/><Relationship Id="rId6" Type="http://schemas.openxmlformats.org/officeDocument/2006/relationships/image" Target="../media/image14.gif"/><Relationship Id="rId5" Type="http://schemas.openxmlformats.org/officeDocument/2006/relationships/image" Target="../media/image13.gif"/><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3.gif"/><Relationship Id="rId2" Type="http://schemas.openxmlformats.org/officeDocument/2006/relationships/audio" Target="../media/audio2.wav"/><Relationship Id="rId1" Type="http://schemas.openxmlformats.org/officeDocument/2006/relationships/audio" Target="../media/audio1.wav"/><Relationship Id="rId6" Type="http://schemas.openxmlformats.org/officeDocument/2006/relationships/image" Target="../media/image14.gif"/><Relationship Id="rId5" Type="http://schemas.openxmlformats.org/officeDocument/2006/relationships/image" Target="../media/image2.gif"/><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0.gif"/><Relationship Id="rId13" Type="http://schemas.openxmlformats.org/officeDocument/2006/relationships/image" Target="../media/image9.wmf"/><Relationship Id="rId3" Type="http://schemas.openxmlformats.org/officeDocument/2006/relationships/slideLayout" Target="../slideLayouts/slideLayout1.xml"/><Relationship Id="rId7" Type="http://schemas.openxmlformats.org/officeDocument/2006/relationships/image" Target="../media/image13.gif"/><Relationship Id="rId12" Type="http://schemas.openxmlformats.org/officeDocument/2006/relationships/image" Target="../media/image8.wmf"/><Relationship Id="rId2" Type="http://schemas.openxmlformats.org/officeDocument/2006/relationships/audio" Target="../media/audio2.wav"/><Relationship Id="rId1" Type="http://schemas.openxmlformats.org/officeDocument/2006/relationships/audio" Target="../media/audio1.wav"/><Relationship Id="rId6" Type="http://schemas.openxmlformats.org/officeDocument/2006/relationships/image" Target="../media/image14.gif"/><Relationship Id="rId11" Type="http://schemas.openxmlformats.org/officeDocument/2006/relationships/image" Target="../media/image7.wmf"/><Relationship Id="rId5" Type="http://schemas.openxmlformats.org/officeDocument/2006/relationships/image" Target="../media/image2.gif"/><Relationship Id="rId10" Type="http://schemas.openxmlformats.org/officeDocument/2006/relationships/image" Target="../media/image6.wmf"/><Relationship Id="rId4" Type="http://schemas.openxmlformats.org/officeDocument/2006/relationships/image" Target="../media/image12.png"/><Relationship Id="rId9" Type="http://schemas.openxmlformats.org/officeDocument/2006/relationships/image" Target="../media/image5.wmf"/></Relationships>
</file>

<file path=ppt/slides/_rels/slide9.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14.gif"/><Relationship Id="rId1" Type="http://schemas.openxmlformats.org/officeDocument/2006/relationships/slideLayout" Target="../slideLayouts/slideLayout1.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 Id="rId9" Type="http://schemas.openxmlformats.org/officeDocument/2006/relationships/image" Target="../media/image15.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prstClr val="black"/>
              <a:schemeClr val="accent4">
                <a:tint val="45000"/>
                <a:satMod val="400000"/>
              </a:schemeClr>
            </a:duotone>
          </a:blip>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908720"/>
            <a:ext cx="8568952" cy="1252736"/>
          </a:xfrm>
        </p:spPr>
        <p:txBody>
          <a:bodyPr>
            <a:noAutofit/>
          </a:bodyPr>
          <a:lstStyle/>
          <a:p>
            <a:r>
              <a:rPr lang="kk-KZ" sz="8000" b="1" dirty="0">
                <a:ln w="17780" cmpd="sng">
                  <a:solidFill>
                    <a:schemeClr val="bg2">
                      <a:lumMod val="60000"/>
                      <a:lumOff val="40000"/>
                    </a:schemeClr>
                  </a:solidFill>
                  <a:prstDash val="solid"/>
                  <a:miter lim="800000"/>
                </a:ln>
                <a:solidFill>
                  <a:srgbClr val="FF0000"/>
                </a:solidFill>
                <a:effectLst>
                  <a:glow rad="101600">
                    <a:schemeClr val="accent2">
                      <a:satMod val="175000"/>
                      <a:alpha val="40000"/>
                    </a:schemeClr>
                  </a:glow>
                  <a:outerShdw blurRad="50800" algn="tl" rotWithShape="0">
                    <a:srgbClr val="000000"/>
                  </a:outerShdw>
                </a:effectLst>
              </a:rPr>
              <a:t>«Ғажайып алаң</a:t>
            </a:r>
            <a:r>
              <a:rPr lang="kk-KZ" sz="8000" b="1" dirty="0" smtClean="0">
                <a:ln w="17780" cmpd="sng">
                  <a:solidFill>
                    <a:schemeClr val="bg2">
                      <a:lumMod val="60000"/>
                      <a:lumOff val="40000"/>
                    </a:schemeClr>
                  </a:solidFill>
                  <a:prstDash val="solid"/>
                  <a:miter lim="800000"/>
                </a:ln>
                <a:solidFill>
                  <a:srgbClr val="FF0000"/>
                </a:solidFill>
                <a:effectLst>
                  <a:glow rad="101600">
                    <a:schemeClr val="accent2">
                      <a:satMod val="175000"/>
                      <a:alpha val="40000"/>
                    </a:schemeClr>
                  </a:glow>
                  <a:outerShdw blurRad="50800" algn="tl" rotWithShape="0">
                    <a:srgbClr val="000000"/>
                  </a:outerShdw>
                </a:effectLst>
              </a:rPr>
              <a:t>»</a:t>
            </a:r>
            <a:endParaRPr lang="ru-RU" sz="8000" b="1" dirty="0">
              <a:ln w="17780" cmpd="sng">
                <a:solidFill>
                  <a:schemeClr val="bg2">
                    <a:lumMod val="60000"/>
                    <a:lumOff val="40000"/>
                  </a:schemeClr>
                </a:solidFill>
                <a:prstDash val="solid"/>
                <a:miter lim="800000"/>
              </a:ln>
              <a:solidFill>
                <a:srgbClr val="FF0000"/>
              </a:solidFill>
              <a:effectLst>
                <a:glow rad="101600">
                  <a:schemeClr val="accent2">
                    <a:satMod val="175000"/>
                    <a:alpha val="40000"/>
                  </a:schemeClr>
                </a:glow>
                <a:outerShdw blurRad="50800" algn="tl" rotWithShape="0">
                  <a:srgbClr val="000000"/>
                </a:outerShdw>
              </a:effectLst>
            </a:endParaRPr>
          </a:p>
        </p:txBody>
      </p:sp>
      <p:sp>
        <p:nvSpPr>
          <p:cNvPr id="3" name="Подзаголовок 2"/>
          <p:cNvSpPr>
            <a:spLocks noGrp="1"/>
          </p:cNvSpPr>
          <p:nvPr>
            <p:ph type="subTitle" idx="1"/>
          </p:nvPr>
        </p:nvSpPr>
        <p:spPr>
          <a:xfrm>
            <a:off x="1102624" y="4106100"/>
            <a:ext cx="6669776" cy="1532700"/>
          </a:xfrm>
        </p:spPr>
        <p:txBody>
          <a:bodyPr>
            <a:normAutofit/>
          </a:bodyPr>
          <a:lstStyle/>
          <a:p>
            <a:r>
              <a:rPr lang="kk-KZ" sz="4400" b="1" dirty="0">
                <a:ln w="17780" cmpd="sng">
                  <a:solidFill>
                    <a:schemeClr val="bg2">
                      <a:lumMod val="60000"/>
                      <a:lumOff val="40000"/>
                    </a:schemeClr>
                  </a:solidFill>
                  <a:prstDash val="solid"/>
                  <a:miter lim="800000"/>
                </a:ln>
                <a:solidFill>
                  <a:srgbClr val="FF0000"/>
                </a:solidFill>
                <a:effectLst>
                  <a:glow rad="101600">
                    <a:schemeClr val="accent2">
                      <a:satMod val="175000"/>
                      <a:alpha val="40000"/>
                    </a:schemeClr>
                  </a:glow>
                  <a:outerShdw blurRad="50800" algn="tl" rotWithShape="0">
                    <a:srgbClr val="000000"/>
                  </a:outerShdw>
                </a:effectLst>
              </a:rPr>
              <a:t>интеллектуалды ойын</a:t>
            </a:r>
            <a:endParaRPr lang="ru-RU" sz="4400" b="1" dirty="0">
              <a:ln w="17780" cmpd="sng">
                <a:solidFill>
                  <a:schemeClr val="bg2">
                    <a:lumMod val="60000"/>
                    <a:lumOff val="40000"/>
                  </a:schemeClr>
                </a:solidFill>
                <a:prstDash val="solid"/>
                <a:miter lim="800000"/>
              </a:ln>
              <a:solidFill>
                <a:srgbClr val="FF0000"/>
              </a:solidFill>
              <a:effectLst>
                <a:glow rad="101600">
                  <a:schemeClr val="accent2">
                    <a:satMod val="175000"/>
                    <a:alpha val="40000"/>
                  </a:schemeClr>
                </a:glow>
                <a:outerShdw blurRad="50800" algn="tl" rotWithShape="0">
                  <a:srgbClr val="000000"/>
                </a:outerShdw>
              </a:effectLst>
            </a:endParaRPr>
          </a:p>
          <a:p>
            <a:endParaRPr lang="ru-RU" sz="4400" dirty="0"/>
          </a:p>
        </p:txBody>
      </p:sp>
      <p:pic>
        <p:nvPicPr>
          <p:cNvPr id="4"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839509" y="230428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26064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752056" y="52769"/>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138663" y="41313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782504" y="306546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930826" y="306546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732165" y="40481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266465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524328" y="234473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673873" y="367556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563812" y="22477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120185" y="217697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069955" y="54654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8946" y="27506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09550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407707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955747" y="558924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569493" y="535645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214938" y="5373216"/>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530120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526682" y="204381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278075" y="498925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339827" y="479779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318845" y="245586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081" y="4655539"/>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06543" y="559076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178585" y="553129"/>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80312" y="303568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278075" y="240417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20565" y="338537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943745" y="208705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8946" y="307003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76393" y="458048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978275" y="610156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352405" y="594960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594960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172474" y="195764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6" descr="BD20656_"/>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0" y="0"/>
            <a:ext cx="91440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6" descr="BD20656_"/>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05935" y="5303426"/>
            <a:ext cx="91440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2" descr="anim047"/>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3770438" y="5355876"/>
            <a:ext cx="12954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2" descr="anim047"/>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3973869" y="89838"/>
            <a:ext cx="12954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978059" y="2954836"/>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1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973281" y="306546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4953000"/>
            <a:ext cx="1716088"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15200" y="0"/>
            <a:ext cx="1420813"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81800" y="4648200"/>
            <a:ext cx="23622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1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81200" y="304800"/>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57600" y="3048000"/>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1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96000" y="228600"/>
            <a:ext cx="115411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152400"/>
            <a:ext cx="115411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974646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grpId="1" nodeType="clickEffect">
                                  <p:stCondLst>
                                    <p:cond delay="0"/>
                                  </p:stCondLst>
                                  <p:childTnLst>
                                    <p:animScale>
                                      <p:cBhvr>
                                        <p:cTn id="20" dur="2000" fill="hold"/>
                                        <p:tgtEl>
                                          <p:spTgt spid="2"/>
                                        </p:tgtEl>
                                      </p:cBhvr>
                                      <p:by x="150000" y="150000"/>
                                    </p:animScale>
                                  </p:childTnLst>
                                </p:cTn>
                              </p:par>
                            </p:childTnLst>
                          </p:cTn>
                        </p:par>
                      </p:childTnLst>
                    </p:cTn>
                  </p:par>
                  <p:par>
                    <p:cTn id="21" fill="hold">
                      <p:stCondLst>
                        <p:cond delay="indefinite"/>
                      </p:stCondLst>
                      <p:childTnLst>
                        <p:par>
                          <p:cTn id="22" fill="hold">
                            <p:stCondLst>
                              <p:cond delay="0"/>
                            </p:stCondLst>
                            <p:childTnLst>
                              <p:par>
                                <p:cTn id="23" presetID="6" presetClass="emph" presetSubtype="0" fill="hold" grpId="1" nodeType="clickEffect">
                                  <p:stCondLst>
                                    <p:cond delay="0"/>
                                  </p:stCondLst>
                                  <p:childTnLst>
                                    <p:animScale>
                                      <p:cBhvr>
                                        <p:cTn id="24" dur="2000" fill="hold"/>
                                        <p:tgtEl>
                                          <p:spTgt spid="3">
                                            <p:txEl>
                                              <p:pRg st="0" end="0"/>
                                            </p:txEl>
                                          </p:spTgt>
                                        </p:tgtEl>
                                      </p:cBhvr>
                                      <p:by x="150000" y="150000"/>
                                    </p:animScale>
                                  </p:childTnLst>
                                </p:cTn>
                              </p:par>
                            </p:childTnLst>
                          </p:cTn>
                        </p:par>
                      </p:childTnLst>
                    </p:cTn>
                  </p:par>
                  <p:par>
                    <p:cTn id="25" fill="hold">
                      <p:stCondLst>
                        <p:cond delay="indefinite"/>
                      </p:stCondLst>
                      <p:childTnLst>
                        <p:par>
                          <p:cTn id="26" fill="hold">
                            <p:stCondLst>
                              <p:cond delay="0"/>
                            </p:stCondLst>
                            <p:childTnLst>
                              <p:par>
                                <p:cTn id="27" presetID="8" presetClass="emph" presetSubtype="0" fill="hold" nodeType="clickEffect">
                                  <p:stCondLst>
                                    <p:cond delay="0"/>
                                  </p:stCondLst>
                                  <p:childTnLst>
                                    <p:animRot by="21600000">
                                      <p:cBhvr>
                                        <p:cTn id="28" dur="2000" fill="hold"/>
                                        <p:tgtEl>
                                          <p:spTgt spid="47"/>
                                        </p:tgtEl>
                                        <p:attrNameLst>
                                          <p:attrName>r</p:attrName>
                                        </p:attrNameLst>
                                      </p:cBhvr>
                                    </p:animRot>
                                  </p:childTnLst>
                                </p:cTn>
                              </p:par>
                              <p:par>
                                <p:cTn id="29" presetID="8" presetClass="emph" presetSubtype="0" fill="hold" nodeType="withEffect">
                                  <p:stCondLst>
                                    <p:cond delay="0"/>
                                  </p:stCondLst>
                                  <p:childTnLst>
                                    <p:animRot by="21600000">
                                      <p:cBhvr>
                                        <p:cTn id="30" dur="2000" fill="hold"/>
                                        <p:tgtEl>
                                          <p:spTgt spid="48"/>
                                        </p:tgtEl>
                                        <p:attrNameLst>
                                          <p:attrName>r</p:attrName>
                                        </p:attrNameLst>
                                      </p:cBhvr>
                                    </p:animRot>
                                  </p:childTnLst>
                                </p:cTn>
                              </p:par>
                              <p:par>
                                <p:cTn id="31" presetID="8" presetClass="emph" presetSubtype="0" fill="hold" nodeType="withEffect">
                                  <p:stCondLst>
                                    <p:cond delay="0"/>
                                  </p:stCondLst>
                                  <p:childTnLst>
                                    <p:animRot by="21600000">
                                      <p:cBhvr>
                                        <p:cTn id="32" dur="2000" fill="hold"/>
                                        <p:tgtEl>
                                          <p:spTgt spid="49"/>
                                        </p:tgtEl>
                                        <p:attrNameLst>
                                          <p:attrName>r</p:attrName>
                                        </p:attrNameLst>
                                      </p:cBhvr>
                                    </p:animRot>
                                  </p:childTnLst>
                                </p:cTn>
                              </p:par>
                              <p:par>
                                <p:cTn id="33" presetID="8" presetClass="emph" presetSubtype="0" fill="hold" nodeType="withEffect">
                                  <p:stCondLst>
                                    <p:cond delay="0"/>
                                  </p:stCondLst>
                                  <p:childTnLst>
                                    <p:animRot by="21600000">
                                      <p:cBhvr>
                                        <p:cTn id="34" dur="2000" fill="hold"/>
                                        <p:tgtEl>
                                          <p:spTgt spid="50"/>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51"/>
                                        </p:tgtEl>
                                        <p:attrNameLst>
                                          <p:attrName>r</p:attrName>
                                        </p:attrNameLst>
                                      </p:cBhvr>
                                    </p:animRot>
                                  </p:childTnLst>
                                </p:cTn>
                              </p:par>
                              <p:par>
                                <p:cTn id="37" presetID="8" presetClass="emph" presetSubtype="0" fill="hold" nodeType="withEffect">
                                  <p:stCondLst>
                                    <p:cond delay="0"/>
                                  </p:stCondLst>
                                  <p:childTnLst>
                                    <p:animRot by="21600000">
                                      <p:cBhvr>
                                        <p:cTn id="38" dur="2000" fill="hold"/>
                                        <p:tgtEl>
                                          <p:spTgt spid="52"/>
                                        </p:tgtEl>
                                        <p:attrNameLst>
                                          <p:attrName>r</p:attrName>
                                        </p:attrNameLst>
                                      </p:cBhvr>
                                    </p:animRot>
                                  </p:childTnLst>
                                </p:cTn>
                              </p:par>
                              <p:par>
                                <p:cTn id="39" presetID="8" presetClass="emph" presetSubtype="0" fill="hold" nodeType="withEffect">
                                  <p:stCondLst>
                                    <p:cond delay="0"/>
                                  </p:stCondLst>
                                  <p:childTnLst>
                                    <p:animRot by="21600000">
                                      <p:cBhvr>
                                        <p:cTn id="40" dur="2000" fill="hold"/>
                                        <p:tgtEl>
                                          <p:spTgt spid="5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3D4A8"/>
            </a:gs>
            <a:gs pos="78000">
              <a:srgbClr val="21D6E0"/>
            </a:gs>
            <a:gs pos="100000">
              <a:srgbClr val="0087E6"/>
            </a:gs>
            <a:gs pos="100000">
              <a:srgbClr val="005CBF"/>
            </a:gs>
          </a:gsLst>
          <a:path path="shape">
            <a:fillToRect l="50000" t="50000" r="50000" b="50000"/>
          </a:path>
          <a:tileRect/>
        </a:gradFill>
        <a:effectLst/>
      </p:bgPr>
    </p:bg>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2537374287"/>
              </p:ext>
            </p:extLst>
          </p:nvPr>
        </p:nvGraphicFramePr>
        <p:xfrm>
          <a:off x="63503" y="3068960"/>
          <a:ext cx="8972991" cy="1310640"/>
        </p:xfrm>
        <a:graphic>
          <a:graphicData uri="http://schemas.openxmlformats.org/drawingml/2006/table">
            <a:tbl>
              <a:tblPr firstRow="1" bandRow="1">
                <a:tableStyleId>{00A15C55-8517-42AA-B614-E9B94910E393}</a:tableStyleId>
              </a:tblPr>
              <a:tblGrid>
                <a:gridCol w="812791"/>
                <a:gridCol w="1027826"/>
                <a:gridCol w="935312"/>
                <a:gridCol w="905301"/>
                <a:gridCol w="977826"/>
                <a:gridCol w="862787"/>
                <a:gridCol w="862787"/>
                <a:gridCol w="862787"/>
                <a:gridCol w="862787"/>
                <a:gridCol w="862787"/>
              </a:tblGrid>
              <a:tr h="370840">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r>
            </a:tbl>
          </a:graphicData>
        </a:graphic>
      </p:graphicFrame>
      <p:pic>
        <p:nvPicPr>
          <p:cNvPr id="6" name="Picture 120">
            <a:hlinkClick r:id="" action="ppaction://media"/>
            <a:hlinkHover r:id="" action="ppaction://ole?verb=0"/>
          </p:cNvPr>
          <p:cNvPicPr>
            <a:picLocks noRot="1" noChangeAspect="1" noChangeArrowheads="1"/>
          </p:cNvPicPr>
          <p:nvPr>
            <a:wavAudioFile r:embed="rId1" name="50na50.wav"/>
          </p:nvPr>
        </p:nvPicPr>
        <p:blipFill>
          <a:blip r:embed="rId4" cstate="print"/>
          <a:srcRect/>
          <a:stretch>
            <a:fillRect/>
          </a:stretch>
        </p:blipFill>
        <p:spPr bwMode="auto">
          <a:xfrm>
            <a:off x="8687954" y="6283325"/>
            <a:ext cx="304800" cy="304800"/>
          </a:xfrm>
          <a:prstGeom prst="rect">
            <a:avLst/>
          </a:prstGeom>
          <a:noFill/>
          <a:ln w="9525">
            <a:noFill/>
            <a:miter lim="800000"/>
            <a:headEnd/>
            <a:tailEnd/>
          </a:ln>
        </p:spPr>
      </p:pic>
      <p:pic>
        <p:nvPicPr>
          <p:cNvPr id="7" name="Picture 65">
            <a:hlinkClick r:id="" action="ppaction://media"/>
            <a:hlinkHover r:id="" action="ppaction://ole?verb=0"/>
          </p:cNvPr>
          <p:cNvPicPr>
            <a:picLocks noRot="1" noChangeAspect="1" noChangeArrowheads="1"/>
          </p:cNvPicPr>
          <p:nvPr>
            <a:wavAudioFile r:embed="rId2" name="quest.wav"/>
          </p:nvPr>
        </p:nvPicPr>
        <p:blipFill>
          <a:blip r:embed="rId4" cstate="print"/>
          <a:srcRect/>
          <a:stretch>
            <a:fillRect/>
          </a:stretch>
        </p:blipFill>
        <p:spPr bwMode="auto">
          <a:xfrm>
            <a:off x="63500" y="6588125"/>
            <a:ext cx="304800" cy="304800"/>
          </a:xfrm>
          <a:prstGeom prst="rect">
            <a:avLst/>
          </a:prstGeom>
          <a:noFill/>
          <a:ln w="9525">
            <a:noFill/>
            <a:miter lim="800000"/>
            <a:headEnd/>
            <a:tailEnd/>
          </a:ln>
        </p:spPr>
      </p:pic>
      <p:pic>
        <p:nvPicPr>
          <p:cNvPr id="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870" y="4525705"/>
            <a:ext cx="142808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15200" y="0"/>
            <a:ext cx="1420813"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40559" y="4356562"/>
            <a:ext cx="2085047" cy="1893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81200" y="304800"/>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51920" y="504825"/>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96000" y="228600"/>
            <a:ext cx="115411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152400"/>
            <a:ext cx="115411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звезды"/>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461962" y="180414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 descr="звезды"/>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2976766" y="227056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0" descr="звезды"/>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7848326" y="166376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0" descr="звезды"/>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6672616" y="158243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0" descr="звезды"/>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2046627" y="147130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descr="звезды"/>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3785244" y="1582429"/>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0" descr="звезды"/>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5076056" y="203963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4" descr="0013"/>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1907704" y="4674423"/>
            <a:ext cx="2611438" cy="207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4" descr="0013"/>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4283968" y="4819136"/>
            <a:ext cx="2611438" cy="207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Рисунок 23" descr="flover_0032.gif">
            <a:hlinkClick r:id="" action="ppaction://noaction"/>
          </p:cNvPr>
          <p:cNvPicPr>
            <a:picLocks noChangeAspect="1"/>
          </p:cNvPicPr>
          <p:nvPr/>
        </p:nvPicPr>
        <p:blipFill>
          <a:blip r:embed="rId12" cstate="print"/>
          <a:stretch>
            <a:fillRect/>
          </a:stretch>
        </p:blipFill>
        <p:spPr>
          <a:xfrm>
            <a:off x="6542553" y="5454641"/>
            <a:ext cx="1483053" cy="1285884"/>
          </a:xfrm>
          <a:prstGeom prst="rect">
            <a:avLst/>
          </a:prstGeom>
        </p:spPr>
      </p:pic>
      <p:pic>
        <p:nvPicPr>
          <p:cNvPr id="25" name="Рисунок 24" descr="flover_0032.gif">
            <a:hlinkClick r:id="" action="ppaction://noaction"/>
          </p:cNvPr>
          <p:cNvPicPr>
            <a:picLocks noChangeAspect="1"/>
          </p:cNvPicPr>
          <p:nvPr/>
        </p:nvPicPr>
        <p:blipFill>
          <a:blip r:embed="rId12" cstate="print"/>
          <a:stretch>
            <a:fillRect/>
          </a:stretch>
        </p:blipFill>
        <p:spPr>
          <a:xfrm>
            <a:off x="809275" y="5213088"/>
            <a:ext cx="1483053" cy="1285884"/>
          </a:xfrm>
          <a:prstGeom prst="rect">
            <a:avLst/>
          </a:prstGeom>
        </p:spPr>
      </p:pic>
    </p:spTree>
    <p:extLst>
      <p:ext uri="{BB962C8B-B14F-4D97-AF65-F5344CB8AC3E}">
        <p14:creationId xmlns:p14="http://schemas.microsoft.com/office/powerpoint/2010/main" val="1021004839"/>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audio>
              <p:cMediaNode>
                <p:cTn id="3"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78000">
              <a:schemeClr val="accent4">
                <a:lumMod val="60000"/>
                <a:lumOff val="40000"/>
              </a:schemeClr>
            </a:gs>
            <a:gs pos="100000">
              <a:srgbClr val="0087E6"/>
            </a:gs>
            <a:gs pos="100000">
              <a:srgbClr val="005CBF"/>
            </a:gs>
          </a:gsLst>
          <a:path path="shape">
            <a:fillToRect l="50000" t="50000" r="50000" b="50000"/>
          </a:path>
        </a:gra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49288" y="1052736"/>
            <a:ext cx="8496944" cy="4514768"/>
          </a:xfrm>
        </p:spPr>
        <p:txBody>
          <a:bodyPr>
            <a:noAutofit/>
          </a:bodyPr>
          <a:lstStyle/>
          <a:p>
            <a:r>
              <a:rPr lang="kk-KZ"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5</a:t>
            </a:r>
            <a:r>
              <a:rPr lang="kk-KZ"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 сұрақ</a:t>
            </a:r>
            <a:r>
              <a:rPr lang="kk-KZ"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 </a:t>
            </a:r>
            <a:endParaRPr lang="kk-KZ"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endParaRPr>
          </a:p>
          <a:p>
            <a:r>
              <a:rPr lang="kk-KZ" sz="28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Бұл </a:t>
            </a:r>
            <a:r>
              <a:rPr lang="kk-KZ"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құралдын дәл қашан пайда болған уақытын осы  кезге дейін ешкім айта алмайды. Деректерге қарағанда, оның жасы 2 мың -5 мың жылдар шам асында, ал пайда болған жері Қытай немесе ертедегі Египет,тіпті ежелгі Греция болуы да мүмкін. Оның өзгертілген түрі осы күнге дейін қолданылып келеді. Ол құрал Ресейде XVI- XVII ғасырларда пайда болған. Осы құралды көбейту кестесімен біріктіру жолымен жетілдіруге соңғы талаптану 1921 жылға жатады.</a:t>
            </a:r>
            <a:endParaRPr lang="ru-RU"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endParaRPr>
          </a:p>
          <a:p>
            <a:r>
              <a:rPr lang="kk-KZ"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Сұрақ: Бұл құрал қазір қалай аталады? </a:t>
            </a:r>
            <a:endParaRPr lang="ru-RU"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endParaRPr>
          </a:p>
          <a:p>
            <a:endParaRPr lang="ru-RU" sz="280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Times" pitchFamily="2" charset="0"/>
            </a:endParaRPr>
          </a:p>
        </p:txBody>
      </p:sp>
      <p:sp>
        <p:nvSpPr>
          <p:cNvPr id="4" name="Заголовок 1"/>
          <p:cNvSpPr txBox="1">
            <a:spLocks/>
          </p:cNvSpPr>
          <p:nvPr/>
        </p:nvSpPr>
        <p:spPr>
          <a:xfrm>
            <a:off x="611560" y="260648"/>
            <a:ext cx="7772400" cy="936104"/>
          </a:xfrm>
          <a:prstGeom prst="rect">
            <a:avLst/>
          </a:prstGeom>
        </p:spPr>
        <p:txBody>
          <a:bodyPr vert="horz" lIns="91440" tIns="45720" rIns="91440" bIns="45720" rtlCol="0" anchor="b">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kk-KZ"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5 тур</a:t>
            </a:r>
            <a:endParaRPr lang="ru-RU"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7" descr="book37"/>
          <p:cNvPicPr>
            <a:picLocks noChangeAspect="1" noChangeArrowheads="1" noCrop="1"/>
          </p:cNvPicPr>
          <p:nvPr/>
        </p:nvPicPr>
        <p:blipFill>
          <a:blip r:embed="rId2" cstate="print">
            <a:lum bright="-18000"/>
          </a:blip>
          <a:srcRect/>
          <a:stretch>
            <a:fillRect/>
          </a:stretch>
        </p:blipFill>
        <p:spPr bwMode="auto">
          <a:xfrm>
            <a:off x="6660232" y="0"/>
            <a:ext cx="2339975" cy="1797050"/>
          </a:xfrm>
          <a:prstGeom prst="rect">
            <a:avLst/>
          </a:prstGeom>
          <a:noFill/>
        </p:spPr>
      </p:pic>
    </p:spTree>
    <p:extLst>
      <p:ext uri="{BB962C8B-B14F-4D97-AF65-F5344CB8AC3E}">
        <p14:creationId xmlns:p14="http://schemas.microsoft.com/office/powerpoint/2010/main" val="205737758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42000">
              <a:schemeClr val="tx2">
                <a:lumMod val="60000"/>
                <a:lumOff val="40000"/>
              </a:schemeClr>
            </a:gs>
            <a:gs pos="71000">
              <a:srgbClr val="FEE7F2"/>
            </a:gs>
            <a:gs pos="62000">
              <a:srgbClr val="FAC77D"/>
            </a:gs>
            <a:gs pos="82000">
              <a:srgbClr val="FBA97D"/>
            </a:gs>
            <a:gs pos="97000">
              <a:srgbClr val="FBD49C"/>
            </a:gs>
            <a:gs pos="100000">
              <a:srgbClr val="FEE7F2"/>
            </a:gs>
          </a:gsLst>
          <a:path path="circle">
            <a:fillToRect l="100000" t="100000"/>
          </a:path>
          <a:tileRect r="-100000" b="-100000"/>
        </a:gradFill>
        <a:effectLst/>
      </p:bgPr>
    </p:bg>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3096890722"/>
              </p:ext>
            </p:extLst>
          </p:nvPr>
        </p:nvGraphicFramePr>
        <p:xfrm>
          <a:off x="249092" y="2996952"/>
          <a:ext cx="8643388" cy="1844040"/>
        </p:xfrm>
        <a:graphic>
          <a:graphicData uri="http://schemas.openxmlformats.org/drawingml/2006/table">
            <a:tbl>
              <a:tblPr firstRow="1" bandRow="1">
                <a:tableStyleId>{00A15C55-8517-42AA-B614-E9B94910E393}</a:tableStyleId>
              </a:tblPr>
              <a:tblGrid>
                <a:gridCol w="1010540"/>
                <a:gridCol w="1134471"/>
                <a:gridCol w="1313801"/>
                <a:gridCol w="1224136"/>
                <a:gridCol w="1368152"/>
                <a:gridCol w="1368152"/>
                <a:gridCol w="1224136"/>
              </a:tblGrid>
              <a:tr h="370840">
                <a:tc>
                  <a:txBody>
                    <a:bodyPr/>
                    <a:lstStyle/>
                    <a:p>
                      <a:endParaRPr lang="ru-RU" sz="11500" dirty="0"/>
                    </a:p>
                  </a:txBody>
                  <a:tcPr/>
                </a:tc>
                <a:tc>
                  <a:txBody>
                    <a:bodyPr/>
                    <a:lstStyle/>
                    <a:p>
                      <a:endParaRPr lang="ru-RU" sz="11500" dirty="0"/>
                    </a:p>
                  </a:txBody>
                  <a:tcPr/>
                </a:tc>
                <a:tc>
                  <a:txBody>
                    <a:bodyPr/>
                    <a:lstStyle/>
                    <a:p>
                      <a:endParaRPr lang="ru-RU" sz="11500" dirty="0"/>
                    </a:p>
                  </a:txBody>
                  <a:tcPr/>
                </a:tc>
                <a:tc>
                  <a:txBody>
                    <a:bodyPr/>
                    <a:lstStyle/>
                    <a:p>
                      <a:endParaRPr lang="ru-RU" sz="11500" dirty="0"/>
                    </a:p>
                  </a:txBody>
                  <a:tcPr/>
                </a:tc>
                <a:tc>
                  <a:txBody>
                    <a:bodyPr/>
                    <a:lstStyle/>
                    <a:p>
                      <a:endParaRPr lang="ru-RU" sz="11500" dirty="0"/>
                    </a:p>
                  </a:txBody>
                  <a:tcPr/>
                </a:tc>
                <a:tc>
                  <a:txBody>
                    <a:bodyPr/>
                    <a:lstStyle/>
                    <a:p>
                      <a:endParaRPr lang="ru-RU" sz="11500" dirty="0"/>
                    </a:p>
                  </a:txBody>
                  <a:tcPr/>
                </a:tc>
                <a:tc>
                  <a:txBody>
                    <a:bodyPr/>
                    <a:lstStyle/>
                    <a:p>
                      <a:endParaRPr lang="ru-RU" sz="11500" dirty="0"/>
                    </a:p>
                  </a:txBody>
                  <a:tcPr/>
                </a:tc>
              </a:tr>
            </a:tbl>
          </a:graphicData>
        </a:graphic>
      </p:graphicFrame>
      <p:pic>
        <p:nvPicPr>
          <p:cNvPr id="6" name="Picture 120">
            <a:hlinkClick r:id="" action="ppaction://media"/>
            <a:hlinkHover r:id="" action="ppaction://ole?verb=0"/>
          </p:cNvPr>
          <p:cNvPicPr>
            <a:picLocks noRot="1" noChangeAspect="1" noChangeArrowheads="1"/>
          </p:cNvPicPr>
          <p:nvPr>
            <a:wavAudioFile r:embed="rId1" name="50na50.wav"/>
          </p:nvPr>
        </p:nvPicPr>
        <p:blipFill>
          <a:blip r:embed="rId4" cstate="print"/>
          <a:srcRect/>
          <a:stretch>
            <a:fillRect/>
          </a:stretch>
        </p:blipFill>
        <p:spPr bwMode="auto">
          <a:xfrm>
            <a:off x="8244408" y="6351579"/>
            <a:ext cx="304800" cy="304800"/>
          </a:xfrm>
          <a:prstGeom prst="rect">
            <a:avLst/>
          </a:prstGeom>
          <a:noFill/>
          <a:ln w="9525">
            <a:noFill/>
            <a:miter lim="800000"/>
            <a:headEnd/>
            <a:tailEnd/>
          </a:ln>
        </p:spPr>
      </p:pic>
      <p:pic>
        <p:nvPicPr>
          <p:cNvPr id="7" name="Picture 65">
            <a:hlinkClick r:id="" action="ppaction://media"/>
            <a:hlinkHover r:id="" action="ppaction://ole?verb=0"/>
          </p:cNvPr>
          <p:cNvPicPr>
            <a:picLocks noRot="1" noChangeAspect="1" noChangeArrowheads="1"/>
          </p:cNvPicPr>
          <p:nvPr>
            <a:wavAudioFile r:embed="rId2" name="quest.wav"/>
          </p:nvPr>
        </p:nvPicPr>
        <p:blipFill>
          <a:blip r:embed="rId4" cstate="print"/>
          <a:srcRect/>
          <a:stretch>
            <a:fillRect/>
          </a:stretch>
        </p:blipFill>
        <p:spPr bwMode="auto">
          <a:xfrm>
            <a:off x="63500" y="6588125"/>
            <a:ext cx="304800" cy="304800"/>
          </a:xfrm>
          <a:prstGeom prst="rect">
            <a:avLst/>
          </a:prstGeom>
          <a:noFill/>
          <a:ln w="9525">
            <a:noFill/>
            <a:miter lim="800000"/>
            <a:headEnd/>
            <a:tailEnd/>
          </a:ln>
        </p:spPr>
      </p:pic>
      <p:pic>
        <p:nvPicPr>
          <p:cNvPr id="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953000"/>
            <a:ext cx="1716088"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83227" y="4955381"/>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4657836" y="4559413"/>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835052" y="5173951"/>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859388" y="5027726"/>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2021479" y="4286165"/>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082247" y="5492741"/>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7989878" y="207186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6808113" y="162945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4628059" y="211300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5270997" y="139228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6270309" y="215736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721782" y="4656052"/>
            <a:ext cx="23622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403209" y="207602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510489" y="24243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16666" y="110653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2154466" y="213129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910681" y="936286"/>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188597" y="158243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0"/>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54412" y="286587"/>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456596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8"/>
                                        </p:tgtEl>
                                        <p:attrNameLst>
                                          <p:attrName>r</p:attrName>
                                        </p:attrNameLst>
                                      </p:cBhvr>
                                    </p:animRot>
                                  </p:childTnLst>
                                </p:cTn>
                              </p:par>
                            </p:childTnLst>
                          </p:cTn>
                        </p:par>
                        <p:par>
                          <p:cTn id="7" fill="hold">
                            <p:stCondLst>
                              <p:cond delay="2000"/>
                            </p:stCondLst>
                            <p:childTnLst>
                              <p:par>
                                <p:cTn id="8" presetID="9" presetClass="entr" presetSubtype="0"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ssolve">
                                      <p:cBhvr>
                                        <p:cTn id="10" dur="500"/>
                                        <p:tgtEl>
                                          <p:spTgt spid="14"/>
                                        </p:tgtEl>
                                      </p:cBhvr>
                                    </p:animEffect>
                                  </p:childTnLst>
                                </p:cTn>
                              </p:par>
                              <p:par>
                                <p:cTn id="11" presetID="8" presetClass="emph" presetSubtype="0" fill="hold" nodeType="withEffect">
                                  <p:stCondLst>
                                    <p:cond delay="0"/>
                                  </p:stCondLst>
                                  <p:childTnLst>
                                    <p:animRot by="21600000">
                                      <p:cBhvr>
                                        <p:cTn id="12" dur="2000" fill="hold"/>
                                        <p:tgtEl>
                                          <p:spTgt spid="20"/>
                                        </p:tgtEl>
                                        <p:attrNameLst>
                                          <p:attrName>r</p:attrName>
                                        </p:attrNameLst>
                                      </p:cBhvr>
                                    </p:animRot>
                                  </p:childTnLst>
                                </p:cTn>
                              </p:par>
                              <p:par>
                                <p:cTn id="13" presetID="8" presetClass="emph" presetSubtype="0" fill="hold" nodeType="withEffect">
                                  <p:stCondLst>
                                    <p:cond delay="0"/>
                                  </p:stCondLst>
                                  <p:childTnLst>
                                    <p:animRot by="21600000">
                                      <p:cBhvr>
                                        <p:cTn id="14" dur="20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19000">
              <a:srgbClr val="FF3399"/>
            </a:gs>
            <a:gs pos="69000">
              <a:schemeClr val="tx2">
                <a:lumMod val="40000"/>
                <a:lumOff val="60000"/>
              </a:schemeClr>
            </a:gs>
            <a:gs pos="100000">
              <a:srgbClr val="FFFF00"/>
            </a:gs>
            <a:gs pos="95000">
              <a:srgbClr val="01A78F"/>
            </a:gs>
            <a:gs pos="100000">
              <a:srgbClr val="3366FF"/>
            </a:gs>
          </a:gsLst>
          <a:lin ang="5400000" scaled="0"/>
        </a:gra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49288" y="1794552"/>
            <a:ext cx="8496944" cy="4514768"/>
          </a:xfrm>
        </p:spPr>
        <p:txBody>
          <a:bodyPr>
            <a:noAutofit/>
          </a:bodyPr>
          <a:lstStyle/>
          <a:p>
            <a:r>
              <a:rPr lang="kk-KZ"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5</a:t>
            </a:r>
            <a:r>
              <a:rPr lang="kk-KZ" sz="28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 сұрақ</a:t>
            </a:r>
            <a:r>
              <a:rPr lang="kk-KZ"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 </a:t>
            </a:r>
            <a:r>
              <a:rPr lang="kk-KZ" sz="24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XIX ғасырдың соңында </a:t>
            </a:r>
            <a:r>
              <a:rPr lang="kk-KZ" sz="24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американдық оқымысты </a:t>
            </a:r>
            <a:r>
              <a:rPr lang="kk-KZ" sz="24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есепші </a:t>
            </a:r>
            <a:r>
              <a:rPr lang="kk-KZ" sz="24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 перфорациялық машина құрастарды. Перфокарталар программаны көрсету үшін емес</a:t>
            </a:r>
            <a:r>
              <a:rPr lang="kk-KZ" sz="24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 сандық </a:t>
            </a:r>
            <a:r>
              <a:rPr lang="kk-KZ" sz="24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ақпараттарды қолдану үшін қолданылды. </a:t>
            </a:r>
            <a:r>
              <a:rPr lang="kk-KZ" sz="24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Есепші- </a:t>
            </a:r>
            <a:r>
              <a:rPr lang="kk-KZ" sz="24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перфорациялық машиналар перфорациялауды сұраптады, қосуды және сандық кестелерді басылымға шығаруды орындады. Ол 1880 жылы АҚШ-та жүргізілген халық санағының құжаттарын өңдеуге пайдаланылды.</a:t>
            </a:r>
            <a:endParaRPr lang="ru-RU" sz="24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endParaRPr>
          </a:p>
          <a:p>
            <a:r>
              <a:rPr lang="kk-KZ" sz="24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Сұрақ: бұл оқымыстының есімі кім? </a:t>
            </a:r>
            <a:endParaRPr lang="kk-KZ" sz="24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endParaRPr>
          </a:p>
          <a:p>
            <a:endParaRPr lang="ru-RU" sz="280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Times" pitchFamily="2" charset="0"/>
            </a:endParaRPr>
          </a:p>
        </p:txBody>
      </p:sp>
      <p:sp>
        <p:nvSpPr>
          <p:cNvPr id="4" name="Заголовок 1"/>
          <p:cNvSpPr txBox="1">
            <a:spLocks/>
          </p:cNvSpPr>
          <p:nvPr/>
        </p:nvSpPr>
        <p:spPr>
          <a:xfrm>
            <a:off x="611560" y="260648"/>
            <a:ext cx="7772400" cy="1512168"/>
          </a:xfrm>
          <a:prstGeom prst="rect">
            <a:avLst/>
          </a:prstGeom>
        </p:spPr>
        <p:txBody>
          <a:bodyPr vert="horz" lIns="91440" tIns="45720" rIns="91440" bIns="45720" rtlCol="0" anchor="b">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kk-KZ" sz="11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6</a:t>
            </a:r>
            <a:r>
              <a:rPr lang="kk-KZ" sz="115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тур</a:t>
            </a:r>
            <a:endParaRPr lang="ru-RU" sz="11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621276" y="22241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049896" y="206401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389091" y="35890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537277" y="26064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907151" y="71926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331014" y="26064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43454" y="112474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descr="book37"/>
          <p:cNvPicPr>
            <a:picLocks noChangeAspect="1" noChangeArrowheads="1" noCrop="1"/>
          </p:cNvPicPr>
          <p:nvPr/>
        </p:nvPicPr>
        <p:blipFill>
          <a:blip r:embed="rId3" cstate="print">
            <a:lum bright="-18000"/>
          </a:blip>
          <a:srcRect/>
          <a:stretch>
            <a:fillRect/>
          </a:stretch>
        </p:blipFill>
        <p:spPr bwMode="auto">
          <a:xfrm>
            <a:off x="6991021" y="5157192"/>
            <a:ext cx="2339975" cy="1797050"/>
          </a:xfrm>
          <a:prstGeom prst="rect">
            <a:avLst/>
          </a:prstGeom>
          <a:noFill/>
        </p:spPr>
      </p:pic>
    </p:spTree>
    <p:extLst>
      <p:ext uri="{BB962C8B-B14F-4D97-AF65-F5344CB8AC3E}">
        <p14:creationId xmlns:p14="http://schemas.microsoft.com/office/powerpoint/2010/main" val="352373164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DDEBCF"/>
            </a:gs>
            <a:gs pos="12000">
              <a:srgbClr val="9CB86E"/>
            </a:gs>
            <a:gs pos="100000">
              <a:srgbClr val="156B13"/>
            </a:gs>
          </a:gsLst>
          <a:lin ang="5400000" scaled="0"/>
        </a:gradFill>
        <a:effectLst/>
      </p:bgPr>
    </p:bg>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665171611"/>
              </p:ext>
            </p:extLst>
          </p:nvPr>
        </p:nvGraphicFramePr>
        <p:xfrm>
          <a:off x="251819" y="3718628"/>
          <a:ext cx="8643387" cy="1844040"/>
        </p:xfrm>
        <a:graphic>
          <a:graphicData uri="http://schemas.openxmlformats.org/drawingml/2006/table">
            <a:tbl>
              <a:tblPr firstRow="1" bandRow="1">
                <a:tableStyleId>{00A15C55-8517-42AA-B614-E9B94910E393}</a:tableStyleId>
              </a:tblPr>
              <a:tblGrid>
                <a:gridCol w="885175"/>
                <a:gridCol w="993732"/>
                <a:gridCol w="1150815"/>
                <a:gridCol w="1072273"/>
                <a:gridCol w="1198423"/>
                <a:gridCol w="1198423"/>
                <a:gridCol w="1072273"/>
                <a:gridCol w="1072273"/>
              </a:tblGrid>
              <a:tr h="370840">
                <a:tc>
                  <a:txBody>
                    <a:bodyPr/>
                    <a:lstStyle/>
                    <a:p>
                      <a:endParaRPr lang="ru-RU" sz="11500" dirty="0"/>
                    </a:p>
                  </a:txBody>
                  <a:tcPr/>
                </a:tc>
                <a:tc>
                  <a:txBody>
                    <a:bodyPr/>
                    <a:lstStyle/>
                    <a:p>
                      <a:endParaRPr lang="ru-RU" sz="11500" dirty="0"/>
                    </a:p>
                  </a:txBody>
                  <a:tcPr/>
                </a:tc>
                <a:tc>
                  <a:txBody>
                    <a:bodyPr/>
                    <a:lstStyle/>
                    <a:p>
                      <a:endParaRPr lang="ru-RU" sz="11500" dirty="0"/>
                    </a:p>
                  </a:txBody>
                  <a:tcPr/>
                </a:tc>
                <a:tc>
                  <a:txBody>
                    <a:bodyPr/>
                    <a:lstStyle/>
                    <a:p>
                      <a:endParaRPr lang="ru-RU" sz="11500" dirty="0"/>
                    </a:p>
                  </a:txBody>
                  <a:tcPr/>
                </a:tc>
                <a:tc>
                  <a:txBody>
                    <a:bodyPr/>
                    <a:lstStyle/>
                    <a:p>
                      <a:endParaRPr lang="ru-RU" sz="11500" dirty="0"/>
                    </a:p>
                  </a:txBody>
                  <a:tcPr/>
                </a:tc>
                <a:tc>
                  <a:txBody>
                    <a:bodyPr/>
                    <a:lstStyle/>
                    <a:p>
                      <a:endParaRPr lang="ru-RU" sz="11500" dirty="0"/>
                    </a:p>
                  </a:txBody>
                  <a:tcPr/>
                </a:tc>
                <a:tc>
                  <a:txBody>
                    <a:bodyPr/>
                    <a:lstStyle/>
                    <a:p>
                      <a:endParaRPr lang="ru-RU" sz="11500" dirty="0"/>
                    </a:p>
                  </a:txBody>
                  <a:tcPr/>
                </a:tc>
                <a:tc>
                  <a:txBody>
                    <a:bodyPr/>
                    <a:lstStyle/>
                    <a:p>
                      <a:endParaRPr lang="ru-RU" sz="11500" dirty="0"/>
                    </a:p>
                  </a:txBody>
                  <a:tcPr/>
                </a:tc>
              </a:tr>
            </a:tbl>
          </a:graphicData>
        </a:graphic>
      </p:graphicFrame>
      <p:pic>
        <p:nvPicPr>
          <p:cNvPr id="6" name="Picture 120">
            <a:hlinkClick r:id="" action="ppaction://media"/>
            <a:hlinkHover r:id="" action="ppaction://ole?verb=0"/>
          </p:cNvPr>
          <p:cNvPicPr>
            <a:picLocks noRot="1" noChangeAspect="1" noChangeArrowheads="1"/>
          </p:cNvPicPr>
          <p:nvPr>
            <a:wavAudioFile r:embed="rId1" name="50na50.wav"/>
          </p:nvPr>
        </p:nvPicPr>
        <p:blipFill>
          <a:blip r:embed="rId4" cstate="print"/>
          <a:srcRect/>
          <a:stretch>
            <a:fillRect/>
          </a:stretch>
        </p:blipFill>
        <p:spPr bwMode="auto">
          <a:xfrm>
            <a:off x="8810465" y="6371896"/>
            <a:ext cx="304800" cy="304800"/>
          </a:xfrm>
          <a:prstGeom prst="rect">
            <a:avLst/>
          </a:prstGeom>
          <a:noFill/>
          <a:ln w="9525">
            <a:noFill/>
            <a:miter lim="800000"/>
            <a:headEnd/>
            <a:tailEnd/>
          </a:ln>
        </p:spPr>
      </p:pic>
      <p:pic>
        <p:nvPicPr>
          <p:cNvPr id="7" name="Picture 65">
            <a:hlinkClick r:id="" action="ppaction://media"/>
            <a:hlinkHover r:id="" action="ppaction://ole?verb=0"/>
          </p:cNvPr>
          <p:cNvPicPr>
            <a:picLocks noRot="1" noChangeAspect="1" noChangeArrowheads="1"/>
          </p:cNvPicPr>
          <p:nvPr>
            <a:wavAudioFile r:embed="rId2" name="quest.wav"/>
          </p:nvPr>
        </p:nvPicPr>
        <p:blipFill>
          <a:blip r:embed="rId4" cstate="print"/>
          <a:srcRect/>
          <a:stretch>
            <a:fillRect/>
          </a:stretch>
        </p:blipFill>
        <p:spPr bwMode="auto">
          <a:xfrm>
            <a:off x="267208" y="6435725"/>
            <a:ext cx="304800" cy="304800"/>
          </a:xfrm>
          <a:prstGeom prst="rect">
            <a:avLst/>
          </a:prstGeom>
          <a:noFill/>
          <a:ln w="9525">
            <a:noFill/>
            <a:miter lim="800000"/>
            <a:headEnd/>
            <a:tailEnd/>
          </a:ln>
        </p:spPr>
      </p:pic>
      <p:graphicFrame>
        <p:nvGraphicFramePr>
          <p:cNvPr id="2" name="Таблица 1"/>
          <p:cNvGraphicFramePr>
            <a:graphicFrameLocks noGrp="1"/>
          </p:cNvGraphicFramePr>
          <p:nvPr>
            <p:extLst>
              <p:ext uri="{D42A27DB-BD31-4B8C-83A1-F6EECF244321}">
                <p14:modId xmlns:p14="http://schemas.microsoft.com/office/powerpoint/2010/main" val="3984619430"/>
              </p:ext>
            </p:extLst>
          </p:nvPr>
        </p:nvGraphicFramePr>
        <p:xfrm>
          <a:off x="1547664" y="2204864"/>
          <a:ext cx="6096000" cy="1554480"/>
        </p:xfrm>
        <a:graphic>
          <a:graphicData uri="http://schemas.openxmlformats.org/drawingml/2006/table">
            <a:tbl>
              <a:tblPr firstRow="1" bandRow="1">
                <a:tableStyleId>{00A15C55-8517-42AA-B614-E9B94910E393}</a:tableStyleId>
              </a:tblPr>
              <a:tblGrid>
                <a:gridCol w="1016000"/>
                <a:gridCol w="1016000"/>
                <a:gridCol w="1016000"/>
                <a:gridCol w="1016000"/>
                <a:gridCol w="1016000"/>
                <a:gridCol w="1016000"/>
              </a:tblGrid>
              <a:tr h="370840">
                <a:tc>
                  <a:txBody>
                    <a:bodyPr/>
                    <a:lstStyle/>
                    <a:p>
                      <a:endParaRPr lang="ru-RU" sz="9600" dirty="0"/>
                    </a:p>
                  </a:txBody>
                  <a:tcPr/>
                </a:tc>
                <a:tc>
                  <a:txBody>
                    <a:bodyPr/>
                    <a:lstStyle/>
                    <a:p>
                      <a:endParaRPr lang="ru-RU" sz="9600" dirty="0"/>
                    </a:p>
                  </a:txBody>
                  <a:tcPr/>
                </a:tc>
                <a:tc>
                  <a:txBody>
                    <a:bodyPr/>
                    <a:lstStyle/>
                    <a:p>
                      <a:endParaRPr lang="ru-RU" sz="9600" dirty="0"/>
                    </a:p>
                  </a:txBody>
                  <a:tcPr/>
                </a:tc>
                <a:tc>
                  <a:txBody>
                    <a:bodyPr/>
                    <a:lstStyle/>
                    <a:p>
                      <a:endParaRPr lang="ru-RU" sz="9600" dirty="0"/>
                    </a:p>
                  </a:txBody>
                  <a:tcPr/>
                </a:tc>
                <a:tc>
                  <a:txBody>
                    <a:bodyPr/>
                    <a:lstStyle/>
                    <a:p>
                      <a:endParaRPr lang="ru-RU" sz="9600" dirty="0"/>
                    </a:p>
                  </a:txBody>
                  <a:tcPr/>
                </a:tc>
                <a:tc>
                  <a:txBody>
                    <a:bodyPr/>
                    <a:lstStyle/>
                    <a:p>
                      <a:endParaRPr lang="ru-RU" sz="9600" dirty="0"/>
                    </a:p>
                  </a:txBody>
                  <a:tcPr/>
                </a:tc>
              </a:tr>
            </a:tbl>
          </a:graphicData>
        </a:graphic>
      </p:graphicFrame>
      <p:pic>
        <p:nvPicPr>
          <p:cNvPr id="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953000"/>
            <a:ext cx="1716088"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70671" y="5308600"/>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4573513" y="5087730"/>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822496" y="5527170"/>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846832" y="5380945"/>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2119512" y="5128500"/>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069691" y="5845960"/>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8204787" y="126213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7434463" y="62970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4904692" y="1076256"/>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5993467" y="35553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6624359" y="138678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48265" y="4790887"/>
            <a:ext cx="23622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403209" y="207602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510489" y="24243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16666" y="110653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2881885" y="126213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910681" y="936286"/>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0" descr="звезды"/>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188597" y="158243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0"/>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54412" y="286587"/>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952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8"/>
                                        </p:tgtEl>
                                        <p:attrNameLst>
                                          <p:attrName>r</p:attrName>
                                        </p:attrNameLst>
                                      </p:cBhvr>
                                    </p:animRot>
                                  </p:childTnLst>
                                </p:cTn>
                              </p:par>
                            </p:childTnLst>
                          </p:cTn>
                        </p:par>
                        <p:par>
                          <p:cTn id="7" fill="hold">
                            <p:stCondLst>
                              <p:cond delay="2000"/>
                            </p:stCondLst>
                            <p:childTnLst>
                              <p:par>
                                <p:cTn id="8" presetID="9" presetClass="entr" presetSubtype="0"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ssolve">
                                      <p:cBhvr>
                                        <p:cTn id="10" dur="500"/>
                                        <p:tgtEl>
                                          <p:spTgt spid="14"/>
                                        </p:tgtEl>
                                      </p:cBhvr>
                                    </p:animEffect>
                                  </p:childTnLst>
                                </p:cTn>
                              </p:par>
                              <p:par>
                                <p:cTn id="11" presetID="8" presetClass="emph" presetSubtype="0" fill="hold" nodeType="withEffect">
                                  <p:stCondLst>
                                    <p:cond delay="0"/>
                                  </p:stCondLst>
                                  <p:childTnLst>
                                    <p:animRot by="21600000">
                                      <p:cBhvr>
                                        <p:cTn id="12" dur="2000" fill="hold"/>
                                        <p:tgtEl>
                                          <p:spTgt spid="20"/>
                                        </p:tgtEl>
                                        <p:attrNameLst>
                                          <p:attrName>r</p:attrName>
                                        </p:attrNameLst>
                                      </p:cBhvr>
                                    </p:animRot>
                                  </p:childTnLst>
                                </p:cTn>
                              </p:par>
                              <p:par>
                                <p:cTn id="13" presetID="8" presetClass="emph" presetSubtype="0" fill="hold" nodeType="withEffect">
                                  <p:stCondLst>
                                    <p:cond delay="0"/>
                                  </p:stCondLst>
                                  <p:childTnLst>
                                    <p:animRot by="21600000">
                                      <p:cBhvr>
                                        <p:cTn id="14" dur="20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sp>
        <p:nvSpPr>
          <p:cNvPr id="4" name="Заголовок 1"/>
          <p:cNvSpPr>
            <a:spLocks noGrp="1"/>
          </p:cNvSpPr>
          <p:nvPr>
            <p:ph type="ctrTitle"/>
          </p:nvPr>
        </p:nvSpPr>
        <p:spPr>
          <a:xfrm rot="20630413">
            <a:off x="685800" y="2130425"/>
            <a:ext cx="7772400" cy="1470025"/>
          </a:xfrm>
        </p:spPr>
        <p:style>
          <a:lnRef idx="1">
            <a:schemeClr val="accent2"/>
          </a:lnRef>
          <a:fillRef idx="2">
            <a:schemeClr val="accent2"/>
          </a:fillRef>
          <a:effectRef idx="1">
            <a:schemeClr val="accent2"/>
          </a:effectRef>
          <a:fontRef idx="minor">
            <a:schemeClr val="dk1"/>
          </a:fontRef>
        </p:style>
        <p:txBody>
          <a:bodyPr>
            <a:noAutofit/>
          </a:bodyPr>
          <a:lstStyle/>
          <a:p>
            <a:r>
              <a:rPr lang="kk-KZ" sz="6000" dirty="0" smtClean="0">
                <a:solidFill>
                  <a:schemeClr val="tx2">
                    <a:lumMod val="75000"/>
                  </a:schemeClr>
                </a:solidFill>
                <a:latin typeface="Times New Roman" pitchFamily="18" charset="0"/>
                <a:cs typeface="Times New Roman" pitchFamily="18" charset="0"/>
              </a:rPr>
              <a:t>Көңіл бөлгендеріңізге рахмет!</a:t>
            </a:r>
            <a:endParaRPr lang="ru-RU" sz="6000" dirty="0">
              <a:solidFill>
                <a:schemeClr val="tx2">
                  <a:lumMod val="75000"/>
                </a:schemeClr>
              </a:solidFill>
              <a:latin typeface="Times New Roman" pitchFamily="18" charset="0"/>
              <a:cs typeface="Times New Roman" pitchFamily="18" charset="0"/>
            </a:endParaRPr>
          </a:p>
        </p:txBody>
      </p:sp>
      <p:pic>
        <p:nvPicPr>
          <p:cNvPr id="5" name="Picture 2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90329" y="1819859"/>
            <a:ext cx="1294039" cy="1177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715125" y="35718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0" descr="0016"/>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260144" y="2997200"/>
            <a:ext cx="3435979" cy="2609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descr="0013"/>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708400" y="7424"/>
            <a:ext cx="2611438" cy="207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00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8219" y="4706744"/>
            <a:ext cx="1547812"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000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728578" y="4050593"/>
            <a:ext cx="2511215" cy="1758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005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5375" y="4365625"/>
            <a:ext cx="6667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descr="00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3694" y="-97241"/>
            <a:ext cx="1235868" cy="332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3" descr="0013"/>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236452" y="4574287"/>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4" descr="0013"/>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072187" y="5087938"/>
            <a:ext cx="2228967"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5" descr="000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691680" y="4419600"/>
            <a:ext cx="2392958" cy="167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6" descr="0008"/>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5795963" y="4076700"/>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509962" y="2814892"/>
            <a:ext cx="1422078" cy="1293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843713" y="156686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906454" y="1901861"/>
            <a:ext cx="1326008" cy="120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302125" y="1633811"/>
            <a:ext cx="1400049" cy="1273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268538" y="278092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711450" y="1831341"/>
            <a:ext cx="1373188" cy="1249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69798" y="214471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0" descr="звезды"/>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933173" y="209048"/>
            <a:ext cx="1909972" cy="1737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0" descr="0016"/>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a:off x="4696123" y="2865438"/>
            <a:ext cx="2954721" cy="215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5" descr="000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844080" y="4572000"/>
            <a:ext cx="2392958" cy="167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5" descr="000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585175" y="4670425"/>
            <a:ext cx="2392958" cy="167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5" descr="000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155529" y="4930775"/>
            <a:ext cx="2392958" cy="167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4" descr="0013"/>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224587" y="5240338"/>
            <a:ext cx="2228967"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4" descr="0013"/>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998252" y="5087938"/>
            <a:ext cx="2228967"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4" descr="0013"/>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02531" y="4975225"/>
            <a:ext cx="2228967"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4" descr="0013"/>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389562" y="5209870"/>
            <a:ext cx="2228967"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 descr="00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23912" y="4975225"/>
            <a:ext cx="1547812"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9" descr="00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14660" y="4706745"/>
            <a:ext cx="1547812"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Рисунок 35" descr="flover_0032.gif">
            <a:hlinkClick r:id="" action="ppaction://noaction"/>
          </p:cNvPr>
          <p:cNvPicPr>
            <a:picLocks noChangeAspect="1"/>
          </p:cNvPicPr>
          <p:nvPr/>
        </p:nvPicPr>
        <p:blipFill>
          <a:blip r:embed="rId11" cstate="print"/>
          <a:stretch>
            <a:fillRect/>
          </a:stretch>
        </p:blipFill>
        <p:spPr>
          <a:xfrm>
            <a:off x="-417174" y="4138807"/>
            <a:ext cx="1483053" cy="1285884"/>
          </a:xfrm>
          <a:prstGeom prst="rect">
            <a:avLst/>
          </a:prstGeom>
        </p:spPr>
      </p:pic>
      <p:pic>
        <p:nvPicPr>
          <p:cNvPr id="37" name="Рисунок 36" descr="flover_0032.gif">
            <a:hlinkClick r:id="" action="ppaction://noaction"/>
          </p:cNvPr>
          <p:cNvPicPr>
            <a:picLocks noChangeAspect="1"/>
          </p:cNvPicPr>
          <p:nvPr/>
        </p:nvPicPr>
        <p:blipFill>
          <a:blip r:embed="rId11" cstate="print"/>
          <a:stretch>
            <a:fillRect/>
          </a:stretch>
        </p:blipFill>
        <p:spPr>
          <a:xfrm>
            <a:off x="7361789" y="3507128"/>
            <a:ext cx="1483053" cy="1285884"/>
          </a:xfrm>
          <a:prstGeom prst="rect">
            <a:avLst/>
          </a:prstGeom>
        </p:spPr>
      </p:pic>
    </p:spTree>
    <p:extLst>
      <p:ext uri="{BB962C8B-B14F-4D97-AF65-F5344CB8AC3E}">
        <p14:creationId xmlns:p14="http://schemas.microsoft.com/office/powerpoint/2010/main" val="2266531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4)">
                                      <p:cBhvr>
                                        <p:cTn id="7" dur="500"/>
                                        <p:tgtEl>
                                          <p:spTgt spid="9"/>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dissolve">
                                      <p:cBhvr>
                                        <p:cTn id="11" dur="500"/>
                                        <p:tgtEl>
                                          <p:spTgt spid="12"/>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mph" presetSubtype="0" fill="hold" nodeType="clickEffect">
                                  <p:stCondLst>
                                    <p:cond delay="0"/>
                                  </p:stCondLst>
                                  <p:childTnLst>
                                    <p:animScale>
                                      <p:cBhvr>
                                        <p:cTn id="23" dur="2000" fill="hold"/>
                                        <p:tgtEl>
                                          <p:spTgt spid="7"/>
                                        </p:tgtEl>
                                      </p:cBhvr>
                                      <p:by x="150000" y="150000"/>
                                    </p:animScale>
                                  </p:childTnLst>
                                </p:cTn>
                              </p:par>
                            </p:childTnLst>
                          </p:cTn>
                        </p:par>
                        <p:par>
                          <p:cTn id="24" fill="hold">
                            <p:stCondLst>
                              <p:cond delay="2000"/>
                            </p:stCondLst>
                            <p:childTnLst>
                              <p:par>
                                <p:cTn id="25" presetID="21" presetClass="entr" presetSubtype="4"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heel(4)">
                                      <p:cBhvr>
                                        <p:cTn id="27" dur="500"/>
                                        <p:tgtEl>
                                          <p:spTgt spid="34"/>
                                        </p:tgtEl>
                                      </p:cBhvr>
                                    </p:animEffect>
                                  </p:childTnLst>
                                </p:cTn>
                              </p:par>
                            </p:childTnLst>
                          </p:cTn>
                        </p:par>
                        <p:par>
                          <p:cTn id="28" fill="hold">
                            <p:stCondLst>
                              <p:cond delay="2500"/>
                            </p:stCondLst>
                            <p:childTnLst>
                              <p:par>
                                <p:cTn id="29" presetID="21" presetClass="entr" presetSubtype="4"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heel(4)">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26000">
              <a:schemeClr val="tx2">
                <a:lumMod val="90000"/>
              </a:schemeClr>
            </a:gs>
            <a:gs pos="49000">
              <a:srgbClr val="66008F"/>
            </a:gs>
            <a:gs pos="78000">
              <a:srgbClr val="BA0066"/>
            </a:gs>
            <a:gs pos="93000">
              <a:srgbClr val="FF0000"/>
            </a:gs>
            <a:gs pos="65000">
              <a:srgbClr val="FF8200"/>
            </a:gs>
          </a:gsLst>
          <a:lin ang="16200000" scaled="1"/>
          <a:tileRect/>
        </a:gra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51520" y="260648"/>
            <a:ext cx="8712968" cy="6048672"/>
          </a:xfrm>
        </p:spPr>
        <p:txBody>
          <a:bodyPr>
            <a:noAutofit/>
          </a:bodyPr>
          <a:lstStyle/>
          <a:p>
            <a:r>
              <a:rPr lang="kk-KZ"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Ойын шарты. «Ғажайып алаң» ойынына 9 оқушы қатысады, 6 турдан тұрады. </a:t>
            </a:r>
            <a:endPar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r>
              <a:rPr lang="kk-KZ"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Сұрақтарға </a:t>
            </a:r>
            <a:r>
              <a:rPr lang="kk-KZ"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кезекпен кезек жауап қайтарады, 1 оқушы, әріпті 3 рет дұрыс тапса, онда қосымша сыйлық бар оның шарты 2 қобдиша әкелінеді. Біреуінде зат бар, екіншісі бос. Әр турға үш оқушыдан шығады. </a:t>
            </a:r>
            <a:endPar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4"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560369" y="1412776"/>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956451" y="498171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164288" y="587727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579316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144309" y="580526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83568" y="566124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043" y="479715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86799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042" y="171297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1158" y="18864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534207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104307" y="551787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564801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748967" y="144308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079649" y="157032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100392" y="564801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904554" y="17540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14073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52075">
              <a:srgbClr val="FF5800"/>
            </a:gs>
            <a:gs pos="0">
              <a:srgbClr val="FFF200"/>
            </a:gs>
            <a:gs pos="45000">
              <a:srgbClr val="FF7A00"/>
            </a:gs>
            <a:gs pos="70000">
              <a:srgbClr val="FF0300"/>
            </a:gs>
            <a:gs pos="100000">
              <a:srgbClr val="4D0808"/>
            </a:gs>
          </a:gsLst>
          <a:path path="shape">
            <a:fillToRect l="50000" t="50000" r="50000" b="50000"/>
          </a:path>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260648"/>
            <a:ext cx="7772400" cy="1780108"/>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kk-KZ" sz="1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 </a:t>
            </a:r>
            <a:r>
              <a:rPr lang="kk-KZ" sz="1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тур</a:t>
            </a:r>
            <a:endParaRPr lang="ru-RU" sz="1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Подзаголовок 2"/>
          <p:cNvSpPr>
            <a:spLocks noGrp="1"/>
          </p:cNvSpPr>
          <p:nvPr>
            <p:ph type="subTitle" idx="1"/>
          </p:nvPr>
        </p:nvSpPr>
        <p:spPr>
          <a:xfrm>
            <a:off x="395536" y="2132856"/>
            <a:ext cx="8352928" cy="3600400"/>
          </a:xfrm>
        </p:spPr>
        <p:txBody>
          <a:bodyPr>
            <a:noAutofit/>
          </a:bodyPr>
          <a:lstStyle/>
          <a:p>
            <a:r>
              <a:rPr lang="kk-KZ" sz="40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1 сұрақ: 1962 жылы дүние жүзінде бірінші рет қосу машинасы құрастырған француз математигинің есімі. </a:t>
            </a:r>
            <a:endParaRPr lang="ru-RU" sz="40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endParaRPr>
          </a:p>
        </p:txBody>
      </p:sp>
      <p:pic>
        <p:nvPicPr>
          <p:cNvPr id="4"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049104" y="5373216"/>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43711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24637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23528" y="54868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6" descr="0008"/>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4941168"/>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6" descr="0008"/>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596336" y="5082703"/>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328048" y="112474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501285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400147" y="34639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 descr="book37"/>
          <p:cNvPicPr>
            <a:picLocks noChangeAspect="1" noChangeArrowheads="1" noCrop="1"/>
          </p:cNvPicPr>
          <p:nvPr/>
        </p:nvPicPr>
        <p:blipFill>
          <a:blip r:embed="rId4" cstate="print">
            <a:lum bright="-18000"/>
          </a:blip>
          <a:srcRect/>
          <a:stretch>
            <a:fillRect/>
          </a:stretch>
        </p:blipFill>
        <p:spPr bwMode="auto">
          <a:xfrm>
            <a:off x="494388" y="4941168"/>
            <a:ext cx="2339975" cy="1797050"/>
          </a:xfrm>
          <a:prstGeom prst="rect">
            <a:avLst/>
          </a:prstGeom>
          <a:noFill/>
        </p:spPr>
      </p:pic>
    </p:spTree>
    <p:extLst>
      <p:ext uri="{BB962C8B-B14F-4D97-AF65-F5344CB8AC3E}">
        <p14:creationId xmlns:p14="http://schemas.microsoft.com/office/powerpoint/2010/main" val="185428889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1589146565"/>
              </p:ext>
            </p:extLst>
          </p:nvPr>
        </p:nvGraphicFramePr>
        <p:xfrm>
          <a:off x="1547664" y="1124744"/>
          <a:ext cx="6096000" cy="1310640"/>
        </p:xfrm>
        <a:graphic>
          <a:graphicData uri="http://schemas.openxmlformats.org/drawingml/2006/table">
            <a:tbl>
              <a:tblPr firstRow="1" bandRow="1">
                <a:tableStyleId>{7DF18680-E054-41AD-8BC1-D1AEF772440D}</a:tableStyleId>
              </a:tblPr>
              <a:tblGrid>
                <a:gridCol w="1524000"/>
                <a:gridCol w="1524000"/>
                <a:gridCol w="1524000"/>
                <a:gridCol w="1524000"/>
              </a:tblGrid>
              <a:tr h="370840">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577640484"/>
              </p:ext>
            </p:extLst>
          </p:nvPr>
        </p:nvGraphicFramePr>
        <p:xfrm>
          <a:off x="323526" y="3068960"/>
          <a:ext cx="8280922" cy="1310640"/>
        </p:xfrm>
        <a:graphic>
          <a:graphicData uri="http://schemas.openxmlformats.org/drawingml/2006/table">
            <a:tbl>
              <a:tblPr firstRow="1" bandRow="1">
                <a:tableStyleId>{7DF18680-E054-41AD-8BC1-D1AEF772440D}</a:tableStyleId>
              </a:tblPr>
              <a:tblGrid>
                <a:gridCol w="1054196"/>
                <a:gridCol w="1333099"/>
                <a:gridCol w="1213107"/>
                <a:gridCol w="1174185"/>
                <a:gridCol w="1268249"/>
                <a:gridCol w="1119043"/>
                <a:gridCol w="1119043"/>
              </a:tblGrid>
              <a:tr h="370840">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r>
            </a:tbl>
          </a:graphicData>
        </a:graphic>
      </p:graphicFrame>
      <p:pic>
        <p:nvPicPr>
          <p:cNvPr id="6" name="Picture 120">
            <a:hlinkClick r:id="" action="ppaction://media"/>
            <a:hlinkHover r:id="" action="ppaction://ole?verb=0"/>
          </p:cNvPr>
          <p:cNvPicPr>
            <a:picLocks noRot="1" noChangeAspect="1" noChangeArrowheads="1"/>
          </p:cNvPicPr>
          <p:nvPr>
            <a:wavAudioFile r:embed="rId1" name="50na50.wav"/>
          </p:nvPr>
        </p:nvPicPr>
        <p:blipFill>
          <a:blip r:embed="rId4" cstate="print"/>
          <a:srcRect/>
          <a:stretch>
            <a:fillRect/>
          </a:stretch>
        </p:blipFill>
        <p:spPr bwMode="auto">
          <a:xfrm>
            <a:off x="8634413" y="6283325"/>
            <a:ext cx="304800" cy="304800"/>
          </a:xfrm>
          <a:prstGeom prst="rect">
            <a:avLst/>
          </a:prstGeom>
          <a:noFill/>
          <a:ln w="9525">
            <a:noFill/>
            <a:miter lim="800000"/>
            <a:headEnd/>
            <a:tailEnd/>
          </a:ln>
        </p:spPr>
      </p:pic>
      <p:pic>
        <p:nvPicPr>
          <p:cNvPr id="7" name="Picture 65">
            <a:hlinkClick r:id="" action="ppaction://media"/>
            <a:hlinkHover r:id="" action="ppaction://ole?verb=0"/>
          </p:cNvPr>
          <p:cNvPicPr>
            <a:picLocks noRot="1" noChangeAspect="1" noChangeArrowheads="1"/>
          </p:cNvPicPr>
          <p:nvPr>
            <a:wavAudioFile r:embed="rId2" name="quest.wav"/>
          </p:nvPr>
        </p:nvPicPr>
        <p:blipFill>
          <a:blip r:embed="rId4" cstate="print"/>
          <a:srcRect/>
          <a:stretch>
            <a:fillRect/>
          </a:stretch>
        </p:blipFill>
        <p:spPr bwMode="auto">
          <a:xfrm>
            <a:off x="63500" y="6588125"/>
            <a:ext cx="304800" cy="304800"/>
          </a:xfrm>
          <a:prstGeom prst="rect">
            <a:avLst/>
          </a:prstGeom>
          <a:noFill/>
          <a:ln w="9525">
            <a:noFill/>
            <a:miter lim="800000"/>
            <a:headEnd/>
            <a:tailEnd/>
          </a:ln>
        </p:spPr>
      </p:pic>
      <p:pic>
        <p:nvPicPr>
          <p:cNvPr id="8" name="Picture 20" descr="0016"/>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7499805" y="4182301"/>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0" descr="0016"/>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6671799" y="4298298"/>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0" descr="0016"/>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4738600" y="4559413"/>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0" descr="0016"/>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1835696" y="4685651"/>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13468" y="4955381"/>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915816" y="5173951"/>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940152" y="5027726"/>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80520" y="209423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8100419" y="206401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439614" y="35890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587800" y="26064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7957674" y="71926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5381537" y="26064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93977" y="112474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0" descr="0016"/>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7449282" y="4182301"/>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0" descr="0016"/>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6621276" y="4298298"/>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0" descr="0016"/>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4688077" y="4559413"/>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865293" y="5173951"/>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889629" y="5027726"/>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29997" y="209423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8049896" y="206401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389091" y="35890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537277" y="26064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7907151" y="71926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5331014" y="26064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0" descr="звезды"/>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343454" y="112474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71149" y="4927518"/>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075427" y="5576887"/>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3500" y="5372511"/>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310869" y="5153963"/>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2936131" y="4624337"/>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23479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dissolve">
                                      <p:cBhvr>
                                        <p:cTn id="11" dur="500"/>
                                        <p:tgtEl>
                                          <p:spTgt spid="35"/>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dissolve">
                                      <p:cBhvr>
                                        <p:cTn id="15" dur="500"/>
                                        <p:tgtEl>
                                          <p:spTgt spid="36"/>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dissolve">
                                      <p:cBhvr>
                                        <p:cTn id="19" dur="500"/>
                                        <p:tgtEl>
                                          <p:spTgt spid="37"/>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dissolve">
                                      <p:cBhvr>
                                        <p:cTn id="2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4"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67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49288" y="1794552"/>
            <a:ext cx="8496944" cy="3908524"/>
          </a:xfrm>
        </p:spPr>
        <p:txBody>
          <a:bodyPr>
            <a:noAutofit/>
          </a:bodyPr>
          <a:lstStyle/>
          <a:p>
            <a:r>
              <a:rPr lang="kk-KZ" sz="24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2 сұрақ. Бұл ағылшын оқымыстысы 19 ғасырда бірінші жартысында жартысындауниверсалды есептеуіш машина құрастыруға талаптанды. Бұл машина перфокартада жазылған бағдарламаларды қолдану керек еді. Ол бағдарламалар басқару принципін пайдаланып , кез-келген алгоритмді шешуге арналған аналитикалық машина құрудың негізгі идеясын зерттеп дайындады. Бұл Жаккардттың тоқыма станогы сияқты, нағыз механикалық машина болуы тиіс еді. Бірақ сол кездегі техникалық даму жеткілікті дәрежеде болмауы бұл жобаның іске асуына мүмкіндік бермеді. </a:t>
            </a:r>
            <a:r>
              <a:rPr lang="ru-RU" sz="24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
            </a:r>
            <a:br>
              <a:rPr lang="ru-RU" sz="24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br>
            <a:r>
              <a:rPr lang="kk-KZ" sz="2400" dirty="0" smtClean="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Сұрақ: Бұл оқымысты кім?</a:t>
            </a:r>
            <a:endParaRPr lang="ru-RU" sz="24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endParaRPr>
          </a:p>
        </p:txBody>
      </p:sp>
      <p:sp>
        <p:nvSpPr>
          <p:cNvPr id="4" name="Заголовок 1"/>
          <p:cNvSpPr txBox="1">
            <a:spLocks/>
          </p:cNvSpPr>
          <p:nvPr/>
        </p:nvSpPr>
        <p:spPr>
          <a:xfrm>
            <a:off x="611560" y="260648"/>
            <a:ext cx="7772400" cy="1512168"/>
          </a:xfrm>
          <a:prstGeom prst="rect">
            <a:avLst/>
          </a:prstGeom>
        </p:spPr>
        <p:txBody>
          <a:bodyPr vert="horz" lIns="91440" tIns="45720" rIns="91440" bIns="45720" rtlCol="0" anchor="b">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kk-KZ" sz="11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r>
              <a:rPr lang="kk-KZ" sz="115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тур</a:t>
            </a:r>
            <a:endParaRPr lang="ru-RU" sz="11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005727" y="115116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987878" y="404019"/>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01246" y="192946"/>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660232" y="55486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349135" y="556419"/>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43454" y="112474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75707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FF200"/>
            </a:gs>
            <a:gs pos="45000">
              <a:srgbClr val="FF7A00"/>
            </a:gs>
            <a:gs pos="70000">
              <a:srgbClr val="FF0300"/>
            </a:gs>
            <a:gs pos="100000">
              <a:srgbClr val="4D0808"/>
            </a:gs>
          </a:gsLst>
          <a:lin ang="5400000" scaled="0"/>
        </a:gradFill>
        <a:effectLst/>
      </p:bgPr>
    </p:bg>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4145597512"/>
              </p:ext>
            </p:extLst>
          </p:nvPr>
        </p:nvGraphicFramePr>
        <p:xfrm>
          <a:off x="1547664" y="1124744"/>
          <a:ext cx="6096000" cy="1310640"/>
        </p:xfrm>
        <a:graphic>
          <a:graphicData uri="http://schemas.openxmlformats.org/drawingml/2006/table">
            <a:tbl>
              <a:tblPr firstRow="1" bandRow="1">
                <a:tableStyleId>{00A15C55-8517-42AA-B614-E9B94910E393}</a:tableStyleId>
              </a:tblPr>
              <a:tblGrid>
                <a:gridCol w="1016000"/>
                <a:gridCol w="1016000"/>
                <a:gridCol w="1016000"/>
                <a:gridCol w="1016000"/>
                <a:gridCol w="1016000"/>
                <a:gridCol w="1016000"/>
              </a:tblGrid>
              <a:tr h="370840">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4230993623"/>
              </p:ext>
            </p:extLst>
          </p:nvPr>
        </p:nvGraphicFramePr>
        <p:xfrm>
          <a:off x="323526" y="3068960"/>
          <a:ext cx="8280922" cy="1310640"/>
        </p:xfrm>
        <a:graphic>
          <a:graphicData uri="http://schemas.openxmlformats.org/drawingml/2006/table">
            <a:tbl>
              <a:tblPr firstRow="1" bandRow="1">
                <a:tableStyleId>{00A15C55-8517-42AA-B614-E9B94910E393}</a:tableStyleId>
              </a:tblPr>
              <a:tblGrid>
                <a:gridCol w="1054196"/>
                <a:gridCol w="1333099"/>
                <a:gridCol w="1213107"/>
                <a:gridCol w="1174185"/>
                <a:gridCol w="1268249"/>
                <a:gridCol w="1119043"/>
                <a:gridCol w="1119043"/>
              </a:tblGrid>
              <a:tr h="370840">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r>
            </a:tbl>
          </a:graphicData>
        </a:graphic>
      </p:graphicFrame>
      <p:pic>
        <p:nvPicPr>
          <p:cNvPr id="6" name="Picture 120">
            <a:hlinkClick r:id="" action="ppaction://media"/>
            <a:hlinkHover r:id="" action="ppaction://ole?verb=0"/>
          </p:cNvPr>
          <p:cNvPicPr>
            <a:picLocks noRot="1" noChangeAspect="1" noChangeArrowheads="1"/>
          </p:cNvPicPr>
          <p:nvPr>
            <a:wavAudioFile r:embed="rId1" name="50na50.wav"/>
          </p:nvPr>
        </p:nvPicPr>
        <p:blipFill>
          <a:blip r:embed="rId4" cstate="print"/>
          <a:srcRect/>
          <a:stretch>
            <a:fillRect/>
          </a:stretch>
        </p:blipFill>
        <p:spPr bwMode="auto">
          <a:xfrm>
            <a:off x="8244408" y="6351579"/>
            <a:ext cx="304800" cy="304800"/>
          </a:xfrm>
          <a:prstGeom prst="rect">
            <a:avLst/>
          </a:prstGeom>
          <a:noFill/>
          <a:ln w="9525">
            <a:noFill/>
            <a:miter lim="800000"/>
            <a:headEnd/>
            <a:tailEnd/>
          </a:ln>
        </p:spPr>
      </p:pic>
      <p:pic>
        <p:nvPicPr>
          <p:cNvPr id="7" name="Picture 65">
            <a:hlinkClick r:id="" action="ppaction://media"/>
            <a:hlinkHover r:id="" action="ppaction://ole?verb=0"/>
          </p:cNvPr>
          <p:cNvPicPr>
            <a:picLocks noRot="1" noChangeAspect="1" noChangeArrowheads="1"/>
          </p:cNvPicPr>
          <p:nvPr>
            <a:wavAudioFile r:embed="rId2" name="quest.wav"/>
          </p:nvPr>
        </p:nvPicPr>
        <p:blipFill>
          <a:blip r:embed="rId4" cstate="print"/>
          <a:srcRect/>
          <a:stretch>
            <a:fillRect/>
          </a:stretch>
        </p:blipFill>
        <p:spPr bwMode="auto">
          <a:xfrm>
            <a:off x="63500" y="6588125"/>
            <a:ext cx="304800" cy="304800"/>
          </a:xfrm>
          <a:prstGeom prst="rect">
            <a:avLst/>
          </a:prstGeom>
          <a:noFill/>
          <a:ln w="9525">
            <a:noFill/>
            <a:miter lim="800000"/>
            <a:headEnd/>
            <a:tailEnd/>
          </a:ln>
        </p:spPr>
      </p:pic>
      <p:pic>
        <p:nvPicPr>
          <p:cNvPr id="8"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621276" y="22241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13468" y="4955381"/>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7449282" y="4182301"/>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6621276" y="4298298"/>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4688077" y="4559413"/>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865293" y="5173951"/>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889629" y="5027726"/>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29997" y="209423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8049896" y="206401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389091" y="35890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537277" y="26064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907151" y="71926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331014" y="26064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43454" y="112474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2051720" y="4286165"/>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9476009"/>
      </p:ext>
    </p:extLst>
  </p:cSld>
  <p:clrMapOvr>
    <a:masterClrMapping/>
  </p:clrMapOvr>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audio>
              <p:cMediaNode>
                <p:cTn id="3"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000">
              <a:schemeClr val="tx2">
                <a:lumMod val="40000"/>
                <a:lumOff val="60000"/>
              </a:schemeClr>
            </a:gs>
            <a:gs pos="59000">
              <a:srgbClr val="FAC77D"/>
            </a:gs>
            <a:gs pos="81000">
              <a:srgbClr val="FBA97D"/>
            </a:gs>
            <a:gs pos="94000">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49288" y="1794552"/>
            <a:ext cx="8496944" cy="4514768"/>
          </a:xfrm>
        </p:spPr>
        <p:txBody>
          <a:bodyPr>
            <a:noAutofit/>
          </a:bodyPr>
          <a:lstStyle/>
          <a:p>
            <a:r>
              <a:rPr lang="kk-KZ"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3 сұрақ. 1694 жылы атақты неміс математигі Блез Паскальдың идеясын Лейбниц дамытып , өзінің механикалық есептеу машинасын құрастырды. </a:t>
            </a:r>
            <a:endParaRPr lang="ru-RU"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endParaRPr>
          </a:p>
          <a:p>
            <a:r>
              <a:rPr lang="kk-KZ"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Дөңгелектің орнына мұнда цифрлар жазылған цилиндр қолданылды.Бұл құрал күрделі қосу, азайту, көбейту, бөлу сияқты амалдард тіпті квадрат түбір астынан шығару сияқты амалдарды орындайтын болды. </a:t>
            </a:r>
            <a:endParaRPr lang="ru-RU"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endParaRPr>
          </a:p>
          <a:p>
            <a:r>
              <a:rPr lang="kk-KZ"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rPr>
              <a:t>Сұрақ: Бұл машина қалай аталды?</a:t>
            </a:r>
            <a:endParaRPr lang="ru-RU" sz="2800" dirty="0">
              <a:ln w="18415" cmpd="sng">
                <a:solidFill>
                  <a:srgbClr val="FFFFFF"/>
                </a:solidFill>
                <a:prstDash val="solid"/>
              </a:ln>
              <a:solidFill>
                <a:sysClr val="windowText" lastClr="000000"/>
              </a:solidFill>
              <a:effectLst>
                <a:outerShdw blurRad="63500" dir="3600000" algn="tl" rotWithShape="0">
                  <a:srgbClr val="000000">
                    <a:alpha val="70000"/>
                  </a:srgbClr>
                </a:outerShdw>
              </a:effectLst>
              <a:latin typeface="Times" pitchFamily="2" charset="0"/>
            </a:endParaRPr>
          </a:p>
        </p:txBody>
      </p:sp>
      <p:sp>
        <p:nvSpPr>
          <p:cNvPr id="4" name="Заголовок 1"/>
          <p:cNvSpPr txBox="1">
            <a:spLocks/>
          </p:cNvSpPr>
          <p:nvPr/>
        </p:nvSpPr>
        <p:spPr>
          <a:xfrm>
            <a:off x="611560" y="260648"/>
            <a:ext cx="7772400" cy="1512168"/>
          </a:xfrm>
          <a:prstGeom prst="rect">
            <a:avLst/>
          </a:prstGeom>
        </p:spPr>
        <p:txBody>
          <a:bodyPr vert="horz" lIns="91440" tIns="45720" rIns="91440" bIns="45720" rtlCol="0" anchor="b">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kk-KZ" sz="115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 тур</a:t>
            </a:r>
            <a:endParaRPr lang="ru-RU" sz="11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621276" y="22241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29997" y="209423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049896" y="206401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389091" y="35890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537277" y="26064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907151" y="71926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331014" y="26064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descr="звезды"/>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43454" y="112474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 descr="book37"/>
          <p:cNvPicPr>
            <a:picLocks noChangeAspect="1" noChangeArrowheads="1" noCrop="1"/>
          </p:cNvPicPr>
          <p:nvPr/>
        </p:nvPicPr>
        <p:blipFill>
          <a:blip r:embed="rId3" cstate="print">
            <a:lum bright="-18000"/>
          </a:blip>
          <a:srcRect/>
          <a:stretch>
            <a:fillRect/>
          </a:stretch>
        </p:blipFill>
        <p:spPr bwMode="auto">
          <a:xfrm>
            <a:off x="6905004" y="4869160"/>
            <a:ext cx="2339975" cy="1797050"/>
          </a:xfrm>
          <a:prstGeom prst="rect">
            <a:avLst/>
          </a:prstGeom>
          <a:noFill/>
        </p:spPr>
      </p:pic>
    </p:spTree>
    <p:extLst>
      <p:ext uri="{BB962C8B-B14F-4D97-AF65-F5344CB8AC3E}">
        <p14:creationId xmlns:p14="http://schemas.microsoft.com/office/powerpoint/2010/main" val="6632788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82000">
              <a:srgbClr val="FFF200"/>
            </a:gs>
            <a:gs pos="98000">
              <a:srgbClr val="FF7A00"/>
            </a:gs>
            <a:gs pos="86000">
              <a:srgbClr val="FF0300"/>
            </a:gs>
            <a:gs pos="100000">
              <a:srgbClr val="4D0808"/>
            </a:gs>
          </a:gsLst>
          <a:lin ang="5400000" scaled="0"/>
        </a:gradFill>
        <a:effectLst/>
      </p:bgPr>
    </p:bg>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1180386255"/>
              </p:ext>
            </p:extLst>
          </p:nvPr>
        </p:nvGraphicFramePr>
        <p:xfrm>
          <a:off x="63503" y="3068960"/>
          <a:ext cx="8972991" cy="1310640"/>
        </p:xfrm>
        <a:graphic>
          <a:graphicData uri="http://schemas.openxmlformats.org/drawingml/2006/table">
            <a:tbl>
              <a:tblPr firstRow="1" bandRow="1">
                <a:tableStyleId>{00A15C55-8517-42AA-B614-E9B94910E393}</a:tableStyleId>
              </a:tblPr>
              <a:tblGrid>
                <a:gridCol w="812791"/>
                <a:gridCol w="1027826"/>
                <a:gridCol w="935312"/>
                <a:gridCol w="905301"/>
                <a:gridCol w="977826"/>
                <a:gridCol w="862787"/>
                <a:gridCol w="862787"/>
                <a:gridCol w="862787"/>
                <a:gridCol w="862787"/>
                <a:gridCol w="862787"/>
              </a:tblGrid>
              <a:tr h="370840">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c>
                  <a:txBody>
                    <a:bodyPr/>
                    <a:lstStyle/>
                    <a:p>
                      <a:endParaRPr lang="ru-RU" sz="8000" dirty="0"/>
                    </a:p>
                  </a:txBody>
                  <a:tcPr/>
                </a:tc>
              </a:tr>
            </a:tbl>
          </a:graphicData>
        </a:graphic>
      </p:graphicFrame>
      <p:pic>
        <p:nvPicPr>
          <p:cNvPr id="6" name="Picture 120">
            <a:hlinkClick r:id="" action="ppaction://media"/>
            <a:hlinkHover r:id="" action="ppaction://ole?verb=0"/>
          </p:cNvPr>
          <p:cNvPicPr>
            <a:picLocks noRot="1" noChangeAspect="1" noChangeArrowheads="1"/>
          </p:cNvPicPr>
          <p:nvPr>
            <a:wavAudioFile r:embed="rId1" name="50na50.wav"/>
          </p:nvPr>
        </p:nvPicPr>
        <p:blipFill>
          <a:blip r:embed="rId4" cstate="print"/>
          <a:srcRect/>
          <a:stretch>
            <a:fillRect/>
          </a:stretch>
        </p:blipFill>
        <p:spPr bwMode="auto">
          <a:xfrm>
            <a:off x="8244408" y="6351579"/>
            <a:ext cx="304800" cy="304800"/>
          </a:xfrm>
          <a:prstGeom prst="rect">
            <a:avLst/>
          </a:prstGeom>
          <a:noFill/>
          <a:ln w="9525">
            <a:noFill/>
            <a:miter lim="800000"/>
            <a:headEnd/>
            <a:tailEnd/>
          </a:ln>
        </p:spPr>
      </p:pic>
      <p:pic>
        <p:nvPicPr>
          <p:cNvPr id="7" name="Picture 65">
            <a:hlinkClick r:id="" action="ppaction://media"/>
            <a:hlinkHover r:id="" action="ppaction://ole?verb=0"/>
          </p:cNvPr>
          <p:cNvPicPr>
            <a:picLocks noRot="1" noChangeAspect="1" noChangeArrowheads="1"/>
          </p:cNvPicPr>
          <p:nvPr>
            <a:wavAudioFile r:embed="rId2" name="quest.wav"/>
          </p:nvPr>
        </p:nvPicPr>
        <p:blipFill>
          <a:blip r:embed="rId4" cstate="print"/>
          <a:srcRect/>
          <a:stretch>
            <a:fillRect/>
          </a:stretch>
        </p:blipFill>
        <p:spPr bwMode="auto">
          <a:xfrm>
            <a:off x="63500" y="6588125"/>
            <a:ext cx="304800" cy="304800"/>
          </a:xfrm>
          <a:prstGeom prst="rect">
            <a:avLst/>
          </a:prstGeom>
          <a:noFill/>
          <a:ln w="9525">
            <a:noFill/>
            <a:miter lim="800000"/>
            <a:headEnd/>
            <a:tailEnd/>
          </a:ln>
        </p:spPr>
      </p:pic>
      <p:pic>
        <p:nvPicPr>
          <p:cNvPr id="8"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621276" y="22241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13468" y="4955381"/>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7449282" y="4182301"/>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6621276" y="4298298"/>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4688077" y="4559413"/>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865293" y="5173951"/>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889629" y="5027726"/>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29997" y="209423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8049896" y="206401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389091" y="35890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537277" y="26064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907151" y="71926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331014" y="26064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43454" y="112474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2051720" y="4286165"/>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868131" y="162160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577335" y="26145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407559" y="128879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68300" y="35890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688077" y="210515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181254" y="214950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331015" y="138443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937469" y="954499"/>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693666" y="92265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215385" y="160064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330327" y="214950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112488" y="5492741"/>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8092219" y="5173951"/>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93878" y="4717171"/>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93878" y="5372511"/>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4953000"/>
            <a:ext cx="1716088"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315200" y="0"/>
            <a:ext cx="1420813"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81800" y="4648200"/>
            <a:ext cx="23622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981200" y="304800"/>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255018" y="1638160"/>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096000" y="228600"/>
            <a:ext cx="115411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152400"/>
            <a:ext cx="115411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63227" y="2068169"/>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570507" y="23458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76684" y="1098679"/>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214484" y="212344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970699" y="928434"/>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248615" y="1574578"/>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014430" y="278735"/>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8020119" y="207186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838354" y="162945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658300" y="211300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301238" y="139228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300550" y="215736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52023" y="4656052"/>
            <a:ext cx="23622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33450" y="207602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540730" y="24243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46907" y="110653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184707" y="213129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940922" y="936286"/>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218838" y="158243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1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984653" y="286587"/>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83227" y="4955381"/>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4657836" y="4559413"/>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835052" y="5173951"/>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13" descr="001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859388" y="5027726"/>
            <a:ext cx="2465722" cy="170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0" descr="0016"/>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2021479" y="4286165"/>
            <a:ext cx="1285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16" descr="0008"/>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082247" y="5492741"/>
            <a:ext cx="104775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989878" y="2071863"/>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808113" y="162945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628059" y="2113007"/>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270997" y="1392282"/>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270309" y="215736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21782" y="4656052"/>
            <a:ext cx="23622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03209" y="207602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510489" y="24243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16666" y="1106531"/>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154466" y="2131295"/>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910681" y="936286"/>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10" descr="звезды"/>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188597" y="1582430"/>
            <a:ext cx="79216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Picture 1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954412" y="286587"/>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0818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dissolve">
                                      <p:cBhvr>
                                        <p:cTn id="11" dur="500"/>
                                        <p:tgtEl>
                                          <p:spTgt spid="35"/>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dissolve">
                                      <p:cBhvr>
                                        <p:cTn id="15" dur="500"/>
                                        <p:tgtEl>
                                          <p:spTgt spid="36"/>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dissolve">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mph" presetSubtype="0" fill="hold" nodeType="clickEffect">
                                  <p:stCondLst>
                                    <p:cond delay="0"/>
                                  </p:stCondLst>
                                  <p:childTnLst>
                                    <p:animRot by="21600000">
                                      <p:cBhvr>
                                        <p:cTn id="23" dur="2000" fill="hold"/>
                                        <p:tgtEl>
                                          <p:spTgt spid="38"/>
                                        </p:tgtEl>
                                        <p:attrNameLst>
                                          <p:attrName>r</p:attrName>
                                        </p:attrNameLst>
                                      </p:cBhvr>
                                    </p:animRot>
                                  </p:childTnLst>
                                </p:cTn>
                              </p:par>
                              <p:par>
                                <p:cTn id="24" presetID="8" presetClass="emph" presetSubtype="0" fill="hold" nodeType="withEffect">
                                  <p:stCondLst>
                                    <p:cond delay="0"/>
                                  </p:stCondLst>
                                  <p:childTnLst>
                                    <p:animRot by="21600000">
                                      <p:cBhvr>
                                        <p:cTn id="25" dur="2000" fill="hold"/>
                                        <p:tgtEl>
                                          <p:spTgt spid="39"/>
                                        </p:tgtEl>
                                        <p:attrNameLst>
                                          <p:attrName>r</p:attrName>
                                        </p:attrNameLst>
                                      </p:cBhvr>
                                    </p:animRot>
                                  </p:childTnLst>
                                </p:cTn>
                              </p:par>
                              <p:par>
                                <p:cTn id="26" presetID="8" presetClass="emph" presetSubtype="0" fill="hold" nodeType="withEffect">
                                  <p:stCondLst>
                                    <p:cond delay="0"/>
                                  </p:stCondLst>
                                  <p:childTnLst>
                                    <p:animRot by="21600000">
                                      <p:cBhvr>
                                        <p:cTn id="27" dur="2000" fill="hold"/>
                                        <p:tgtEl>
                                          <p:spTgt spid="40"/>
                                        </p:tgtEl>
                                        <p:attrNameLst>
                                          <p:attrName>r</p:attrName>
                                        </p:attrNameLst>
                                      </p:cBhvr>
                                    </p:animRot>
                                  </p:childTnLst>
                                </p:cTn>
                              </p:par>
                              <p:par>
                                <p:cTn id="28" presetID="8" presetClass="emph" presetSubtype="0" fill="hold" nodeType="withEffect">
                                  <p:stCondLst>
                                    <p:cond delay="0"/>
                                  </p:stCondLst>
                                  <p:childTnLst>
                                    <p:animRot by="21600000">
                                      <p:cBhvr>
                                        <p:cTn id="29" dur="2000" fill="hold"/>
                                        <p:tgtEl>
                                          <p:spTgt spid="41"/>
                                        </p:tgtEl>
                                        <p:attrNameLst>
                                          <p:attrName>r</p:attrName>
                                        </p:attrNameLst>
                                      </p:cBhvr>
                                    </p:animRot>
                                  </p:childTnLst>
                                </p:cTn>
                              </p:par>
                              <p:par>
                                <p:cTn id="30" presetID="8" presetClass="emph" presetSubtype="0" fill="hold" nodeType="withEffect">
                                  <p:stCondLst>
                                    <p:cond delay="0"/>
                                  </p:stCondLst>
                                  <p:childTnLst>
                                    <p:animRot by="21600000">
                                      <p:cBhvr>
                                        <p:cTn id="31" dur="2000" fill="hold"/>
                                        <p:tgtEl>
                                          <p:spTgt spid="42"/>
                                        </p:tgtEl>
                                        <p:attrNameLst>
                                          <p:attrName>r</p:attrName>
                                        </p:attrNameLst>
                                      </p:cBhvr>
                                    </p:animRot>
                                  </p:childTnLst>
                                </p:cTn>
                              </p:par>
                              <p:par>
                                <p:cTn id="32" presetID="8" presetClass="emph" presetSubtype="0" fill="hold" nodeType="withEffect">
                                  <p:stCondLst>
                                    <p:cond delay="0"/>
                                  </p:stCondLst>
                                  <p:childTnLst>
                                    <p:animRot by="21600000">
                                      <p:cBhvr>
                                        <p:cTn id="33" dur="2000" fill="hold"/>
                                        <p:tgtEl>
                                          <p:spTgt spid="43"/>
                                        </p:tgtEl>
                                        <p:attrNameLst>
                                          <p:attrName>r</p:attrName>
                                        </p:attrNameLst>
                                      </p:cBhvr>
                                    </p:animRot>
                                  </p:childTnLst>
                                </p:cTn>
                              </p:par>
                              <p:par>
                                <p:cTn id="34" presetID="8" presetClass="emph" presetSubtype="0" fill="hold" nodeType="withEffect">
                                  <p:stCondLst>
                                    <p:cond delay="0"/>
                                  </p:stCondLst>
                                  <p:childTnLst>
                                    <p:animRot by="21600000">
                                      <p:cBhvr>
                                        <p:cTn id="35" dur="2000" fill="hold"/>
                                        <p:tgtEl>
                                          <p:spTgt spid="44"/>
                                        </p:tgtEl>
                                        <p:attrNameLst>
                                          <p:attrName>r</p:attrName>
                                        </p:attrNameLst>
                                      </p:cBhvr>
                                    </p:animRot>
                                  </p:childTnLst>
                                </p:cTn>
                              </p:par>
                              <p:par>
                                <p:cTn id="36" presetID="8" presetClass="emph" presetSubtype="0" fill="hold" nodeType="withEffect">
                                  <p:stCondLst>
                                    <p:cond delay="0"/>
                                  </p:stCondLst>
                                  <p:childTnLst>
                                    <p:animRot by="21600000">
                                      <p:cBhvr>
                                        <p:cTn id="37" dur="2000" fill="hold"/>
                                        <p:tgtEl>
                                          <p:spTgt spid="51"/>
                                        </p:tgtEl>
                                        <p:attrNameLst>
                                          <p:attrName>r</p:attrName>
                                        </p:attrNameLst>
                                      </p:cBhvr>
                                    </p:animRot>
                                  </p:childTnLst>
                                </p:cTn>
                              </p:par>
                              <p:par>
                                <p:cTn id="38" presetID="8" presetClass="emph" presetSubtype="0" fill="hold" nodeType="withEffect">
                                  <p:stCondLst>
                                    <p:cond delay="0"/>
                                  </p:stCondLst>
                                  <p:childTnLst>
                                    <p:animRot by="21600000">
                                      <p:cBhvr>
                                        <p:cTn id="39" dur="2000" fill="hold"/>
                                        <p:tgtEl>
                                          <p:spTgt spid="57"/>
                                        </p:tgtEl>
                                        <p:attrNameLst>
                                          <p:attrName>r</p:attrName>
                                        </p:attrNameLst>
                                      </p:cBhvr>
                                    </p:animRot>
                                  </p:childTnLst>
                                </p:cTn>
                              </p:par>
                              <p:par>
                                <p:cTn id="40" presetID="8" presetClass="emph" presetSubtype="0" fill="hold" nodeType="withEffect">
                                  <p:stCondLst>
                                    <p:cond delay="0"/>
                                  </p:stCondLst>
                                  <p:childTnLst>
                                    <p:animRot by="21600000">
                                      <p:cBhvr>
                                        <p:cTn id="41" dur="2000" fill="hold"/>
                                        <p:tgtEl>
                                          <p:spTgt spid="64"/>
                                        </p:tgtEl>
                                        <p:attrNameLst>
                                          <p:attrName>r</p:attrName>
                                        </p:attrNameLst>
                                      </p:cBhvr>
                                    </p:animRot>
                                  </p:childTnLst>
                                </p:cTn>
                              </p:par>
                            </p:childTnLst>
                          </p:cTn>
                        </p:par>
                        <p:par>
                          <p:cTn id="42" fill="hold">
                            <p:stCondLst>
                              <p:cond delay="2000"/>
                            </p:stCondLst>
                            <p:childTnLst>
                              <p:par>
                                <p:cTn id="43" presetID="9" presetClass="entr" presetSubtype="0" fill="hold" nodeType="after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dissolve">
                                      <p:cBhvr>
                                        <p:cTn id="45" dur="500"/>
                                        <p:tgtEl>
                                          <p:spTgt spid="70"/>
                                        </p:tgtEl>
                                      </p:cBhvr>
                                    </p:animEffect>
                                  </p:childTnLst>
                                </p:cTn>
                              </p:par>
                              <p:par>
                                <p:cTn id="46" presetID="8" presetClass="emph" presetSubtype="0" fill="hold" nodeType="withEffect">
                                  <p:stCondLst>
                                    <p:cond delay="0"/>
                                  </p:stCondLst>
                                  <p:childTnLst>
                                    <p:animRot by="21600000">
                                      <p:cBhvr>
                                        <p:cTn id="47" dur="2000" fill="hold"/>
                                        <p:tgtEl>
                                          <p:spTgt spid="76"/>
                                        </p:tgtEl>
                                        <p:attrNameLst>
                                          <p:attrName>r</p:attrName>
                                        </p:attrNameLst>
                                      </p:cBhvr>
                                    </p:animRot>
                                  </p:childTnLst>
                                </p:cTn>
                              </p:par>
                              <p:par>
                                <p:cTn id="48" presetID="8" presetClass="emph" presetSubtype="0" fill="hold" nodeType="withEffect">
                                  <p:stCondLst>
                                    <p:cond delay="0"/>
                                  </p:stCondLst>
                                  <p:childTnLst>
                                    <p:animRot by="21600000">
                                      <p:cBhvr>
                                        <p:cTn id="49" dur="2000" fill="hold"/>
                                        <p:tgtEl>
                                          <p:spTgt spid="8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p:cTn id="50"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audio>
              <p:cMediaNode>
                <p:cTn id="51"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95536" y="1763485"/>
            <a:ext cx="8496944" cy="4514768"/>
          </a:xfrm>
        </p:spPr>
        <p:txBody>
          <a:bodyPr>
            <a:noAutofit/>
          </a:bodyPr>
          <a:lstStyle/>
          <a:p>
            <a:endParaRPr lang="kk-KZ" sz="1800"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pitchFamily="2" charset="0"/>
            </a:endParaRPr>
          </a:p>
          <a:p>
            <a:r>
              <a:rPr lang="kk-KZ" sz="2400"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pitchFamily="2" charset="0"/>
              </a:rPr>
              <a:t>4 </a:t>
            </a:r>
            <a:r>
              <a:rPr lang="kk-KZ" sz="2400"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pitchFamily="2" charset="0"/>
              </a:rPr>
              <a:t>сұрақ. </a:t>
            </a:r>
            <a:r>
              <a:rPr lang="kk-KZ" sz="2400"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pitchFamily="2" charset="0"/>
              </a:rPr>
              <a:t>1833 жылы бағдарлама арқылы басқарылатын аналитикалық машина жобасын жасады. Бұл машинада қазіргі компьютерлерге барлық негізгі құраушылар: бастапқы сандар мен аралық нәтижелерді сақтауға арналған жад. Басқару карта деп аталған қатырма қағаздарды  тесіктердің көмегімен кодталды. </a:t>
            </a:r>
          </a:p>
          <a:p>
            <a:r>
              <a:rPr lang="kk-KZ" sz="2400"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pitchFamily="2" charset="0"/>
              </a:rPr>
              <a:t>Сұрақ: Дүние жүзі бойынша алғашқы программалаушы, яғни </a:t>
            </a:r>
            <a:r>
              <a:rPr lang="kk-KZ" sz="2400"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pitchFamily="2" charset="0"/>
              </a:rPr>
              <a:t>Чарльз </a:t>
            </a:r>
            <a:r>
              <a:rPr lang="kk-KZ" sz="2400"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pitchFamily="2" charset="0"/>
              </a:rPr>
              <a:t>Беббидждың  </a:t>
            </a:r>
            <a:r>
              <a:rPr lang="kk-KZ" sz="2400"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pitchFamily="2" charset="0"/>
              </a:rPr>
              <a:t>машинасына программа жазған адам кім?</a:t>
            </a:r>
            <a:endParaRPr lang="ru-RU" sz="240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Times" pitchFamily="2" charset="0"/>
            </a:endParaRPr>
          </a:p>
        </p:txBody>
      </p:sp>
      <p:sp>
        <p:nvSpPr>
          <p:cNvPr id="4" name="Заголовок 1"/>
          <p:cNvSpPr txBox="1">
            <a:spLocks/>
          </p:cNvSpPr>
          <p:nvPr/>
        </p:nvSpPr>
        <p:spPr>
          <a:xfrm>
            <a:off x="611560" y="260648"/>
            <a:ext cx="7772400" cy="1512168"/>
          </a:xfrm>
          <a:prstGeom prst="rect">
            <a:avLst/>
          </a:prstGeom>
        </p:spPr>
        <p:txBody>
          <a:bodyPr vert="horz" lIns="91440" tIns="45720" rIns="91440" bIns="45720" rtlCol="0" anchor="b">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kk-KZ" sz="11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4</a:t>
            </a:r>
            <a:r>
              <a:rPr lang="kk-KZ" sz="115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тур</a:t>
            </a:r>
            <a:endParaRPr lang="ru-RU" sz="115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14" descr="001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573624" y="5409196"/>
            <a:ext cx="2611438" cy="175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descr="001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5085184"/>
            <a:ext cx="2611438" cy="207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4" descr="001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21" y="5005931"/>
            <a:ext cx="2287843" cy="1816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4" descr="001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20162"/>
            <a:ext cx="2515466" cy="1997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4" descr="001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248100"/>
            <a:ext cx="2611438" cy="207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36" y="4958669"/>
            <a:ext cx="1716088"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2664" y="5669"/>
            <a:ext cx="1420813"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29264" y="4653869"/>
            <a:ext cx="23622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28664" y="310469"/>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664" y="1547213"/>
            <a:ext cx="14509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43464" y="234269"/>
            <a:ext cx="115411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536" y="158069"/>
            <a:ext cx="115411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 descr="book37"/>
          <p:cNvPicPr>
            <a:picLocks noChangeAspect="1" noChangeArrowheads="1" noCrop="1"/>
          </p:cNvPicPr>
          <p:nvPr/>
        </p:nvPicPr>
        <p:blipFill>
          <a:blip r:embed="rId8" cstate="print">
            <a:lum bright="-18000"/>
          </a:blip>
          <a:srcRect/>
          <a:stretch>
            <a:fillRect/>
          </a:stretch>
        </p:blipFill>
        <p:spPr bwMode="auto">
          <a:xfrm>
            <a:off x="6867971" y="5088024"/>
            <a:ext cx="2339975" cy="1797050"/>
          </a:xfrm>
          <a:prstGeom prst="rect">
            <a:avLst/>
          </a:prstGeom>
          <a:noFill/>
        </p:spPr>
      </p:pic>
      <p:pic>
        <p:nvPicPr>
          <p:cNvPr id="18" name="Рисунок 17" descr="flover_0032.gif">
            <a:hlinkClick r:id="" action="ppaction://noaction"/>
          </p:cNvPr>
          <p:cNvPicPr>
            <a:picLocks noChangeAspect="1"/>
          </p:cNvPicPr>
          <p:nvPr/>
        </p:nvPicPr>
        <p:blipFill>
          <a:blip r:embed="rId9" cstate="print"/>
          <a:stretch>
            <a:fillRect/>
          </a:stretch>
        </p:blipFill>
        <p:spPr>
          <a:xfrm>
            <a:off x="2483768" y="5409196"/>
            <a:ext cx="1483053" cy="1285884"/>
          </a:xfrm>
          <a:prstGeom prst="rect">
            <a:avLst/>
          </a:prstGeom>
        </p:spPr>
      </p:pic>
      <p:pic>
        <p:nvPicPr>
          <p:cNvPr id="19" name="Рисунок 18" descr="flover_0032.gif">
            <a:hlinkClick r:id="" action="ppaction://noaction"/>
          </p:cNvPr>
          <p:cNvPicPr>
            <a:picLocks noChangeAspect="1"/>
          </p:cNvPicPr>
          <p:nvPr/>
        </p:nvPicPr>
        <p:blipFill>
          <a:blip r:embed="rId9" cstate="print"/>
          <a:stretch>
            <a:fillRect/>
          </a:stretch>
        </p:blipFill>
        <p:spPr>
          <a:xfrm>
            <a:off x="5606709" y="5271398"/>
            <a:ext cx="1483053" cy="1285884"/>
          </a:xfrm>
          <a:prstGeom prst="rect">
            <a:avLst/>
          </a:prstGeom>
        </p:spPr>
      </p:pic>
    </p:spTree>
    <p:extLst>
      <p:ext uri="{BB962C8B-B14F-4D97-AF65-F5344CB8AC3E}">
        <p14:creationId xmlns:p14="http://schemas.microsoft.com/office/powerpoint/2010/main" val="64397616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254</TotalTime>
  <Words>417</Words>
  <Application>Microsoft Office PowerPoint</Application>
  <PresentationFormat>Экран (4:3)</PresentationFormat>
  <Paragraphs>24</Paragraphs>
  <Slides>15</Slides>
  <Notes>0</Notes>
  <HiddenSlides>0</HiddenSlides>
  <MMClips>12</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«Ғажайып алаң»</vt:lpstr>
      <vt:lpstr>Презентация PowerPoint</vt:lpstr>
      <vt:lpstr>1 тур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Көңіл бөлгендеріңізге рахмет!</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«Ғажайып алаң»  атты интеллектуалды ойын</dc:title>
  <dc:creator>Школа Коктенколь</dc:creator>
  <cp:lastModifiedBy>Школа Коктенколь</cp:lastModifiedBy>
  <cp:revision>39</cp:revision>
  <dcterms:created xsi:type="dcterms:W3CDTF">2011-04-09T07:54:12Z</dcterms:created>
  <dcterms:modified xsi:type="dcterms:W3CDTF">2011-04-09T18:15:11Z</dcterms:modified>
</cp:coreProperties>
</file>